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30" autoAdjust="0"/>
  </p:normalViewPr>
  <p:slideViewPr>
    <p:cSldViewPr snapToGrid="0">
      <p:cViewPr varScale="1">
        <p:scale>
          <a:sx n="122" d="100"/>
          <a:sy n="122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5051-3DC4-47A7-8C8D-DD23B29CD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46672-C0E3-459E-AB06-84A8C26BD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C9EE4-289F-4361-9707-88F76290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2C6D-3B8F-4710-96FE-DE539173BC99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19A68-27E6-48E3-93AF-9966C427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FD5D5-CD75-44BA-AC95-165D3E4B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FAAA-D794-4532-A190-0DDBC2BF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45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9202-939C-46B8-BEB8-76DA2742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623E5-3EF2-48D1-B20F-82E0CF81A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2BCB2-976B-4EE5-AC09-ACBB38F9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2C6D-3B8F-4710-96FE-DE539173BC99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DC3BF-81B8-4317-ACAE-6D0CFC70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848D3-0B1F-48ED-B35B-0F97F1E5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FAAA-D794-4532-A190-0DDBC2BF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70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77DA-0D8C-4380-8428-417663715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4FEB2-B1F0-46E6-981E-4B3E56197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7A6C8-2284-4D61-88B0-AEB49D26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2C6D-3B8F-4710-96FE-DE539173BC99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870A3-2F22-4AD9-AB50-52FD9F3C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C93D7-DF21-4FF5-986F-6CA53D4D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FAAA-D794-4532-A190-0DDBC2BF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55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3A95-7C2F-4999-B18F-CEF884E0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2974-23A8-488A-8158-4961738A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626C3-8659-4BC0-AF44-0CB8884C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2C6D-3B8F-4710-96FE-DE539173BC99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B0E80-226F-4A1D-BCCF-1FF92342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96E22-2BE5-4779-9EED-40592C0E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FAAA-D794-4532-A190-0DDBC2BF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52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F7CE-55C4-4CBE-9C94-02046A2C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01F0B-AE52-4EA1-AEF5-CC9A5C867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EBC69-7756-4070-89B8-10EBBACC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2C6D-3B8F-4710-96FE-DE539173BC99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8DB9C-96C4-4741-A485-D6CAE6A6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E5B9-7B5F-4DB1-8F6A-5B61D3B7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FAAA-D794-4532-A190-0DDBC2BF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0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6396-CB6D-48EF-99CD-FDA1D37C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6EDA-9B53-4E01-91DA-65AFCF27D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2D007-0C2A-4DA9-8205-628EE17CF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4ADF8-C76E-46FA-8DD5-1FAB8B35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2C6D-3B8F-4710-96FE-DE539173BC99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E86E3-E8E8-4C26-8108-F61247F7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81274-AABC-45AB-8792-9DF7E6CB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FAAA-D794-4532-A190-0DDBC2BF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7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B0B9-EA5D-4C92-AF92-260C037B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6483F-80BE-49DF-B592-DD5C5EDB4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8F4DA-4CF7-4B0B-A635-01594C2D2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2C584-DEB3-4133-A785-A5782CD13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27F12-E08F-47F5-A33F-3D0D7F66F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0D258-86CB-4787-B218-EC6FC91C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2C6D-3B8F-4710-96FE-DE539173BC99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8BC90-0E4F-4632-849C-1A74FD67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A240B-C059-4B96-9F02-58D5A5F3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FAAA-D794-4532-A190-0DDBC2BF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31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E485-F4EA-4425-B64E-F253128C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5B152-F59D-4977-9730-CBE1B0D6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2C6D-3B8F-4710-96FE-DE539173BC99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60D3A-80A2-4FBE-B23B-B98212ED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6BEDF-3682-4112-9596-E7E4C9CE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FAAA-D794-4532-A190-0DDBC2BF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25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3601B-46E3-4148-9F51-AAB6C004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2C6D-3B8F-4710-96FE-DE539173BC99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902D4-5B8D-4596-AFE5-6E74E2E5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59289-F5EE-48C2-BAD5-EFEB2008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FAAA-D794-4532-A190-0DDBC2BF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7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6B73-4F8E-4F77-A0B1-4D6DC20E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00EA-41C7-47F5-B0ED-5B070C599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27D1F-949E-4B32-A6C8-D3B9763F8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792BE-FED6-4C70-82B8-1E53F33C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2C6D-3B8F-4710-96FE-DE539173BC99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C91A-43E7-4A5B-99C0-1DEA6DFA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15DDC-E330-4A3E-996B-B47F9272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FAAA-D794-4532-A190-0DDBC2BF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6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DF4B-2CDC-4521-A37A-D51134AE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40FCA-D0BF-405E-BC23-9BE53A2D0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11B71-FD8B-4DF3-91EF-E6E328BD0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E3BBD-FDA7-494A-828C-3D87AED6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2C6D-3B8F-4710-96FE-DE539173BC99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8BD50-34A6-463D-8B65-51345CF3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0767D-C2D6-4AF3-8A1A-9D4A6D8E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FAAA-D794-4532-A190-0DDBC2BF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04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03464-CCC3-4B0A-AD1D-C670F3B6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03A96-57F1-43AA-97B3-9306FFC39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7D059-E8EF-47F0-88E5-CD1B85BE1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82C6D-3B8F-4710-96FE-DE539173BC99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0D379-E2AB-4BCC-AA78-AD9ED3F3C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345A-19BA-4E4F-9E29-060D418F2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CFAAA-D794-4532-A190-0DDBC2BF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97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.pypy.org/en/latest/architecture.html#pypy-python-interpret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trainingschool.com/python-introduction-history-featur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CF79-02F0-4F02-91E1-638AFAA39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Python-Lecture 1(introduction)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C41C4-FB4B-4779-85FC-AB88AD791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By-Pratik Sanghvi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28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F295-AACC-4951-8425-370D08A1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Formal and Natural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CFB4-F162-4F0E-8D69-229003F39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Natural languages are the languages people speak</a:t>
            </a:r>
          </a:p>
          <a:p>
            <a:r>
              <a:rPr lang="en-US" sz="2000" dirty="0"/>
              <a:t>Formal languages are ones which are designed for specific application like mathematics, programming languages and chemical structure.</a:t>
            </a:r>
          </a:p>
          <a:p>
            <a:r>
              <a:rPr lang="en-US" sz="2000" dirty="0"/>
              <a:t>Formal languages tend to have strict rules about syntax. So details matter</a:t>
            </a:r>
          </a:p>
          <a:p>
            <a:r>
              <a:rPr lang="en-US" sz="2000" dirty="0"/>
              <a:t>Syntax rules come in two flavors, pertaining to tokens and structure.</a:t>
            </a:r>
          </a:p>
          <a:p>
            <a:r>
              <a:rPr lang="en-US" sz="2000" dirty="0"/>
              <a:t>Tokens can be words, numbers or chemical elements</a:t>
            </a:r>
          </a:p>
          <a:p>
            <a:r>
              <a:rPr lang="en-US" sz="2000" dirty="0"/>
              <a:t>Structure is how the tokens are arranged together in a legal way</a:t>
            </a:r>
          </a:p>
          <a:p>
            <a:r>
              <a:rPr lang="en-US" sz="2000" dirty="0"/>
              <a:t>Figuring out the structure of the language is called parsing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1661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2172-D405-40D8-99A9-4D96AA0C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The difference between round brackets, curly brackets, and square brackets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66F80-44FF-4957-8908-256B0EE0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Round brackets are used to define tuples and expressions </a:t>
            </a:r>
            <a:r>
              <a:rPr lang="en-US" sz="2000" dirty="0" err="1"/>
              <a:t>Eg.</a:t>
            </a:r>
            <a:r>
              <a:rPr lang="en-US" sz="2000" dirty="0"/>
              <a:t> (1,2,2), (3+2)</a:t>
            </a:r>
          </a:p>
          <a:p>
            <a:r>
              <a:rPr lang="en-IN" sz="2000" dirty="0"/>
              <a:t>Curly Brackets can be used to define dictionaries </a:t>
            </a:r>
            <a:r>
              <a:rPr lang="en-IN" sz="2000" dirty="0" err="1"/>
              <a:t>eg</a:t>
            </a:r>
            <a:r>
              <a:rPr lang="en-IN" sz="2000" dirty="0"/>
              <a:t>: {‘A’:1,’B’:2}</a:t>
            </a:r>
          </a:p>
          <a:p>
            <a:r>
              <a:rPr lang="en-IN" sz="2000" dirty="0"/>
              <a:t>Square brackets are used to define lists </a:t>
            </a:r>
            <a:r>
              <a:rPr lang="en-IN" sz="2000" dirty="0" err="1"/>
              <a:t>eg</a:t>
            </a:r>
            <a:r>
              <a:rPr lang="en-IN" sz="2000" dirty="0"/>
              <a:t>: [‘X’,’Y’,’Z’],[1,2,3], </a:t>
            </a:r>
            <a:r>
              <a:rPr lang="en-IN" sz="2000" dirty="0" err="1"/>
              <a:t>dict</a:t>
            </a:r>
            <a:r>
              <a:rPr lang="en-IN" sz="2000" dirty="0"/>
              <a:t>[‘A’]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6026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015C-F4AF-474E-917D-FBCA0572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Python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E6C05-5613-4009-A51C-FE6A442D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High level language – very near to English or other human language (</a:t>
            </a:r>
            <a:r>
              <a:rPr lang="en-US" sz="2000" dirty="0" err="1"/>
              <a:t>Eg</a:t>
            </a:r>
            <a:r>
              <a:rPr lang="en-US" sz="2000" dirty="0"/>
              <a:t>: C, C++)</a:t>
            </a:r>
          </a:p>
          <a:p>
            <a:endParaRPr lang="en-US" sz="2000" dirty="0"/>
          </a:p>
          <a:p>
            <a:r>
              <a:rPr lang="en-US" sz="2000" dirty="0"/>
              <a:t>Low level languages are referred as machine level languages </a:t>
            </a:r>
            <a:r>
              <a:rPr lang="en-US" sz="2000" dirty="0" err="1"/>
              <a:t>Eg</a:t>
            </a:r>
            <a:r>
              <a:rPr lang="en-US" sz="2000" dirty="0"/>
              <a:t>: Assembly Language etc.</a:t>
            </a:r>
          </a:p>
          <a:p>
            <a:endParaRPr lang="en-US" sz="2000" dirty="0"/>
          </a:p>
          <a:p>
            <a:r>
              <a:rPr lang="en-US" sz="2000" dirty="0"/>
              <a:t>High level language needs to be first converted in low level languages to be run</a:t>
            </a:r>
          </a:p>
          <a:p>
            <a:endParaRPr lang="en-US" sz="2000" dirty="0"/>
          </a:p>
          <a:p>
            <a:r>
              <a:rPr lang="en-US" sz="2000" dirty="0"/>
              <a:t>High level languages are portable</a:t>
            </a:r>
            <a:r>
              <a:rPr lang="en-US" sz="2000" i="1" dirty="0"/>
              <a:t>(can be run on different computers with few or no changes)</a:t>
            </a:r>
            <a:r>
              <a:rPr lang="en-US" sz="2000" dirty="0"/>
              <a:t> in comparison to low level languages </a:t>
            </a:r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88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37BD-146C-4C86-BE80-885381DD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Interpreter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821CA-DBF6-4B50-9F86-A6720E9DA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" y="1825625"/>
            <a:ext cx="4448175" cy="117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78B21-109B-4FEE-93C9-88241C817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1690688"/>
            <a:ext cx="4378187" cy="2249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D05B18-F0EF-49B7-A905-B09A1BDA0994}"/>
              </a:ext>
            </a:extLst>
          </p:cNvPr>
          <p:cNvSpPr txBox="1"/>
          <p:nvPr/>
        </p:nvSpPr>
        <p:spPr>
          <a:xfrm>
            <a:off x="1622065" y="3260036"/>
            <a:ext cx="268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Think Python PDF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82840E-56B5-4D7A-9335-174E8A28E768}"/>
              </a:ext>
            </a:extLst>
          </p:cNvPr>
          <p:cNvSpPr txBox="1"/>
          <p:nvPr/>
        </p:nvSpPr>
        <p:spPr>
          <a:xfrm>
            <a:off x="7038227" y="4143956"/>
            <a:ext cx="379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DataScienceCentral.com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B1888-59E4-4424-A5D3-587FBE9A21D8}"/>
              </a:ext>
            </a:extLst>
          </p:cNvPr>
          <p:cNvSpPr txBox="1"/>
          <p:nvPr/>
        </p:nvSpPr>
        <p:spPr>
          <a:xfrm>
            <a:off x="327412" y="5982252"/>
            <a:ext cx="95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Detailed info: </a:t>
            </a:r>
            <a:r>
              <a:rPr lang="en-US" i="1" dirty="0">
                <a:hlinkClick r:id="rId4"/>
              </a:rPr>
              <a:t>https://doc.pypy.org/en/latest/architecture.html#pypy-python-interpreter</a:t>
            </a:r>
            <a:endParaRPr lang="en-IN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D85A1-7228-4FCD-99D5-8F87952DCCD4}"/>
              </a:ext>
            </a:extLst>
          </p:cNvPr>
          <p:cNvSpPr txBox="1"/>
          <p:nvPr/>
        </p:nvSpPr>
        <p:spPr>
          <a:xfrm>
            <a:off x="1073426" y="5224007"/>
            <a:ext cx="556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 of Python Interpreter: </a:t>
            </a:r>
            <a:r>
              <a:rPr lang="en-US" dirty="0" err="1"/>
              <a:t>Cpython</a:t>
            </a:r>
            <a:r>
              <a:rPr lang="en-US" dirty="0"/>
              <a:t>, </a:t>
            </a:r>
            <a:r>
              <a:rPr lang="en-US" dirty="0" err="1"/>
              <a:t>PyPy</a:t>
            </a:r>
            <a:r>
              <a:rPr lang="en-US" dirty="0"/>
              <a:t>, </a:t>
            </a:r>
            <a:r>
              <a:rPr lang="en-US" dirty="0" err="1"/>
              <a:t>Stackless</a:t>
            </a:r>
            <a:r>
              <a:rPr lang="en-US" dirty="0"/>
              <a:t>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13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3877-A921-4375-BA75-1F6F2091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and Script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1DD7-9B7B-422F-BDC3-D2F004CC2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/>
              <a:t>&gt;&gt;&gt; - </a:t>
            </a:r>
            <a:r>
              <a:rPr lang="en-US" sz="2000" dirty="0"/>
              <a:t>known as chevron indicates that the interpreter is active</a:t>
            </a:r>
          </a:p>
          <a:p>
            <a:r>
              <a:rPr lang="en-US" sz="2000" dirty="0"/>
              <a:t>Mostly interactive mode is usually used to test or verify any python statement</a:t>
            </a:r>
          </a:p>
          <a:p>
            <a:r>
              <a:rPr lang="en-US" sz="2000" dirty="0"/>
              <a:t>Script mode can be accessed from the command prompt in the following way: </a:t>
            </a:r>
            <a:r>
              <a:rPr lang="en-US" sz="1600" i="1" dirty="0"/>
              <a:t>Python testprogram.py</a:t>
            </a:r>
          </a:p>
          <a:p>
            <a:r>
              <a:rPr lang="en-US" sz="2000" dirty="0"/>
              <a:t>If  you have more than a line of python code, you should write a script and then execute it.</a:t>
            </a:r>
          </a:p>
          <a:p>
            <a:endParaRPr lang="en-US" sz="2000" dirty="0"/>
          </a:p>
          <a:p>
            <a:pPr marL="457200" lvl="1" indent="0">
              <a:buNone/>
            </a:pPr>
            <a:endParaRPr lang="en-US" sz="1600" i="1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i="1" dirty="0"/>
          </a:p>
          <a:p>
            <a:pPr marL="457200" lvl="1" indent="0">
              <a:buNone/>
            </a:pPr>
            <a:endParaRPr lang="en-US" sz="1600" i="1" dirty="0"/>
          </a:p>
          <a:p>
            <a:pPr marL="457200" lvl="1" indent="0">
              <a:buNone/>
            </a:pPr>
            <a:endParaRPr lang="en-US" sz="1600" i="1" dirty="0"/>
          </a:p>
          <a:p>
            <a:pPr marL="457200" lvl="1" indent="0">
              <a:buNone/>
            </a:pPr>
            <a:endParaRPr lang="en-US" sz="1600" i="1" dirty="0"/>
          </a:p>
          <a:p>
            <a:pPr marL="457200" lvl="1" indent="0"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31068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E1F1-09FF-40F8-BAC4-A1459281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History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9D08-17F0-4656-90F5-151FF493F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It was in late 1980’s, when Guido van Rossum came up with an idea to develop a programming language while working in CWI(Centrum </a:t>
            </a:r>
            <a:r>
              <a:rPr lang="en-US" sz="1800" dirty="0" err="1"/>
              <a:t>Wiskunde</a:t>
            </a:r>
            <a:r>
              <a:rPr lang="en-US" sz="1800" dirty="0"/>
              <a:t> and Informatica), Amsterdam, for a project named Amoeba which is a distributed operating system.</a:t>
            </a:r>
          </a:p>
          <a:p>
            <a:endParaRPr lang="en-US" sz="1800" dirty="0"/>
          </a:p>
          <a:p>
            <a:r>
              <a:rPr lang="en-US" sz="1800" dirty="0"/>
              <a:t>Rossum being a big fan of a British sketch comedy series, Monty Python’s Flying Circus, named the language as Python.</a:t>
            </a:r>
          </a:p>
          <a:p>
            <a:endParaRPr lang="en-US" sz="1800" dirty="0"/>
          </a:p>
          <a:p>
            <a:r>
              <a:rPr lang="en-US" sz="1800" dirty="0"/>
              <a:t>Python came into sight on 20 Feb, 1991 for the very first time.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420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02E1-2EBA-4C57-90F6-65D674AA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DF62-34EF-4CBE-ABCC-0CD18467C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Read, Learn and Use</a:t>
            </a:r>
          </a:p>
          <a:p>
            <a:r>
              <a:rPr lang="en-IN" dirty="0"/>
              <a:t>Interpreted Language</a:t>
            </a:r>
          </a:p>
          <a:p>
            <a:r>
              <a:rPr lang="en-IN" dirty="0"/>
              <a:t>Portable</a:t>
            </a:r>
          </a:p>
          <a:p>
            <a:r>
              <a:rPr lang="en-IN" dirty="0"/>
              <a:t>Free and Open Source</a:t>
            </a:r>
          </a:p>
          <a:p>
            <a:r>
              <a:rPr lang="en-IN" dirty="0"/>
              <a:t>Huge Library</a:t>
            </a:r>
          </a:p>
          <a:p>
            <a:r>
              <a:rPr lang="en-IN" dirty="0"/>
              <a:t>Cross-Compilation </a:t>
            </a:r>
          </a:p>
          <a:p>
            <a:r>
              <a:rPr lang="en-IN" sz="2000" dirty="0">
                <a:hlinkClick r:id="rId2"/>
              </a:rPr>
              <a:t>https://www.w3trainingschool.com/python-introduction-history-features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5317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BF9C-858D-4289-B9A7-0CF768E6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Installing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42BF-E496-456C-90A9-5D978B1C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Windows installer from the python </a:t>
            </a:r>
            <a:r>
              <a:rPr lang="en-US" dirty="0" err="1"/>
              <a:t>websit</a:t>
            </a:r>
            <a:r>
              <a:rPr lang="en-IN" dirty="0"/>
              <a:t>e</a:t>
            </a:r>
          </a:p>
          <a:p>
            <a:r>
              <a:rPr lang="en-IN" dirty="0"/>
              <a:t>Run the installer and make sure you select the add to path option</a:t>
            </a:r>
          </a:p>
          <a:p>
            <a:r>
              <a:rPr lang="en-IN" dirty="0"/>
              <a:t>It’s  going to take a while to install and you should be good</a:t>
            </a:r>
          </a:p>
          <a:p>
            <a:r>
              <a:rPr lang="en-IN" dirty="0"/>
              <a:t>To check the installation go to command prompt and type python</a:t>
            </a:r>
          </a:p>
          <a:p>
            <a:r>
              <a:rPr lang="en-IN" dirty="0"/>
              <a:t>If it goes thorough and you get the prompt you are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9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3313-8FCB-4EB9-8BFB-432F4960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Running Python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9C2D-10B9-4635-A4D5-9CBE0F03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calculate cube of 2</a:t>
            </a:r>
          </a:p>
          <a:p>
            <a:r>
              <a:rPr lang="en-IN" dirty="0"/>
              <a:t>Run the above program using the python command</a:t>
            </a:r>
          </a:p>
        </p:txBody>
      </p:sp>
    </p:spTree>
    <p:extLst>
      <p:ext uri="{BB962C8B-B14F-4D97-AF65-F5344CB8AC3E}">
        <p14:creationId xmlns:p14="http://schemas.microsoft.com/office/powerpoint/2010/main" val="402161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2348-7D38-46D6-8000-94B36B6E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FE1F5-B661-4654-A5A5-50DD1474E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Errors – Errors made while writing Python statements</a:t>
            </a:r>
          </a:p>
          <a:p>
            <a:r>
              <a:rPr lang="en-US" dirty="0"/>
              <a:t>Runtime Errors – Errors which are also referred to as exceptions</a:t>
            </a:r>
          </a:p>
          <a:p>
            <a:r>
              <a:rPr lang="en-US" dirty="0"/>
              <a:t>Semantic Errors  - The logic of the program is not what you intended it to be</a:t>
            </a:r>
          </a:p>
          <a:p>
            <a:r>
              <a:rPr lang="en-US" dirty="0"/>
              <a:t>Experimental Debugging – write a program that accepts an integer from command line. Do experimental debugging for the case of entering a float number from the command line.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11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608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Python-Lecture 1(introduction)</vt:lpstr>
      <vt:lpstr>The Python Programming Language</vt:lpstr>
      <vt:lpstr>Python Interpreter </vt:lpstr>
      <vt:lpstr>Interactive and Script mode</vt:lpstr>
      <vt:lpstr>History</vt:lpstr>
      <vt:lpstr>Features</vt:lpstr>
      <vt:lpstr>Installing Python</vt:lpstr>
      <vt:lpstr>Running Python program</vt:lpstr>
      <vt:lpstr>Debugging</vt:lpstr>
      <vt:lpstr>Formal and Natural Languages</vt:lpstr>
      <vt:lpstr>The difference between round brackets, curly brackets, and square brackets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Python-Lecture 1</dc:title>
  <dc:creator>Pratik Sanghvi</dc:creator>
  <cp:lastModifiedBy>Pratik Sanghvi</cp:lastModifiedBy>
  <cp:revision>74</cp:revision>
  <dcterms:created xsi:type="dcterms:W3CDTF">2021-05-20T00:23:39Z</dcterms:created>
  <dcterms:modified xsi:type="dcterms:W3CDTF">2021-05-22T14:21:52Z</dcterms:modified>
</cp:coreProperties>
</file>