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0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B01D5-1263-49A7-8C82-1BCBEC46D4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1D5300-D6BB-4AF2-A55A-67FF9DD813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A5B84F-D386-4F0C-9FEA-F5B9DC46E8F7}"/>
              </a:ext>
            </a:extLst>
          </p:cNvPr>
          <p:cNvSpPr>
            <a:spLocks noGrp="1"/>
          </p:cNvSpPr>
          <p:nvPr>
            <p:ph type="dt" sz="half" idx="10"/>
          </p:nvPr>
        </p:nvSpPr>
        <p:spPr/>
        <p:txBody>
          <a:bodyPr/>
          <a:lstStyle/>
          <a:p>
            <a:fld id="{8A016923-DD69-49F6-9B2C-5FE8D8957A6D}" type="datetimeFigureOut">
              <a:rPr lang="en-IN" smtClean="0"/>
              <a:t>25-08-2021</a:t>
            </a:fld>
            <a:endParaRPr lang="en-IN"/>
          </a:p>
        </p:txBody>
      </p:sp>
      <p:sp>
        <p:nvSpPr>
          <p:cNvPr id="5" name="Footer Placeholder 4">
            <a:extLst>
              <a:ext uri="{FF2B5EF4-FFF2-40B4-BE49-F238E27FC236}">
                <a16:creationId xmlns:a16="http://schemas.microsoft.com/office/drawing/2014/main" id="{D7293815-93E5-4F94-94F5-0F21137419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E462CD-54D5-4C18-9D69-BEE54B02D452}"/>
              </a:ext>
            </a:extLst>
          </p:cNvPr>
          <p:cNvSpPr>
            <a:spLocks noGrp="1"/>
          </p:cNvSpPr>
          <p:nvPr>
            <p:ph type="sldNum" sz="quarter" idx="12"/>
          </p:nvPr>
        </p:nvSpPr>
        <p:spPr/>
        <p:txBody>
          <a:bodyPr/>
          <a:lstStyle/>
          <a:p>
            <a:fld id="{FE79F3AF-5FC3-4185-A1D4-12BE6FCCCE3A}" type="slidenum">
              <a:rPr lang="en-IN" smtClean="0"/>
              <a:t>‹#›</a:t>
            </a:fld>
            <a:endParaRPr lang="en-IN"/>
          </a:p>
        </p:txBody>
      </p:sp>
    </p:spTree>
    <p:extLst>
      <p:ext uri="{BB962C8B-B14F-4D97-AF65-F5344CB8AC3E}">
        <p14:creationId xmlns:p14="http://schemas.microsoft.com/office/powerpoint/2010/main" val="79866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9C59-EC1D-4623-BBB0-BFD996EFDF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AF852E-8506-43D6-ACE1-2E19EF4E71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FF9F11-7FC1-4D68-964D-40EADD9996AD}"/>
              </a:ext>
            </a:extLst>
          </p:cNvPr>
          <p:cNvSpPr>
            <a:spLocks noGrp="1"/>
          </p:cNvSpPr>
          <p:nvPr>
            <p:ph type="dt" sz="half" idx="10"/>
          </p:nvPr>
        </p:nvSpPr>
        <p:spPr/>
        <p:txBody>
          <a:bodyPr/>
          <a:lstStyle/>
          <a:p>
            <a:fld id="{8A016923-DD69-49F6-9B2C-5FE8D8957A6D}" type="datetimeFigureOut">
              <a:rPr lang="en-IN" smtClean="0"/>
              <a:t>25-08-2021</a:t>
            </a:fld>
            <a:endParaRPr lang="en-IN"/>
          </a:p>
        </p:txBody>
      </p:sp>
      <p:sp>
        <p:nvSpPr>
          <p:cNvPr id="5" name="Footer Placeholder 4">
            <a:extLst>
              <a:ext uri="{FF2B5EF4-FFF2-40B4-BE49-F238E27FC236}">
                <a16:creationId xmlns:a16="http://schemas.microsoft.com/office/drawing/2014/main" id="{4C13D707-8DBE-4B39-92EE-757D95074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E43A9F-3736-43F1-8DE9-F0C1A3A2E9DE}"/>
              </a:ext>
            </a:extLst>
          </p:cNvPr>
          <p:cNvSpPr>
            <a:spLocks noGrp="1"/>
          </p:cNvSpPr>
          <p:nvPr>
            <p:ph type="sldNum" sz="quarter" idx="12"/>
          </p:nvPr>
        </p:nvSpPr>
        <p:spPr/>
        <p:txBody>
          <a:bodyPr/>
          <a:lstStyle/>
          <a:p>
            <a:fld id="{FE79F3AF-5FC3-4185-A1D4-12BE6FCCCE3A}" type="slidenum">
              <a:rPr lang="en-IN" smtClean="0"/>
              <a:t>‹#›</a:t>
            </a:fld>
            <a:endParaRPr lang="en-IN"/>
          </a:p>
        </p:txBody>
      </p:sp>
    </p:spTree>
    <p:extLst>
      <p:ext uri="{BB962C8B-B14F-4D97-AF65-F5344CB8AC3E}">
        <p14:creationId xmlns:p14="http://schemas.microsoft.com/office/powerpoint/2010/main" val="111692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E316C4-9641-43E6-B855-2CC726B971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EA27AE-DF87-48C7-9C8A-33287E6BA4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461F26-D0D2-4E1A-9601-E5C5A5C7C886}"/>
              </a:ext>
            </a:extLst>
          </p:cNvPr>
          <p:cNvSpPr>
            <a:spLocks noGrp="1"/>
          </p:cNvSpPr>
          <p:nvPr>
            <p:ph type="dt" sz="half" idx="10"/>
          </p:nvPr>
        </p:nvSpPr>
        <p:spPr/>
        <p:txBody>
          <a:bodyPr/>
          <a:lstStyle/>
          <a:p>
            <a:fld id="{8A016923-DD69-49F6-9B2C-5FE8D8957A6D}" type="datetimeFigureOut">
              <a:rPr lang="en-IN" smtClean="0"/>
              <a:t>25-08-2021</a:t>
            </a:fld>
            <a:endParaRPr lang="en-IN"/>
          </a:p>
        </p:txBody>
      </p:sp>
      <p:sp>
        <p:nvSpPr>
          <p:cNvPr id="5" name="Footer Placeholder 4">
            <a:extLst>
              <a:ext uri="{FF2B5EF4-FFF2-40B4-BE49-F238E27FC236}">
                <a16:creationId xmlns:a16="http://schemas.microsoft.com/office/drawing/2014/main" id="{E1030C13-C987-4F0C-B998-DBB6FE5A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B1BEB2-0FF6-4500-8CC1-5F7B73A6C1B6}"/>
              </a:ext>
            </a:extLst>
          </p:cNvPr>
          <p:cNvSpPr>
            <a:spLocks noGrp="1"/>
          </p:cNvSpPr>
          <p:nvPr>
            <p:ph type="sldNum" sz="quarter" idx="12"/>
          </p:nvPr>
        </p:nvSpPr>
        <p:spPr/>
        <p:txBody>
          <a:bodyPr/>
          <a:lstStyle/>
          <a:p>
            <a:fld id="{FE79F3AF-5FC3-4185-A1D4-12BE6FCCCE3A}" type="slidenum">
              <a:rPr lang="en-IN" smtClean="0"/>
              <a:t>‹#›</a:t>
            </a:fld>
            <a:endParaRPr lang="en-IN"/>
          </a:p>
        </p:txBody>
      </p:sp>
    </p:spTree>
    <p:extLst>
      <p:ext uri="{BB962C8B-B14F-4D97-AF65-F5344CB8AC3E}">
        <p14:creationId xmlns:p14="http://schemas.microsoft.com/office/powerpoint/2010/main" val="261760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FF96-B97E-4B21-8B2F-205A2A6FB7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9B2D28-5CE7-4C5B-A910-32F08CE622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FFF2E9-912B-4D03-A606-81CA46D2768E}"/>
              </a:ext>
            </a:extLst>
          </p:cNvPr>
          <p:cNvSpPr>
            <a:spLocks noGrp="1"/>
          </p:cNvSpPr>
          <p:nvPr>
            <p:ph type="dt" sz="half" idx="10"/>
          </p:nvPr>
        </p:nvSpPr>
        <p:spPr/>
        <p:txBody>
          <a:bodyPr/>
          <a:lstStyle/>
          <a:p>
            <a:fld id="{8A016923-DD69-49F6-9B2C-5FE8D8957A6D}" type="datetimeFigureOut">
              <a:rPr lang="en-IN" smtClean="0"/>
              <a:t>25-08-2021</a:t>
            </a:fld>
            <a:endParaRPr lang="en-IN"/>
          </a:p>
        </p:txBody>
      </p:sp>
      <p:sp>
        <p:nvSpPr>
          <p:cNvPr id="5" name="Footer Placeholder 4">
            <a:extLst>
              <a:ext uri="{FF2B5EF4-FFF2-40B4-BE49-F238E27FC236}">
                <a16:creationId xmlns:a16="http://schemas.microsoft.com/office/drawing/2014/main" id="{43C570F9-BF43-4A6E-A589-91DEE85C2D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D3B33F-0203-474C-81B0-9D40CF36AA61}"/>
              </a:ext>
            </a:extLst>
          </p:cNvPr>
          <p:cNvSpPr>
            <a:spLocks noGrp="1"/>
          </p:cNvSpPr>
          <p:nvPr>
            <p:ph type="sldNum" sz="quarter" idx="12"/>
          </p:nvPr>
        </p:nvSpPr>
        <p:spPr/>
        <p:txBody>
          <a:bodyPr/>
          <a:lstStyle/>
          <a:p>
            <a:fld id="{FE79F3AF-5FC3-4185-A1D4-12BE6FCCCE3A}" type="slidenum">
              <a:rPr lang="en-IN" smtClean="0"/>
              <a:t>‹#›</a:t>
            </a:fld>
            <a:endParaRPr lang="en-IN"/>
          </a:p>
        </p:txBody>
      </p:sp>
    </p:spTree>
    <p:extLst>
      <p:ext uri="{BB962C8B-B14F-4D97-AF65-F5344CB8AC3E}">
        <p14:creationId xmlns:p14="http://schemas.microsoft.com/office/powerpoint/2010/main" val="342150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EB83-EA00-4D97-8F7C-CA74431431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A9A871-C75E-4AF8-883F-D449ABA2D5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B41B1A-F027-4210-B934-513E653C3307}"/>
              </a:ext>
            </a:extLst>
          </p:cNvPr>
          <p:cNvSpPr>
            <a:spLocks noGrp="1"/>
          </p:cNvSpPr>
          <p:nvPr>
            <p:ph type="dt" sz="half" idx="10"/>
          </p:nvPr>
        </p:nvSpPr>
        <p:spPr/>
        <p:txBody>
          <a:bodyPr/>
          <a:lstStyle/>
          <a:p>
            <a:fld id="{8A016923-DD69-49F6-9B2C-5FE8D8957A6D}" type="datetimeFigureOut">
              <a:rPr lang="en-IN" smtClean="0"/>
              <a:t>25-08-2021</a:t>
            </a:fld>
            <a:endParaRPr lang="en-IN"/>
          </a:p>
        </p:txBody>
      </p:sp>
      <p:sp>
        <p:nvSpPr>
          <p:cNvPr id="5" name="Footer Placeholder 4">
            <a:extLst>
              <a:ext uri="{FF2B5EF4-FFF2-40B4-BE49-F238E27FC236}">
                <a16:creationId xmlns:a16="http://schemas.microsoft.com/office/drawing/2014/main" id="{ED407979-92A4-4D8A-B6D0-9F1C61E18C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05778E-7705-4D7F-95E9-0A87C604ECA3}"/>
              </a:ext>
            </a:extLst>
          </p:cNvPr>
          <p:cNvSpPr>
            <a:spLocks noGrp="1"/>
          </p:cNvSpPr>
          <p:nvPr>
            <p:ph type="sldNum" sz="quarter" idx="12"/>
          </p:nvPr>
        </p:nvSpPr>
        <p:spPr/>
        <p:txBody>
          <a:bodyPr/>
          <a:lstStyle/>
          <a:p>
            <a:fld id="{FE79F3AF-5FC3-4185-A1D4-12BE6FCCCE3A}" type="slidenum">
              <a:rPr lang="en-IN" smtClean="0"/>
              <a:t>‹#›</a:t>
            </a:fld>
            <a:endParaRPr lang="en-IN"/>
          </a:p>
        </p:txBody>
      </p:sp>
    </p:spTree>
    <p:extLst>
      <p:ext uri="{BB962C8B-B14F-4D97-AF65-F5344CB8AC3E}">
        <p14:creationId xmlns:p14="http://schemas.microsoft.com/office/powerpoint/2010/main" val="402791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4032-285A-4B92-B5E3-6CD4BAE147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0C975F-9C77-4EBA-9EB1-DBDB6B220F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7A1424-CDBE-442B-871A-729F374070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1D1669-C38F-45F6-8082-4332499E0302}"/>
              </a:ext>
            </a:extLst>
          </p:cNvPr>
          <p:cNvSpPr>
            <a:spLocks noGrp="1"/>
          </p:cNvSpPr>
          <p:nvPr>
            <p:ph type="dt" sz="half" idx="10"/>
          </p:nvPr>
        </p:nvSpPr>
        <p:spPr/>
        <p:txBody>
          <a:bodyPr/>
          <a:lstStyle/>
          <a:p>
            <a:fld id="{8A016923-DD69-49F6-9B2C-5FE8D8957A6D}" type="datetimeFigureOut">
              <a:rPr lang="en-IN" smtClean="0"/>
              <a:t>25-08-2021</a:t>
            </a:fld>
            <a:endParaRPr lang="en-IN"/>
          </a:p>
        </p:txBody>
      </p:sp>
      <p:sp>
        <p:nvSpPr>
          <p:cNvPr id="6" name="Footer Placeholder 5">
            <a:extLst>
              <a:ext uri="{FF2B5EF4-FFF2-40B4-BE49-F238E27FC236}">
                <a16:creationId xmlns:a16="http://schemas.microsoft.com/office/drawing/2014/main" id="{7A0BDDB2-62F0-4C14-9531-DB6F195E35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2E0C45-4A0E-42C6-B2DA-C7F5ABE7C795}"/>
              </a:ext>
            </a:extLst>
          </p:cNvPr>
          <p:cNvSpPr>
            <a:spLocks noGrp="1"/>
          </p:cNvSpPr>
          <p:nvPr>
            <p:ph type="sldNum" sz="quarter" idx="12"/>
          </p:nvPr>
        </p:nvSpPr>
        <p:spPr/>
        <p:txBody>
          <a:bodyPr/>
          <a:lstStyle/>
          <a:p>
            <a:fld id="{FE79F3AF-5FC3-4185-A1D4-12BE6FCCCE3A}" type="slidenum">
              <a:rPr lang="en-IN" smtClean="0"/>
              <a:t>‹#›</a:t>
            </a:fld>
            <a:endParaRPr lang="en-IN"/>
          </a:p>
        </p:txBody>
      </p:sp>
    </p:spTree>
    <p:extLst>
      <p:ext uri="{BB962C8B-B14F-4D97-AF65-F5344CB8AC3E}">
        <p14:creationId xmlns:p14="http://schemas.microsoft.com/office/powerpoint/2010/main" val="2906254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203D-EC50-43A7-893D-7EE6CA859A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B3B04B-2FE9-476C-A238-2F84330102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470727-FD7B-4967-8B7C-50D4CCC65C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0357D3-CCB5-4F27-B611-1EBB2EF95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19F1CE-381B-453B-ADEA-59C6330E13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6CBF9D-4198-488B-A12D-D15206491FE3}"/>
              </a:ext>
            </a:extLst>
          </p:cNvPr>
          <p:cNvSpPr>
            <a:spLocks noGrp="1"/>
          </p:cNvSpPr>
          <p:nvPr>
            <p:ph type="dt" sz="half" idx="10"/>
          </p:nvPr>
        </p:nvSpPr>
        <p:spPr/>
        <p:txBody>
          <a:bodyPr/>
          <a:lstStyle/>
          <a:p>
            <a:fld id="{8A016923-DD69-49F6-9B2C-5FE8D8957A6D}" type="datetimeFigureOut">
              <a:rPr lang="en-IN" smtClean="0"/>
              <a:t>25-08-2021</a:t>
            </a:fld>
            <a:endParaRPr lang="en-IN"/>
          </a:p>
        </p:txBody>
      </p:sp>
      <p:sp>
        <p:nvSpPr>
          <p:cNvPr id="8" name="Footer Placeholder 7">
            <a:extLst>
              <a:ext uri="{FF2B5EF4-FFF2-40B4-BE49-F238E27FC236}">
                <a16:creationId xmlns:a16="http://schemas.microsoft.com/office/drawing/2014/main" id="{9C5C17FF-9793-46C1-AB57-177BFD039B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334EEF-6822-48EB-BD9A-33EB00A09F30}"/>
              </a:ext>
            </a:extLst>
          </p:cNvPr>
          <p:cNvSpPr>
            <a:spLocks noGrp="1"/>
          </p:cNvSpPr>
          <p:nvPr>
            <p:ph type="sldNum" sz="quarter" idx="12"/>
          </p:nvPr>
        </p:nvSpPr>
        <p:spPr/>
        <p:txBody>
          <a:bodyPr/>
          <a:lstStyle/>
          <a:p>
            <a:fld id="{FE79F3AF-5FC3-4185-A1D4-12BE6FCCCE3A}" type="slidenum">
              <a:rPr lang="en-IN" smtClean="0"/>
              <a:t>‹#›</a:t>
            </a:fld>
            <a:endParaRPr lang="en-IN"/>
          </a:p>
        </p:txBody>
      </p:sp>
    </p:spTree>
    <p:extLst>
      <p:ext uri="{BB962C8B-B14F-4D97-AF65-F5344CB8AC3E}">
        <p14:creationId xmlns:p14="http://schemas.microsoft.com/office/powerpoint/2010/main" val="140256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105D-4FDA-4E92-B968-0EF9037401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21F13D-D32B-4E65-9EEE-7F71C77E8C2E}"/>
              </a:ext>
            </a:extLst>
          </p:cNvPr>
          <p:cNvSpPr>
            <a:spLocks noGrp="1"/>
          </p:cNvSpPr>
          <p:nvPr>
            <p:ph type="dt" sz="half" idx="10"/>
          </p:nvPr>
        </p:nvSpPr>
        <p:spPr/>
        <p:txBody>
          <a:bodyPr/>
          <a:lstStyle/>
          <a:p>
            <a:fld id="{8A016923-DD69-49F6-9B2C-5FE8D8957A6D}" type="datetimeFigureOut">
              <a:rPr lang="en-IN" smtClean="0"/>
              <a:t>25-08-2021</a:t>
            </a:fld>
            <a:endParaRPr lang="en-IN"/>
          </a:p>
        </p:txBody>
      </p:sp>
      <p:sp>
        <p:nvSpPr>
          <p:cNvPr id="4" name="Footer Placeholder 3">
            <a:extLst>
              <a:ext uri="{FF2B5EF4-FFF2-40B4-BE49-F238E27FC236}">
                <a16:creationId xmlns:a16="http://schemas.microsoft.com/office/drawing/2014/main" id="{404BE74C-5302-421A-85FE-B42EA51AE6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CC476E-BE1A-416B-965F-E7CD2A363F16}"/>
              </a:ext>
            </a:extLst>
          </p:cNvPr>
          <p:cNvSpPr>
            <a:spLocks noGrp="1"/>
          </p:cNvSpPr>
          <p:nvPr>
            <p:ph type="sldNum" sz="quarter" idx="12"/>
          </p:nvPr>
        </p:nvSpPr>
        <p:spPr/>
        <p:txBody>
          <a:bodyPr/>
          <a:lstStyle/>
          <a:p>
            <a:fld id="{FE79F3AF-5FC3-4185-A1D4-12BE6FCCCE3A}" type="slidenum">
              <a:rPr lang="en-IN" smtClean="0"/>
              <a:t>‹#›</a:t>
            </a:fld>
            <a:endParaRPr lang="en-IN"/>
          </a:p>
        </p:txBody>
      </p:sp>
    </p:spTree>
    <p:extLst>
      <p:ext uri="{BB962C8B-B14F-4D97-AF65-F5344CB8AC3E}">
        <p14:creationId xmlns:p14="http://schemas.microsoft.com/office/powerpoint/2010/main" val="301949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062516-6A19-474A-AF77-B9A81FBF89E8}"/>
              </a:ext>
            </a:extLst>
          </p:cNvPr>
          <p:cNvSpPr>
            <a:spLocks noGrp="1"/>
          </p:cNvSpPr>
          <p:nvPr>
            <p:ph type="dt" sz="half" idx="10"/>
          </p:nvPr>
        </p:nvSpPr>
        <p:spPr/>
        <p:txBody>
          <a:bodyPr/>
          <a:lstStyle/>
          <a:p>
            <a:fld id="{8A016923-DD69-49F6-9B2C-5FE8D8957A6D}" type="datetimeFigureOut">
              <a:rPr lang="en-IN" smtClean="0"/>
              <a:t>25-08-2021</a:t>
            </a:fld>
            <a:endParaRPr lang="en-IN"/>
          </a:p>
        </p:txBody>
      </p:sp>
      <p:sp>
        <p:nvSpPr>
          <p:cNvPr id="3" name="Footer Placeholder 2">
            <a:extLst>
              <a:ext uri="{FF2B5EF4-FFF2-40B4-BE49-F238E27FC236}">
                <a16:creationId xmlns:a16="http://schemas.microsoft.com/office/drawing/2014/main" id="{53A1350B-56C0-4CED-B2D4-A34F152CE6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77CE7E-55D2-4025-A17C-2F498926DE4C}"/>
              </a:ext>
            </a:extLst>
          </p:cNvPr>
          <p:cNvSpPr>
            <a:spLocks noGrp="1"/>
          </p:cNvSpPr>
          <p:nvPr>
            <p:ph type="sldNum" sz="quarter" idx="12"/>
          </p:nvPr>
        </p:nvSpPr>
        <p:spPr/>
        <p:txBody>
          <a:bodyPr/>
          <a:lstStyle/>
          <a:p>
            <a:fld id="{FE79F3AF-5FC3-4185-A1D4-12BE6FCCCE3A}" type="slidenum">
              <a:rPr lang="en-IN" smtClean="0"/>
              <a:t>‹#›</a:t>
            </a:fld>
            <a:endParaRPr lang="en-IN"/>
          </a:p>
        </p:txBody>
      </p:sp>
    </p:spTree>
    <p:extLst>
      <p:ext uri="{BB962C8B-B14F-4D97-AF65-F5344CB8AC3E}">
        <p14:creationId xmlns:p14="http://schemas.microsoft.com/office/powerpoint/2010/main" val="2635735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B49E-B057-4299-BDD9-ADC62E80F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0F4AC7-3120-47A3-BDB5-4C3B558EEC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2DAA9A-ABAC-4891-BAAF-775C210CE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9E91A-02BA-4B4A-8F03-8A3D6D332EA7}"/>
              </a:ext>
            </a:extLst>
          </p:cNvPr>
          <p:cNvSpPr>
            <a:spLocks noGrp="1"/>
          </p:cNvSpPr>
          <p:nvPr>
            <p:ph type="dt" sz="half" idx="10"/>
          </p:nvPr>
        </p:nvSpPr>
        <p:spPr/>
        <p:txBody>
          <a:bodyPr/>
          <a:lstStyle/>
          <a:p>
            <a:fld id="{8A016923-DD69-49F6-9B2C-5FE8D8957A6D}" type="datetimeFigureOut">
              <a:rPr lang="en-IN" smtClean="0"/>
              <a:t>25-08-2021</a:t>
            </a:fld>
            <a:endParaRPr lang="en-IN"/>
          </a:p>
        </p:txBody>
      </p:sp>
      <p:sp>
        <p:nvSpPr>
          <p:cNvPr id="6" name="Footer Placeholder 5">
            <a:extLst>
              <a:ext uri="{FF2B5EF4-FFF2-40B4-BE49-F238E27FC236}">
                <a16:creationId xmlns:a16="http://schemas.microsoft.com/office/drawing/2014/main" id="{56537358-51EF-488A-A063-36F608B61A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A43206-F5E1-49F5-9E5B-D386B6D75369}"/>
              </a:ext>
            </a:extLst>
          </p:cNvPr>
          <p:cNvSpPr>
            <a:spLocks noGrp="1"/>
          </p:cNvSpPr>
          <p:nvPr>
            <p:ph type="sldNum" sz="quarter" idx="12"/>
          </p:nvPr>
        </p:nvSpPr>
        <p:spPr/>
        <p:txBody>
          <a:bodyPr/>
          <a:lstStyle/>
          <a:p>
            <a:fld id="{FE79F3AF-5FC3-4185-A1D4-12BE6FCCCE3A}" type="slidenum">
              <a:rPr lang="en-IN" smtClean="0"/>
              <a:t>‹#›</a:t>
            </a:fld>
            <a:endParaRPr lang="en-IN"/>
          </a:p>
        </p:txBody>
      </p:sp>
    </p:spTree>
    <p:extLst>
      <p:ext uri="{BB962C8B-B14F-4D97-AF65-F5344CB8AC3E}">
        <p14:creationId xmlns:p14="http://schemas.microsoft.com/office/powerpoint/2010/main" val="259436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BA40-B55D-48C0-9CAB-E4830F8CC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81304C-35C2-4B13-8323-FE16359256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D294B4-E344-4978-905D-427EEC021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3B2D42-9950-4F09-8A78-B00BBCDDF916}"/>
              </a:ext>
            </a:extLst>
          </p:cNvPr>
          <p:cNvSpPr>
            <a:spLocks noGrp="1"/>
          </p:cNvSpPr>
          <p:nvPr>
            <p:ph type="dt" sz="half" idx="10"/>
          </p:nvPr>
        </p:nvSpPr>
        <p:spPr/>
        <p:txBody>
          <a:bodyPr/>
          <a:lstStyle/>
          <a:p>
            <a:fld id="{8A016923-DD69-49F6-9B2C-5FE8D8957A6D}" type="datetimeFigureOut">
              <a:rPr lang="en-IN" smtClean="0"/>
              <a:t>25-08-2021</a:t>
            </a:fld>
            <a:endParaRPr lang="en-IN"/>
          </a:p>
        </p:txBody>
      </p:sp>
      <p:sp>
        <p:nvSpPr>
          <p:cNvPr id="6" name="Footer Placeholder 5">
            <a:extLst>
              <a:ext uri="{FF2B5EF4-FFF2-40B4-BE49-F238E27FC236}">
                <a16:creationId xmlns:a16="http://schemas.microsoft.com/office/drawing/2014/main" id="{7FF2BE7C-12F0-4C5F-A05F-DA0C4F4734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17D89E-77D9-4F5F-9E94-216CC1CBD676}"/>
              </a:ext>
            </a:extLst>
          </p:cNvPr>
          <p:cNvSpPr>
            <a:spLocks noGrp="1"/>
          </p:cNvSpPr>
          <p:nvPr>
            <p:ph type="sldNum" sz="quarter" idx="12"/>
          </p:nvPr>
        </p:nvSpPr>
        <p:spPr/>
        <p:txBody>
          <a:bodyPr/>
          <a:lstStyle/>
          <a:p>
            <a:fld id="{FE79F3AF-5FC3-4185-A1D4-12BE6FCCCE3A}" type="slidenum">
              <a:rPr lang="en-IN" smtClean="0"/>
              <a:t>‹#›</a:t>
            </a:fld>
            <a:endParaRPr lang="en-IN"/>
          </a:p>
        </p:txBody>
      </p:sp>
    </p:spTree>
    <p:extLst>
      <p:ext uri="{BB962C8B-B14F-4D97-AF65-F5344CB8AC3E}">
        <p14:creationId xmlns:p14="http://schemas.microsoft.com/office/powerpoint/2010/main" val="1069112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A49096-0463-46E4-B5D8-A84694E741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C1F512-0FB3-423C-8A23-DEB995BDD4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BD9E2E-72F6-498D-8C11-7E95989316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16923-DD69-49F6-9B2C-5FE8D8957A6D}" type="datetimeFigureOut">
              <a:rPr lang="en-IN" smtClean="0"/>
              <a:t>25-08-2021</a:t>
            </a:fld>
            <a:endParaRPr lang="en-IN"/>
          </a:p>
        </p:txBody>
      </p:sp>
      <p:sp>
        <p:nvSpPr>
          <p:cNvPr id="5" name="Footer Placeholder 4">
            <a:extLst>
              <a:ext uri="{FF2B5EF4-FFF2-40B4-BE49-F238E27FC236}">
                <a16:creationId xmlns:a16="http://schemas.microsoft.com/office/drawing/2014/main" id="{547E7F15-0AAC-42F2-8E51-219167F5F4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01CAEF-979B-4EAB-8826-0782772CCB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9F3AF-5FC3-4185-A1D4-12BE6FCCCE3A}" type="slidenum">
              <a:rPr lang="en-IN" smtClean="0"/>
              <a:t>‹#›</a:t>
            </a:fld>
            <a:endParaRPr lang="en-IN"/>
          </a:p>
        </p:txBody>
      </p:sp>
    </p:spTree>
    <p:extLst>
      <p:ext uri="{BB962C8B-B14F-4D97-AF65-F5344CB8AC3E}">
        <p14:creationId xmlns:p14="http://schemas.microsoft.com/office/powerpoint/2010/main" val="11704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zziswift.com/why-are-python-strings-immutable-best-practices-for-using-the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programiz.com/python-programming/methods/str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12CF-31CD-435B-B6C4-F0AA024DF633}"/>
              </a:ext>
            </a:extLst>
          </p:cNvPr>
          <p:cNvSpPr>
            <a:spLocks noGrp="1"/>
          </p:cNvSpPr>
          <p:nvPr>
            <p:ph type="ctrTitle"/>
          </p:nvPr>
        </p:nvSpPr>
        <p:spPr/>
        <p:txBody>
          <a:bodyPr/>
          <a:lstStyle/>
          <a:p>
            <a:r>
              <a:rPr lang="en-US" dirty="0"/>
              <a:t>Lecture 5 – Python(Strings)		</a:t>
            </a:r>
            <a:endParaRPr lang="en-IN" dirty="0"/>
          </a:p>
        </p:txBody>
      </p:sp>
      <p:sp>
        <p:nvSpPr>
          <p:cNvPr id="3" name="Subtitle 2">
            <a:extLst>
              <a:ext uri="{FF2B5EF4-FFF2-40B4-BE49-F238E27FC236}">
                <a16:creationId xmlns:a16="http://schemas.microsoft.com/office/drawing/2014/main" id="{DFAA06D7-6093-43C4-BB60-BC1299BD1BEB}"/>
              </a:ext>
            </a:extLst>
          </p:cNvPr>
          <p:cNvSpPr>
            <a:spLocks noGrp="1"/>
          </p:cNvSpPr>
          <p:nvPr>
            <p:ph type="subTitle" idx="1"/>
          </p:nvPr>
        </p:nvSpPr>
        <p:spPr/>
        <p:txBody>
          <a:bodyPr/>
          <a:lstStyle/>
          <a:p>
            <a:r>
              <a:rPr lang="en-US" dirty="0"/>
              <a:t>By- Pratik Sanghvi</a:t>
            </a:r>
            <a:endParaRPr lang="en-IN" dirty="0"/>
          </a:p>
        </p:txBody>
      </p:sp>
    </p:spTree>
    <p:extLst>
      <p:ext uri="{BB962C8B-B14F-4D97-AF65-F5344CB8AC3E}">
        <p14:creationId xmlns:p14="http://schemas.microsoft.com/office/powerpoint/2010/main" val="2325349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3AE1-0A32-48D1-AA1A-96BB4C201FFD}"/>
              </a:ext>
            </a:extLst>
          </p:cNvPr>
          <p:cNvSpPr>
            <a:spLocks noGrp="1"/>
          </p:cNvSpPr>
          <p:nvPr>
            <p:ph type="title"/>
          </p:nvPr>
        </p:nvSpPr>
        <p:spPr/>
        <p:txBody>
          <a:bodyPr/>
          <a:lstStyle/>
          <a:p>
            <a:pPr algn="ctr"/>
            <a:r>
              <a:rPr lang="en-US" dirty="0"/>
              <a:t>String Comparison</a:t>
            </a:r>
            <a:endParaRPr lang="en-IN" dirty="0"/>
          </a:p>
        </p:txBody>
      </p:sp>
      <p:sp>
        <p:nvSpPr>
          <p:cNvPr id="3" name="Content Placeholder 2">
            <a:extLst>
              <a:ext uri="{FF2B5EF4-FFF2-40B4-BE49-F238E27FC236}">
                <a16:creationId xmlns:a16="http://schemas.microsoft.com/office/drawing/2014/main" id="{02103D45-6A96-42BA-9049-9C3559B6E6CB}"/>
              </a:ext>
            </a:extLst>
          </p:cNvPr>
          <p:cNvSpPr>
            <a:spLocks noGrp="1"/>
          </p:cNvSpPr>
          <p:nvPr>
            <p:ph idx="1"/>
          </p:nvPr>
        </p:nvSpPr>
        <p:spPr/>
        <p:txBody>
          <a:bodyPr>
            <a:normAutofit lnSpcReduction="10000"/>
          </a:bodyPr>
          <a:lstStyle/>
          <a:p>
            <a:r>
              <a:rPr lang="en-US" dirty="0"/>
              <a:t>Strings can be compared using the relational operators like less than, greater than and also equals</a:t>
            </a:r>
          </a:p>
          <a:p>
            <a:endParaRPr lang="en-US" dirty="0"/>
          </a:p>
          <a:p>
            <a:pPr marL="0" indent="0">
              <a:buNone/>
            </a:pPr>
            <a:r>
              <a:rPr lang="en-US" dirty="0" err="1"/>
              <a:t>Eg</a:t>
            </a:r>
            <a:r>
              <a:rPr lang="en-US" dirty="0"/>
              <a:t>: ‘apple’ &gt; ‘banana’ </a:t>
            </a:r>
            <a:r>
              <a:rPr lang="en-US" dirty="0">
                <a:sym typeface="Wingdings" panose="05000000000000000000" pitchFamily="2" charset="2"/>
              </a:rPr>
              <a:t>False</a:t>
            </a:r>
            <a:endParaRPr lang="en-US" dirty="0"/>
          </a:p>
          <a:p>
            <a:pPr marL="0" indent="0">
              <a:buNone/>
            </a:pPr>
            <a:r>
              <a:rPr lang="en-US" dirty="0"/>
              <a:t>       ‘apple’ &lt; ‘banana’ </a:t>
            </a:r>
            <a:r>
              <a:rPr lang="en-US" dirty="0">
                <a:sym typeface="Wingdings" panose="05000000000000000000" pitchFamily="2" charset="2"/>
              </a:rPr>
              <a:t> True</a:t>
            </a:r>
            <a:endParaRPr lang="en-US" dirty="0"/>
          </a:p>
          <a:p>
            <a:pPr marL="0" indent="0">
              <a:buNone/>
            </a:pPr>
            <a:r>
              <a:rPr lang="en-US" dirty="0"/>
              <a:t>       ‘apple’ == ‘banana’ </a:t>
            </a:r>
            <a:r>
              <a:rPr lang="en-US" dirty="0">
                <a:sym typeface="Wingdings" panose="05000000000000000000" pitchFamily="2" charset="2"/>
              </a:rPr>
              <a:t> False</a:t>
            </a:r>
            <a:endParaRPr lang="en-US" dirty="0"/>
          </a:p>
          <a:p>
            <a:pPr marL="0" indent="0">
              <a:buNone/>
            </a:pPr>
            <a:r>
              <a:rPr lang="en-US" dirty="0"/>
              <a:t>Note: We are able to compare the strings because there are numerical values associated to each characters. Also, the numeric value of upper case letters occurs before the numeric values of lower case letter</a:t>
            </a:r>
          </a:p>
          <a:p>
            <a:pPr marL="0" indent="0">
              <a:buNone/>
            </a:pPr>
            <a:r>
              <a:rPr lang="en-US" dirty="0"/>
              <a:t>     </a:t>
            </a:r>
            <a:endParaRPr lang="en-IN" dirty="0"/>
          </a:p>
        </p:txBody>
      </p:sp>
    </p:spTree>
    <p:extLst>
      <p:ext uri="{BB962C8B-B14F-4D97-AF65-F5344CB8AC3E}">
        <p14:creationId xmlns:p14="http://schemas.microsoft.com/office/powerpoint/2010/main" val="269166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46F6-A88C-4844-B57F-74196905E121}"/>
              </a:ext>
            </a:extLst>
          </p:cNvPr>
          <p:cNvSpPr>
            <a:spLocks noGrp="1"/>
          </p:cNvSpPr>
          <p:nvPr>
            <p:ph type="title"/>
          </p:nvPr>
        </p:nvSpPr>
        <p:spPr/>
        <p:txBody>
          <a:bodyPr/>
          <a:lstStyle/>
          <a:p>
            <a:pPr algn="ctr"/>
            <a:r>
              <a:rPr lang="en-US" dirty="0"/>
              <a:t>String operation</a:t>
            </a:r>
            <a:endParaRPr lang="en-IN" dirty="0"/>
          </a:p>
        </p:txBody>
      </p:sp>
      <p:sp>
        <p:nvSpPr>
          <p:cNvPr id="3" name="Content Placeholder 2">
            <a:extLst>
              <a:ext uri="{FF2B5EF4-FFF2-40B4-BE49-F238E27FC236}">
                <a16:creationId xmlns:a16="http://schemas.microsoft.com/office/drawing/2014/main" id="{BF06CC75-27A3-4DAF-B5FA-1154B74EF9C6}"/>
              </a:ext>
            </a:extLst>
          </p:cNvPr>
          <p:cNvSpPr>
            <a:spLocks noGrp="1"/>
          </p:cNvSpPr>
          <p:nvPr>
            <p:ph idx="1"/>
          </p:nvPr>
        </p:nvSpPr>
        <p:spPr/>
        <p:txBody>
          <a:bodyPr/>
          <a:lstStyle/>
          <a:p>
            <a:r>
              <a:rPr lang="en-US" dirty="0"/>
              <a:t>We can use the ‘+’ and ‘*’ operator on the string to perform string operations</a:t>
            </a:r>
          </a:p>
          <a:p>
            <a:r>
              <a:rPr lang="en-US" dirty="0" err="1"/>
              <a:t>Eg</a:t>
            </a:r>
            <a:r>
              <a:rPr lang="en-US" dirty="0"/>
              <a:t>: ‘banana’ + ‘z’ </a:t>
            </a:r>
            <a:r>
              <a:rPr lang="en-US" dirty="0">
                <a:sym typeface="Wingdings" panose="05000000000000000000" pitchFamily="2" charset="2"/>
              </a:rPr>
              <a:t> ‘</a:t>
            </a:r>
            <a:r>
              <a:rPr lang="en-US" dirty="0" err="1">
                <a:sym typeface="Wingdings" panose="05000000000000000000" pitchFamily="2" charset="2"/>
              </a:rPr>
              <a:t>bananaz</a:t>
            </a:r>
            <a:r>
              <a:rPr lang="en-US" dirty="0">
                <a:sym typeface="Wingdings" panose="05000000000000000000" pitchFamily="2" charset="2"/>
              </a:rPr>
              <a:t>’</a:t>
            </a:r>
          </a:p>
          <a:p>
            <a:r>
              <a:rPr lang="en-US" dirty="0" err="1">
                <a:sym typeface="Wingdings" panose="05000000000000000000" pitchFamily="2" charset="2"/>
              </a:rPr>
              <a:t>Eg</a:t>
            </a:r>
            <a:r>
              <a:rPr lang="en-US" dirty="0">
                <a:sym typeface="Wingdings" panose="05000000000000000000" pitchFamily="2" charset="2"/>
              </a:rPr>
              <a:t>: ‘banana’ *2  ‘</a:t>
            </a:r>
            <a:r>
              <a:rPr lang="en-US" dirty="0" err="1">
                <a:sym typeface="Wingdings" panose="05000000000000000000" pitchFamily="2" charset="2"/>
              </a:rPr>
              <a:t>bananabanana</a:t>
            </a:r>
            <a:r>
              <a:rPr lang="en-US" dirty="0">
                <a:sym typeface="Wingdings" panose="05000000000000000000" pitchFamily="2" charset="2"/>
              </a:rPr>
              <a:t>’</a:t>
            </a:r>
          </a:p>
          <a:p>
            <a:endParaRPr lang="en-US" dirty="0">
              <a:sym typeface="Wingdings" panose="05000000000000000000" pitchFamily="2" charset="2"/>
            </a:endParaRPr>
          </a:p>
          <a:p>
            <a:pPr marL="0" indent="0">
              <a:buNone/>
            </a:pPr>
            <a:r>
              <a:rPr lang="en-US" dirty="0">
                <a:sym typeface="Wingdings" panose="05000000000000000000" pitchFamily="2" charset="2"/>
              </a:rPr>
              <a:t>Using arithmetic operator on the string is known as string operations</a:t>
            </a:r>
            <a:endParaRPr lang="en-IN" dirty="0"/>
          </a:p>
        </p:txBody>
      </p:sp>
    </p:spTree>
    <p:extLst>
      <p:ext uri="{BB962C8B-B14F-4D97-AF65-F5344CB8AC3E}">
        <p14:creationId xmlns:p14="http://schemas.microsoft.com/office/powerpoint/2010/main" val="235305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9F8E-E956-4B2B-8DD9-B518CAC923A4}"/>
              </a:ext>
            </a:extLst>
          </p:cNvPr>
          <p:cNvSpPr>
            <a:spLocks noGrp="1"/>
          </p:cNvSpPr>
          <p:nvPr>
            <p:ph type="title"/>
          </p:nvPr>
        </p:nvSpPr>
        <p:spPr/>
        <p:txBody>
          <a:bodyPr/>
          <a:lstStyle/>
          <a:p>
            <a:pPr algn="ctr"/>
            <a:r>
              <a:rPr lang="en-US" dirty="0"/>
              <a:t>A string is a sequence</a:t>
            </a:r>
            <a:endParaRPr lang="en-IN" dirty="0"/>
          </a:p>
        </p:txBody>
      </p:sp>
      <p:sp>
        <p:nvSpPr>
          <p:cNvPr id="3" name="Content Placeholder 2">
            <a:extLst>
              <a:ext uri="{FF2B5EF4-FFF2-40B4-BE49-F238E27FC236}">
                <a16:creationId xmlns:a16="http://schemas.microsoft.com/office/drawing/2014/main" id="{9307AB66-3A2C-49A3-9246-5C30525EE188}"/>
              </a:ext>
            </a:extLst>
          </p:cNvPr>
          <p:cNvSpPr>
            <a:spLocks noGrp="1"/>
          </p:cNvSpPr>
          <p:nvPr>
            <p:ph idx="1"/>
          </p:nvPr>
        </p:nvSpPr>
        <p:spPr/>
        <p:txBody>
          <a:bodyPr>
            <a:normAutofit lnSpcReduction="10000"/>
          </a:bodyPr>
          <a:lstStyle/>
          <a:p>
            <a:r>
              <a:rPr lang="en-US" dirty="0"/>
              <a:t>Like numbers we need a way to store alphanumeric sequence of characters</a:t>
            </a:r>
          </a:p>
          <a:p>
            <a:r>
              <a:rPr lang="en-US" dirty="0"/>
              <a:t>This problem can be solved by using string data type</a:t>
            </a:r>
          </a:p>
          <a:p>
            <a:r>
              <a:rPr lang="en-US" dirty="0"/>
              <a:t>A string is a sequence of characters with numbers and special symbols and is immutable in nature</a:t>
            </a:r>
          </a:p>
          <a:p>
            <a:r>
              <a:rPr lang="en-US" dirty="0"/>
              <a:t>We can say that like a value of a number cannot be changed, similarly the value of the string cannot be changed</a:t>
            </a:r>
          </a:p>
          <a:p>
            <a:r>
              <a:rPr lang="en-US" dirty="0"/>
              <a:t>We can only update the string by appending values to it and assigning to a new string</a:t>
            </a:r>
          </a:p>
          <a:p>
            <a:r>
              <a:rPr lang="en-US" dirty="0" err="1"/>
              <a:t>Eg</a:t>
            </a:r>
            <a:r>
              <a:rPr lang="en-US" dirty="0"/>
              <a:t>: ‘Hello World 123’,’Hello Hello Mic check…’</a:t>
            </a:r>
            <a:endParaRPr lang="en-IN" dirty="0"/>
          </a:p>
        </p:txBody>
      </p:sp>
    </p:spTree>
    <p:extLst>
      <p:ext uri="{BB962C8B-B14F-4D97-AF65-F5344CB8AC3E}">
        <p14:creationId xmlns:p14="http://schemas.microsoft.com/office/powerpoint/2010/main" val="2544314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EF47-A45C-4340-B43F-AC8A94EE10EC}"/>
              </a:ext>
            </a:extLst>
          </p:cNvPr>
          <p:cNvSpPr>
            <a:spLocks noGrp="1"/>
          </p:cNvSpPr>
          <p:nvPr>
            <p:ph type="title"/>
          </p:nvPr>
        </p:nvSpPr>
        <p:spPr/>
        <p:txBody>
          <a:bodyPr/>
          <a:lstStyle/>
          <a:p>
            <a:pPr algn="ctr"/>
            <a:r>
              <a:rPr lang="en-US" dirty="0"/>
              <a:t>Traversal with a for loop</a:t>
            </a:r>
            <a:endParaRPr lang="en-IN" dirty="0"/>
          </a:p>
        </p:txBody>
      </p:sp>
      <p:sp>
        <p:nvSpPr>
          <p:cNvPr id="3" name="Content Placeholder 2">
            <a:extLst>
              <a:ext uri="{FF2B5EF4-FFF2-40B4-BE49-F238E27FC236}">
                <a16:creationId xmlns:a16="http://schemas.microsoft.com/office/drawing/2014/main" id="{0E85A489-5123-43A3-B6D8-E180029595D2}"/>
              </a:ext>
            </a:extLst>
          </p:cNvPr>
          <p:cNvSpPr>
            <a:spLocks noGrp="1"/>
          </p:cNvSpPr>
          <p:nvPr>
            <p:ph idx="1"/>
          </p:nvPr>
        </p:nvSpPr>
        <p:spPr/>
        <p:txBody>
          <a:bodyPr/>
          <a:lstStyle/>
          <a:p>
            <a:r>
              <a:rPr lang="en-US" dirty="0"/>
              <a:t>As we know that a string is a sequence of characters and we can iterate over it using a for loop.</a:t>
            </a:r>
          </a:p>
          <a:p>
            <a:r>
              <a:rPr lang="en-US" dirty="0"/>
              <a:t>Following is an example of a small program printing the characters of a string</a:t>
            </a:r>
          </a:p>
          <a:p>
            <a:endParaRPr lang="en-US" dirty="0"/>
          </a:p>
          <a:p>
            <a:endParaRPr lang="en-IN" dirty="0"/>
          </a:p>
        </p:txBody>
      </p:sp>
      <p:pic>
        <p:nvPicPr>
          <p:cNvPr id="5" name="Picture 4">
            <a:extLst>
              <a:ext uri="{FF2B5EF4-FFF2-40B4-BE49-F238E27FC236}">
                <a16:creationId xmlns:a16="http://schemas.microsoft.com/office/drawing/2014/main" id="{4FCD2C99-DFDA-454A-82AE-A7B9B4317B79}"/>
              </a:ext>
            </a:extLst>
          </p:cNvPr>
          <p:cNvPicPr>
            <a:picLocks noChangeAspect="1"/>
          </p:cNvPicPr>
          <p:nvPr/>
        </p:nvPicPr>
        <p:blipFill>
          <a:blip r:embed="rId2"/>
          <a:stretch>
            <a:fillRect/>
          </a:stretch>
        </p:blipFill>
        <p:spPr>
          <a:xfrm>
            <a:off x="5486027" y="3195638"/>
            <a:ext cx="6276975" cy="2295525"/>
          </a:xfrm>
          <a:prstGeom prst="rect">
            <a:avLst/>
          </a:prstGeom>
        </p:spPr>
      </p:pic>
      <p:pic>
        <p:nvPicPr>
          <p:cNvPr id="7" name="Picture 6">
            <a:extLst>
              <a:ext uri="{FF2B5EF4-FFF2-40B4-BE49-F238E27FC236}">
                <a16:creationId xmlns:a16="http://schemas.microsoft.com/office/drawing/2014/main" id="{2E473362-3A24-47BA-B565-3A211B73A186}"/>
              </a:ext>
            </a:extLst>
          </p:cNvPr>
          <p:cNvPicPr>
            <a:picLocks noChangeAspect="1"/>
          </p:cNvPicPr>
          <p:nvPr/>
        </p:nvPicPr>
        <p:blipFill>
          <a:blip r:embed="rId3"/>
          <a:stretch>
            <a:fillRect/>
          </a:stretch>
        </p:blipFill>
        <p:spPr>
          <a:xfrm>
            <a:off x="1100096" y="3676442"/>
            <a:ext cx="2628900" cy="1095375"/>
          </a:xfrm>
          <a:prstGeom prst="rect">
            <a:avLst/>
          </a:prstGeom>
        </p:spPr>
      </p:pic>
      <p:sp>
        <p:nvSpPr>
          <p:cNvPr id="8" name="TextBox 7">
            <a:extLst>
              <a:ext uri="{FF2B5EF4-FFF2-40B4-BE49-F238E27FC236}">
                <a16:creationId xmlns:a16="http://schemas.microsoft.com/office/drawing/2014/main" id="{13E4384A-0589-4236-BA4C-C8ED79C5B3D6}"/>
              </a:ext>
            </a:extLst>
          </p:cNvPr>
          <p:cNvSpPr txBox="1"/>
          <p:nvPr/>
        </p:nvSpPr>
        <p:spPr>
          <a:xfrm>
            <a:off x="1706651" y="5025225"/>
            <a:ext cx="980910" cy="369332"/>
          </a:xfrm>
          <a:prstGeom prst="rect">
            <a:avLst/>
          </a:prstGeom>
          <a:noFill/>
        </p:spPr>
        <p:txBody>
          <a:bodyPr wrap="none" rtlCol="0">
            <a:spAutoFit/>
          </a:bodyPr>
          <a:lstStyle/>
          <a:p>
            <a:r>
              <a:rPr lang="en-US" dirty="0"/>
              <a:t>Program</a:t>
            </a:r>
            <a:endParaRPr lang="en-IN" dirty="0"/>
          </a:p>
        </p:txBody>
      </p:sp>
      <p:sp>
        <p:nvSpPr>
          <p:cNvPr id="9" name="TextBox 8">
            <a:extLst>
              <a:ext uri="{FF2B5EF4-FFF2-40B4-BE49-F238E27FC236}">
                <a16:creationId xmlns:a16="http://schemas.microsoft.com/office/drawing/2014/main" id="{43153B2E-41F2-41A1-9201-040E866AA9F8}"/>
              </a:ext>
            </a:extLst>
          </p:cNvPr>
          <p:cNvSpPr txBox="1"/>
          <p:nvPr/>
        </p:nvSpPr>
        <p:spPr>
          <a:xfrm>
            <a:off x="8299608" y="5516804"/>
            <a:ext cx="856325" cy="369332"/>
          </a:xfrm>
          <a:prstGeom prst="rect">
            <a:avLst/>
          </a:prstGeom>
          <a:noFill/>
        </p:spPr>
        <p:txBody>
          <a:bodyPr wrap="none" rtlCol="0">
            <a:spAutoFit/>
          </a:bodyPr>
          <a:lstStyle/>
          <a:p>
            <a:r>
              <a:rPr lang="en-US" dirty="0"/>
              <a:t>Output</a:t>
            </a:r>
            <a:endParaRPr lang="en-IN" dirty="0"/>
          </a:p>
        </p:txBody>
      </p:sp>
    </p:spTree>
    <p:extLst>
      <p:ext uri="{BB962C8B-B14F-4D97-AF65-F5344CB8AC3E}">
        <p14:creationId xmlns:p14="http://schemas.microsoft.com/office/powerpoint/2010/main" val="409197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BD81-081E-42B9-BE58-C5BA6729635F}"/>
              </a:ext>
            </a:extLst>
          </p:cNvPr>
          <p:cNvSpPr>
            <a:spLocks noGrp="1"/>
          </p:cNvSpPr>
          <p:nvPr>
            <p:ph type="title"/>
          </p:nvPr>
        </p:nvSpPr>
        <p:spPr/>
        <p:txBody>
          <a:bodyPr/>
          <a:lstStyle/>
          <a:p>
            <a:pPr algn="ctr"/>
            <a:r>
              <a:rPr lang="en-US" dirty="0"/>
              <a:t>String Slices</a:t>
            </a:r>
            <a:endParaRPr lang="en-IN" dirty="0"/>
          </a:p>
        </p:txBody>
      </p:sp>
      <p:sp>
        <p:nvSpPr>
          <p:cNvPr id="3" name="Content Placeholder 2">
            <a:extLst>
              <a:ext uri="{FF2B5EF4-FFF2-40B4-BE49-F238E27FC236}">
                <a16:creationId xmlns:a16="http://schemas.microsoft.com/office/drawing/2014/main" id="{765C2C53-986C-47D4-9D7B-098F3830EBE9}"/>
              </a:ext>
            </a:extLst>
          </p:cNvPr>
          <p:cNvSpPr>
            <a:spLocks noGrp="1"/>
          </p:cNvSpPr>
          <p:nvPr>
            <p:ph idx="1"/>
          </p:nvPr>
        </p:nvSpPr>
        <p:spPr/>
        <p:txBody>
          <a:bodyPr/>
          <a:lstStyle/>
          <a:p>
            <a:r>
              <a:rPr lang="en-US" dirty="0"/>
              <a:t>Given our prior knowledge that string is a sequence of characters, we can extract subset of characters together known as string slices</a:t>
            </a:r>
          </a:p>
          <a:p>
            <a:r>
              <a:rPr lang="en-US" dirty="0" err="1"/>
              <a:t>Eg</a:t>
            </a:r>
            <a:r>
              <a:rPr lang="en-US" dirty="0"/>
              <a:t>: s = ‘Hello World’ </a:t>
            </a:r>
            <a:r>
              <a:rPr lang="en-US" dirty="0">
                <a:sym typeface="Wingdings" panose="05000000000000000000" pitchFamily="2" charset="2"/>
              </a:rPr>
              <a:t> s[5:8]’ Wo’</a:t>
            </a:r>
          </a:p>
          <a:p>
            <a:r>
              <a:rPr lang="en-IN" dirty="0"/>
              <a:t>We can also use negative indexing on the string slices</a:t>
            </a:r>
          </a:p>
          <a:p>
            <a:r>
              <a:rPr lang="en-IN" dirty="0" err="1"/>
              <a:t>Eg</a:t>
            </a:r>
            <a:r>
              <a:rPr lang="en-IN" dirty="0"/>
              <a:t>: </a:t>
            </a:r>
            <a:r>
              <a:rPr lang="en-US" dirty="0"/>
              <a:t>s = ‘Hello World’ </a:t>
            </a:r>
            <a:r>
              <a:rPr lang="en-US" dirty="0">
                <a:sym typeface="Wingdings" panose="05000000000000000000" pitchFamily="2" charset="2"/>
              </a:rPr>
              <a:t> s[-3:]’</a:t>
            </a:r>
            <a:r>
              <a:rPr lang="en-US" dirty="0" err="1">
                <a:sym typeface="Wingdings" panose="05000000000000000000" pitchFamily="2" charset="2"/>
              </a:rPr>
              <a:t>rld</a:t>
            </a:r>
            <a:r>
              <a:rPr lang="en-US" dirty="0">
                <a:sym typeface="Wingdings" panose="05000000000000000000" pitchFamily="2" charset="2"/>
              </a:rPr>
              <a:t>’</a:t>
            </a:r>
          </a:p>
          <a:p>
            <a:r>
              <a:rPr lang="en-IN" dirty="0"/>
              <a:t>General syntax for extracting string slice is as follows: string[</a:t>
            </a:r>
            <a:r>
              <a:rPr lang="en-IN" dirty="0" err="1"/>
              <a:t>n:m</a:t>
            </a:r>
            <a:r>
              <a:rPr lang="en-IN" dirty="0"/>
              <a:t>] where n is the starting index and m is the end index</a:t>
            </a:r>
          </a:p>
          <a:p>
            <a:r>
              <a:rPr lang="en-IN" dirty="0"/>
              <a:t>The returned string is exclusive of the end index, meaning that the character at the end index will not be included in the output</a:t>
            </a:r>
          </a:p>
        </p:txBody>
      </p:sp>
    </p:spTree>
    <p:extLst>
      <p:ext uri="{BB962C8B-B14F-4D97-AF65-F5344CB8AC3E}">
        <p14:creationId xmlns:p14="http://schemas.microsoft.com/office/powerpoint/2010/main" val="3659119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DE4C-FFCB-4EA7-AF12-07A92659D5E4}"/>
              </a:ext>
            </a:extLst>
          </p:cNvPr>
          <p:cNvSpPr>
            <a:spLocks noGrp="1"/>
          </p:cNvSpPr>
          <p:nvPr>
            <p:ph type="title"/>
          </p:nvPr>
        </p:nvSpPr>
        <p:spPr/>
        <p:txBody>
          <a:bodyPr/>
          <a:lstStyle/>
          <a:p>
            <a:pPr algn="ctr"/>
            <a:r>
              <a:rPr lang="en-US" dirty="0"/>
              <a:t>Strings are immutable</a:t>
            </a:r>
            <a:endParaRPr lang="en-IN" dirty="0"/>
          </a:p>
        </p:txBody>
      </p:sp>
      <p:sp>
        <p:nvSpPr>
          <p:cNvPr id="3" name="Content Placeholder 2">
            <a:extLst>
              <a:ext uri="{FF2B5EF4-FFF2-40B4-BE49-F238E27FC236}">
                <a16:creationId xmlns:a16="http://schemas.microsoft.com/office/drawing/2014/main" id="{35D76E3A-70CA-4A36-AD23-AD147916DD87}"/>
              </a:ext>
            </a:extLst>
          </p:cNvPr>
          <p:cNvSpPr>
            <a:spLocks noGrp="1"/>
          </p:cNvSpPr>
          <p:nvPr>
            <p:ph idx="1"/>
          </p:nvPr>
        </p:nvSpPr>
        <p:spPr/>
        <p:txBody>
          <a:bodyPr/>
          <a:lstStyle/>
          <a:p>
            <a:r>
              <a:rPr lang="en-US" dirty="0"/>
              <a:t>The only reason why strings are immutable because they are supposed to be treated as concrete values like number</a:t>
            </a:r>
          </a:p>
          <a:p>
            <a:r>
              <a:rPr lang="en-US" dirty="0"/>
              <a:t>Also in order to trust external strings, they should remain unchanged</a:t>
            </a:r>
          </a:p>
          <a:p>
            <a:r>
              <a:rPr lang="en-US" dirty="0"/>
              <a:t>I came across one article for string immutability and it is quite good</a:t>
            </a:r>
          </a:p>
          <a:p>
            <a:r>
              <a:rPr lang="en-IN" dirty="0">
                <a:hlinkClick r:id="rId2"/>
              </a:rPr>
              <a:t>String immutability</a:t>
            </a:r>
            <a:endParaRPr lang="en-IN" dirty="0"/>
          </a:p>
        </p:txBody>
      </p:sp>
      <p:pic>
        <p:nvPicPr>
          <p:cNvPr id="5" name="Picture 4">
            <a:extLst>
              <a:ext uri="{FF2B5EF4-FFF2-40B4-BE49-F238E27FC236}">
                <a16:creationId xmlns:a16="http://schemas.microsoft.com/office/drawing/2014/main" id="{E7156AC0-BA53-43B0-8B5C-BAC46C96575A}"/>
              </a:ext>
            </a:extLst>
          </p:cNvPr>
          <p:cNvPicPr>
            <a:picLocks noChangeAspect="1"/>
          </p:cNvPicPr>
          <p:nvPr/>
        </p:nvPicPr>
        <p:blipFill>
          <a:blip r:embed="rId3"/>
          <a:stretch>
            <a:fillRect/>
          </a:stretch>
        </p:blipFill>
        <p:spPr>
          <a:xfrm>
            <a:off x="1157992" y="4538207"/>
            <a:ext cx="5200650" cy="914400"/>
          </a:xfrm>
          <a:prstGeom prst="rect">
            <a:avLst/>
          </a:prstGeom>
        </p:spPr>
      </p:pic>
      <p:sp>
        <p:nvSpPr>
          <p:cNvPr id="6" name="TextBox 5">
            <a:extLst>
              <a:ext uri="{FF2B5EF4-FFF2-40B4-BE49-F238E27FC236}">
                <a16:creationId xmlns:a16="http://schemas.microsoft.com/office/drawing/2014/main" id="{F53B7B48-8CF8-47EE-8DD3-C8D69B62098F}"/>
              </a:ext>
            </a:extLst>
          </p:cNvPr>
          <p:cNvSpPr txBox="1"/>
          <p:nvPr/>
        </p:nvSpPr>
        <p:spPr>
          <a:xfrm>
            <a:off x="6814268" y="4977517"/>
            <a:ext cx="3220112" cy="369332"/>
          </a:xfrm>
          <a:prstGeom prst="rect">
            <a:avLst/>
          </a:prstGeom>
          <a:noFill/>
        </p:spPr>
        <p:txBody>
          <a:bodyPr wrap="none" rtlCol="0">
            <a:spAutoFit/>
          </a:bodyPr>
          <a:lstStyle/>
          <a:p>
            <a:r>
              <a:rPr lang="en-US" dirty="0"/>
              <a:t>Fig: Example of invalid operation</a:t>
            </a:r>
            <a:endParaRPr lang="en-IN" dirty="0"/>
          </a:p>
        </p:txBody>
      </p:sp>
    </p:spTree>
    <p:extLst>
      <p:ext uri="{BB962C8B-B14F-4D97-AF65-F5344CB8AC3E}">
        <p14:creationId xmlns:p14="http://schemas.microsoft.com/office/powerpoint/2010/main" val="2328736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CBB8-F717-49A6-8C03-0DC04DC8FA0D}"/>
              </a:ext>
            </a:extLst>
          </p:cNvPr>
          <p:cNvSpPr>
            <a:spLocks noGrp="1"/>
          </p:cNvSpPr>
          <p:nvPr>
            <p:ph type="title"/>
          </p:nvPr>
        </p:nvSpPr>
        <p:spPr/>
        <p:txBody>
          <a:bodyPr/>
          <a:lstStyle/>
          <a:p>
            <a:pPr algn="ctr"/>
            <a:r>
              <a:rPr lang="en-US" dirty="0"/>
              <a:t>Searching</a:t>
            </a:r>
            <a:endParaRPr lang="en-IN" dirty="0"/>
          </a:p>
        </p:txBody>
      </p:sp>
      <p:sp>
        <p:nvSpPr>
          <p:cNvPr id="3" name="Content Placeholder 2">
            <a:extLst>
              <a:ext uri="{FF2B5EF4-FFF2-40B4-BE49-F238E27FC236}">
                <a16:creationId xmlns:a16="http://schemas.microsoft.com/office/drawing/2014/main" id="{9A8223E6-4B30-4420-9708-6A33AAE29684}"/>
              </a:ext>
            </a:extLst>
          </p:cNvPr>
          <p:cNvSpPr>
            <a:spLocks noGrp="1"/>
          </p:cNvSpPr>
          <p:nvPr>
            <p:ph idx="1"/>
          </p:nvPr>
        </p:nvSpPr>
        <p:spPr/>
        <p:txBody>
          <a:bodyPr/>
          <a:lstStyle/>
          <a:p>
            <a:r>
              <a:rPr lang="en-US" dirty="0"/>
              <a:t>The operation of traversing a sequence and then finding where the character appears in the sequence is called searching</a:t>
            </a:r>
          </a:p>
          <a:p>
            <a:r>
              <a:rPr lang="en-IN" dirty="0"/>
              <a:t>If we try to search a character and we could not find it then it will return -1</a:t>
            </a:r>
          </a:p>
        </p:txBody>
      </p:sp>
      <p:pic>
        <p:nvPicPr>
          <p:cNvPr id="5" name="Picture 4">
            <a:extLst>
              <a:ext uri="{FF2B5EF4-FFF2-40B4-BE49-F238E27FC236}">
                <a16:creationId xmlns:a16="http://schemas.microsoft.com/office/drawing/2014/main" id="{FCB261AC-CC2B-4FD1-823D-A2A87272D981}"/>
              </a:ext>
            </a:extLst>
          </p:cNvPr>
          <p:cNvPicPr>
            <a:picLocks noChangeAspect="1"/>
          </p:cNvPicPr>
          <p:nvPr/>
        </p:nvPicPr>
        <p:blipFill>
          <a:blip r:embed="rId2"/>
          <a:stretch>
            <a:fillRect/>
          </a:stretch>
        </p:blipFill>
        <p:spPr>
          <a:xfrm>
            <a:off x="981324" y="3498574"/>
            <a:ext cx="3876179" cy="1286676"/>
          </a:xfrm>
          <a:prstGeom prst="rect">
            <a:avLst/>
          </a:prstGeom>
        </p:spPr>
      </p:pic>
      <p:pic>
        <p:nvPicPr>
          <p:cNvPr id="7" name="Picture 6">
            <a:extLst>
              <a:ext uri="{FF2B5EF4-FFF2-40B4-BE49-F238E27FC236}">
                <a16:creationId xmlns:a16="http://schemas.microsoft.com/office/drawing/2014/main" id="{379871AC-1788-4830-B436-AE681C20C088}"/>
              </a:ext>
            </a:extLst>
          </p:cNvPr>
          <p:cNvPicPr>
            <a:picLocks noChangeAspect="1"/>
          </p:cNvPicPr>
          <p:nvPr/>
        </p:nvPicPr>
        <p:blipFill>
          <a:blip r:embed="rId3"/>
          <a:stretch>
            <a:fillRect/>
          </a:stretch>
        </p:blipFill>
        <p:spPr>
          <a:xfrm>
            <a:off x="981324" y="4872038"/>
            <a:ext cx="5886450" cy="1304925"/>
          </a:xfrm>
          <a:prstGeom prst="rect">
            <a:avLst/>
          </a:prstGeom>
        </p:spPr>
      </p:pic>
      <p:pic>
        <p:nvPicPr>
          <p:cNvPr id="9" name="Picture 8">
            <a:extLst>
              <a:ext uri="{FF2B5EF4-FFF2-40B4-BE49-F238E27FC236}">
                <a16:creationId xmlns:a16="http://schemas.microsoft.com/office/drawing/2014/main" id="{80CC0120-C107-4F8C-9536-180AF2D0A1CC}"/>
              </a:ext>
            </a:extLst>
          </p:cNvPr>
          <p:cNvPicPr>
            <a:picLocks noChangeAspect="1"/>
          </p:cNvPicPr>
          <p:nvPr/>
        </p:nvPicPr>
        <p:blipFill>
          <a:blip r:embed="rId4"/>
          <a:stretch>
            <a:fillRect/>
          </a:stretch>
        </p:blipFill>
        <p:spPr>
          <a:xfrm>
            <a:off x="7010898" y="4928729"/>
            <a:ext cx="5079134" cy="633913"/>
          </a:xfrm>
          <a:prstGeom prst="rect">
            <a:avLst/>
          </a:prstGeom>
        </p:spPr>
      </p:pic>
      <p:sp>
        <p:nvSpPr>
          <p:cNvPr id="10" name="TextBox 9">
            <a:extLst>
              <a:ext uri="{FF2B5EF4-FFF2-40B4-BE49-F238E27FC236}">
                <a16:creationId xmlns:a16="http://schemas.microsoft.com/office/drawing/2014/main" id="{E935A6FE-2A30-495E-A410-4666DF4DA0EE}"/>
              </a:ext>
            </a:extLst>
          </p:cNvPr>
          <p:cNvSpPr txBox="1"/>
          <p:nvPr/>
        </p:nvSpPr>
        <p:spPr>
          <a:xfrm>
            <a:off x="2735249" y="6416703"/>
            <a:ext cx="2111027" cy="369332"/>
          </a:xfrm>
          <a:prstGeom prst="rect">
            <a:avLst/>
          </a:prstGeom>
          <a:noFill/>
        </p:spPr>
        <p:txBody>
          <a:bodyPr wrap="none" rtlCol="0">
            <a:spAutoFit/>
          </a:bodyPr>
          <a:lstStyle/>
          <a:p>
            <a:r>
              <a:rPr lang="en-US" dirty="0"/>
              <a:t>Fig: Sample program</a:t>
            </a:r>
            <a:endParaRPr lang="en-IN" dirty="0"/>
          </a:p>
        </p:txBody>
      </p:sp>
      <p:sp>
        <p:nvSpPr>
          <p:cNvPr id="11" name="TextBox 10">
            <a:extLst>
              <a:ext uri="{FF2B5EF4-FFF2-40B4-BE49-F238E27FC236}">
                <a16:creationId xmlns:a16="http://schemas.microsoft.com/office/drawing/2014/main" id="{F5D9A83B-AC35-4135-A836-1392D7C5F808}"/>
              </a:ext>
            </a:extLst>
          </p:cNvPr>
          <p:cNvSpPr txBox="1"/>
          <p:nvPr/>
        </p:nvSpPr>
        <p:spPr>
          <a:xfrm>
            <a:off x="8382000" y="6311900"/>
            <a:ext cx="2805127" cy="369332"/>
          </a:xfrm>
          <a:prstGeom prst="rect">
            <a:avLst/>
          </a:prstGeom>
          <a:noFill/>
        </p:spPr>
        <p:txBody>
          <a:bodyPr wrap="none" rtlCol="0">
            <a:spAutoFit/>
          </a:bodyPr>
          <a:lstStyle/>
          <a:p>
            <a:r>
              <a:rPr lang="en-US" dirty="0"/>
              <a:t>Fig: Sample program output</a:t>
            </a:r>
            <a:endParaRPr lang="en-IN" dirty="0"/>
          </a:p>
        </p:txBody>
      </p:sp>
      <p:sp>
        <p:nvSpPr>
          <p:cNvPr id="12" name="TextBox 11">
            <a:extLst>
              <a:ext uri="{FF2B5EF4-FFF2-40B4-BE49-F238E27FC236}">
                <a16:creationId xmlns:a16="http://schemas.microsoft.com/office/drawing/2014/main" id="{829FB71B-F2B1-4B1B-95DC-6BEB63BBE7CD}"/>
              </a:ext>
            </a:extLst>
          </p:cNvPr>
          <p:cNvSpPr txBox="1"/>
          <p:nvPr/>
        </p:nvSpPr>
        <p:spPr>
          <a:xfrm>
            <a:off x="5527482" y="3772580"/>
            <a:ext cx="1176669" cy="369332"/>
          </a:xfrm>
          <a:prstGeom prst="rect">
            <a:avLst/>
          </a:prstGeom>
          <a:noFill/>
        </p:spPr>
        <p:txBody>
          <a:bodyPr wrap="none" rtlCol="0">
            <a:spAutoFit/>
          </a:bodyPr>
          <a:lstStyle/>
          <a:p>
            <a:r>
              <a:rPr lang="en-US" dirty="0"/>
              <a:t>Fig: Syntax</a:t>
            </a:r>
            <a:endParaRPr lang="en-IN" dirty="0"/>
          </a:p>
        </p:txBody>
      </p:sp>
    </p:spTree>
    <p:extLst>
      <p:ext uri="{BB962C8B-B14F-4D97-AF65-F5344CB8AC3E}">
        <p14:creationId xmlns:p14="http://schemas.microsoft.com/office/powerpoint/2010/main" val="194982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71A7-75ED-4BC2-9897-1115CAC42DA9}"/>
              </a:ext>
            </a:extLst>
          </p:cNvPr>
          <p:cNvSpPr>
            <a:spLocks noGrp="1"/>
          </p:cNvSpPr>
          <p:nvPr>
            <p:ph type="title"/>
          </p:nvPr>
        </p:nvSpPr>
        <p:spPr/>
        <p:txBody>
          <a:bodyPr/>
          <a:lstStyle/>
          <a:p>
            <a:pPr algn="ctr"/>
            <a:r>
              <a:rPr lang="en-US" dirty="0"/>
              <a:t>Looping and Counting</a:t>
            </a:r>
            <a:endParaRPr lang="en-IN" dirty="0"/>
          </a:p>
        </p:txBody>
      </p:sp>
      <p:sp>
        <p:nvSpPr>
          <p:cNvPr id="3" name="Content Placeholder 2">
            <a:extLst>
              <a:ext uri="{FF2B5EF4-FFF2-40B4-BE49-F238E27FC236}">
                <a16:creationId xmlns:a16="http://schemas.microsoft.com/office/drawing/2014/main" id="{A513A086-B181-488C-988B-8E780A0C769D}"/>
              </a:ext>
            </a:extLst>
          </p:cNvPr>
          <p:cNvSpPr>
            <a:spLocks noGrp="1"/>
          </p:cNvSpPr>
          <p:nvPr>
            <p:ph idx="1"/>
          </p:nvPr>
        </p:nvSpPr>
        <p:spPr/>
        <p:txBody>
          <a:bodyPr/>
          <a:lstStyle/>
          <a:p>
            <a:r>
              <a:rPr lang="en-US" dirty="0"/>
              <a:t>Looping and counting basically refers to iterating over the string characters and also counting the occurrences of the characters</a:t>
            </a:r>
            <a:endParaRPr lang="en-IN" dirty="0"/>
          </a:p>
        </p:txBody>
      </p:sp>
      <p:pic>
        <p:nvPicPr>
          <p:cNvPr id="5" name="Picture 4">
            <a:extLst>
              <a:ext uri="{FF2B5EF4-FFF2-40B4-BE49-F238E27FC236}">
                <a16:creationId xmlns:a16="http://schemas.microsoft.com/office/drawing/2014/main" id="{DF555C75-A664-431C-8972-16FA377443E2}"/>
              </a:ext>
            </a:extLst>
          </p:cNvPr>
          <p:cNvPicPr>
            <a:picLocks noChangeAspect="1"/>
          </p:cNvPicPr>
          <p:nvPr/>
        </p:nvPicPr>
        <p:blipFill>
          <a:blip r:embed="rId2"/>
          <a:stretch>
            <a:fillRect/>
          </a:stretch>
        </p:blipFill>
        <p:spPr>
          <a:xfrm>
            <a:off x="115377" y="3306059"/>
            <a:ext cx="5886450" cy="2571750"/>
          </a:xfrm>
          <a:prstGeom prst="rect">
            <a:avLst/>
          </a:prstGeom>
        </p:spPr>
      </p:pic>
      <p:sp>
        <p:nvSpPr>
          <p:cNvPr id="6" name="TextBox 5">
            <a:extLst>
              <a:ext uri="{FF2B5EF4-FFF2-40B4-BE49-F238E27FC236}">
                <a16:creationId xmlns:a16="http://schemas.microsoft.com/office/drawing/2014/main" id="{CD4DBAE8-0A23-4784-BDD1-94A2E79EFE70}"/>
              </a:ext>
            </a:extLst>
          </p:cNvPr>
          <p:cNvSpPr txBox="1"/>
          <p:nvPr/>
        </p:nvSpPr>
        <p:spPr>
          <a:xfrm>
            <a:off x="2115047" y="6311900"/>
            <a:ext cx="1724703" cy="369332"/>
          </a:xfrm>
          <a:prstGeom prst="rect">
            <a:avLst/>
          </a:prstGeom>
          <a:noFill/>
        </p:spPr>
        <p:txBody>
          <a:bodyPr wrap="none" rtlCol="0">
            <a:spAutoFit/>
          </a:bodyPr>
          <a:lstStyle/>
          <a:p>
            <a:r>
              <a:rPr lang="en-US" dirty="0"/>
              <a:t>Sample Program</a:t>
            </a:r>
            <a:endParaRPr lang="en-IN" dirty="0"/>
          </a:p>
        </p:txBody>
      </p:sp>
      <p:pic>
        <p:nvPicPr>
          <p:cNvPr id="8" name="Picture 7">
            <a:extLst>
              <a:ext uri="{FF2B5EF4-FFF2-40B4-BE49-F238E27FC236}">
                <a16:creationId xmlns:a16="http://schemas.microsoft.com/office/drawing/2014/main" id="{74206A00-6E30-4A7A-A931-A728F06490F6}"/>
              </a:ext>
            </a:extLst>
          </p:cNvPr>
          <p:cNvPicPr>
            <a:picLocks noChangeAspect="1"/>
          </p:cNvPicPr>
          <p:nvPr/>
        </p:nvPicPr>
        <p:blipFill>
          <a:blip r:embed="rId3"/>
          <a:stretch>
            <a:fillRect/>
          </a:stretch>
        </p:blipFill>
        <p:spPr>
          <a:xfrm>
            <a:off x="6295603" y="3306059"/>
            <a:ext cx="5377445" cy="513382"/>
          </a:xfrm>
          <a:prstGeom prst="rect">
            <a:avLst/>
          </a:prstGeom>
        </p:spPr>
      </p:pic>
      <p:sp>
        <p:nvSpPr>
          <p:cNvPr id="9" name="TextBox 8">
            <a:extLst>
              <a:ext uri="{FF2B5EF4-FFF2-40B4-BE49-F238E27FC236}">
                <a16:creationId xmlns:a16="http://schemas.microsoft.com/office/drawing/2014/main" id="{4F90B6CB-D12F-40DE-82FD-08700068A8EE}"/>
              </a:ext>
            </a:extLst>
          </p:cNvPr>
          <p:cNvSpPr txBox="1"/>
          <p:nvPr/>
        </p:nvSpPr>
        <p:spPr>
          <a:xfrm>
            <a:off x="7931872" y="4279451"/>
            <a:ext cx="2449260" cy="369332"/>
          </a:xfrm>
          <a:prstGeom prst="rect">
            <a:avLst/>
          </a:prstGeom>
          <a:noFill/>
        </p:spPr>
        <p:txBody>
          <a:bodyPr wrap="none" rtlCol="0">
            <a:spAutoFit/>
          </a:bodyPr>
          <a:lstStyle/>
          <a:p>
            <a:r>
              <a:rPr lang="en-US" dirty="0"/>
              <a:t>Sample Program Output</a:t>
            </a:r>
            <a:endParaRPr lang="en-IN" dirty="0"/>
          </a:p>
        </p:txBody>
      </p:sp>
    </p:spTree>
    <p:extLst>
      <p:ext uri="{BB962C8B-B14F-4D97-AF65-F5344CB8AC3E}">
        <p14:creationId xmlns:p14="http://schemas.microsoft.com/office/powerpoint/2010/main" val="1788568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823A-DB43-4098-89E6-CAA9D462107E}"/>
              </a:ext>
            </a:extLst>
          </p:cNvPr>
          <p:cNvSpPr>
            <a:spLocks noGrp="1"/>
          </p:cNvSpPr>
          <p:nvPr>
            <p:ph type="title"/>
          </p:nvPr>
        </p:nvSpPr>
        <p:spPr/>
        <p:txBody>
          <a:bodyPr/>
          <a:lstStyle/>
          <a:p>
            <a:pPr algn="ctr"/>
            <a:r>
              <a:rPr lang="en-US" dirty="0"/>
              <a:t>String methods</a:t>
            </a:r>
            <a:endParaRPr lang="en-IN" dirty="0"/>
          </a:p>
        </p:txBody>
      </p:sp>
      <p:sp>
        <p:nvSpPr>
          <p:cNvPr id="3" name="Content Placeholder 2">
            <a:extLst>
              <a:ext uri="{FF2B5EF4-FFF2-40B4-BE49-F238E27FC236}">
                <a16:creationId xmlns:a16="http://schemas.microsoft.com/office/drawing/2014/main" id="{B1873BA3-2A72-4B1A-AF81-78B6418FCD96}"/>
              </a:ext>
            </a:extLst>
          </p:cNvPr>
          <p:cNvSpPr>
            <a:spLocks noGrp="1"/>
          </p:cNvSpPr>
          <p:nvPr>
            <p:ph idx="1"/>
          </p:nvPr>
        </p:nvSpPr>
        <p:spPr/>
        <p:txBody>
          <a:bodyPr/>
          <a:lstStyle/>
          <a:p>
            <a:r>
              <a:rPr lang="en-US" dirty="0"/>
              <a:t>Since we cannot change the value of the string, we have different methods to perform operations on the string</a:t>
            </a:r>
          </a:p>
          <a:p>
            <a:r>
              <a:rPr lang="en-US" dirty="0" err="1"/>
              <a:t>Eg</a:t>
            </a:r>
            <a:r>
              <a:rPr lang="en-US" dirty="0"/>
              <a:t>: find(), upper() lower()</a:t>
            </a:r>
          </a:p>
          <a:p>
            <a:r>
              <a:rPr lang="en-US" dirty="0"/>
              <a:t>Sample invocation of the method is : ‘</a:t>
            </a:r>
            <a:r>
              <a:rPr lang="en-US" dirty="0" err="1"/>
              <a:t>canada</a:t>
            </a:r>
            <a:r>
              <a:rPr lang="en-US" dirty="0"/>
              <a:t>’.upper() </a:t>
            </a:r>
            <a:r>
              <a:rPr lang="en-US" dirty="0">
                <a:sym typeface="Wingdings" panose="05000000000000000000" pitchFamily="2" charset="2"/>
              </a:rPr>
              <a:t> CANADA</a:t>
            </a:r>
          </a:p>
          <a:p>
            <a:r>
              <a:rPr lang="en-IN" dirty="0"/>
              <a:t>Following link is a good reference for Python String methods: </a:t>
            </a:r>
            <a:r>
              <a:rPr lang="en-IN" dirty="0">
                <a:hlinkClick r:id="rId2"/>
              </a:rPr>
              <a:t>LINK</a:t>
            </a:r>
            <a:endParaRPr lang="en-IN" dirty="0"/>
          </a:p>
        </p:txBody>
      </p:sp>
    </p:spTree>
    <p:extLst>
      <p:ext uri="{BB962C8B-B14F-4D97-AF65-F5344CB8AC3E}">
        <p14:creationId xmlns:p14="http://schemas.microsoft.com/office/powerpoint/2010/main" val="318467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AFB36-B922-4192-92A9-F70BA5EB70ED}"/>
              </a:ext>
            </a:extLst>
          </p:cNvPr>
          <p:cNvSpPr>
            <a:spLocks noGrp="1"/>
          </p:cNvSpPr>
          <p:nvPr>
            <p:ph type="title"/>
          </p:nvPr>
        </p:nvSpPr>
        <p:spPr/>
        <p:txBody>
          <a:bodyPr/>
          <a:lstStyle/>
          <a:p>
            <a:pPr algn="ctr"/>
            <a:r>
              <a:rPr lang="en-US" dirty="0"/>
              <a:t>The in operator</a:t>
            </a:r>
            <a:endParaRPr lang="en-IN" dirty="0"/>
          </a:p>
        </p:txBody>
      </p:sp>
      <p:sp>
        <p:nvSpPr>
          <p:cNvPr id="3" name="Content Placeholder 2">
            <a:extLst>
              <a:ext uri="{FF2B5EF4-FFF2-40B4-BE49-F238E27FC236}">
                <a16:creationId xmlns:a16="http://schemas.microsoft.com/office/drawing/2014/main" id="{10E16903-FAA6-4AEE-8EA5-F89572E291A7}"/>
              </a:ext>
            </a:extLst>
          </p:cNvPr>
          <p:cNvSpPr>
            <a:spLocks noGrp="1"/>
          </p:cNvSpPr>
          <p:nvPr>
            <p:ph idx="1"/>
          </p:nvPr>
        </p:nvSpPr>
        <p:spPr/>
        <p:txBody>
          <a:bodyPr/>
          <a:lstStyle/>
          <a:p>
            <a:r>
              <a:rPr lang="en-US" b="1" i="1" dirty="0"/>
              <a:t>In</a:t>
            </a:r>
            <a:r>
              <a:rPr lang="en-US" dirty="0"/>
              <a:t> operator is basically used for checking the membership of a first value or object in the second value</a:t>
            </a:r>
          </a:p>
          <a:p>
            <a:r>
              <a:rPr lang="en-US" dirty="0" err="1"/>
              <a:t>Eg</a:t>
            </a:r>
            <a:r>
              <a:rPr lang="en-US" dirty="0"/>
              <a:t>: ‘C’ in ‘Canada’ </a:t>
            </a:r>
            <a:r>
              <a:rPr lang="en-US" dirty="0">
                <a:sym typeface="Wingdings" panose="05000000000000000000" pitchFamily="2" charset="2"/>
              </a:rPr>
              <a:t> True</a:t>
            </a:r>
          </a:p>
          <a:p>
            <a:r>
              <a:rPr lang="en-US" dirty="0">
                <a:sym typeface="Wingdings" panose="05000000000000000000" pitchFamily="2" charset="2"/>
              </a:rPr>
              <a:t>The result of the membership operator is either True or False</a:t>
            </a:r>
          </a:p>
          <a:p>
            <a:endParaRPr lang="en-IN" dirty="0"/>
          </a:p>
        </p:txBody>
      </p:sp>
    </p:spTree>
    <p:extLst>
      <p:ext uri="{BB962C8B-B14F-4D97-AF65-F5344CB8AC3E}">
        <p14:creationId xmlns:p14="http://schemas.microsoft.com/office/powerpoint/2010/main" val="2935462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TotalTime>
  <Words>645</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Lecture 5 – Python(Strings)  </vt:lpstr>
      <vt:lpstr>A string is a sequence</vt:lpstr>
      <vt:lpstr>Traversal with a for loop</vt:lpstr>
      <vt:lpstr>String Slices</vt:lpstr>
      <vt:lpstr>Strings are immutable</vt:lpstr>
      <vt:lpstr>Searching</vt:lpstr>
      <vt:lpstr>Looping and Counting</vt:lpstr>
      <vt:lpstr>String methods</vt:lpstr>
      <vt:lpstr>The in operator</vt:lpstr>
      <vt:lpstr>String Comparison</vt:lpstr>
      <vt:lpstr>String operation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 Python(Strings)  </dc:title>
  <dc:creator>Pratik Sanghvi</dc:creator>
  <cp:lastModifiedBy>Pratik Sanghvi</cp:lastModifiedBy>
  <cp:revision>68</cp:revision>
  <dcterms:created xsi:type="dcterms:W3CDTF">2021-06-08T21:05:14Z</dcterms:created>
  <dcterms:modified xsi:type="dcterms:W3CDTF">2021-08-26T01:05:31Z</dcterms:modified>
</cp:coreProperties>
</file>