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31A67-C399-45ED-8733-9F06D6E55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716D7-1590-4FBD-BDB4-E87305F3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AC6D-C926-4A1F-879A-9889D258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DF75B-C6B5-4112-876A-38FC88FA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FC035-1707-482E-A3D1-E3C59BF3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ECE53-4F58-4181-92DD-49B24125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D38D3-474F-459B-A782-98460EB01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4B96C-23BE-4917-ADA8-461B5EE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B274C-FF8A-4341-B5B5-B74B3F7F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098C2-5A6F-48CE-BC92-7E17EC10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FB2BB5-BB48-4A4B-A251-043ED6BE4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60FB6-AFA7-45B1-ACD3-F4F5F03A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2E089-FAFB-4671-B421-5DA8E272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F484A-867F-44ED-AC7B-2F217A33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8BC7A-FF09-48AA-8DB6-F5D7A3E1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D49D-C388-4372-A402-018EF427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A957D-6FA4-4B7F-A287-F6A0533E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10A2B-8050-401E-AFB1-A49F4D09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D8C3D-8F03-482C-9D7A-CC3399CC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87104-69BB-4805-8D2D-A5E5ACE6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6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E53FC-C8F2-4B39-AB18-BF0F4404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0E030-E47D-4D66-8819-189C38E3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EECD1-52F2-4590-A322-3842B372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A359A-30DF-47E2-9436-137E3A54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1924D-6213-4B33-AEB7-56C4B488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8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4796-659C-4FA1-941E-4E85F762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5C09-09AD-4AD3-8010-4513597B5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873C2-168A-429C-AD2E-A9244BB6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6E595-E86F-42A0-BF1D-0A4F3005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781AA-B86D-46CB-90B5-E0FC048D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1508D-5AF2-43A4-A36A-9BA1DD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4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D7853-EC51-4B05-AB50-D670A4B7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38554-A5D4-4189-B69A-7AEB18EF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A77D5-2BD7-4672-9468-4F85E7CC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36A093-3A18-49CD-85DB-A0414B40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C2BE88-27D3-46A1-A8CD-762D8B581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060B1B-E372-4288-8D31-89A830FA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E8B24-142A-461D-AD42-E87C700D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31825-F91B-4BE6-8C32-1D995F54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9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CD109-BE59-4F92-A06A-3C3D41BF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D2624D-9946-444C-BD48-1298845E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07E70-8025-4C08-81AC-510AA52C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D758C-3502-4580-842C-3C10137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6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CBF0C-643D-4D49-97F4-5EADE3F0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A08965-5B87-41FF-A356-93EFD51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C40D0-21A6-4752-825D-E042F8D1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81B7-79CC-4801-9A78-BF1B5E1E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FE402-9371-4D65-9A7F-5FBD5536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B494E-515D-4AD3-8D80-D12E60F2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FF591-6AA0-4697-877D-1C866611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B7C5F-4C2C-4176-ABCF-CE46058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0D063-612E-4E05-B32F-E3D1C1BD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43EF-7C95-47FA-B7A3-0D161BF7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81DE4-6C41-4039-96B4-707C4DDA5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5B50D-0096-4EF7-961F-BE8123FB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C53ED-6835-4418-93FA-6EE7A725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B2CE0-DD8F-41C9-B820-8CA041EB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BFE7A-8747-45BE-94BD-AD6D1720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5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1529D7-CFDA-4114-8DD8-685C5080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558B5-CF0A-451F-BF04-B343E6AE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61E9C-CCFC-4220-A341-D8A4ADB22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58F1-96C5-4ED4-B784-5A383B0F4D52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25D34-D908-4C4B-92DE-A4D4D9236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447F0-40E9-4B38-B5F0-25B64BF51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1D66-3274-422B-8E3F-65C84EC2F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3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56CFE42-63D4-4AE6-ACD0-348779175732}"/>
              </a:ext>
            </a:extLst>
          </p:cNvPr>
          <p:cNvGrpSpPr/>
          <p:nvPr/>
        </p:nvGrpSpPr>
        <p:grpSpPr>
          <a:xfrm>
            <a:off x="209725" y="0"/>
            <a:ext cx="12356983" cy="6560192"/>
            <a:chOff x="209725" y="0"/>
            <a:chExt cx="12356983" cy="656019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E82E021-1BC6-4A57-9B03-5C6531642012}"/>
                </a:ext>
              </a:extLst>
            </p:cNvPr>
            <p:cNvGrpSpPr/>
            <p:nvPr/>
          </p:nvGrpSpPr>
          <p:grpSpPr>
            <a:xfrm>
              <a:off x="209725" y="0"/>
              <a:ext cx="12356983" cy="6560192"/>
              <a:chOff x="0" y="58723"/>
              <a:chExt cx="12356983" cy="6560192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C6FC5B7-DDC0-400F-9966-5D333BDCA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201" y="1907739"/>
                <a:ext cx="7159827" cy="351207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8BA7A42-B28E-4C1B-84C8-89ADEACAEB17}"/>
                  </a:ext>
                </a:extLst>
              </p:cNvPr>
              <p:cNvGrpSpPr/>
              <p:nvPr/>
            </p:nvGrpSpPr>
            <p:grpSpPr>
              <a:xfrm>
                <a:off x="301166" y="2697933"/>
                <a:ext cx="11640724" cy="335243"/>
                <a:chOff x="-425611" y="3228975"/>
                <a:chExt cx="13891045" cy="400050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FF4DF768-37C9-44BC-8C44-CF5C0151B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425611" y="3228975"/>
                  <a:ext cx="11477625" cy="400050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CCFFFB0A-BB7A-410E-8F2B-41594780F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017509" y="3246648"/>
                  <a:ext cx="2447925" cy="361950"/>
                </a:xfrm>
                <a:prstGeom prst="rect">
                  <a:avLst/>
                </a:prstGeom>
              </p:spPr>
            </p:pic>
          </p:grp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C4307AA-53FB-4CC9-8C22-3C826BA49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201" y="3472163"/>
                <a:ext cx="8444924" cy="367171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14FC1B2C-0B46-4DF5-BD64-E1CA32443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201" y="4278321"/>
                <a:ext cx="9179265" cy="279369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A7C1C4C-36EE-4E67-B5CB-DA0D01EC2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201" y="4996677"/>
                <a:ext cx="9187247" cy="335243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6345C1E-4E3D-4DEF-B30C-C1945CAEE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1165" y="5770907"/>
                <a:ext cx="9179265" cy="303315"/>
              </a:xfrm>
              <a:prstGeom prst="rect">
                <a:avLst/>
              </a:prstGeom>
            </p:spPr>
          </p:pic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FBDDC15-0716-41E6-962B-EB4CA10B6964}"/>
                  </a:ext>
                </a:extLst>
              </p:cNvPr>
              <p:cNvGrpSpPr/>
              <p:nvPr/>
            </p:nvGrpSpPr>
            <p:grpSpPr>
              <a:xfrm>
                <a:off x="317201" y="1165437"/>
                <a:ext cx="8756221" cy="303315"/>
                <a:chOff x="317201" y="1165437"/>
                <a:chExt cx="8756221" cy="30331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CCD44F30-3B15-4A89-BC5B-66B8A6033C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201" y="1165437"/>
                  <a:ext cx="8756221" cy="303315"/>
                </a:xfrm>
                <a:prstGeom prst="rect">
                  <a:avLst/>
                </a:prstGeom>
              </p:spPr>
            </p:pic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BD5FCF12-7B6D-40F3-B5CC-29466C32F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0702" y="1165437"/>
                  <a:ext cx="0" cy="252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3594C34E-F9CB-4668-9E80-04F62F4C2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1222" y="1165437"/>
                  <a:ext cx="0" cy="252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F5DA0E27-7EA6-4E59-A4CF-C70163DCF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9122" y="1165437"/>
                  <a:ext cx="0" cy="252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5D8C40EC-9226-4574-AA79-D76AC0002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7502" y="1165437"/>
                  <a:ext cx="0" cy="252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50CA0D-0F35-4B3E-ADD2-14650C47AC0B}"/>
                  </a:ext>
                </a:extLst>
              </p:cNvPr>
              <p:cNvSpPr txBox="1"/>
              <p:nvPr/>
            </p:nvSpPr>
            <p:spPr>
              <a:xfrm>
                <a:off x="2822172" y="2213602"/>
                <a:ext cx="2149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Winds/Temp forecast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90E4EFB-803E-4DDF-8FB1-CFF8F2E2B5C5}"/>
                  </a:ext>
                </a:extLst>
              </p:cNvPr>
              <p:cNvSpPr txBox="1"/>
              <p:nvPr/>
            </p:nvSpPr>
            <p:spPr>
              <a:xfrm>
                <a:off x="2822172" y="2982370"/>
                <a:ext cx="8304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METAR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20D03C-140A-481E-8127-F2D2BB4F857D}"/>
                  </a:ext>
                </a:extLst>
              </p:cNvPr>
              <p:cNvSpPr txBox="1"/>
              <p:nvPr/>
            </p:nvSpPr>
            <p:spPr>
              <a:xfrm>
                <a:off x="2822172" y="3789040"/>
                <a:ext cx="19653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TAF - 6hour before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24A393-D7DC-46B3-95D5-6D03538D4B60}"/>
                  </a:ext>
                </a:extLst>
              </p:cNvPr>
              <p:cNvSpPr txBox="1"/>
              <p:nvPr/>
            </p:nvSpPr>
            <p:spPr>
              <a:xfrm>
                <a:off x="2822172" y="4525674"/>
                <a:ext cx="2079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TAF - 12hour before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D65BAC2-EB8D-456F-8E1D-56D8FEE55513}"/>
                  </a:ext>
                </a:extLst>
              </p:cNvPr>
              <p:cNvSpPr txBox="1"/>
              <p:nvPr/>
            </p:nvSpPr>
            <p:spPr>
              <a:xfrm>
                <a:off x="2822172" y="5288470"/>
                <a:ext cx="2079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TAF - 18hour before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339632-1F36-4FA7-9047-EFE6C7024044}"/>
                  </a:ext>
                </a:extLst>
              </p:cNvPr>
              <p:cNvSpPr txBox="1"/>
              <p:nvPr/>
            </p:nvSpPr>
            <p:spPr>
              <a:xfrm>
                <a:off x="2822172" y="6034000"/>
                <a:ext cx="2079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TAF - 24hour before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DCA4DE-4586-4EBC-9A2F-253E2C99C194}"/>
                  </a:ext>
                </a:extLst>
              </p:cNvPr>
              <p:cNvSpPr txBox="1"/>
              <p:nvPr/>
            </p:nvSpPr>
            <p:spPr>
              <a:xfrm>
                <a:off x="819123" y="1419426"/>
                <a:ext cx="9749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Rate, Demands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26E4EC-37A9-4B85-9CD9-5C3FB5EA3D46}"/>
                  </a:ext>
                </a:extLst>
              </p:cNvPr>
              <p:cNvSpPr txBox="1"/>
              <p:nvPr/>
            </p:nvSpPr>
            <p:spPr>
              <a:xfrm>
                <a:off x="2865240" y="1419426"/>
                <a:ext cx="66236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Datetime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B33E0A-141C-49F8-B9BA-03019907D9E3}"/>
                  </a:ext>
                </a:extLst>
              </p:cNvPr>
              <p:cNvSpPr txBox="1"/>
              <p:nvPr/>
            </p:nvSpPr>
            <p:spPr>
              <a:xfrm>
                <a:off x="4382403" y="1419426"/>
                <a:ext cx="10807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Airport condition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FA8397-728C-4D58-B788-7F2F84ECFB4B}"/>
                  </a:ext>
                </a:extLst>
              </p:cNvPr>
              <p:cNvSpPr txBox="1"/>
              <p:nvPr/>
            </p:nvSpPr>
            <p:spPr>
              <a:xfrm>
                <a:off x="5460591" y="1419426"/>
                <a:ext cx="11801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Previous AAR, ADR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B0FB57-6A84-4FCD-8841-003857534AF6}"/>
                  </a:ext>
                </a:extLst>
              </p:cNvPr>
              <p:cNvSpPr txBox="1"/>
              <p:nvPr/>
            </p:nvSpPr>
            <p:spPr>
              <a:xfrm>
                <a:off x="7329287" y="1419426"/>
                <a:ext cx="79541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>
                    <a:solidFill>
                      <a:schemeClr val="accent1"/>
                    </a:solidFill>
                  </a:rPr>
                  <a:t>Remainders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170A7A0-1C02-434F-8F4F-5FD887B63AAE}"/>
                  </a:ext>
                </a:extLst>
              </p:cNvPr>
              <p:cNvSpPr txBox="1"/>
              <p:nvPr/>
            </p:nvSpPr>
            <p:spPr>
              <a:xfrm>
                <a:off x="718455" y="983457"/>
                <a:ext cx="1152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2"/>
                    </a:solidFill>
                  </a:rPr>
                  <a:t>&lt; Fixed location &gt;</a:t>
                </a:r>
                <a:endParaRPr lang="ko-KR" altLang="en-US" sz="9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AC355E4-0334-401E-8C1E-F7A7C94F53A7}"/>
                  </a:ext>
                </a:extLst>
              </p:cNvPr>
              <p:cNvSpPr/>
              <p:nvPr/>
            </p:nvSpPr>
            <p:spPr>
              <a:xfrm>
                <a:off x="0" y="239087"/>
                <a:ext cx="12356983" cy="637982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F962A47-A3B0-4417-8B8B-AE4037AA0A8D}"/>
                  </a:ext>
                </a:extLst>
              </p:cNvPr>
              <p:cNvSpPr txBox="1"/>
              <p:nvPr/>
            </p:nvSpPr>
            <p:spPr>
              <a:xfrm>
                <a:off x="642954" y="58723"/>
                <a:ext cx="1308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>
                        <a:lumMod val="50000"/>
                      </a:schemeClr>
                    </a:solidFill>
                  </a:rPr>
                  <a:t>Total Data</a:t>
                </a:r>
                <a:endParaRPr lang="ko-KR" alt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282AE50-41EE-41F3-A4C4-E8E734C145E3}"/>
                  </a:ext>
                </a:extLst>
              </p:cNvPr>
              <p:cNvSpPr/>
              <p:nvPr/>
            </p:nvSpPr>
            <p:spPr>
              <a:xfrm>
                <a:off x="109057" y="608419"/>
                <a:ext cx="11878811" cy="353745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7BC59B-EE5E-4365-B647-301FCD7F16E8}"/>
                  </a:ext>
                </a:extLst>
              </p:cNvPr>
              <p:cNvSpPr txBox="1"/>
              <p:nvPr/>
            </p:nvSpPr>
            <p:spPr>
              <a:xfrm>
                <a:off x="1294895" y="408988"/>
                <a:ext cx="20317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1hour prediction</a:t>
                </a:r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F6D446-2541-4C39-B745-FD72E8B2EEF5}"/>
                  </a:ext>
                </a:extLst>
              </p:cNvPr>
              <p:cNvSpPr txBox="1"/>
              <p:nvPr/>
            </p:nvSpPr>
            <p:spPr>
              <a:xfrm>
                <a:off x="5460591" y="1604966"/>
                <a:ext cx="18870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or, Predicted Previous AAR, ADR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142C444-453F-4ED7-A7E7-B77CBD1FC469}"/>
                </a:ext>
              </a:extLst>
            </p:cNvPr>
            <p:cNvSpPr/>
            <p:nvPr/>
          </p:nvSpPr>
          <p:spPr>
            <a:xfrm>
              <a:off x="435389" y="881110"/>
              <a:ext cx="9044171" cy="1625652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7DD3355-438E-4FC8-AC55-971DAD6DCE5B}"/>
                </a:ext>
              </a:extLst>
            </p:cNvPr>
            <p:cNvSpPr/>
            <p:nvPr/>
          </p:nvSpPr>
          <p:spPr>
            <a:xfrm>
              <a:off x="435389" y="3431180"/>
              <a:ext cx="9044171" cy="5915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782609-26CF-4430-B37E-4C5F9D788BD0}"/>
                </a:ext>
              </a:extLst>
            </p:cNvPr>
            <p:cNvSpPr txBox="1"/>
            <p:nvPr/>
          </p:nvSpPr>
          <p:spPr>
            <a:xfrm>
              <a:off x="2542514" y="727722"/>
              <a:ext cx="17209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2-6hour prediction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16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673736-DB59-442F-A786-199560E04457}"/>
              </a:ext>
            </a:extLst>
          </p:cNvPr>
          <p:cNvSpPr/>
          <p:nvPr/>
        </p:nvSpPr>
        <p:spPr>
          <a:xfrm>
            <a:off x="1015069" y="788565"/>
            <a:ext cx="1912690" cy="10066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Light GBM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6F7D9C-9B04-46A6-948D-FA28A03C932D}"/>
              </a:ext>
            </a:extLst>
          </p:cNvPr>
          <p:cNvSpPr/>
          <p:nvPr/>
        </p:nvSpPr>
        <p:spPr>
          <a:xfrm>
            <a:off x="1015069" y="2281805"/>
            <a:ext cx="1912690" cy="10066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XGBoost</a:t>
            </a:r>
            <a:endParaRPr lang="en-US" altLang="ko-KR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3EF57C-DE34-4172-A655-86039B29AF38}"/>
              </a:ext>
            </a:extLst>
          </p:cNvPr>
          <p:cNvSpPr/>
          <p:nvPr/>
        </p:nvSpPr>
        <p:spPr>
          <a:xfrm>
            <a:off x="1015069" y="3775045"/>
            <a:ext cx="1912690" cy="10066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Random Forest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FFFA0E-187F-4739-A6B3-46CFC4322288}"/>
              </a:ext>
            </a:extLst>
          </p:cNvPr>
          <p:cNvCxnSpPr>
            <a:cxnSpLocks/>
          </p:cNvCxnSpPr>
          <p:nvPr/>
        </p:nvCxnSpPr>
        <p:spPr>
          <a:xfrm>
            <a:off x="3288292" y="788565"/>
            <a:ext cx="0" cy="3993159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B7BA3BB-2162-426C-B127-1997FD459740}"/>
              </a:ext>
            </a:extLst>
          </p:cNvPr>
          <p:cNvSpPr/>
          <p:nvPr/>
        </p:nvSpPr>
        <p:spPr>
          <a:xfrm rot="5400000">
            <a:off x="3338840" y="2674654"/>
            <a:ext cx="256337" cy="22098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1D5416-4801-4D4A-B41D-8184EC4EAEEC}"/>
              </a:ext>
            </a:extLst>
          </p:cNvPr>
          <p:cNvGrpSpPr/>
          <p:nvPr/>
        </p:nvGrpSpPr>
        <p:grpSpPr>
          <a:xfrm>
            <a:off x="-811303" y="526657"/>
            <a:ext cx="13236102" cy="6257599"/>
            <a:chOff x="-1220878" y="688582"/>
            <a:chExt cx="13236102" cy="62575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839E81-797A-4A04-B016-E594417B2672}"/>
                </a:ext>
              </a:extLst>
            </p:cNvPr>
            <p:cNvSpPr/>
            <p:nvPr/>
          </p:nvSpPr>
          <p:spPr>
            <a:xfrm>
              <a:off x="-1220878" y="688582"/>
              <a:ext cx="11739623" cy="53621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Input Features</a:t>
              </a:r>
              <a:endParaRPr lang="ko-KR" altLang="en-US" sz="24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AA5EC8-39EF-4ED8-8CEF-19F926C8BD95}"/>
                </a:ext>
              </a:extLst>
            </p:cNvPr>
            <p:cNvSpPr/>
            <p:nvPr/>
          </p:nvSpPr>
          <p:spPr>
            <a:xfrm>
              <a:off x="277911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Demands</a:t>
              </a:r>
              <a:endParaRPr lang="ko-KR" altLang="en-US" sz="1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76BE30-72B2-4283-9BE8-C1C91D72F580}"/>
                </a:ext>
              </a:extLst>
            </p:cNvPr>
            <p:cNvSpPr/>
            <p:nvPr/>
          </p:nvSpPr>
          <p:spPr>
            <a:xfrm>
              <a:off x="-1220878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Datetime</a:t>
              </a:r>
              <a:endParaRPr lang="ko-KR" altLang="en-US" sz="1600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5CFC88-4578-43E3-9F2C-F17D758EB2CF}"/>
                </a:ext>
              </a:extLst>
            </p:cNvPr>
            <p:cNvSpPr/>
            <p:nvPr/>
          </p:nvSpPr>
          <p:spPr>
            <a:xfrm>
              <a:off x="4774278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Airport Condition</a:t>
              </a:r>
              <a:endParaRPr lang="ko-KR" altLang="en-US" sz="16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6A2E3D7-A067-4737-A7AD-79384A38D9D5}"/>
                </a:ext>
              </a:extLst>
            </p:cNvPr>
            <p:cNvSpPr/>
            <p:nvPr/>
          </p:nvSpPr>
          <p:spPr>
            <a:xfrm>
              <a:off x="1776700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Previous AAR, ADR</a:t>
              </a:r>
              <a:endParaRPr lang="ko-KR" altLang="en-US" sz="16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FD8C7E-2F4F-4A35-B2B2-3ABEE78E5820}"/>
                </a:ext>
              </a:extLst>
            </p:cNvPr>
            <p:cNvSpPr/>
            <p:nvPr/>
          </p:nvSpPr>
          <p:spPr>
            <a:xfrm>
              <a:off x="3275489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/>
                <a:t>Remainders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53BEF97-5668-4524-BCA6-2114AC623621}"/>
                </a:ext>
              </a:extLst>
            </p:cNvPr>
            <p:cNvSpPr/>
            <p:nvPr/>
          </p:nvSpPr>
          <p:spPr>
            <a:xfrm>
              <a:off x="6273067" y="1368089"/>
              <a:ext cx="1250416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Upper air</a:t>
              </a:r>
            </a:p>
            <a:p>
              <a:pPr algn="ctr"/>
              <a:r>
                <a:rPr lang="en-US" altLang="ko-KR" sz="1600" b="1" dirty="0"/>
                <a:t>Win/Temp</a:t>
              </a:r>
              <a:endParaRPr lang="ko-KR" altLang="en-US" sz="1600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4554C7-5C05-4A36-8C53-CF35C610653C}"/>
                </a:ext>
              </a:extLst>
            </p:cNvPr>
            <p:cNvSpPr/>
            <p:nvPr/>
          </p:nvSpPr>
          <p:spPr>
            <a:xfrm>
              <a:off x="7769544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Weather</a:t>
              </a:r>
            </a:p>
            <a:p>
              <a:pPr algn="ctr"/>
              <a:r>
                <a:rPr lang="en-US" altLang="ko-KR" sz="1600" b="1" dirty="0"/>
                <a:t>(METAR)</a:t>
              </a:r>
              <a:endParaRPr lang="ko-KR" altLang="en-US" sz="16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F16984-D9A2-48E4-A983-A671FD30258F}"/>
                </a:ext>
              </a:extLst>
            </p:cNvPr>
            <p:cNvSpPr/>
            <p:nvPr/>
          </p:nvSpPr>
          <p:spPr>
            <a:xfrm>
              <a:off x="9268333" y="1368089"/>
              <a:ext cx="1250416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Wx</a:t>
              </a:r>
              <a:r>
                <a:rPr lang="en-US" altLang="ko-KR" sz="1600" b="1" dirty="0"/>
                <a:t> Forecast</a:t>
              </a:r>
            </a:p>
            <a:p>
              <a:pPr algn="ctr"/>
              <a:r>
                <a:rPr lang="en-US" altLang="ko-KR" sz="1600" b="1" dirty="0"/>
                <a:t>(TAF)</a:t>
              </a:r>
              <a:endParaRPr lang="ko-KR" altLang="en-US" sz="16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3B67A00-53B0-4BE6-A0F8-3A3CBA999070}"/>
                </a:ext>
              </a:extLst>
            </p:cNvPr>
            <p:cNvGrpSpPr/>
            <p:nvPr/>
          </p:nvGrpSpPr>
          <p:grpSpPr>
            <a:xfrm>
              <a:off x="-1220878" y="2399935"/>
              <a:ext cx="13236102" cy="243156"/>
              <a:chOff x="265022" y="1913374"/>
              <a:chExt cx="11739622" cy="243156"/>
            </a:xfrm>
            <a:solidFill>
              <a:schemeClr val="bg1">
                <a:lumMod val="85000"/>
              </a:schemeClr>
            </a:solidFill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91835739-0CC1-445C-A4BC-29B3EE94D472}"/>
                  </a:ext>
                </a:extLst>
              </p:cNvPr>
              <p:cNvSpPr/>
              <p:nvPr/>
            </p:nvSpPr>
            <p:spPr>
              <a:xfrm rot="10800000">
                <a:off x="5334169" y="1986886"/>
                <a:ext cx="274040" cy="1696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CF7A968-7A53-4344-849A-689F1BC9F6B2}"/>
                  </a:ext>
                </a:extLst>
              </p:cNvPr>
              <p:cNvSpPr/>
              <p:nvPr/>
            </p:nvSpPr>
            <p:spPr>
              <a:xfrm>
                <a:off x="265022" y="1913374"/>
                <a:ext cx="11739622" cy="822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6D5D92-0053-4DBE-B527-710CA68414AA}"/>
                </a:ext>
              </a:extLst>
            </p:cNvPr>
            <p:cNvSpPr/>
            <p:nvPr/>
          </p:nvSpPr>
          <p:spPr>
            <a:xfrm>
              <a:off x="338918" y="3400095"/>
              <a:ext cx="8683354" cy="5331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Machine Learning Model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5A2E76-DF7F-460D-AF3B-611621C31E57}"/>
                </a:ext>
              </a:extLst>
            </p:cNvPr>
            <p:cNvSpPr/>
            <p:nvPr/>
          </p:nvSpPr>
          <p:spPr>
            <a:xfrm>
              <a:off x="10764808" y="688582"/>
              <a:ext cx="1250416" cy="5362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Target</a:t>
              </a:r>
              <a:endParaRPr lang="ko-KR" altLang="en-US" sz="24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3156CF-E613-42C6-A508-CCB5476F1735}"/>
                </a:ext>
              </a:extLst>
            </p:cNvPr>
            <p:cNvSpPr/>
            <p:nvPr/>
          </p:nvSpPr>
          <p:spPr>
            <a:xfrm>
              <a:off x="10764808" y="1368089"/>
              <a:ext cx="1250416" cy="88854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AAR /ADR</a:t>
              </a:r>
              <a:endParaRPr lang="ko-KR" altLang="en-US" sz="16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B9805E-64E6-41E1-A72B-EA82BE60C479}"/>
                </a:ext>
              </a:extLst>
            </p:cNvPr>
            <p:cNvSpPr/>
            <p:nvPr/>
          </p:nvSpPr>
          <p:spPr>
            <a:xfrm>
              <a:off x="9268333" y="3400093"/>
              <a:ext cx="1250416" cy="12055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Predicted</a:t>
              </a:r>
            </a:p>
            <a:p>
              <a:pPr algn="ctr"/>
              <a:r>
                <a:rPr lang="en-US" altLang="ko-KR" b="1" dirty="0"/>
                <a:t>AAR/ADR</a:t>
              </a:r>
              <a:endParaRPr lang="ko-KR" altLang="en-US" b="1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EE08BCC-5E13-4CDC-8257-1278ACB202D3}"/>
                </a:ext>
              </a:extLst>
            </p:cNvPr>
            <p:cNvGrpSpPr/>
            <p:nvPr/>
          </p:nvGrpSpPr>
          <p:grpSpPr>
            <a:xfrm>
              <a:off x="296973" y="4740953"/>
              <a:ext cx="10195560" cy="242652"/>
              <a:chOff x="338918" y="2553448"/>
              <a:chExt cx="10195560" cy="242652"/>
            </a:xfrm>
            <a:solidFill>
              <a:schemeClr val="bg1">
                <a:lumMod val="85000"/>
              </a:schemeClr>
            </a:solidFill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D2929859-D57C-4F96-89CB-1A2E8656A771}"/>
                  </a:ext>
                </a:extLst>
              </p:cNvPr>
              <p:cNvSpPr/>
              <p:nvPr/>
            </p:nvSpPr>
            <p:spPr>
              <a:xfrm rot="10800000">
                <a:off x="4530273" y="2626456"/>
                <a:ext cx="308973" cy="1696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EC71472-5FB1-4233-BC18-8073AF394B81}"/>
                  </a:ext>
                </a:extLst>
              </p:cNvPr>
              <p:cNvSpPr/>
              <p:nvPr/>
            </p:nvSpPr>
            <p:spPr>
              <a:xfrm>
                <a:off x="338918" y="2553448"/>
                <a:ext cx="10195560" cy="822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089BCC-9A0F-47BA-8F09-F3724A575AF3}"/>
                </a:ext>
              </a:extLst>
            </p:cNvPr>
            <p:cNvSpPr/>
            <p:nvPr/>
          </p:nvSpPr>
          <p:spPr>
            <a:xfrm>
              <a:off x="338918" y="4072509"/>
              <a:ext cx="4189299" cy="533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LightGBM</a:t>
              </a:r>
              <a:endParaRPr lang="ko-KR" altLang="en-US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4DBAA53-489C-490C-9831-5235D456D9A9}"/>
                </a:ext>
              </a:extLst>
            </p:cNvPr>
            <p:cNvSpPr/>
            <p:nvPr/>
          </p:nvSpPr>
          <p:spPr>
            <a:xfrm>
              <a:off x="4774278" y="4072509"/>
              <a:ext cx="4246838" cy="533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NGBoost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5CDCD20-58A9-4A4F-A476-383957D157CA}"/>
                </a:ext>
              </a:extLst>
            </p:cNvPr>
            <p:cNvSpPr/>
            <p:nvPr/>
          </p:nvSpPr>
          <p:spPr>
            <a:xfrm>
              <a:off x="1589334" y="5740607"/>
              <a:ext cx="5934148" cy="120557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Estimate Maximum Capacity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D770829-40BA-4F49-B2C0-E7A2CDFEEA33}"/>
                </a:ext>
              </a:extLst>
            </p:cNvPr>
            <p:cNvSpPr/>
            <p:nvPr/>
          </p:nvSpPr>
          <p:spPr>
            <a:xfrm>
              <a:off x="7769544" y="5740606"/>
              <a:ext cx="1250416" cy="12055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Predicted</a:t>
              </a:r>
            </a:p>
            <a:p>
              <a:pPr algn="ctr"/>
              <a:r>
                <a:rPr lang="en-US" altLang="ko-KR" b="1" dirty="0"/>
                <a:t>Capacity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22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564FAC-3071-4285-89B7-AF0F89758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80732"/>
                  </p:ext>
                </p:extLst>
              </p:nvPr>
            </p:nvGraphicFramePr>
            <p:xfrm>
              <a:off x="1434381" y="2415115"/>
              <a:ext cx="8728794" cy="24117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454799">
                      <a:extLst>
                        <a:ext uri="{9D8B030D-6E8A-4147-A177-3AD203B41FA5}">
                          <a16:colId xmlns:a16="http://schemas.microsoft.com/office/drawing/2014/main" val="606017186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4015255533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778457788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355249985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126259426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920745682"/>
                        </a:ext>
                      </a:extLst>
                    </a:gridCol>
                  </a:tblGrid>
                  <a:tr h="4834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Operation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Train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Test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0525434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LightGBM</a:t>
                          </a:r>
                          <a:endParaRPr lang="ko-KR" altLang="en-US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1.6845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2.6906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0.9772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0.9401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442190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1.3436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2.6232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0.9884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0.9535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16563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NGBoost</a:t>
                          </a:r>
                          <a:endParaRPr lang="ko-KR" alt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1.6681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2.7117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0.9776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0.9391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21711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1.4508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2.6205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0.9864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0.9536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89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564FAC-3071-4285-89B7-AF0F89758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80732"/>
                  </p:ext>
                </p:extLst>
              </p:nvPr>
            </p:nvGraphicFramePr>
            <p:xfrm>
              <a:off x="1434381" y="2415115"/>
              <a:ext cx="8728794" cy="24117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454799">
                      <a:extLst>
                        <a:ext uri="{9D8B030D-6E8A-4147-A177-3AD203B41FA5}">
                          <a16:colId xmlns:a16="http://schemas.microsoft.com/office/drawing/2014/main" val="606017186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4015255533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778457788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355249985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126259426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920745682"/>
                        </a:ext>
                      </a:extLst>
                    </a:gridCol>
                  </a:tblGrid>
                  <a:tr h="4834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Operation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Train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Test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582" t="-2532" r="-100837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9582" t="-2532" r="-837" b="-410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0525434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LightGBM</a:t>
                          </a:r>
                          <a:endParaRPr lang="ko-KR" altLang="en-US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1.6845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2.6906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0.9772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0.9401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442190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1.3436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2.6232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0.9884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0.9535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16563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NGBoost</a:t>
                          </a:r>
                          <a:endParaRPr lang="ko-KR" alt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1.6681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2.7117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0.9776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0.9391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21711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1.4508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2.6205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0.9864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0.9536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89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396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129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 Unicode MS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한상혁(***4***069)</dc:creator>
  <cp:lastModifiedBy>한상혁(***4***069)</cp:lastModifiedBy>
  <cp:revision>18</cp:revision>
  <dcterms:created xsi:type="dcterms:W3CDTF">2021-07-09T00:10:28Z</dcterms:created>
  <dcterms:modified xsi:type="dcterms:W3CDTF">2021-07-29T13:37:36Z</dcterms:modified>
</cp:coreProperties>
</file>