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7" r:id="rId2"/>
    <p:sldId id="357" r:id="rId3"/>
    <p:sldId id="366" r:id="rId4"/>
    <p:sldId id="375" r:id="rId5"/>
    <p:sldId id="376" r:id="rId6"/>
    <p:sldId id="367" r:id="rId7"/>
    <p:sldId id="377" r:id="rId8"/>
    <p:sldId id="368" r:id="rId9"/>
    <p:sldId id="378" r:id="rId10"/>
    <p:sldId id="371" r:id="rId11"/>
    <p:sldId id="373" r:id="rId12"/>
    <p:sldId id="356" r:id="rId13"/>
    <p:sldId id="363" r:id="rId14"/>
    <p:sldId id="259" r:id="rId15"/>
    <p:sldId id="287" r:id="rId16"/>
    <p:sldId id="379" r:id="rId17"/>
    <p:sldId id="380" r:id="rId18"/>
    <p:sldId id="38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79DB"/>
    <a:srgbClr val="3F3F3F"/>
    <a:srgbClr val="E88B4A"/>
    <a:srgbClr val="3A3A3A"/>
    <a:srgbClr val="FFFFFF"/>
    <a:srgbClr val="E7D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20C78E-353D-48FD-B157-D9927045BF1F}" v="4" dt="2021-09-29T05:22:15.0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한 상혁" userId="49fadc46c82694b2" providerId="LiveId" clId="{7A20C78E-353D-48FD-B157-D9927045BF1F}"/>
    <pc:docChg chg="undo custSel modSld">
      <pc:chgData name="한 상혁" userId="49fadc46c82694b2" providerId="LiveId" clId="{7A20C78E-353D-48FD-B157-D9927045BF1F}" dt="2021-09-30T14:02:38.537" v="164" actId="20577"/>
      <pc:docMkLst>
        <pc:docMk/>
      </pc:docMkLst>
      <pc:sldChg chg="addSp delSp modSp mod">
        <pc:chgData name="한 상혁" userId="49fadc46c82694b2" providerId="LiveId" clId="{7A20C78E-353D-48FD-B157-D9927045BF1F}" dt="2021-09-30T14:02:38.537" v="164" actId="20577"/>
        <pc:sldMkLst>
          <pc:docMk/>
          <pc:sldMk cId="2735958479" sldId="371"/>
        </pc:sldMkLst>
        <pc:spChg chg="add mod">
          <ac:chgData name="한 상혁" userId="49fadc46c82694b2" providerId="LiveId" clId="{7A20C78E-353D-48FD-B157-D9927045BF1F}" dt="2021-09-29T05:23:55.893" v="162" actId="1076"/>
          <ac:spMkLst>
            <pc:docMk/>
            <pc:sldMk cId="2735958479" sldId="371"/>
            <ac:spMk id="12" creationId="{6C238C8C-476F-4F8D-A72F-4338D8230278}"/>
          </ac:spMkLst>
        </pc:spChg>
        <pc:spChg chg="add mod">
          <ac:chgData name="한 상혁" userId="49fadc46c82694b2" providerId="LiveId" clId="{7A20C78E-353D-48FD-B157-D9927045BF1F}" dt="2021-09-30T14:02:38.537" v="164" actId="20577"/>
          <ac:spMkLst>
            <pc:docMk/>
            <pc:sldMk cId="2735958479" sldId="371"/>
            <ac:spMk id="22" creationId="{19515488-23EE-4CD1-B295-6D5A37E62D8D}"/>
          </ac:spMkLst>
        </pc:spChg>
        <pc:spChg chg="add mod">
          <ac:chgData name="한 상혁" userId="49fadc46c82694b2" providerId="LiveId" clId="{7A20C78E-353D-48FD-B157-D9927045BF1F}" dt="2021-09-30T14:02:37.574" v="163" actId="20577"/>
          <ac:spMkLst>
            <pc:docMk/>
            <pc:sldMk cId="2735958479" sldId="371"/>
            <ac:spMk id="26" creationId="{E353B2D3-B213-478F-AF23-7C411F2E0996}"/>
          </ac:spMkLst>
        </pc:spChg>
        <pc:grpChg chg="add mod">
          <ac:chgData name="한 상혁" userId="49fadc46c82694b2" providerId="LiveId" clId="{7A20C78E-353D-48FD-B157-D9927045BF1F}" dt="2021-09-29T05:23:55.893" v="162" actId="1076"/>
          <ac:grpSpMkLst>
            <pc:docMk/>
            <pc:sldMk cId="2735958479" sldId="371"/>
            <ac:grpSpMk id="21" creationId="{1E4C1DF8-B8F2-4B34-8A9B-686AA2528963}"/>
          </ac:grpSpMkLst>
        </pc:grpChg>
        <pc:cxnChg chg="add mod">
          <ac:chgData name="한 상혁" userId="49fadc46c82694b2" providerId="LiveId" clId="{7A20C78E-353D-48FD-B157-D9927045BF1F}" dt="2021-09-29T05:23:34.965" v="143" actId="1582"/>
          <ac:cxnSpMkLst>
            <pc:docMk/>
            <pc:sldMk cId="2735958479" sldId="371"/>
            <ac:cxnSpMk id="17" creationId="{D62DED4D-116A-4D8A-81C4-BB6AB758681F}"/>
          </ac:cxnSpMkLst>
        </pc:cxnChg>
        <pc:cxnChg chg="add del mod">
          <ac:chgData name="한 상혁" userId="49fadc46c82694b2" providerId="LiveId" clId="{7A20C78E-353D-48FD-B157-D9927045BF1F}" dt="2021-09-29T05:20:19.554" v="13" actId="478"/>
          <ac:cxnSpMkLst>
            <pc:docMk/>
            <pc:sldMk cId="2735958479" sldId="371"/>
            <ac:cxnSpMk id="19" creationId="{E92AF838-04A7-42BB-A501-B339A9FCBB42}"/>
          </ac:cxnSpMkLst>
        </pc:cxnChg>
        <pc:cxnChg chg="add mod">
          <ac:chgData name="한 상혁" userId="49fadc46c82694b2" providerId="LiveId" clId="{7A20C78E-353D-48FD-B157-D9927045BF1F}" dt="2021-09-29T05:23:34.965" v="143" actId="1582"/>
          <ac:cxnSpMkLst>
            <pc:docMk/>
            <pc:sldMk cId="2735958479" sldId="371"/>
            <ac:cxnSpMk id="24" creationId="{9388D67A-F4D0-4461-B854-A4AEE1A1929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A6A3E-D8F5-47F4-BBED-6928B41B34F5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2B1AF-530C-4345-A698-8D2B23B20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814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B99BC-B57F-48C0-B46A-37F3B9F96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7917AF-C66A-4799-85E8-947716C5A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9E837-12DA-4F1D-BBF2-FC540FBED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3D4A-6A3A-4327-A01A-C7560A4B6095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651FA-33D0-4CB5-AF5C-B429D028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BBF50-5815-49EF-8EFF-7BB73198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CB05-842B-433C-BAEB-FDE1512FE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79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C2434-0FD4-4D46-AA21-5825AE38E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D08880-7E2C-4E8B-8501-FC88B814A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C98420-C1A1-4F59-B229-13C5F423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3-DFE8-4C1D-A727-B3D5E30998F3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C1A865-6686-4F87-A798-8380AC81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3EF21-9EE5-4F7C-9C3D-BCCB413A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CB05-842B-433C-BAEB-FDE1512FE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98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F0074-7524-452A-92E8-E08BAB63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74E5BC-51F2-426D-BE3E-47BD46190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7A06C3-9D91-4BCE-84C5-F19C043CD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534D-13BF-4740-AC7A-C99F48CE90D3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E4C03B-E1CA-48C6-92D3-EA0EDE4A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07D1D-179F-445B-B3BA-3BB51CE1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CB05-842B-433C-BAEB-FDE1512FE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67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5E810-3973-429F-8510-C5781507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48CC44-FA40-48C4-9E82-B8CB0B64A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B39512-65F7-463A-B372-1DADDE9D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2964-04FD-48B6-8EAD-CB1C543E87D2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C3419-9D53-405E-A2FB-21B574D7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91C4BD-891B-4E13-B5EE-BB59577D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CB05-842B-433C-BAEB-FDE1512FE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12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EED7F-3FE3-4DE7-9FA5-D1F19D11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3EEC91-465B-4773-AB3C-AF77A980D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AE86E1-729B-4F8E-AE16-C57F5EFED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8E00C7-2DEE-4848-9D7E-B743F4FE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161E-18D7-4BC5-8DEB-77F0077E3C35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65B233-91CB-4779-96B3-E6E42E524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14F919-5F72-4BB6-9A93-988C2AB7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CB05-842B-433C-BAEB-FDE1512FE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3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CA046-1789-42C5-9B95-E9FBC189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02B3C7-F7B0-403A-BE7A-FCB52A489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86193E-1DCE-4738-B8DF-AD1D3112C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66BFA4-819E-4501-A4A0-1791219F9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C5F31A-056F-4314-9DC9-C3FC25E0A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577D03-FC62-4BCF-BB62-84B338F4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D082-A0ED-4682-A129-B6C6F521BAC1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432E84-10B4-4EAF-AFE8-439BB1CB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0135A2-EDB8-474C-948E-CC494C0A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CB05-842B-433C-BAEB-FDE1512FE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1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EF8E0-1C35-425B-BC83-A7F4802B8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C56E2C-1F39-4878-A7FD-6920FC68D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0998-BF42-43C6-B879-E35E3767CC77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8EE032-85BE-4D26-BFED-C5F925BC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DF55E5-BA2F-4D17-B63E-11C053C1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CB05-842B-433C-BAEB-FDE1512FE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16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FCE27E-83EF-4702-B23F-78D5AAB7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54B9-EC81-40B7-8197-5166DEF08736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B0E65B-9BB7-4AC0-A677-22FC10B5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7AD29E-D918-405D-8DFD-1805D7EB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CB05-842B-433C-BAEB-FDE1512FE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09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A7C17-A094-4DF3-BBBF-B9C05267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588880-0A91-4B2B-8241-FFE2E6796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50173B-51F8-43A8-8C07-D9DAC073A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69A5BC-FF56-4FB2-9411-CE0D29DA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63DE-3E16-4717-8C1B-91F478475B65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3AFF41-E192-4566-8A40-BF56F3D8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4AD46C-2D72-4CD7-8B61-865F84C5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CB05-842B-433C-BAEB-FDE1512FE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12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54866-9B26-4AFC-AFFA-1B0D66B16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B22841-89ED-44EC-B317-97932A0BF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8770BA-2FF6-4098-8B8D-A21D2AA89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7EF1D6-251A-4DE8-8775-124A1390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C121-08E7-45D6-B763-D9F17EF38EF9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5156E1-F399-480F-98A2-3973A85A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6DA4A7-5C94-418A-8FCE-0448F1E4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CB05-842B-433C-BAEB-FDE1512FE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8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510A3A-AF83-480D-BAFF-D196CDA2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08CC7C-B23C-43AC-8E46-73E247889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AFBEB-15AC-490E-8352-25DADD116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76F5F-93D0-48DC-9EA2-E5EBCC7F942B}" type="datetime1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ED9498-901D-46F1-B49B-42EF8B432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387042-2EFE-499C-96A4-B7960E84F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3CB05-842B-433C-BAEB-FDE1512FE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4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4CA71E-2590-48A7-A2D9-3E62B2BAE69D}"/>
              </a:ext>
            </a:extLst>
          </p:cNvPr>
          <p:cNvSpPr txBox="1"/>
          <p:nvPr/>
        </p:nvSpPr>
        <p:spPr>
          <a:xfrm>
            <a:off x="890193" y="4018327"/>
            <a:ext cx="10392563" cy="2486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기계학습 기반 접근관제구역 수용량예측 모형</a:t>
            </a:r>
            <a:endParaRPr lang="en-US" altLang="ko-KR" sz="4000" b="1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200" b="1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한상혁</a:t>
            </a:r>
            <a:r>
              <a:rPr lang="en-US" altLang="ko-KR" sz="2200" b="1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2200" b="1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김상현</a:t>
            </a:r>
            <a:endParaRPr lang="en-US" altLang="ko-KR" sz="2200" b="1"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200" b="1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Air Transportation and Mobility Laboratory</a:t>
            </a:r>
          </a:p>
          <a:p>
            <a:pPr algn="ctr">
              <a:lnSpc>
                <a:spcPct val="150000"/>
              </a:lnSpc>
            </a:pPr>
            <a:r>
              <a:rPr lang="en-US" altLang="ko-KR" sz="2200" b="1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Korea Aerospace University</a:t>
            </a:r>
            <a:endParaRPr lang="ko-KR" altLang="en-US" sz="2200" b="1"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BAC401-FB89-4D70-81AF-FEC468D63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24" b="14998"/>
          <a:stretch/>
        </p:blipFill>
        <p:spPr>
          <a:xfrm>
            <a:off x="2365957" y="352967"/>
            <a:ext cx="7460085" cy="329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39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D55F9-2B49-4015-B7AE-477B83EA7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56" y="1484851"/>
            <a:ext cx="5249773" cy="469211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수용량</a:t>
            </a:r>
            <a:r>
              <a:rPr lang="ko-KR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예측 예시</a:t>
            </a:r>
            <a:endParaRPr lang="en-US" altLang="ko-K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endParaRPr lang="ko-KR" altLang="en-US" sz="2000"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C852A8-DAD4-4B12-A0D3-142CFDDEF28E}"/>
              </a:ext>
            </a:extLst>
          </p:cNvPr>
          <p:cNvSpPr/>
          <p:nvPr/>
        </p:nvSpPr>
        <p:spPr>
          <a:xfrm>
            <a:off x="10284903" y="6504133"/>
            <a:ext cx="1683040" cy="2225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ko-KR" sz="1600" i="0" u="none" strike="noStrike" dirty="0">
                <a:solidFill>
                  <a:schemeClr val="bg1"/>
                </a:solidFill>
                <a:effectLst/>
                <a:latin typeface="Montserrat"/>
              </a:rPr>
              <a:t>ATM @ KAU 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2AC78219-8039-4E83-AB2A-4FD9EC27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778" y="6618157"/>
            <a:ext cx="419100" cy="222556"/>
          </a:xfrm>
        </p:spPr>
        <p:txBody>
          <a:bodyPr/>
          <a:lstStyle/>
          <a:p>
            <a:pPr algn="ctr"/>
            <a:fld id="{FD93CB05-842B-433C-BAEB-FDE1512FE914}" type="slidenum">
              <a:rPr lang="ko-KR" altLang="en-US" u="sng" smtClean="0">
                <a:solidFill>
                  <a:schemeClr val="tx1"/>
                </a:solidFill>
              </a:rPr>
              <a:pPr algn="ctr"/>
              <a:t>10</a:t>
            </a:fld>
            <a:endParaRPr lang="ko-KR" altLang="en-US" u="sng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541AF9-EDA3-4C1E-8B9E-3E761C7E0670}"/>
              </a:ext>
            </a:extLst>
          </p:cNvPr>
          <p:cNvSpPr/>
          <p:nvPr/>
        </p:nvSpPr>
        <p:spPr>
          <a:xfrm>
            <a:off x="0" y="0"/>
            <a:ext cx="12192000" cy="980035"/>
          </a:xfrm>
          <a:prstGeom prst="rect">
            <a:avLst/>
          </a:prstGeom>
          <a:gradFill flip="none" rotWithShape="1">
            <a:gsLst>
              <a:gs pos="0">
                <a:srgbClr val="3A3A3A">
                  <a:shade val="30000"/>
                  <a:satMod val="115000"/>
                </a:srgbClr>
              </a:gs>
              <a:gs pos="50000">
                <a:srgbClr val="3A3A3A">
                  <a:shade val="67500"/>
                  <a:satMod val="115000"/>
                </a:srgbClr>
              </a:gs>
              <a:gs pos="100000">
                <a:srgbClr val="3A3A3A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2EE587-B307-49FD-A35F-61B14BCC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923"/>
            <a:ext cx="10515600" cy="980035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04 </a:t>
            </a: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연구 결과 및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266230-23B6-4422-9A45-DDBB944B1152}"/>
              </a:ext>
            </a:extLst>
          </p:cNvPr>
          <p:cNvSpPr txBox="1"/>
          <p:nvPr/>
        </p:nvSpPr>
        <p:spPr>
          <a:xfrm>
            <a:off x="1430447" y="5779965"/>
            <a:ext cx="39260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[ </a:t>
            </a:r>
            <a:r>
              <a:rPr lang="ko-KR" altLang="en-US" sz="1050" dirty="0"/>
              <a:t>그림</a:t>
            </a:r>
            <a:r>
              <a:rPr lang="en-US" altLang="ko-KR" sz="1050" dirty="0"/>
              <a:t>5</a:t>
            </a:r>
            <a:r>
              <a:rPr lang="ko-KR" altLang="en-US" sz="1050" dirty="0"/>
              <a:t> </a:t>
            </a:r>
            <a:r>
              <a:rPr lang="en-US" altLang="ko-KR" sz="1050" dirty="0"/>
              <a:t>. 2019</a:t>
            </a:r>
            <a:r>
              <a:rPr lang="ko-KR" altLang="en-US" sz="1050" dirty="0"/>
              <a:t>년 </a:t>
            </a:r>
            <a:r>
              <a:rPr lang="en-US" altLang="ko-KR" sz="1050" dirty="0"/>
              <a:t>6</a:t>
            </a:r>
            <a:r>
              <a:rPr lang="ko-KR" altLang="en-US" sz="1050" dirty="0"/>
              <a:t>월 </a:t>
            </a:r>
            <a:r>
              <a:rPr lang="en-US" altLang="ko-KR" sz="1050" dirty="0"/>
              <a:t>13</a:t>
            </a:r>
            <a:r>
              <a:rPr lang="ko-KR" altLang="en-US" sz="1050" dirty="0"/>
              <a:t>일 </a:t>
            </a:r>
            <a:r>
              <a:rPr lang="en-US" altLang="ko-KR" sz="1050" dirty="0"/>
              <a:t>10</a:t>
            </a:r>
            <a:r>
              <a:rPr lang="ko-KR" altLang="en-US" sz="1050" dirty="0"/>
              <a:t>시 인천국제공항 </a:t>
            </a:r>
            <a:r>
              <a:rPr lang="ko-KR" altLang="en-US" sz="1050" dirty="0" err="1"/>
              <a:t>수용량</a:t>
            </a:r>
            <a:r>
              <a:rPr lang="ko-KR" altLang="en-US" sz="1050" dirty="0"/>
              <a:t> 예측 </a:t>
            </a:r>
            <a:r>
              <a:rPr lang="en-US" altLang="ko-KR" sz="1050" dirty="0"/>
              <a:t>]</a:t>
            </a:r>
            <a:r>
              <a:rPr lang="ko-KR" altLang="en-US" sz="1050" dirty="0"/>
              <a:t>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E8DDB-B113-45EC-A42C-28BA53897CAC}"/>
              </a:ext>
            </a:extLst>
          </p:cNvPr>
          <p:cNvGrpSpPr/>
          <p:nvPr/>
        </p:nvGrpSpPr>
        <p:grpSpPr>
          <a:xfrm>
            <a:off x="513719" y="2110746"/>
            <a:ext cx="5685793" cy="3802395"/>
            <a:chOff x="1351340" y="1855129"/>
            <a:chExt cx="6462520" cy="432183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76301DE-4ED0-4C9F-8E06-4C12DA454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275" t="29921" b="11760"/>
            <a:stretch/>
          </p:blipFill>
          <p:spPr>
            <a:xfrm>
              <a:off x="5456869" y="2131905"/>
              <a:ext cx="2356991" cy="352975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91E71BF-67ED-4A07-BD74-E3413CCB51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600"/>
            <a:stretch/>
          </p:blipFill>
          <p:spPr>
            <a:xfrm>
              <a:off x="1351340" y="1855129"/>
              <a:ext cx="4334313" cy="4321834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956182E-239D-4641-9F8B-B6FD75885D0D}"/>
              </a:ext>
            </a:extLst>
          </p:cNvPr>
          <p:cNvGrpSpPr/>
          <p:nvPr/>
        </p:nvGrpSpPr>
        <p:grpSpPr>
          <a:xfrm>
            <a:off x="6119544" y="2111552"/>
            <a:ext cx="5686916" cy="3822621"/>
            <a:chOff x="546163" y="1846384"/>
            <a:chExt cx="6849561" cy="4604126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477955E-0BA8-480C-A009-7404B3C605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43" t="27465" b="12329"/>
            <a:stretch/>
          </p:blipFill>
          <p:spPr>
            <a:xfrm>
              <a:off x="4939538" y="1994549"/>
              <a:ext cx="2456186" cy="3829339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9185850-3B34-4332-8779-FAFE945D4F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497"/>
            <a:stretch/>
          </p:blipFill>
          <p:spPr>
            <a:xfrm>
              <a:off x="546163" y="1846384"/>
              <a:ext cx="4630195" cy="460412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73709A3-8169-4ADF-BE27-EEFF740F7551}"/>
              </a:ext>
            </a:extLst>
          </p:cNvPr>
          <p:cNvSpPr txBox="1"/>
          <p:nvPr/>
        </p:nvSpPr>
        <p:spPr>
          <a:xfrm>
            <a:off x="7036834" y="5779965"/>
            <a:ext cx="37785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[ </a:t>
            </a:r>
            <a:r>
              <a:rPr lang="ko-KR" altLang="en-US" sz="1050" dirty="0"/>
              <a:t>그림</a:t>
            </a:r>
            <a:r>
              <a:rPr lang="en-US" altLang="ko-KR" sz="1050" dirty="0"/>
              <a:t>6</a:t>
            </a:r>
            <a:r>
              <a:rPr lang="ko-KR" altLang="en-US" sz="1050" dirty="0"/>
              <a:t> </a:t>
            </a:r>
            <a:r>
              <a:rPr lang="en-US" altLang="ko-KR" sz="1050" dirty="0"/>
              <a:t>. 2019</a:t>
            </a:r>
            <a:r>
              <a:rPr lang="ko-KR" altLang="en-US" sz="1050" dirty="0"/>
              <a:t>년 </a:t>
            </a:r>
            <a:r>
              <a:rPr lang="en-US" altLang="ko-KR" sz="1050" dirty="0"/>
              <a:t>9</a:t>
            </a:r>
            <a:r>
              <a:rPr lang="ko-KR" altLang="en-US" sz="1050" dirty="0"/>
              <a:t>월 </a:t>
            </a:r>
            <a:r>
              <a:rPr lang="en-US" altLang="ko-KR" sz="1050" dirty="0"/>
              <a:t>7</a:t>
            </a:r>
            <a:r>
              <a:rPr lang="ko-KR" altLang="en-US" sz="1050" dirty="0"/>
              <a:t>일 </a:t>
            </a:r>
            <a:r>
              <a:rPr lang="en-US" altLang="ko-KR" sz="1050" dirty="0"/>
              <a:t>10</a:t>
            </a:r>
            <a:r>
              <a:rPr lang="ko-KR" altLang="en-US" sz="1050" dirty="0"/>
              <a:t>시 인천국제공항 </a:t>
            </a:r>
            <a:r>
              <a:rPr lang="ko-KR" altLang="en-US" sz="1050" dirty="0" err="1"/>
              <a:t>수용량</a:t>
            </a:r>
            <a:r>
              <a:rPr lang="ko-KR" altLang="en-US" sz="1050" dirty="0"/>
              <a:t> 예측 </a:t>
            </a:r>
            <a:r>
              <a:rPr lang="en-US" altLang="ko-KR" sz="1050" dirty="0"/>
              <a:t>]</a:t>
            </a:r>
            <a:r>
              <a:rPr lang="ko-KR" altLang="en-US" sz="1050" dirty="0"/>
              <a:t> </a:t>
            </a:r>
          </a:p>
        </p:txBody>
      </p:sp>
      <p:pic>
        <p:nvPicPr>
          <p:cNvPr id="23" name="그래픽 22" descr="바람 부는 단색으로 채워진">
            <a:extLst>
              <a:ext uri="{FF2B5EF4-FFF2-40B4-BE49-F238E27FC236}">
                <a16:creationId xmlns:a16="http://schemas.microsoft.com/office/drawing/2014/main" id="{C48BA59F-0DFA-4E64-B235-0324617653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21686" y="4728500"/>
            <a:ext cx="914400" cy="914400"/>
          </a:xfrm>
          <a:prstGeom prst="rect">
            <a:avLst/>
          </a:prstGeom>
        </p:spPr>
      </p:pic>
      <p:pic>
        <p:nvPicPr>
          <p:cNvPr id="25" name="그래픽 24" descr="일 단색으로 채워진">
            <a:extLst>
              <a:ext uri="{FF2B5EF4-FFF2-40B4-BE49-F238E27FC236}">
                <a16:creationId xmlns:a16="http://schemas.microsoft.com/office/drawing/2014/main" id="{D65A46A8-48B7-4BE6-85F4-A95E67B20F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3251" y="4737126"/>
            <a:ext cx="914400" cy="91440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6C238C8C-476F-4F8D-A72F-4338D8230278}"/>
              </a:ext>
            </a:extLst>
          </p:cNvPr>
          <p:cNvSpPr/>
          <p:nvPr/>
        </p:nvSpPr>
        <p:spPr>
          <a:xfrm>
            <a:off x="10044765" y="1974130"/>
            <a:ext cx="96516" cy="965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E4C1DF8-B8F2-4B34-8A9B-686AA2528963}"/>
              </a:ext>
            </a:extLst>
          </p:cNvPr>
          <p:cNvGrpSpPr/>
          <p:nvPr/>
        </p:nvGrpSpPr>
        <p:grpSpPr>
          <a:xfrm>
            <a:off x="10022872" y="2173171"/>
            <a:ext cx="140303" cy="140303"/>
            <a:chOff x="9773211" y="1591277"/>
            <a:chExt cx="350331" cy="350331"/>
          </a:xfrm>
          <a:solidFill>
            <a:schemeClr val="tx1"/>
          </a:solidFill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62DED4D-116A-4D8A-81C4-BB6AB758681F}"/>
                </a:ext>
              </a:extLst>
            </p:cNvPr>
            <p:cNvCxnSpPr>
              <a:cxnSpLocks/>
            </p:cNvCxnSpPr>
            <p:nvPr/>
          </p:nvCxnSpPr>
          <p:spPr>
            <a:xfrm rot="-2700000" flipV="1">
              <a:off x="9948377" y="1591277"/>
              <a:ext cx="0" cy="35033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9388D67A-F4D0-4461-B854-A4AEE1A1929E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9948377" y="1591277"/>
              <a:ext cx="0" cy="35033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9515488-23EE-4CD1-B295-6D5A37E62D8D}"/>
              </a:ext>
            </a:extLst>
          </p:cNvPr>
          <p:cNvSpPr txBox="1"/>
          <p:nvPr/>
        </p:nvSpPr>
        <p:spPr>
          <a:xfrm>
            <a:off x="10175875" y="2096390"/>
            <a:ext cx="1003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:  Prediction</a:t>
            </a:r>
            <a:endParaRPr lang="ko-KR" altLang="en-US" sz="11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53B2D3-B213-478F-AF23-7C411F2E0996}"/>
              </a:ext>
            </a:extLst>
          </p:cNvPr>
          <p:cNvSpPr txBox="1"/>
          <p:nvPr/>
        </p:nvSpPr>
        <p:spPr>
          <a:xfrm>
            <a:off x="10175875" y="1878962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:  Actual Rate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735958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D55F9-2B49-4015-B7AE-477B83EA7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04" y="1484851"/>
            <a:ext cx="11042271" cy="469211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결론</a:t>
            </a:r>
            <a:endParaRPr lang="en-US" altLang="ko-K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관제사의 인적요소</a:t>
            </a:r>
            <a:r>
              <a:rPr lang="en-US" altLang="ko-KR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또는</a:t>
            </a:r>
            <a:r>
              <a:rPr lang="en-US" altLang="ko-KR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특정시간의 </a:t>
            </a:r>
            <a:r>
              <a:rPr lang="ko-KR" altLang="en-US" sz="1800" dirty="0" err="1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항공교통량을</a:t>
            </a:r>
            <a:r>
              <a:rPr lang="ko-KR" altLang="en-US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사용한 정적인 </a:t>
            </a:r>
            <a:r>
              <a:rPr lang="ko-KR" altLang="en-US" sz="1800" dirty="0" err="1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수용량</a:t>
            </a:r>
            <a:r>
              <a:rPr lang="ko-KR" altLang="en-US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산정에서 나아가</a:t>
            </a:r>
            <a:r>
              <a:rPr lang="en-US" altLang="ko-KR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         </a:t>
            </a:r>
            <a:r>
              <a:rPr lang="ko-KR" altLang="en-US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항공교통 수용량에 영향을 미칠 수 있는 다양한 요소들을 고려하여 전술적 단계의 </a:t>
            </a:r>
            <a:r>
              <a:rPr lang="en-US" altLang="ko-KR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ATFM</a:t>
            </a:r>
            <a:r>
              <a:rPr lang="ko-KR" altLang="en-US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에 활용 가능한 </a:t>
            </a:r>
            <a:r>
              <a:rPr lang="en-US" altLang="ko-KR" sz="1800" dirty="0">
                <a:solidFill>
                  <a:srgbClr val="4B79D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TMA </a:t>
            </a:r>
            <a:r>
              <a:rPr lang="ko-KR" altLang="en-US" sz="1800" dirty="0" err="1">
                <a:solidFill>
                  <a:srgbClr val="4B79D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수용량</a:t>
            </a:r>
            <a:r>
              <a:rPr lang="ko-KR" altLang="en-US" sz="1800" dirty="0">
                <a:solidFill>
                  <a:srgbClr val="4B79D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예측</a:t>
            </a:r>
            <a:r>
              <a:rPr lang="ko-KR" altLang="en-US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방법 제시하였다</a:t>
            </a:r>
            <a:r>
              <a:rPr lang="en-US" altLang="ko-KR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실제 시간당 </a:t>
            </a:r>
            <a:r>
              <a:rPr lang="ko-KR" altLang="en-US" sz="1800" dirty="0" err="1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출</a:t>
            </a:r>
            <a:r>
              <a:rPr lang="ko-KR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∙도착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수와 학습시킨 모델이 예측한 시간당 </a:t>
            </a:r>
            <a:r>
              <a:rPr lang="ko-KR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출∙도착수가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대체적으로 선형적인 관계를 가지며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분포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또한 유사한 것으로 확인할 수 있었다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다양한 요인들에 의해 </a:t>
            </a:r>
            <a:r>
              <a:rPr lang="en-US" altLang="ko-KR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TMA </a:t>
            </a:r>
            <a:r>
              <a:rPr lang="ko-KR" altLang="en-US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내의 수용량이 변화하는 것을 볼 수 있었다</a:t>
            </a:r>
            <a:r>
              <a:rPr lang="en-US" altLang="ko-KR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 </a:t>
            </a:r>
            <a:r>
              <a:rPr lang="ko-KR" altLang="en-US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시간대 </a:t>
            </a:r>
            <a:r>
              <a:rPr lang="en-US" altLang="ko-KR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ko-KR" altLang="en-US" sz="1800" dirty="0" err="1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항공교통량</a:t>
            </a:r>
            <a:r>
              <a:rPr lang="ko-KR" altLang="en-US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ko-KR" altLang="en-US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기상 </a:t>
            </a:r>
            <a:r>
              <a:rPr lang="en-US" altLang="ko-KR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ko-KR" altLang="en-US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의 순서대로 항공교통 수용량에 영향을 미치는 것으로 확인되었다</a:t>
            </a:r>
            <a:r>
              <a:rPr lang="en-US" altLang="ko-KR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향후 더 많은 데이터로의 확장 및 추가적인 변수들의 선정을 통해 예측 정확도의 향상이 필요하다</a:t>
            </a:r>
            <a:r>
              <a:rPr lang="en-US" altLang="ko-KR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800"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endParaRPr lang="ko-KR" altLang="en-US" sz="2000"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C852A8-DAD4-4B12-A0D3-142CFDDEF28E}"/>
              </a:ext>
            </a:extLst>
          </p:cNvPr>
          <p:cNvSpPr/>
          <p:nvPr/>
        </p:nvSpPr>
        <p:spPr>
          <a:xfrm>
            <a:off x="10284903" y="6504133"/>
            <a:ext cx="1683040" cy="2225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ko-KR" sz="1600" i="0" u="none" strike="noStrike" dirty="0">
                <a:solidFill>
                  <a:schemeClr val="bg1"/>
                </a:solidFill>
                <a:effectLst/>
                <a:latin typeface="Montserrat"/>
              </a:rPr>
              <a:t>ATM @ KAU 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2AC78219-8039-4E83-AB2A-4FD9EC27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778" y="6618157"/>
            <a:ext cx="419100" cy="222556"/>
          </a:xfrm>
        </p:spPr>
        <p:txBody>
          <a:bodyPr/>
          <a:lstStyle/>
          <a:p>
            <a:pPr algn="ctr"/>
            <a:fld id="{FD93CB05-842B-433C-BAEB-FDE1512FE914}" type="slidenum">
              <a:rPr lang="ko-KR" altLang="en-US" u="sng" smtClean="0">
                <a:solidFill>
                  <a:schemeClr val="tx1"/>
                </a:solidFill>
              </a:rPr>
              <a:pPr algn="ctr"/>
              <a:t>11</a:t>
            </a:fld>
            <a:endParaRPr lang="ko-KR" altLang="en-US" u="sng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541AF9-EDA3-4C1E-8B9E-3E761C7E0670}"/>
              </a:ext>
            </a:extLst>
          </p:cNvPr>
          <p:cNvSpPr/>
          <p:nvPr/>
        </p:nvSpPr>
        <p:spPr>
          <a:xfrm>
            <a:off x="0" y="0"/>
            <a:ext cx="12192000" cy="980035"/>
          </a:xfrm>
          <a:prstGeom prst="rect">
            <a:avLst/>
          </a:prstGeom>
          <a:gradFill flip="none" rotWithShape="1">
            <a:gsLst>
              <a:gs pos="0">
                <a:srgbClr val="3A3A3A">
                  <a:shade val="30000"/>
                  <a:satMod val="115000"/>
                </a:srgbClr>
              </a:gs>
              <a:gs pos="50000">
                <a:srgbClr val="3A3A3A">
                  <a:shade val="67500"/>
                  <a:satMod val="115000"/>
                </a:srgbClr>
              </a:gs>
              <a:gs pos="100000">
                <a:srgbClr val="3A3A3A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2EE587-B307-49FD-A35F-61B14BCC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923"/>
            <a:ext cx="10515600" cy="980035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04 </a:t>
            </a: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연구 결과 및 분석</a:t>
            </a:r>
          </a:p>
        </p:txBody>
      </p:sp>
    </p:spTree>
    <p:extLst>
      <p:ext uri="{BB962C8B-B14F-4D97-AF65-F5344CB8AC3E}">
        <p14:creationId xmlns:p14="http://schemas.microsoft.com/office/powerpoint/2010/main" val="2376929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00F29B-4B65-4D24-8F9C-65DAA084B91B}"/>
              </a:ext>
            </a:extLst>
          </p:cNvPr>
          <p:cNvSpPr/>
          <p:nvPr/>
        </p:nvSpPr>
        <p:spPr>
          <a:xfrm>
            <a:off x="10284903" y="6504133"/>
            <a:ext cx="1683040" cy="2225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ko-KR" sz="1600" i="0" u="none" strike="noStrike">
                <a:solidFill>
                  <a:schemeClr val="bg1"/>
                </a:solidFill>
                <a:effectLst/>
                <a:latin typeface="Montserrat"/>
              </a:rPr>
              <a:t>ATM @ KAU 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9EE7E7-C600-4396-B866-1E73D5D8253E}"/>
              </a:ext>
            </a:extLst>
          </p:cNvPr>
          <p:cNvSpPr/>
          <p:nvPr/>
        </p:nvSpPr>
        <p:spPr>
          <a:xfrm>
            <a:off x="4444746" y="2767280"/>
            <a:ext cx="330250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E88B4A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 &amp; A</a:t>
            </a:r>
            <a:endParaRPr lang="ko-KR" alt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E88B4A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1325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F53E11-A8FF-46B2-86C2-D4B19561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CB05-842B-433C-BAEB-FDE1512FE91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26938C-07B0-47BF-86B1-417908D42C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00" b="1" dirty="0"/>
              <a:t>FIGURE</a:t>
            </a:r>
            <a:endParaRPr lang="ko-KR" altLang="en-US" sz="16600" b="1" dirty="0"/>
          </a:p>
        </p:txBody>
      </p:sp>
    </p:spTree>
    <p:extLst>
      <p:ext uri="{BB962C8B-B14F-4D97-AF65-F5344CB8AC3E}">
        <p14:creationId xmlns:p14="http://schemas.microsoft.com/office/powerpoint/2010/main" val="577924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1183B-3879-487B-91D9-BBF62500D7CE}"/>
              </a:ext>
            </a:extLst>
          </p:cNvPr>
          <p:cNvSpPr/>
          <p:nvPr/>
        </p:nvSpPr>
        <p:spPr>
          <a:xfrm>
            <a:off x="10284903" y="6504133"/>
            <a:ext cx="1683040" cy="2225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ko-KR" sz="1600" i="0" u="none" strike="noStrike" dirty="0">
                <a:solidFill>
                  <a:schemeClr val="bg1"/>
                </a:solidFill>
                <a:effectLst/>
                <a:latin typeface="Montserrat"/>
              </a:rPr>
              <a:t>ATM @ KAU 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561FAE-5A3D-48B2-8515-8350A518923D}"/>
              </a:ext>
            </a:extLst>
          </p:cNvPr>
          <p:cNvSpPr/>
          <p:nvPr/>
        </p:nvSpPr>
        <p:spPr>
          <a:xfrm>
            <a:off x="0" y="0"/>
            <a:ext cx="3473042" cy="6858000"/>
          </a:xfrm>
          <a:prstGeom prst="rect">
            <a:avLst/>
          </a:prstGeom>
          <a:solidFill>
            <a:srgbClr val="3A3A3A"/>
          </a:solidFill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D562C7-3A1A-4B96-8548-348E4ADE382D}"/>
              </a:ext>
            </a:extLst>
          </p:cNvPr>
          <p:cNvSpPr txBox="1"/>
          <p:nvPr/>
        </p:nvSpPr>
        <p:spPr>
          <a:xfrm>
            <a:off x="909520" y="662730"/>
            <a:ext cx="2462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lang="ko-KR" altLang="en-US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5EE6F-AB4A-424F-AB14-4A26E7595BA6}"/>
              </a:ext>
            </a:extLst>
          </p:cNvPr>
          <p:cNvSpPr txBox="1"/>
          <p:nvPr/>
        </p:nvSpPr>
        <p:spPr>
          <a:xfrm>
            <a:off x="2827090" y="2035443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ko-KR" sz="3600" dirty="0"/>
              <a:t>01 </a:t>
            </a:r>
            <a:endParaRPr lang="ko-KR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7313C2-92E8-4C65-9941-CC342408554B}"/>
              </a:ext>
            </a:extLst>
          </p:cNvPr>
          <p:cNvSpPr txBox="1"/>
          <p:nvPr/>
        </p:nvSpPr>
        <p:spPr>
          <a:xfrm>
            <a:off x="3498209" y="2035443"/>
            <a:ext cx="3728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3A3A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연구 배경 및 목적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99EAB-6462-4DE9-B11B-12E123A5E78F}"/>
              </a:ext>
            </a:extLst>
          </p:cNvPr>
          <p:cNvSpPr txBox="1"/>
          <p:nvPr/>
        </p:nvSpPr>
        <p:spPr>
          <a:xfrm>
            <a:off x="2827090" y="2782669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ko-KR" sz="3600" dirty="0"/>
              <a:t>02 </a:t>
            </a:r>
            <a:endParaRPr lang="ko-KR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446118-D666-4A42-89E7-1AA19D53D1C8}"/>
              </a:ext>
            </a:extLst>
          </p:cNvPr>
          <p:cNvSpPr txBox="1"/>
          <p:nvPr/>
        </p:nvSpPr>
        <p:spPr>
          <a:xfrm>
            <a:off x="3498209" y="2782669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3A3A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연구 방법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45D9FA-A9BE-432E-BB91-DB6D885554F4}"/>
              </a:ext>
            </a:extLst>
          </p:cNvPr>
          <p:cNvSpPr txBox="1"/>
          <p:nvPr/>
        </p:nvSpPr>
        <p:spPr>
          <a:xfrm>
            <a:off x="2827090" y="353273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ko-KR" sz="3600" dirty="0"/>
              <a:t>03 </a:t>
            </a:r>
            <a:endParaRPr lang="ko-KR" altLang="en-US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FB92B3-BFF8-42A1-8C78-AB8E9EFF102C}"/>
              </a:ext>
            </a:extLst>
          </p:cNvPr>
          <p:cNvSpPr txBox="1"/>
          <p:nvPr/>
        </p:nvSpPr>
        <p:spPr>
          <a:xfrm>
            <a:off x="3498209" y="3532738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3A3A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연구 설계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50ED22-7F2B-45B8-A53C-B9706784E1FF}"/>
              </a:ext>
            </a:extLst>
          </p:cNvPr>
          <p:cNvSpPr txBox="1"/>
          <p:nvPr/>
        </p:nvSpPr>
        <p:spPr>
          <a:xfrm>
            <a:off x="2827090" y="4282807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ko-KR" sz="3600" dirty="0"/>
              <a:t>04 </a:t>
            </a:r>
            <a:endParaRPr lang="ko-KR" alt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A3996E-C7DF-4F4A-9802-BBB52F690313}"/>
              </a:ext>
            </a:extLst>
          </p:cNvPr>
          <p:cNvSpPr txBox="1"/>
          <p:nvPr/>
        </p:nvSpPr>
        <p:spPr>
          <a:xfrm>
            <a:off x="3498209" y="4282807"/>
            <a:ext cx="3728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3A3A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연구 결과 및 분석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20D5E8-FB87-4AA4-891E-AF3CDCA79123}"/>
              </a:ext>
            </a:extLst>
          </p:cNvPr>
          <p:cNvSpPr txBox="1"/>
          <p:nvPr/>
        </p:nvSpPr>
        <p:spPr>
          <a:xfrm>
            <a:off x="2827090" y="5032876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ko-KR" sz="3600" dirty="0"/>
              <a:t>05 </a:t>
            </a:r>
            <a:endParaRPr lang="ko-KR" altLang="en-US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746050-8925-49D6-947C-179E949389EC}"/>
              </a:ext>
            </a:extLst>
          </p:cNvPr>
          <p:cNvSpPr txBox="1"/>
          <p:nvPr/>
        </p:nvSpPr>
        <p:spPr>
          <a:xfrm>
            <a:off x="3498209" y="5032876"/>
            <a:ext cx="419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rgbClr val="3A3A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한계점 및 향후 계획</a:t>
            </a:r>
            <a:endParaRPr lang="ko-KR" altLang="en-US" sz="3600" b="1" dirty="0">
              <a:solidFill>
                <a:srgbClr val="3A3A3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856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1ADB5E-C325-47A8-8DEF-43105B7CBC41}"/>
              </a:ext>
            </a:extLst>
          </p:cNvPr>
          <p:cNvSpPr txBox="1"/>
          <p:nvPr/>
        </p:nvSpPr>
        <p:spPr>
          <a:xfrm>
            <a:off x="2807171" y="676286"/>
            <a:ext cx="1043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ko-KR" sz="5400" dirty="0">
                <a:solidFill>
                  <a:srgbClr val="3F3F3F"/>
                </a:solidFill>
              </a:rPr>
              <a:t>01 </a:t>
            </a:r>
            <a:endParaRPr lang="ko-KR" altLang="en-US" sz="5400" dirty="0">
              <a:solidFill>
                <a:srgbClr val="3F3F3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D4DAA-C376-4D7F-928F-8A93996EFC2B}"/>
              </a:ext>
            </a:extLst>
          </p:cNvPr>
          <p:cNvSpPr txBox="1"/>
          <p:nvPr/>
        </p:nvSpPr>
        <p:spPr>
          <a:xfrm>
            <a:off x="3821436" y="676286"/>
            <a:ext cx="5503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연구 배경 및 목적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00F29B-4B65-4D24-8F9C-65DAA084B91B}"/>
              </a:ext>
            </a:extLst>
          </p:cNvPr>
          <p:cNvSpPr/>
          <p:nvPr/>
        </p:nvSpPr>
        <p:spPr>
          <a:xfrm>
            <a:off x="10284903" y="6504133"/>
            <a:ext cx="1683040" cy="2225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ko-KR" sz="1600" i="0" u="none" strike="noStrike">
                <a:solidFill>
                  <a:schemeClr val="bg1"/>
                </a:solidFill>
                <a:effectLst/>
                <a:latin typeface="Montserrat"/>
              </a:rPr>
              <a:t>ATM @ KAU 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C75AFD-A9FB-45F0-8FBE-C5AF478CD981}"/>
              </a:ext>
            </a:extLst>
          </p:cNvPr>
          <p:cNvSpPr/>
          <p:nvPr/>
        </p:nvSpPr>
        <p:spPr>
          <a:xfrm>
            <a:off x="3952875" y="1771650"/>
            <a:ext cx="4257675" cy="4410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150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F192F7-BFEA-429A-A55E-65B35125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CB05-842B-433C-BAEB-FDE1512FE914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9C504BD-0B79-4A73-99B1-0E098C56B0BE}"/>
              </a:ext>
            </a:extLst>
          </p:cNvPr>
          <p:cNvGrpSpPr/>
          <p:nvPr/>
        </p:nvGrpSpPr>
        <p:grpSpPr>
          <a:xfrm>
            <a:off x="-811303" y="526657"/>
            <a:ext cx="13236102" cy="6257599"/>
            <a:chOff x="-1220878" y="688582"/>
            <a:chExt cx="13236102" cy="625759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41DDE92-A00C-495B-AE82-4F02C0FAA865}"/>
                </a:ext>
              </a:extLst>
            </p:cNvPr>
            <p:cNvSpPr/>
            <p:nvPr/>
          </p:nvSpPr>
          <p:spPr>
            <a:xfrm>
              <a:off x="-1220878" y="688582"/>
              <a:ext cx="11739623" cy="53621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Input Features</a:t>
              </a:r>
              <a:endParaRPr lang="ko-KR" altLang="en-US" sz="2400" b="1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B8A33A8-8E07-4820-ACF2-1E45073DB0B5}"/>
                </a:ext>
              </a:extLst>
            </p:cNvPr>
            <p:cNvSpPr/>
            <p:nvPr/>
          </p:nvSpPr>
          <p:spPr>
            <a:xfrm>
              <a:off x="277911" y="1368089"/>
              <a:ext cx="1252728" cy="8885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Demands</a:t>
              </a:r>
              <a:endParaRPr lang="ko-KR" altLang="en-US" sz="1600" b="1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15DE980-6930-42BD-9665-D136FB16E837}"/>
                </a:ext>
              </a:extLst>
            </p:cNvPr>
            <p:cNvSpPr/>
            <p:nvPr/>
          </p:nvSpPr>
          <p:spPr>
            <a:xfrm>
              <a:off x="-1220878" y="1368089"/>
              <a:ext cx="1252728" cy="8885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Datetime</a:t>
              </a:r>
              <a:endParaRPr lang="ko-KR" altLang="en-US" sz="1600" b="1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C8F144-1C29-4B1C-A133-25185EB4B540}"/>
                </a:ext>
              </a:extLst>
            </p:cNvPr>
            <p:cNvSpPr/>
            <p:nvPr/>
          </p:nvSpPr>
          <p:spPr>
            <a:xfrm>
              <a:off x="4774278" y="1368089"/>
              <a:ext cx="1252728" cy="8885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Airport Condition</a:t>
              </a:r>
              <a:endParaRPr lang="ko-KR" altLang="en-US" sz="1600" b="1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734EDE4-3F05-419D-8F25-5B76C49FA9AB}"/>
                </a:ext>
              </a:extLst>
            </p:cNvPr>
            <p:cNvSpPr/>
            <p:nvPr/>
          </p:nvSpPr>
          <p:spPr>
            <a:xfrm>
              <a:off x="1776700" y="1368089"/>
              <a:ext cx="1252728" cy="8885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Previous AAR, ADR</a:t>
              </a:r>
              <a:endParaRPr lang="ko-KR" altLang="en-US" sz="1600" b="1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F539063-DD60-4515-9846-1F79A65BC3C2}"/>
                </a:ext>
              </a:extLst>
            </p:cNvPr>
            <p:cNvSpPr/>
            <p:nvPr/>
          </p:nvSpPr>
          <p:spPr>
            <a:xfrm>
              <a:off x="3275489" y="1368089"/>
              <a:ext cx="1252728" cy="8885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/>
                <a:t>Remainders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7AD959D-0A76-4E97-B4DD-31C0728ABEA7}"/>
                </a:ext>
              </a:extLst>
            </p:cNvPr>
            <p:cNvSpPr/>
            <p:nvPr/>
          </p:nvSpPr>
          <p:spPr>
            <a:xfrm>
              <a:off x="6273067" y="1368089"/>
              <a:ext cx="1250416" cy="8885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Upper air</a:t>
              </a:r>
            </a:p>
            <a:p>
              <a:pPr algn="ctr"/>
              <a:r>
                <a:rPr lang="en-US" altLang="ko-KR" sz="1600" b="1" dirty="0"/>
                <a:t>Win/Temp</a:t>
              </a:r>
              <a:endParaRPr lang="ko-KR" altLang="en-US" sz="1600" b="1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278DD88-9315-4FD5-B580-6B73A446B796}"/>
                </a:ext>
              </a:extLst>
            </p:cNvPr>
            <p:cNvSpPr/>
            <p:nvPr/>
          </p:nvSpPr>
          <p:spPr>
            <a:xfrm>
              <a:off x="7769544" y="1368089"/>
              <a:ext cx="1252728" cy="8885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Weather</a:t>
              </a:r>
            </a:p>
            <a:p>
              <a:pPr algn="ctr"/>
              <a:r>
                <a:rPr lang="en-US" altLang="ko-KR" sz="1600" b="1" dirty="0"/>
                <a:t>(METAR)</a:t>
              </a:r>
              <a:endParaRPr lang="ko-KR" altLang="en-US" sz="1600" b="1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60A4324-5B2E-45AB-A295-19D261F41F0C}"/>
                </a:ext>
              </a:extLst>
            </p:cNvPr>
            <p:cNvSpPr/>
            <p:nvPr/>
          </p:nvSpPr>
          <p:spPr>
            <a:xfrm>
              <a:off x="9268333" y="1368089"/>
              <a:ext cx="1250416" cy="8885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/>
                <a:t>Wx</a:t>
              </a:r>
              <a:r>
                <a:rPr lang="en-US" altLang="ko-KR" sz="1600" b="1" dirty="0"/>
                <a:t> Forecast</a:t>
              </a:r>
            </a:p>
            <a:p>
              <a:pPr algn="ctr"/>
              <a:r>
                <a:rPr lang="en-US" altLang="ko-KR" sz="1600" b="1" dirty="0"/>
                <a:t>(TAF)</a:t>
              </a:r>
              <a:endParaRPr lang="ko-KR" altLang="en-US" sz="1600" b="1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FE35E8A-F1DC-4A6C-B821-9BC184306DE4}"/>
                </a:ext>
              </a:extLst>
            </p:cNvPr>
            <p:cNvGrpSpPr/>
            <p:nvPr/>
          </p:nvGrpSpPr>
          <p:grpSpPr>
            <a:xfrm>
              <a:off x="-1220878" y="2399935"/>
              <a:ext cx="13236102" cy="243156"/>
              <a:chOff x="265022" y="1913374"/>
              <a:chExt cx="11739622" cy="243156"/>
            </a:xfrm>
            <a:solidFill>
              <a:schemeClr val="bg1">
                <a:lumMod val="85000"/>
              </a:schemeClr>
            </a:solidFill>
          </p:grpSpPr>
          <p:sp>
            <p:nvSpPr>
              <p:cNvPr id="27" name="이등변 삼각형 26">
                <a:extLst>
                  <a:ext uri="{FF2B5EF4-FFF2-40B4-BE49-F238E27FC236}">
                    <a16:creationId xmlns:a16="http://schemas.microsoft.com/office/drawing/2014/main" id="{3726C3FE-BE85-4571-AD3F-7B70966B6454}"/>
                  </a:ext>
                </a:extLst>
              </p:cNvPr>
              <p:cNvSpPr/>
              <p:nvPr/>
            </p:nvSpPr>
            <p:spPr>
              <a:xfrm rot="10800000">
                <a:off x="5334169" y="1986886"/>
                <a:ext cx="274040" cy="16964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80EDE5D-8320-4C93-88F5-D4D784C8BB31}"/>
                  </a:ext>
                </a:extLst>
              </p:cNvPr>
              <p:cNvSpPr/>
              <p:nvPr/>
            </p:nvSpPr>
            <p:spPr>
              <a:xfrm>
                <a:off x="265022" y="1913374"/>
                <a:ext cx="11739622" cy="822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5D1751C-1821-4D86-BD0A-9790E23A4C7F}"/>
                </a:ext>
              </a:extLst>
            </p:cNvPr>
            <p:cNvSpPr/>
            <p:nvPr/>
          </p:nvSpPr>
          <p:spPr>
            <a:xfrm>
              <a:off x="338918" y="3400095"/>
              <a:ext cx="8683354" cy="53315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Machine Learning Model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B30D947-0CCD-4386-8F1C-19D94B3644DD}"/>
                </a:ext>
              </a:extLst>
            </p:cNvPr>
            <p:cNvSpPr/>
            <p:nvPr/>
          </p:nvSpPr>
          <p:spPr>
            <a:xfrm>
              <a:off x="10764808" y="688582"/>
              <a:ext cx="1250416" cy="53621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Target</a:t>
              </a:r>
              <a:endParaRPr lang="ko-KR" altLang="en-US" sz="2400" b="1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ABD0540-2154-4088-AE0A-95D5F7793DA9}"/>
                </a:ext>
              </a:extLst>
            </p:cNvPr>
            <p:cNvSpPr/>
            <p:nvPr/>
          </p:nvSpPr>
          <p:spPr>
            <a:xfrm>
              <a:off x="10764808" y="1368089"/>
              <a:ext cx="1250416" cy="88854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AAR /ADR</a:t>
              </a:r>
              <a:endParaRPr lang="ko-KR" altLang="en-US" sz="1600" b="1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8E98B12-6C5E-43C7-B56A-5E620AA2B3D2}"/>
                </a:ext>
              </a:extLst>
            </p:cNvPr>
            <p:cNvSpPr/>
            <p:nvPr/>
          </p:nvSpPr>
          <p:spPr>
            <a:xfrm>
              <a:off x="9268333" y="3400093"/>
              <a:ext cx="1250416" cy="12055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Predicted</a:t>
              </a:r>
            </a:p>
            <a:p>
              <a:pPr algn="ctr"/>
              <a:r>
                <a:rPr lang="en-US" altLang="ko-KR" b="1" dirty="0"/>
                <a:t>AAR/ADR</a:t>
              </a:r>
              <a:endParaRPr lang="ko-KR" altLang="en-US" b="1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6965BBA-7573-4B50-AA2F-1C7D359A33F8}"/>
                </a:ext>
              </a:extLst>
            </p:cNvPr>
            <p:cNvGrpSpPr/>
            <p:nvPr/>
          </p:nvGrpSpPr>
          <p:grpSpPr>
            <a:xfrm>
              <a:off x="296973" y="4740953"/>
              <a:ext cx="10195560" cy="242652"/>
              <a:chOff x="338918" y="2553448"/>
              <a:chExt cx="10195560" cy="242652"/>
            </a:xfrm>
            <a:solidFill>
              <a:schemeClr val="bg1">
                <a:lumMod val="85000"/>
              </a:schemeClr>
            </a:solidFill>
          </p:grpSpPr>
          <p:sp>
            <p:nvSpPr>
              <p:cNvPr id="25" name="이등변 삼각형 24">
                <a:extLst>
                  <a:ext uri="{FF2B5EF4-FFF2-40B4-BE49-F238E27FC236}">
                    <a16:creationId xmlns:a16="http://schemas.microsoft.com/office/drawing/2014/main" id="{B9A18DD1-93A2-4E8F-9F9B-A1AA4A037AC2}"/>
                  </a:ext>
                </a:extLst>
              </p:cNvPr>
              <p:cNvSpPr/>
              <p:nvPr/>
            </p:nvSpPr>
            <p:spPr>
              <a:xfrm rot="10800000">
                <a:off x="4530273" y="2626456"/>
                <a:ext cx="308973" cy="16964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787C21DE-7D66-4323-83FF-71342B2ED3A0}"/>
                  </a:ext>
                </a:extLst>
              </p:cNvPr>
              <p:cNvSpPr/>
              <p:nvPr/>
            </p:nvSpPr>
            <p:spPr>
              <a:xfrm>
                <a:off x="338918" y="2553448"/>
                <a:ext cx="10195560" cy="822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070C531-1A67-4B8A-BF3C-262AA1B2CDCA}"/>
                </a:ext>
              </a:extLst>
            </p:cNvPr>
            <p:cNvSpPr/>
            <p:nvPr/>
          </p:nvSpPr>
          <p:spPr>
            <a:xfrm>
              <a:off x="338918" y="4072509"/>
              <a:ext cx="4189299" cy="5331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/>
                <a:t>LightGBM</a:t>
              </a:r>
              <a:endParaRPr lang="ko-KR" altLang="en-US" b="1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BB6314B-CE8E-478E-A084-C2F5B772DB18}"/>
                </a:ext>
              </a:extLst>
            </p:cNvPr>
            <p:cNvSpPr/>
            <p:nvPr/>
          </p:nvSpPr>
          <p:spPr>
            <a:xfrm>
              <a:off x="4774278" y="4072509"/>
              <a:ext cx="4246838" cy="5331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/>
                <a:t>NGBoost</a:t>
              </a:r>
              <a:endParaRPr lang="ko-KR" altLang="en-US" b="1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F07AAE7-A690-403D-8BB8-334C800A93DF}"/>
                </a:ext>
              </a:extLst>
            </p:cNvPr>
            <p:cNvSpPr/>
            <p:nvPr/>
          </p:nvSpPr>
          <p:spPr>
            <a:xfrm>
              <a:off x="1589334" y="5740607"/>
              <a:ext cx="5934148" cy="120557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Estimate Maximum Capacity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5D4F97F-33AA-4C50-8B22-25FDE5ACBB22}"/>
                </a:ext>
              </a:extLst>
            </p:cNvPr>
            <p:cNvSpPr/>
            <p:nvPr/>
          </p:nvSpPr>
          <p:spPr>
            <a:xfrm>
              <a:off x="7769544" y="5740606"/>
              <a:ext cx="1250416" cy="12055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Predicted</a:t>
              </a:r>
            </a:p>
            <a:p>
              <a:pPr algn="ctr"/>
              <a:r>
                <a:rPr lang="en-US" altLang="ko-KR" b="1" dirty="0"/>
                <a:t>Capacity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56444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034A03-95C9-45B6-A7F5-24E69B32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CB05-842B-433C-BAEB-FDE1512FE914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39A6FED-AA2C-4927-839F-9B1E7AED7C3B}"/>
              </a:ext>
            </a:extLst>
          </p:cNvPr>
          <p:cNvGrpSpPr/>
          <p:nvPr/>
        </p:nvGrpSpPr>
        <p:grpSpPr>
          <a:xfrm>
            <a:off x="209725" y="0"/>
            <a:ext cx="12356983" cy="6560192"/>
            <a:chOff x="209725" y="0"/>
            <a:chExt cx="12356983" cy="656019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E4F4A5F-5756-4A94-8EFB-A1AF5B0FF8B2}"/>
                </a:ext>
              </a:extLst>
            </p:cNvPr>
            <p:cNvGrpSpPr/>
            <p:nvPr/>
          </p:nvGrpSpPr>
          <p:grpSpPr>
            <a:xfrm>
              <a:off x="209725" y="0"/>
              <a:ext cx="12356983" cy="6560192"/>
              <a:chOff x="0" y="58723"/>
              <a:chExt cx="12356983" cy="6560192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1DF34279-5EE3-4A4F-8B5E-02A63E2620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7201" y="1907739"/>
                <a:ext cx="7159827" cy="351207"/>
              </a:xfrm>
              <a:prstGeom prst="rect">
                <a:avLst/>
              </a:prstGeom>
            </p:spPr>
          </p:pic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C8BCAD4-8E01-49C0-AFB1-7C34B57133F6}"/>
                  </a:ext>
                </a:extLst>
              </p:cNvPr>
              <p:cNvGrpSpPr/>
              <p:nvPr/>
            </p:nvGrpSpPr>
            <p:grpSpPr>
              <a:xfrm>
                <a:off x="301166" y="2697933"/>
                <a:ext cx="11640724" cy="335243"/>
                <a:chOff x="-425611" y="3228975"/>
                <a:chExt cx="13891045" cy="400050"/>
              </a:xfrm>
            </p:grpSpPr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47ABAA64-DCA7-45C7-BB87-75F925FDD4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425611" y="3228975"/>
                  <a:ext cx="11477625" cy="400050"/>
                </a:xfrm>
                <a:prstGeom prst="rect">
                  <a:avLst/>
                </a:prstGeom>
              </p:spPr>
            </p:pic>
            <p:pic>
              <p:nvPicPr>
                <p:cNvPr id="40" name="그림 39">
                  <a:extLst>
                    <a:ext uri="{FF2B5EF4-FFF2-40B4-BE49-F238E27FC236}">
                      <a16:creationId xmlns:a16="http://schemas.microsoft.com/office/drawing/2014/main" id="{5A7079E0-C0B2-409D-B707-305F3935B3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017509" y="3246648"/>
                  <a:ext cx="2447925" cy="361950"/>
                </a:xfrm>
                <a:prstGeom prst="rect">
                  <a:avLst/>
                </a:prstGeom>
              </p:spPr>
            </p:pic>
          </p:grp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D3BEBB77-8227-4133-97A1-9BC7A6B580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7201" y="3472163"/>
                <a:ext cx="8444924" cy="367171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67BE816E-745B-48B7-9F28-70F2F73CC1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7201" y="4278321"/>
                <a:ext cx="9179265" cy="279369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93A961D7-1BA5-47CB-91FE-253A2A7D5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7201" y="4996677"/>
                <a:ext cx="9187247" cy="335243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C82EC7AD-19EE-4B1A-9664-F17B854E50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1165" y="5770907"/>
                <a:ext cx="9179265" cy="303315"/>
              </a:xfrm>
              <a:prstGeom prst="rect">
                <a:avLst/>
              </a:prstGeom>
            </p:spPr>
          </p:pic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AAB5C535-2DA6-4D6B-B273-DD19C5739B72}"/>
                  </a:ext>
                </a:extLst>
              </p:cNvPr>
              <p:cNvGrpSpPr/>
              <p:nvPr/>
            </p:nvGrpSpPr>
            <p:grpSpPr>
              <a:xfrm>
                <a:off x="317201" y="1165437"/>
                <a:ext cx="8756221" cy="303315"/>
                <a:chOff x="317201" y="1165437"/>
                <a:chExt cx="8756221" cy="303315"/>
              </a:xfrm>
            </p:grpSpPr>
            <p:pic>
              <p:nvPicPr>
                <p:cNvPr id="34" name="그림 33">
                  <a:extLst>
                    <a:ext uri="{FF2B5EF4-FFF2-40B4-BE49-F238E27FC236}">
                      <a16:creationId xmlns:a16="http://schemas.microsoft.com/office/drawing/2014/main" id="{26A103F5-AC09-4A60-9DBB-EE2826B2AE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7201" y="1165437"/>
                  <a:ext cx="8756221" cy="303315"/>
                </a:xfrm>
                <a:prstGeom prst="rect">
                  <a:avLst/>
                </a:prstGeom>
              </p:spPr>
            </p:pic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DFDEA8DE-2977-4125-8120-0DAEE52552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0702" y="1165437"/>
                  <a:ext cx="0" cy="25247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697BDA46-F312-4A7F-94A7-6529DDEF9A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71222" y="1165437"/>
                  <a:ext cx="0" cy="25247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C190A81C-5230-4223-9A28-F36A202C91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19122" y="1165437"/>
                  <a:ext cx="0" cy="25247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FFB08C09-E229-445D-B0E2-5F3A260557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97502" y="1165437"/>
                  <a:ext cx="0" cy="25247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5DA4DA-38A7-4160-B52B-9E8A06B4B63C}"/>
                  </a:ext>
                </a:extLst>
              </p:cNvPr>
              <p:cNvSpPr txBox="1"/>
              <p:nvPr/>
            </p:nvSpPr>
            <p:spPr>
              <a:xfrm>
                <a:off x="2822172" y="2213602"/>
                <a:ext cx="21498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1"/>
                    </a:solidFill>
                  </a:rPr>
                  <a:t>Winds/Temp forecast</a:t>
                </a:r>
                <a:endParaRPr lang="ko-KR" altLang="en-US" sz="1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968C3B-713D-4472-BD50-9F76FF261F15}"/>
                  </a:ext>
                </a:extLst>
              </p:cNvPr>
              <p:cNvSpPr txBox="1"/>
              <p:nvPr/>
            </p:nvSpPr>
            <p:spPr>
              <a:xfrm>
                <a:off x="2822172" y="2982370"/>
                <a:ext cx="8304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1"/>
                    </a:solidFill>
                  </a:rPr>
                  <a:t>METAR</a:t>
                </a:r>
                <a:endParaRPr lang="ko-KR" altLang="en-US" sz="1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3F6A91-6E44-40CE-A43E-FF98DCCEFC6B}"/>
                  </a:ext>
                </a:extLst>
              </p:cNvPr>
              <p:cNvSpPr txBox="1"/>
              <p:nvPr/>
            </p:nvSpPr>
            <p:spPr>
              <a:xfrm>
                <a:off x="2822172" y="3789040"/>
                <a:ext cx="19653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1"/>
                    </a:solidFill>
                  </a:rPr>
                  <a:t>TAF - 6hour before</a:t>
                </a:r>
                <a:endParaRPr lang="ko-KR" altLang="en-US" sz="1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00833E-22E8-431F-BDBC-257C742DB173}"/>
                  </a:ext>
                </a:extLst>
              </p:cNvPr>
              <p:cNvSpPr txBox="1"/>
              <p:nvPr/>
            </p:nvSpPr>
            <p:spPr>
              <a:xfrm>
                <a:off x="2822172" y="4525674"/>
                <a:ext cx="20791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1"/>
                    </a:solidFill>
                  </a:rPr>
                  <a:t>TAF - 12hour before</a:t>
                </a:r>
                <a:endParaRPr lang="ko-KR" altLang="en-US" sz="1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589D53C-5D07-4434-BAF6-154F3136CA7B}"/>
                  </a:ext>
                </a:extLst>
              </p:cNvPr>
              <p:cNvSpPr txBox="1"/>
              <p:nvPr/>
            </p:nvSpPr>
            <p:spPr>
              <a:xfrm>
                <a:off x="2822172" y="5288470"/>
                <a:ext cx="20791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1"/>
                    </a:solidFill>
                  </a:rPr>
                  <a:t>TAF - 18hour before</a:t>
                </a:r>
                <a:endParaRPr lang="ko-KR" altLang="en-US" sz="1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71CDB0-EB48-45AC-9C86-EAD7742FFE55}"/>
                  </a:ext>
                </a:extLst>
              </p:cNvPr>
              <p:cNvSpPr txBox="1"/>
              <p:nvPr/>
            </p:nvSpPr>
            <p:spPr>
              <a:xfrm>
                <a:off x="2822172" y="6034000"/>
                <a:ext cx="20791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1"/>
                    </a:solidFill>
                  </a:rPr>
                  <a:t>TAF - 24hour before</a:t>
                </a:r>
                <a:endParaRPr lang="ko-KR" altLang="en-US" sz="1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33F731-CB43-475E-B26B-FC083F263023}"/>
                  </a:ext>
                </a:extLst>
              </p:cNvPr>
              <p:cNvSpPr txBox="1"/>
              <p:nvPr/>
            </p:nvSpPr>
            <p:spPr>
              <a:xfrm>
                <a:off x="819123" y="1419426"/>
                <a:ext cx="9749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>
                    <a:solidFill>
                      <a:schemeClr val="accent1"/>
                    </a:solidFill>
                  </a:rPr>
                  <a:t>Rate, Demands</a:t>
                </a:r>
                <a:endParaRPr lang="ko-KR" altLang="en-US" sz="9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F13ABB-62ED-40E2-AF05-343D68A5697B}"/>
                  </a:ext>
                </a:extLst>
              </p:cNvPr>
              <p:cNvSpPr txBox="1"/>
              <p:nvPr/>
            </p:nvSpPr>
            <p:spPr>
              <a:xfrm>
                <a:off x="2865240" y="1419426"/>
                <a:ext cx="66236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>
                    <a:solidFill>
                      <a:schemeClr val="accent1"/>
                    </a:solidFill>
                  </a:rPr>
                  <a:t>Datetime</a:t>
                </a:r>
                <a:endParaRPr lang="ko-KR" altLang="en-US" sz="9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6C292A-24F7-4197-9C67-B8F495FD0189}"/>
                  </a:ext>
                </a:extLst>
              </p:cNvPr>
              <p:cNvSpPr txBox="1"/>
              <p:nvPr/>
            </p:nvSpPr>
            <p:spPr>
              <a:xfrm>
                <a:off x="4382403" y="1419426"/>
                <a:ext cx="10807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>
                    <a:solidFill>
                      <a:schemeClr val="accent1"/>
                    </a:solidFill>
                  </a:rPr>
                  <a:t>Airport condition</a:t>
                </a:r>
                <a:endParaRPr lang="ko-KR" altLang="en-US" sz="9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6811B3-33A4-42AC-91D2-E1884FDB0863}"/>
                  </a:ext>
                </a:extLst>
              </p:cNvPr>
              <p:cNvSpPr txBox="1"/>
              <p:nvPr/>
            </p:nvSpPr>
            <p:spPr>
              <a:xfrm>
                <a:off x="5460591" y="1419426"/>
                <a:ext cx="11801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>
                    <a:solidFill>
                      <a:schemeClr val="accent1"/>
                    </a:solidFill>
                  </a:rPr>
                  <a:t>Previous AAR, ADR</a:t>
                </a:r>
                <a:endParaRPr lang="ko-KR" altLang="en-US" sz="9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15234A8-3998-4F6B-9B62-C1F42BE1D016}"/>
                  </a:ext>
                </a:extLst>
              </p:cNvPr>
              <p:cNvSpPr txBox="1"/>
              <p:nvPr/>
            </p:nvSpPr>
            <p:spPr>
              <a:xfrm>
                <a:off x="7329287" y="1419426"/>
                <a:ext cx="79541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>
                    <a:solidFill>
                      <a:schemeClr val="accent1"/>
                    </a:solidFill>
                  </a:rPr>
                  <a:t>Remainders</a:t>
                </a:r>
                <a:endParaRPr lang="ko-KR" altLang="en-US" sz="9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81E91F3-C3AC-4F81-8D72-40FABA3171FB}"/>
                  </a:ext>
                </a:extLst>
              </p:cNvPr>
              <p:cNvSpPr txBox="1"/>
              <p:nvPr/>
            </p:nvSpPr>
            <p:spPr>
              <a:xfrm>
                <a:off x="718455" y="983457"/>
                <a:ext cx="11528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>
                    <a:solidFill>
                      <a:schemeClr val="accent2"/>
                    </a:solidFill>
                  </a:rPr>
                  <a:t>&lt; Fixed location &gt;</a:t>
                </a:r>
                <a:endParaRPr lang="ko-KR" altLang="en-US" sz="9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963B9B7-BB2B-4587-888E-6184C0DA6792}"/>
                  </a:ext>
                </a:extLst>
              </p:cNvPr>
              <p:cNvSpPr/>
              <p:nvPr/>
            </p:nvSpPr>
            <p:spPr>
              <a:xfrm>
                <a:off x="0" y="239087"/>
                <a:ext cx="12356983" cy="637982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373C01-BBC5-45FC-BC1B-4F8E2CC55D02}"/>
                  </a:ext>
                </a:extLst>
              </p:cNvPr>
              <p:cNvSpPr txBox="1"/>
              <p:nvPr/>
            </p:nvSpPr>
            <p:spPr>
              <a:xfrm>
                <a:off x="642954" y="58723"/>
                <a:ext cx="130805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1">
                        <a:lumMod val="50000"/>
                      </a:schemeClr>
                    </a:solidFill>
                  </a:rPr>
                  <a:t>Total Data</a:t>
                </a:r>
                <a:endParaRPr lang="ko-KR" alt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5B45FF9-5918-456F-9B47-D585266D9AA4}"/>
                  </a:ext>
                </a:extLst>
              </p:cNvPr>
              <p:cNvSpPr/>
              <p:nvPr/>
            </p:nvSpPr>
            <p:spPr>
              <a:xfrm>
                <a:off x="109057" y="608419"/>
                <a:ext cx="11878811" cy="3537453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E2672B-86E7-40D8-A011-80BFCB77CE8F}"/>
                  </a:ext>
                </a:extLst>
              </p:cNvPr>
              <p:cNvSpPr txBox="1"/>
              <p:nvPr/>
            </p:nvSpPr>
            <p:spPr>
              <a:xfrm>
                <a:off x="1294895" y="408988"/>
                <a:ext cx="203177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/>
                    </a:solidFill>
                  </a:rPr>
                  <a:t>1hour prediction</a:t>
                </a:r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EF8264A-915F-4D94-B499-9BB51990DCF1}"/>
                  </a:ext>
                </a:extLst>
              </p:cNvPr>
              <p:cNvSpPr txBox="1"/>
              <p:nvPr/>
            </p:nvSpPr>
            <p:spPr>
              <a:xfrm>
                <a:off x="5460591" y="1604966"/>
                <a:ext cx="18870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>
                    <a:solidFill>
                      <a:schemeClr val="accent1"/>
                    </a:solidFill>
                  </a:rPr>
                  <a:t>or, Predicted Previous AAR, ADR</a:t>
                </a:r>
                <a:endParaRPr lang="ko-KR" altLang="en-US" sz="9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AF335F-DE7C-47E5-A493-B7E1E7D51479}"/>
                </a:ext>
              </a:extLst>
            </p:cNvPr>
            <p:cNvSpPr/>
            <p:nvPr/>
          </p:nvSpPr>
          <p:spPr>
            <a:xfrm>
              <a:off x="435389" y="881110"/>
              <a:ext cx="9044171" cy="1625652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5CD1E2D-7B35-44C3-98CA-6013693E5CC3}"/>
                </a:ext>
              </a:extLst>
            </p:cNvPr>
            <p:cNvSpPr/>
            <p:nvPr/>
          </p:nvSpPr>
          <p:spPr>
            <a:xfrm>
              <a:off x="435389" y="3431180"/>
              <a:ext cx="9044171" cy="591579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1C42B1-26CB-4D59-A0CF-5832BA880724}"/>
                </a:ext>
              </a:extLst>
            </p:cNvPr>
            <p:cNvSpPr txBox="1"/>
            <p:nvPr/>
          </p:nvSpPr>
          <p:spPr>
            <a:xfrm>
              <a:off x="2542514" y="727722"/>
              <a:ext cx="172098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/>
                  </a:solidFill>
                </a:rPr>
                <a:t>2-6hour prediction</a:t>
              </a:r>
              <a:endParaRPr lang="ko-KR" altLang="en-US" sz="14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4860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DEFBB7-4BCD-4AA6-A75E-EC3FF9A2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CB05-842B-433C-BAEB-FDE1512FE914}" type="slidenum">
              <a:rPr lang="ko-KR" altLang="en-US" smtClean="0"/>
              <a:t>18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A2538A98-B7F1-456B-9C58-9CDE79693C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3854411"/>
                  </p:ext>
                </p:extLst>
              </p:nvPr>
            </p:nvGraphicFramePr>
            <p:xfrm>
              <a:off x="1434381" y="2415115"/>
              <a:ext cx="8728794" cy="2411724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1454799">
                      <a:extLst>
                        <a:ext uri="{9D8B030D-6E8A-4147-A177-3AD203B41FA5}">
                          <a16:colId xmlns:a16="http://schemas.microsoft.com/office/drawing/2014/main" val="606017186"/>
                        </a:ext>
                      </a:extLst>
                    </a:gridCol>
                    <a:gridCol w="1454799">
                      <a:extLst>
                        <a:ext uri="{9D8B030D-6E8A-4147-A177-3AD203B41FA5}">
                          <a16:colId xmlns:a16="http://schemas.microsoft.com/office/drawing/2014/main" val="4015255533"/>
                        </a:ext>
                      </a:extLst>
                    </a:gridCol>
                    <a:gridCol w="1454799">
                      <a:extLst>
                        <a:ext uri="{9D8B030D-6E8A-4147-A177-3AD203B41FA5}">
                          <a16:colId xmlns:a16="http://schemas.microsoft.com/office/drawing/2014/main" val="778457788"/>
                        </a:ext>
                      </a:extLst>
                    </a:gridCol>
                    <a:gridCol w="1454799">
                      <a:extLst>
                        <a:ext uri="{9D8B030D-6E8A-4147-A177-3AD203B41FA5}">
                          <a16:colId xmlns:a16="http://schemas.microsoft.com/office/drawing/2014/main" val="3552499851"/>
                        </a:ext>
                      </a:extLst>
                    </a:gridCol>
                    <a:gridCol w="1454799">
                      <a:extLst>
                        <a:ext uri="{9D8B030D-6E8A-4147-A177-3AD203B41FA5}">
                          <a16:colId xmlns:a16="http://schemas.microsoft.com/office/drawing/2014/main" val="1262594261"/>
                        </a:ext>
                      </a:extLst>
                    </a:gridCol>
                    <a:gridCol w="1454799">
                      <a:extLst>
                        <a:ext uri="{9D8B030D-6E8A-4147-A177-3AD203B41FA5}">
                          <a16:colId xmlns:a16="http://schemas.microsoft.com/office/drawing/2014/main" val="920745682"/>
                        </a:ext>
                      </a:extLst>
                    </a:gridCol>
                  </a:tblGrid>
                  <a:tr h="4834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Model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Operation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Train RMSE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Test RMSE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Train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ko-KR" b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Test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ko-KR" b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0525434"/>
                      </a:ext>
                    </a:extLst>
                  </a:tr>
                  <a:tr h="482064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err="1"/>
                            <a:t>LightGBM</a:t>
                          </a:r>
                          <a:endParaRPr lang="ko-KR" altLang="en-US" b="1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Arrival</a:t>
                          </a:r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1.6845</a:t>
                          </a:r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2.6906</a:t>
                          </a:r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0.9772</a:t>
                          </a:r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0.9401</a:t>
                          </a:r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442190"/>
                      </a:ext>
                    </a:extLst>
                  </a:tr>
                  <a:tr h="48206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Departure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1.3436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2.6232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0.9884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0.9535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716563"/>
                      </a:ext>
                    </a:extLst>
                  </a:tr>
                  <a:tr h="482064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err="1"/>
                            <a:t>NGBoost</a:t>
                          </a:r>
                          <a:endParaRPr lang="ko-KR" altLang="en-US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Arrival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1.6681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2.7117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0.9776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0.9391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3821711"/>
                      </a:ext>
                    </a:extLst>
                  </a:tr>
                  <a:tr h="48206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Departure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1.4508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2.6205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0.9864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0.9536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3489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A2538A98-B7F1-456B-9C58-9CDE79693C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3854411"/>
                  </p:ext>
                </p:extLst>
              </p:nvPr>
            </p:nvGraphicFramePr>
            <p:xfrm>
              <a:off x="1434381" y="2415115"/>
              <a:ext cx="8728794" cy="2411724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1454799">
                      <a:extLst>
                        <a:ext uri="{9D8B030D-6E8A-4147-A177-3AD203B41FA5}">
                          <a16:colId xmlns:a16="http://schemas.microsoft.com/office/drawing/2014/main" val="606017186"/>
                        </a:ext>
                      </a:extLst>
                    </a:gridCol>
                    <a:gridCol w="1454799">
                      <a:extLst>
                        <a:ext uri="{9D8B030D-6E8A-4147-A177-3AD203B41FA5}">
                          <a16:colId xmlns:a16="http://schemas.microsoft.com/office/drawing/2014/main" val="4015255533"/>
                        </a:ext>
                      </a:extLst>
                    </a:gridCol>
                    <a:gridCol w="1454799">
                      <a:extLst>
                        <a:ext uri="{9D8B030D-6E8A-4147-A177-3AD203B41FA5}">
                          <a16:colId xmlns:a16="http://schemas.microsoft.com/office/drawing/2014/main" val="778457788"/>
                        </a:ext>
                      </a:extLst>
                    </a:gridCol>
                    <a:gridCol w="1454799">
                      <a:extLst>
                        <a:ext uri="{9D8B030D-6E8A-4147-A177-3AD203B41FA5}">
                          <a16:colId xmlns:a16="http://schemas.microsoft.com/office/drawing/2014/main" val="3552499851"/>
                        </a:ext>
                      </a:extLst>
                    </a:gridCol>
                    <a:gridCol w="1454799">
                      <a:extLst>
                        <a:ext uri="{9D8B030D-6E8A-4147-A177-3AD203B41FA5}">
                          <a16:colId xmlns:a16="http://schemas.microsoft.com/office/drawing/2014/main" val="1262594261"/>
                        </a:ext>
                      </a:extLst>
                    </a:gridCol>
                    <a:gridCol w="1454799">
                      <a:extLst>
                        <a:ext uri="{9D8B030D-6E8A-4147-A177-3AD203B41FA5}">
                          <a16:colId xmlns:a16="http://schemas.microsoft.com/office/drawing/2014/main" val="920745682"/>
                        </a:ext>
                      </a:extLst>
                    </a:gridCol>
                  </a:tblGrid>
                  <a:tr h="4834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Model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Operation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Train RMSE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Test RMSE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9582" t="-2532" r="-100837" b="-410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9582" t="-2532" r="-837" b="-4101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0525434"/>
                      </a:ext>
                    </a:extLst>
                  </a:tr>
                  <a:tr h="482064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err="1"/>
                            <a:t>LightGBM</a:t>
                          </a:r>
                          <a:endParaRPr lang="ko-KR" altLang="en-US" b="1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Arrival</a:t>
                          </a:r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1.6845</a:t>
                          </a:r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2.6906</a:t>
                          </a:r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0.9772</a:t>
                          </a:r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0.9401</a:t>
                          </a:r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442190"/>
                      </a:ext>
                    </a:extLst>
                  </a:tr>
                  <a:tr h="48206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Departure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1.3436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2.6232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0.9884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</a:rPr>
                            <a:t>0.9535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716563"/>
                      </a:ext>
                    </a:extLst>
                  </a:tr>
                  <a:tr h="482064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err="1"/>
                            <a:t>NGBoost</a:t>
                          </a:r>
                          <a:endParaRPr lang="ko-KR" altLang="en-US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Arrival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1.6681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2.7117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0.9776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0.9391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3821711"/>
                      </a:ext>
                    </a:extLst>
                  </a:tr>
                  <a:tr h="48206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Departure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1.4508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2.6205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0.9864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ko-KR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 Unicode MS"/>
                              <a:ea typeface="Courier New" panose="02070309020205020404" pitchFamily="49" charset="0"/>
                            </a:rPr>
                            <a:t>0.9536</a:t>
                          </a:r>
                          <a:endParaRPr lang="ko-KR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34894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041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D55F9-2B49-4015-B7AE-477B83EA7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04" y="1484850"/>
            <a:ext cx="10930855" cy="4999803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ko-KR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항공교통흐름관리</a:t>
            </a: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(Air Traffic Flow Management)</a:t>
            </a:r>
            <a:r>
              <a:rPr lang="en-US" altLang="ko-KR" sz="20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en-US" altLang="ko-KR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b="0" i="0" dirty="0">
                <a:solidFill>
                  <a:srgbClr val="4B79DB"/>
                </a:solidFill>
                <a:effectLst/>
                <a:latin typeface="Helvetica Neue"/>
              </a:rPr>
              <a:t>항공 교통량을 효율적으로 통제</a:t>
            </a:r>
            <a:r>
              <a:rPr lang="ko-KR" altLang="en-US" sz="1800" b="0" i="0" dirty="0">
                <a:solidFill>
                  <a:srgbClr val="3F3F3F"/>
                </a:solidFill>
                <a:effectLst/>
                <a:latin typeface="Helvetica Neue"/>
              </a:rPr>
              <a:t>하고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ko-KR" altLang="en-US" sz="1800" b="0" i="0" dirty="0">
                <a:solidFill>
                  <a:srgbClr val="4B79DB"/>
                </a:solidFill>
                <a:effectLst/>
                <a:latin typeface="Helvetica Neue"/>
              </a:rPr>
              <a:t>교통 혼잡을 사전에 </a:t>
            </a:r>
            <a:r>
              <a:rPr lang="ko-KR" altLang="en-US" sz="1800" b="0" i="0" dirty="0">
                <a:solidFill>
                  <a:srgbClr val="3F3F3F"/>
                </a:solidFill>
                <a:effectLst/>
                <a:latin typeface="Helvetica Neue"/>
              </a:rPr>
              <a:t>해소함으로써 항공기의 안전운항과   질서를 보장하기 위한 업무</a:t>
            </a:r>
            <a:endParaRPr lang="en-US" altLang="ko-KR" sz="1800" b="0" i="0" dirty="0">
              <a:solidFill>
                <a:srgbClr val="3F3F3F"/>
              </a:solidFill>
              <a:effectLst/>
              <a:latin typeface="Helvetica Neue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kern="0" dirty="0">
                <a:solidFill>
                  <a:srgbClr val="3F3F3F"/>
                </a:solidFill>
                <a:effectLst/>
                <a:latin typeface="Sinmyeong Sinmyeongjo"/>
                <a:ea typeface="Sinmyeong Sinmyeongjo"/>
              </a:rPr>
              <a:t>항공 교통 관제 업무상 허용 가능한 </a:t>
            </a:r>
            <a:r>
              <a:rPr lang="ko-KR" altLang="en-US" sz="1800" kern="0" dirty="0" err="1">
                <a:solidFill>
                  <a:srgbClr val="E88B4A"/>
                </a:solidFill>
                <a:effectLst/>
                <a:latin typeface="Sinmyeong Sinmyeongjo"/>
                <a:ea typeface="Sinmyeong Sinmyeongjo"/>
              </a:rPr>
              <a:t>수용량</a:t>
            </a:r>
            <a:r>
              <a:rPr lang="en-US" altLang="ko-KR" sz="1800" kern="0" dirty="0">
                <a:solidFill>
                  <a:srgbClr val="E88B4A"/>
                </a:solidFill>
                <a:effectLst/>
                <a:latin typeface="HY Sinmyeongjo"/>
                <a:ea typeface="Sinmyeong Sinmyeongjo"/>
              </a:rPr>
              <a:t>(Capacity)</a:t>
            </a:r>
            <a:r>
              <a:rPr lang="ko-KR" altLang="en-US" sz="1800" kern="0" dirty="0">
                <a:solidFill>
                  <a:srgbClr val="3F3F3F"/>
                </a:solidFill>
                <a:effectLst/>
                <a:latin typeface="Sinmyeong Sinmyeongjo"/>
                <a:ea typeface="Sinmyeong Sinmyeongjo"/>
              </a:rPr>
              <a:t>을</a:t>
            </a:r>
            <a:r>
              <a:rPr lang="ko-KR" altLang="en-US" sz="1800" kern="0" dirty="0">
                <a:solidFill>
                  <a:srgbClr val="E88B4A"/>
                </a:solidFill>
                <a:effectLst/>
                <a:latin typeface="Sinmyeong Sinmyeongjo"/>
                <a:ea typeface="Sinmyeong Sinmyeongjo"/>
              </a:rPr>
              <a:t> </a:t>
            </a:r>
            <a:r>
              <a:rPr lang="ko-KR" altLang="en-US" sz="1800" kern="0" dirty="0">
                <a:solidFill>
                  <a:srgbClr val="3F3F3F"/>
                </a:solidFill>
                <a:effectLst/>
                <a:latin typeface="Sinmyeong Sinmyeongjo"/>
                <a:ea typeface="Sinmyeong Sinmyeongjo"/>
              </a:rPr>
              <a:t>초과하는 항공 교통량이 예상될 때</a:t>
            </a:r>
            <a:r>
              <a:rPr lang="en-US" altLang="ko-KR" sz="1800" kern="0" dirty="0">
                <a:solidFill>
                  <a:srgbClr val="3F3F3F"/>
                </a:solidFill>
                <a:effectLst/>
                <a:latin typeface="HY Sinmyeongjo"/>
                <a:ea typeface="Sinmyeong Sinmyeongjo"/>
              </a:rPr>
              <a:t>, </a:t>
            </a:r>
            <a:r>
              <a:rPr lang="ko-KR" altLang="en-US" sz="1800" kern="0" dirty="0">
                <a:solidFill>
                  <a:srgbClr val="3F3F3F"/>
                </a:solidFill>
                <a:effectLst/>
                <a:latin typeface="Sinmyeong Sinmyeongjo"/>
                <a:ea typeface="Sinmyeong Sinmyeongjo"/>
              </a:rPr>
              <a:t>         교통 혼잡이 발생하기 전 교통흐름을 조정함으로 교통 혼잡 방지</a:t>
            </a:r>
            <a:endParaRPr lang="ko-KR" altLang="en-US" sz="1800" kern="0" dirty="0">
              <a:solidFill>
                <a:srgbClr val="3F3F3F"/>
              </a:solidFill>
              <a:effectLst/>
              <a:latin typeface="HY Sinmyeongjo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수용량</a:t>
            </a: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(Capacity)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kern="0" dirty="0">
                <a:solidFill>
                  <a:srgbClr val="3F3F3F"/>
                </a:solidFill>
                <a:effectLst/>
                <a:latin typeface="Sinmyeong Sinmyeongjo"/>
                <a:ea typeface="Sinmyeong Sinmyeongjo"/>
              </a:rPr>
              <a:t>해당 관제 구역에서 </a:t>
            </a:r>
            <a:r>
              <a:rPr lang="ko-KR" altLang="en-US" sz="1800" kern="0" dirty="0">
                <a:solidFill>
                  <a:srgbClr val="4B79DB"/>
                </a:solidFill>
                <a:effectLst/>
                <a:latin typeface="Sinmyeong Sinmyeongjo"/>
                <a:ea typeface="Sinmyeong Sinmyeongjo"/>
              </a:rPr>
              <a:t>시간당 처리할 수 있는 최대 항공기 수</a:t>
            </a:r>
            <a:endParaRPr lang="en-US" altLang="ko-KR" sz="1800" kern="0" dirty="0">
              <a:solidFill>
                <a:srgbClr val="4B79DB"/>
              </a:solidFill>
              <a:effectLst/>
              <a:latin typeface="Sinmyeong Sinmyeongjo"/>
              <a:ea typeface="Sinmyeong Sinmyeongjo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kern="0" spc="-80" dirty="0">
                <a:solidFill>
                  <a:srgbClr val="3F3F3F"/>
                </a:solidFill>
                <a:effectLst/>
                <a:latin typeface="Sinmyeong Sinmyeongjo"/>
                <a:ea typeface="Sinmyeong Sinmyeongjo"/>
              </a:rPr>
              <a:t>정확한 </a:t>
            </a:r>
            <a:r>
              <a:rPr lang="ko-KR" altLang="en-US" sz="1800" kern="0" spc="-80" dirty="0">
                <a:solidFill>
                  <a:srgbClr val="E88B4A"/>
                </a:solidFill>
                <a:effectLst/>
                <a:latin typeface="Sinmyeong Sinmyeongjo"/>
                <a:ea typeface="Sinmyeong Sinmyeongjo"/>
              </a:rPr>
              <a:t>수용량의 예측은 항공교통흐름관리의 효용 가치에 직접적인 영향</a:t>
            </a:r>
            <a:r>
              <a:rPr lang="ko-KR" altLang="en-US" sz="1800" kern="0" spc="-80" dirty="0">
                <a:solidFill>
                  <a:srgbClr val="3F3F3F"/>
                </a:solidFill>
                <a:effectLst/>
                <a:latin typeface="Sinmyeong Sinmyeongjo"/>
                <a:ea typeface="Sinmyeong Sinmyeongjo"/>
              </a:rPr>
              <a:t>을 미치며</a:t>
            </a:r>
            <a:r>
              <a:rPr lang="en-US" altLang="ko-KR" sz="1800" kern="0" spc="-80" dirty="0">
                <a:solidFill>
                  <a:srgbClr val="3F3F3F"/>
                </a:solidFill>
                <a:effectLst/>
                <a:latin typeface="Sinmyeong Sinmyeongjo"/>
                <a:ea typeface="Sinmyeong Sinmyeongjo"/>
              </a:rPr>
              <a:t>,                                      </a:t>
            </a:r>
            <a:r>
              <a:rPr lang="ko-KR" altLang="en-US" sz="1800" kern="0" spc="-80" dirty="0">
                <a:solidFill>
                  <a:srgbClr val="3F3F3F"/>
                </a:solidFill>
                <a:effectLst/>
                <a:latin typeface="Sinmyeong Sinmyeongjo"/>
                <a:ea typeface="Sinmyeong Sinmyeongjo"/>
              </a:rPr>
              <a:t>부정확한 수용량의 산정은 항공기 운항의 안전을 저해하는 요인</a:t>
            </a:r>
            <a:endParaRPr lang="en-US" altLang="ko-KR" sz="1800" kern="0" spc="-80" dirty="0">
              <a:solidFill>
                <a:srgbClr val="3F3F3F"/>
              </a:solidFill>
              <a:effectLst/>
              <a:latin typeface="Sinmyeong Sinmyeongjo"/>
              <a:ea typeface="Sinmyeong Sinmyeongjo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kern="0" dirty="0">
                <a:solidFill>
                  <a:srgbClr val="3F3F3F"/>
                </a:solidFill>
                <a:latin typeface="Sinmyeong Sinmyeongjo"/>
                <a:ea typeface="Sinmyeong Sinmyeongjo"/>
              </a:rPr>
              <a:t>현재</a:t>
            </a:r>
            <a:r>
              <a:rPr lang="ko-KR" altLang="en-US" sz="1800" kern="0" dirty="0">
                <a:solidFill>
                  <a:srgbClr val="3F3F3F"/>
                </a:solidFill>
                <a:effectLst/>
                <a:latin typeface="Sinmyeong Sinmyeongjo"/>
                <a:ea typeface="Sinmyeong Sinmyeongjo"/>
              </a:rPr>
              <a:t> </a:t>
            </a:r>
            <a:r>
              <a:rPr lang="ko-KR" altLang="en-US" sz="1800" kern="0" spc="-80" dirty="0">
                <a:solidFill>
                  <a:srgbClr val="3F3F3F"/>
                </a:solidFill>
                <a:effectLst/>
                <a:latin typeface="Sinmyeong Sinmyeongjo"/>
                <a:ea typeface="Sinmyeong Sinmyeongjo"/>
              </a:rPr>
              <a:t>관제사의 인적요소 반영 등의 </a:t>
            </a:r>
            <a:r>
              <a:rPr lang="ko-KR" altLang="en-US" sz="1800" kern="0" dirty="0" err="1">
                <a:solidFill>
                  <a:srgbClr val="3F3F3F"/>
                </a:solidFill>
                <a:effectLst/>
                <a:latin typeface="Sinmyeong Sinmyeongjo"/>
                <a:ea typeface="Sinmyeong Sinmyeongjo"/>
              </a:rPr>
              <a:t>수용량</a:t>
            </a:r>
            <a:r>
              <a:rPr lang="ko-KR" altLang="en-US" sz="1800" kern="0" dirty="0">
                <a:solidFill>
                  <a:srgbClr val="3F3F3F"/>
                </a:solidFill>
                <a:effectLst/>
                <a:latin typeface="Sinmyeong Sinmyeongjo"/>
                <a:ea typeface="Sinmyeong Sinmyeongjo"/>
              </a:rPr>
              <a:t> 산정 방법이 제시됨</a:t>
            </a:r>
            <a:endParaRPr lang="en-US" altLang="ko-KR" sz="1600"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endParaRPr lang="ko-KR" altLang="en-US"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C852A8-DAD4-4B12-A0D3-142CFDDEF28E}"/>
              </a:ext>
            </a:extLst>
          </p:cNvPr>
          <p:cNvSpPr/>
          <p:nvPr/>
        </p:nvSpPr>
        <p:spPr>
          <a:xfrm>
            <a:off x="10284903" y="6504133"/>
            <a:ext cx="1683040" cy="2225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ko-KR" sz="1600" i="0" u="none" strike="noStrike" dirty="0">
                <a:solidFill>
                  <a:schemeClr val="bg1"/>
                </a:solidFill>
                <a:effectLst/>
                <a:latin typeface="Montserrat"/>
              </a:rPr>
              <a:t>ATM @ KAU 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2AC78219-8039-4E83-AB2A-4FD9EC27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778" y="6618157"/>
            <a:ext cx="419100" cy="222556"/>
          </a:xfrm>
        </p:spPr>
        <p:txBody>
          <a:bodyPr/>
          <a:lstStyle/>
          <a:p>
            <a:pPr algn="ctr"/>
            <a:fld id="{FD93CB05-842B-433C-BAEB-FDE1512FE914}" type="slidenum">
              <a:rPr lang="ko-KR" altLang="en-US" u="sng" smtClean="0">
                <a:solidFill>
                  <a:schemeClr val="tx1"/>
                </a:solidFill>
              </a:rPr>
              <a:pPr algn="ctr"/>
              <a:t>2</a:t>
            </a:fld>
            <a:endParaRPr lang="ko-KR" altLang="en-US" u="sng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541AF9-EDA3-4C1E-8B9E-3E761C7E0670}"/>
              </a:ext>
            </a:extLst>
          </p:cNvPr>
          <p:cNvSpPr/>
          <p:nvPr/>
        </p:nvSpPr>
        <p:spPr>
          <a:xfrm>
            <a:off x="0" y="0"/>
            <a:ext cx="12192000" cy="980035"/>
          </a:xfrm>
          <a:prstGeom prst="rect">
            <a:avLst/>
          </a:prstGeom>
          <a:gradFill flip="none" rotWithShape="1">
            <a:gsLst>
              <a:gs pos="0">
                <a:srgbClr val="3A3A3A">
                  <a:shade val="30000"/>
                  <a:satMod val="115000"/>
                </a:srgbClr>
              </a:gs>
              <a:gs pos="50000">
                <a:srgbClr val="3A3A3A">
                  <a:shade val="67500"/>
                  <a:satMod val="115000"/>
                </a:srgbClr>
              </a:gs>
              <a:gs pos="100000">
                <a:srgbClr val="3A3A3A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2EE587-B307-49FD-A35F-61B14BCC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923"/>
            <a:ext cx="10515600" cy="980035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01 </a:t>
            </a: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연구의 배경 및 목적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F2FECE-210B-451D-B179-F6D9FE65FE80}"/>
              </a:ext>
            </a:extLst>
          </p:cNvPr>
          <p:cNvSpPr txBox="1"/>
          <p:nvPr/>
        </p:nvSpPr>
        <p:spPr>
          <a:xfrm>
            <a:off x="362079" y="6603577"/>
            <a:ext cx="3082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* </a:t>
            </a:r>
            <a:r>
              <a:rPr lang="ko-KR" altLang="en-US" sz="1000" dirty="0"/>
              <a:t>국토교통부 </a:t>
            </a:r>
            <a:r>
              <a:rPr lang="en-US" altLang="ko-KR" sz="1000" dirty="0"/>
              <a:t>(2019), “</a:t>
            </a:r>
            <a:r>
              <a:rPr lang="ko-KR" altLang="en-US" sz="1000" dirty="0"/>
              <a:t>항공교통흐름관리 운영규정”</a:t>
            </a:r>
          </a:p>
        </p:txBody>
      </p:sp>
    </p:spTree>
    <p:extLst>
      <p:ext uri="{BB962C8B-B14F-4D97-AF65-F5344CB8AC3E}">
        <p14:creationId xmlns:p14="http://schemas.microsoft.com/office/powerpoint/2010/main" val="141731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D55F9-2B49-4015-B7AE-477B83EA7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059" y="1484851"/>
            <a:ext cx="6417577" cy="484044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접근관제구역 </a:t>
            </a: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(Terminal Maneuvering Area, TMA)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500" kern="0" dirty="0">
              <a:solidFill>
                <a:srgbClr val="000000"/>
              </a:solidFill>
              <a:effectLst/>
              <a:latin typeface="Sinmyeong Sinmyeongjo"/>
              <a:ea typeface="Sinmyeong Sinmyeongjo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kern="0" dirty="0">
                <a:solidFill>
                  <a:srgbClr val="3F3F3F"/>
                </a:solidFill>
                <a:effectLst/>
                <a:latin typeface="Sinmyeong Sinmyeongjo"/>
                <a:ea typeface="Sinmyeong Sinmyeongjo"/>
              </a:rPr>
              <a:t>항공기의 출</a:t>
            </a:r>
            <a:r>
              <a:rPr lang="en-US" altLang="ko-KR" sz="1800" kern="0" dirty="0">
                <a:solidFill>
                  <a:srgbClr val="3F3F3F"/>
                </a:solidFill>
                <a:effectLst/>
                <a:latin typeface="HY Sinmyeongjo"/>
                <a:ea typeface="Sinmyeong Sinmyeongjo"/>
              </a:rPr>
              <a:t>·</a:t>
            </a:r>
            <a:r>
              <a:rPr lang="ko-KR" altLang="en-US" sz="1800" kern="0" dirty="0">
                <a:solidFill>
                  <a:srgbClr val="3F3F3F"/>
                </a:solidFill>
                <a:effectLst/>
                <a:latin typeface="Sinmyeong Sinmyeongjo"/>
                <a:ea typeface="Sinmyeong Sinmyeongjo"/>
              </a:rPr>
              <a:t>도착이 이루어지는 </a:t>
            </a:r>
            <a:r>
              <a:rPr lang="ko-KR" altLang="en-US" sz="1800" kern="0" dirty="0">
                <a:solidFill>
                  <a:srgbClr val="4B79DB"/>
                </a:solidFill>
                <a:effectLst/>
                <a:latin typeface="Sinmyeong Sinmyeongjo"/>
                <a:ea typeface="Sinmyeong Sinmyeongjo"/>
              </a:rPr>
              <a:t>공항</a:t>
            </a:r>
            <a:r>
              <a:rPr lang="ko-KR" altLang="en-US" sz="1800" kern="0" dirty="0">
                <a:solidFill>
                  <a:srgbClr val="3F3F3F"/>
                </a:solidFill>
                <a:effectLst/>
                <a:latin typeface="Sinmyeong Sinmyeongjo"/>
                <a:ea typeface="Sinmyeong Sinmyeongjo"/>
              </a:rPr>
              <a:t>과</a:t>
            </a:r>
            <a:endParaRPr lang="en-US" altLang="ko-KR" sz="1800" kern="0" dirty="0">
              <a:solidFill>
                <a:srgbClr val="3F3F3F"/>
              </a:solidFill>
              <a:effectLst/>
              <a:latin typeface="Sinmyeong Sinmyeongjo"/>
              <a:ea typeface="Sinmyeong Sinmyeongjo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sz="1800" kern="0" dirty="0">
                <a:solidFill>
                  <a:srgbClr val="3F3F3F"/>
                </a:solidFill>
                <a:latin typeface="Sinmyeong Sinmyeongjo"/>
                <a:ea typeface="Sinmyeong Sinmyeongjo"/>
              </a:rPr>
              <a:t>     </a:t>
            </a:r>
            <a:r>
              <a:rPr lang="ko-KR" altLang="en-US" sz="1800" kern="0" dirty="0">
                <a:solidFill>
                  <a:srgbClr val="3F3F3F"/>
                </a:solidFill>
                <a:effectLst/>
                <a:latin typeface="Sinmyeong Sinmyeongjo"/>
                <a:ea typeface="Sinmyeong Sinmyeongjo"/>
              </a:rPr>
              <a:t> 항공기가 순항하는 </a:t>
            </a:r>
            <a:r>
              <a:rPr lang="ko-KR" altLang="en-US" sz="1800" kern="0" dirty="0">
                <a:solidFill>
                  <a:srgbClr val="4B79DB"/>
                </a:solidFill>
                <a:effectLst/>
                <a:latin typeface="Sinmyeong Sinmyeongjo"/>
                <a:ea typeface="Sinmyeong Sinmyeongjo"/>
              </a:rPr>
              <a:t>항로</a:t>
            </a:r>
            <a:r>
              <a:rPr lang="ko-KR" altLang="en-US" sz="1800" kern="0" dirty="0">
                <a:solidFill>
                  <a:srgbClr val="3F3F3F"/>
                </a:solidFill>
                <a:effectLst/>
                <a:latin typeface="Sinmyeong Sinmyeongjo"/>
                <a:ea typeface="Sinmyeong Sinmyeongjo"/>
              </a:rPr>
              <a:t> 사이에 위치한 공역</a:t>
            </a:r>
            <a:endParaRPr lang="ko-KR" altLang="en-US" sz="1800" kern="0" dirty="0">
              <a:solidFill>
                <a:srgbClr val="3F3F3F"/>
              </a:solidFill>
              <a:effectLst/>
              <a:latin typeface="HY Sinmyeongjo"/>
            </a:endParaRP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800" kern="0" dirty="0">
                <a:solidFill>
                  <a:srgbClr val="3F3F3F"/>
                </a:solidFill>
                <a:effectLst/>
                <a:latin typeface="Sinmyeong Sinmyeongjo"/>
                <a:ea typeface="Sinmyeong Sinmyeongjo"/>
              </a:rPr>
              <a:t>출발</a:t>
            </a:r>
            <a:r>
              <a:rPr lang="en-US" altLang="ko-KR" sz="1800" kern="0" dirty="0">
                <a:solidFill>
                  <a:srgbClr val="3F3F3F"/>
                </a:solidFill>
                <a:effectLst/>
                <a:latin typeface="HY Sinmyeongjo"/>
                <a:ea typeface="Sinmyeong Sinmyeongjo"/>
              </a:rPr>
              <a:t>, </a:t>
            </a:r>
            <a:r>
              <a:rPr lang="ko-KR" altLang="en-US" sz="1800" kern="0" dirty="0">
                <a:solidFill>
                  <a:srgbClr val="3F3F3F"/>
                </a:solidFill>
                <a:effectLst/>
                <a:latin typeface="Sinmyeong Sinmyeongjo"/>
                <a:ea typeface="Sinmyeong Sinmyeongjo"/>
              </a:rPr>
              <a:t>도착</a:t>
            </a:r>
            <a:r>
              <a:rPr lang="en-US" altLang="ko-KR" sz="1800" kern="0" dirty="0">
                <a:solidFill>
                  <a:srgbClr val="3F3F3F"/>
                </a:solidFill>
                <a:effectLst/>
                <a:latin typeface="HY Sinmyeongjo"/>
                <a:ea typeface="Sinmyeong Sinmyeongjo"/>
              </a:rPr>
              <a:t>, </a:t>
            </a:r>
            <a:r>
              <a:rPr lang="ko-KR" altLang="en-US" sz="1800" kern="0" dirty="0">
                <a:solidFill>
                  <a:srgbClr val="3F3F3F"/>
                </a:solidFill>
                <a:effectLst/>
                <a:latin typeface="Sinmyeong Sinmyeongjo"/>
                <a:ea typeface="Sinmyeong Sinmyeongjo"/>
              </a:rPr>
              <a:t>통과 항공기의 상승 및 강하가 이루어짐</a:t>
            </a:r>
            <a:endParaRPr lang="en-US" altLang="ko-KR" sz="1800" kern="0" dirty="0">
              <a:solidFill>
                <a:srgbClr val="3F3F3F"/>
              </a:solidFill>
              <a:effectLst/>
              <a:latin typeface="Sinmyeong Sinmyeongjo"/>
              <a:ea typeface="Sinmyeong Sinmyeongjo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kern="0" dirty="0">
                <a:solidFill>
                  <a:srgbClr val="3F3F3F"/>
                </a:solidFill>
                <a:effectLst/>
                <a:latin typeface="Sinmyeong Sinmyeongjo"/>
                <a:ea typeface="Sinmyeong Sinmyeongjo"/>
              </a:rPr>
              <a:t>관제기관 </a:t>
            </a:r>
            <a:r>
              <a:rPr lang="ko-KR" altLang="en-US" sz="1800" kern="0" dirty="0">
                <a:solidFill>
                  <a:srgbClr val="3F3F3F"/>
                </a:solidFill>
                <a:latin typeface="Sinmyeong Sinmyeongjo"/>
                <a:ea typeface="Sinmyeong Sinmyeongjo"/>
              </a:rPr>
              <a:t>간 빈번한</a:t>
            </a:r>
            <a:r>
              <a:rPr lang="ko-KR" altLang="en-US" sz="1800" kern="0" dirty="0">
                <a:solidFill>
                  <a:srgbClr val="3F3F3F"/>
                </a:solidFill>
                <a:effectLst/>
                <a:latin typeface="Sinmyeong Sinmyeongjo"/>
                <a:ea typeface="Sinmyeong Sinmyeongjo"/>
              </a:rPr>
              <a:t> 관제 이양</a:t>
            </a:r>
            <a:r>
              <a:rPr lang="en-US" altLang="ko-KR" sz="1800" kern="0" dirty="0">
                <a:solidFill>
                  <a:srgbClr val="3F3F3F"/>
                </a:solidFill>
                <a:latin typeface="Sinmyeong Sinmyeongjo"/>
                <a:ea typeface="Sinmyeong Sinmyeongjo"/>
              </a:rPr>
              <a:t>(Hand-Off) </a:t>
            </a:r>
            <a:r>
              <a:rPr lang="ko-KR" altLang="en-US" sz="1800" kern="0" dirty="0">
                <a:solidFill>
                  <a:srgbClr val="3F3F3F"/>
                </a:solidFill>
                <a:latin typeface="Sinmyeong Sinmyeongjo"/>
                <a:ea typeface="Sinmyeong Sinmyeongjo"/>
              </a:rPr>
              <a:t>및 복잡한 </a:t>
            </a:r>
            <a:r>
              <a:rPr lang="ko-KR" altLang="en-US" sz="1800" kern="0" dirty="0" err="1">
                <a:solidFill>
                  <a:srgbClr val="3F3F3F"/>
                </a:solidFill>
                <a:latin typeface="Sinmyeong Sinmyeongjo"/>
                <a:ea typeface="Sinmyeong Sinmyeongjo"/>
              </a:rPr>
              <a:t>출</a:t>
            </a:r>
            <a:r>
              <a:rPr lang="ko-KR" altLang="en-US" sz="1800" kern="0" dirty="0" err="1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∙</a:t>
            </a:r>
            <a:r>
              <a:rPr lang="ko-KR" altLang="en-US" sz="1800" kern="0" dirty="0" err="1">
                <a:solidFill>
                  <a:srgbClr val="3F3F3F"/>
                </a:solidFill>
                <a:latin typeface="Sinmyeong Sinmyeongjo"/>
                <a:ea typeface="Sinmyeong Sinmyeongjo"/>
              </a:rPr>
              <a:t>도착</a:t>
            </a:r>
            <a:r>
              <a:rPr lang="ko-KR" altLang="en-US" sz="1800" kern="0" dirty="0">
                <a:solidFill>
                  <a:srgbClr val="3F3F3F"/>
                </a:solidFill>
                <a:latin typeface="Sinmyeong Sinmyeongjo"/>
                <a:ea typeface="Sinmyeong Sinmyeongjo"/>
              </a:rPr>
              <a:t> 절차</a:t>
            </a:r>
            <a:r>
              <a:rPr lang="ko-KR" altLang="en-US" sz="1800" kern="0" dirty="0">
                <a:solidFill>
                  <a:srgbClr val="3F3F3F"/>
                </a:solidFill>
                <a:effectLst/>
                <a:latin typeface="Sinmyeong Sinmyeongjo"/>
                <a:ea typeface="Sinmyeong Sinmyeongjo"/>
              </a:rPr>
              <a:t>로 인해 </a:t>
            </a:r>
            <a:r>
              <a:rPr lang="ko-KR" altLang="en-US" sz="1800" kern="0" dirty="0">
                <a:solidFill>
                  <a:srgbClr val="E88B4A"/>
                </a:solidFill>
                <a:effectLst/>
                <a:latin typeface="Sinmyeong Sinmyeongjo"/>
                <a:ea typeface="Sinmyeong Sinmyeongjo"/>
              </a:rPr>
              <a:t>관제사와 조종사의 업무부담이 증가</a:t>
            </a:r>
            <a:r>
              <a:rPr lang="ko-KR" altLang="en-US" sz="1800" kern="0" dirty="0">
                <a:solidFill>
                  <a:srgbClr val="3F3F3F"/>
                </a:solidFill>
                <a:effectLst/>
                <a:latin typeface="Sinmyeong Sinmyeongjo"/>
                <a:ea typeface="Sinmyeong Sinmyeongjo"/>
              </a:rPr>
              <a:t>하는</a:t>
            </a:r>
            <a:r>
              <a:rPr lang="ko-KR" altLang="en-US" sz="1800" kern="0" dirty="0">
                <a:solidFill>
                  <a:srgbClr val="3F3F3F"/>
                </a:solidFill>
                <a:effectLst/>
                <a:latin typeface="HY Sinmyeongjo"/>
                <a:ea typeface="Sinmyeong Sinmyeongjo"/>
              </a:rPr>
              <a:t> </a:t>
            </a:r>
            <a:r>
              <a:rPr lang="ko-KR" altLang="en-US" sz="1800" kern="0" dirty="0">
                <a:solidFill>
                  <a:srgbClr val="3F3F3F"/>
                </a:solidFill>
                <a:effectLst/>
                <a:latin typeface="Sinmyeong Sinmyeongjo"/>
                <a:ea typeface="Sinmyeong Sinmyeongjo"/>
              </a:rPr>
              <a:t>구역</a:t>
            </a:r>
            <a:endParaRPr lang="en-US" altLang="ko-KR" sz="1800" kern="0" dirty="0">
              <a:solidFill>
                <a:srgbClr val="3F3F3F"/>
              </a:solidFill>
              <a:effectLst/>
              <a:latin typeface="Sinmyeong Sinmyeongjo"/>
              <a:ea typeface="Sinmyeong Sinmyeongjo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kern="0" dirty="0">
                <a:solidFill>
                  <a:srgbClr val="3F3F3F"/>
                </a:solidFill>
                <a:effectLst/>
                <a:latin typeface="Sinmyeong Sinmyeongjo"/>
                <a:ea typeface="Sinmyeong Sinmyeongjo"/>
              </a:rPr>
              <a:t>또한</a:t>
            </a:r>
            <a:r>
              <a:rPr lang="en-US" altLang="ko-KR" sz="1800" kern="0" dirty="0">
                <a:solidFill>
                  <a:srgbClr val="3F3F3F"/>
                </a:solidFill>
                <a:effectLst/>
                <a:latin typeface="HY Sinmyeongjo"/>
                <a:ea typeface="Sinmyeong Sinmyeongjo"/>
              </a:rPr>
              <a:t>, </a:t>
            </a:r>
            <a:r>
              <a:rPr lang="ko-KR" altLang="en-US" sz="1800" kern="0" dirty="0">
                <a:solidFill>
                  <a:srgbClr val="3F3F3F"/>
                </a:solidFill>
                <a:effectLst/>
                <a:latin typeface="Sinmyeong Sinmyeongjo"/>
                <a:ea typeface="Sinmyeong Sinmyeongjo"/>
              </a:rPr>
              <a:t>접근관제구역은 도착하는 항공기 사이의     간격 분리</a:t>
            </a:r>
            <a:r>
              <a:rPr lang="en-US" altLang="ko-KR" sz="1800" kern="0" dirty="0">
                <a:solidFill>
                  <a:srgbClr val="3F3F3F"/>
                </a:solidFill>
                <a:effectLst/>
                <a:latin typeface="HY Sinmyeongjo"/>
                <a:ea typeface="Sinmyeong Sinmyeongjo"/>
              </a:rPr>
              <a:t>(Separation)</a:t>
            </a:r>
            <a:r>
              <a:rPr lang="ko-KR" altLang="en-US" sz="1800" kern="0" dirty="0">
                <a:solidFill>
                  <a:srgbClr val="3F3F3F"/>
                </a:solidFill>
                <a:effectLst/>
                <a:latin typeface="Sinmyeong Sinmyeongjo"/>
                <a:ea typeface="Sinmyeong Sinmyeongjo"/>
              </a:rPr>
              <a:t>가 필요할 경우 </a:t>
            </a:r>
            <a:r>
              <a:rPr lang="ko-KR" altLang="en-US" sz="1800" kern="0" dirty="0">
                <a:solidFill>
                  <a:srgbClr val="4B79DB"/>
                </a:solidFill>
                <a:effectLst/>
                <a:latin typeface="Sinmyeong Sinmyeongjo"/>
                <a:ea typeface="Sinmyeong Sinmyeongjo"/>
              </a:rPr>
              <a:t>공중 대기</a:t>
            </a:r>
            <a:r>
              <a:rPr lang="en-US" altLang="ko-KR" sz="1800" kern="0" dirty="0">
                <a:solidFill>
                  <a:srgbClr val="4B79DB"/>
                </a:solidFill>
                <a:effectLst/>
                <a:latin typeface="Sinmyeong Sinmyeongjo"/>
                <a:ea typeface="Sinmyeong Sinmyeongjo"/>
              </a:rPr>
              <a:t>(Airborne Holding)</a:t>
            </a:r>
            <a:r>
              <a:rPr lang="ko-KR" altLang="en-US" sz="1800" kern="0" dirty="0">
                <a:solidFill>
                  <a:srgbClr val="3F3F3F"/>
                </a:solidFill>
                <a:effectLst/>
                <a:latin typeface="Sinmyeong Sinmyeongjo"/>
                <a:ea typeface="Sinmyeong Sinmyeongjo"/>
              </a:rPr>
              <a:t>가 수행되는 구역</a:t>
            </a:r>
            <a:endParaRPr lang="ko-KR" altLang="en-US" sz="1800" kern="0" dirty="0">
              <a:solidFill>
                <a:srgbClr val="3F3F3F"/>
              </a:solidFill>
              <a:effectLst/>
              <a:latin typeface="HY Sinmyeongjo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800" kern="0" dirty="0">
              <a:solidFill>
                <a:srgbClr val="000000"/>
              </a:solidFill>
              <a:effectLst/>
              <a:latin typeface="HY Sinmyeongjo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800"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endParaRPr lang="ko-KR" altLang="en-US" sz="2000"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C852A8-DAD4-4B12-A0D3-142CFDDEF28E}"/>
              </a:ext>
            </a:extLst>
          </p:cNvPr>
          <p:cNvSpPr/>
          <p:nvPr/>
        </p:nvSpPr>
        <p:spPr>
          <a:xfrm>
            <a:off x="10284903" y="6504133"/>
            <a:ext cx="1683040" cy="2225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ko-KR" sz="1600" i="0" u="none" strike="noStrike" dirty="0">
                <a:solidFill>
                  <a:schemeClr val="bg1"/>
                </a:solidFill>
                <a:effectLst/>
                <a:latin typeface="Montserrat"/>
              </a:rPr>
              <a:t>ATM @ KAU 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2AC78219-8039-4E83-AB2A-4FD9EC27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778" y="6618157"/>
            <a:ext cx="419100" cy="222556"/>
          </a:xfrm>
        </p:spPr>
        <p:txBody>
          <a:bodyPr/>
          <a:lstStyle/>
          <a:p>
            <a:pPr algn="ctr"/>
            <a:fld id="{FD93CB05-842B-433C-BAEB-FDE1512FE914}" type="slidenum">
              <a:rPr lang="ko-KR" altLang="en-US" u="sng" smtClean="0">
                <a:solidFill>
                  <a:schemeClr val="tx1"/>
                </a:solidFill>
              </a:rPr>
              <a:pPr algn="ctr"/>
              <a:t>3</a:t>
            </a:fld>
            <a:endParaRPr lang="ko-KR" altLang="en-US" u="sng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541AF9-EDA3-4C1E-8B9E-3E761C7E0670}"/>
              </a:ext>
            </a:extLst>
          </p:cNvPr>
          <p:cNvSpPr/>
          <p:nvPr/>
        </p:nvSpPr>
        <p:spPr>
          <a:xfrm>
            <a:off x="0" y="0"/>
            <a:ext cx="12192000" cy="980035"/>
          </a:xfrm>
          <a:prstGeom prst="rect">
            <a:avLst/>
          </a:prstGeom>
          <a:gradFill flip="none" rotWithShape="1">
            <a:gsLst>
              <a:gs pos="0">
                <a:srgbClr val="3A3A3A">
                  <a:shade val="30000"/>
                  <a:satMod val="115000"/>
                </a:srgbClr>
              </a:gs>
              <a:gs pos="50000">
                <a:srgbClr val="3A3A3A">
                  <a:shade val="67500"/>
                  <a:satMod val="115000"/>
                </a:srgbClr>
              </a:gs>
              <a:gs pos="100000">
                <a:srgbClr val="3A3A3A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2EE587-B307-49FD-A35F-61B14BCC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923"/>
            <a:ext cx="10515600" cy="980035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01 </a:t>
            </a: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연구의 배경 및 목적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7140EC9-8C94-44A5-8CBE-EA0A7E2B5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473" y="2328525"/>
            <a:ext cx="4807888" cy="32052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3F70B5-9D4D-410D-8BF6-98E10E3E65F4}"/>
              </a:ext>
            </a:extLst>
          </p:cNvPr>
          <p:cNvSpPr txBox="1"/>
          <p:nvPr/>
        </p:nvSpPr>
        <p:spPr>
          <a:xfrm>
            <a:off x="7818572" y="5533783"/>
            <a:ext cx="3137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[ </a:t>
            </a:r>
            <a:r>
              <a:rPr lang="ko-KR" altLang="en-US" sz="1050" dirty="0"/>
              <a:t>그림 </a:t>
            </a:r>
            <a:r>
              <a:rPr lang="en-US" altLang="ko-KR" sz="1050" dirty="0"/>
              <a:t>1. TMA Seoul (Incheon, </a:t>
            </a:r>
            <a:r>
              <a:rPr lang="en-US" altLang="ko-KR" sz="1050" dirty="0" err="1"/>
              <a:t>Gimpo</a:t>
            </a:r>
            <a:r>
              <a:rPr lang="en-US" altLang="ko-KR" sz="1050" dirty="0"/>
              <a:t> Airport)* ]</a:t>
            </a:r>
            <a:endParaRPr lang="ko-KR" altLang="en-US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84BE97-C651-4D6C-82DD-BD04A831C909}"/>
              </a:ext>
            </a:extLst>
          </p:cNvPr>
          <p:cNvSpPr txBox="1"/>
          <p:nvPr/>
        </p:nvSpPr>
        <p:spPr>
          <a:xfrm>
            <a:off x="362079" y="6603577"/>
            <a:ext cx="3092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* </a:t>
            </a:r>
            <a:r>
              <a:rPr lang="ko-KR" altLang="en-US" sz="1000" dirty="0"/>
              <a:t>국토교통부 항공정보서비스 </a:t>
            </a:r>
            <a:r>
              <a:rPr lang="en-US" altLang="ko-KR" sz="1000" dirty="0"/>
              <a:t>http://ais.casa.go.kr/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7885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D55F9-2B49-4015-B7AE-477B83EA7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04" y="1484850"/>
            <a:ext cx="11065079" cy="5014383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현재까지 </a:t>
            </a:r>
            <a:r>
              <a:rPr lang="ko-KR" altLang="en-US" sz="2000" b="1" dirty="0">
                <a:solidFill>
                  <a:srgbClr val="E88B4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관제사의 업무부하 </a:t>
            </a:r>
            <a:r>
              <a:rPr lang="ko-KR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또는 </a:t>
            </a:r>
            <a:r>
              <a:rPr lang="ko-KR" altLang="en-US" sz="2000" b="1" dirty="0">
                <a:solidFill>
                  <a:srgbClr val="E88B4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항공기간 간격분리</a:t>
            </a:r>
            <a:r>
              <a:rPr lang="ko-KR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를 이용한 </a:t>
            </a:r>
            <a:r>
              <a:rPr lang="ko-KR" alt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수용량</a:t>
            </a:r>
            <a:r>
              <a:rPr lang="ko-KR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산정 방법이 제시됨</a:t>
            </a:r>
            <a:endParaRPr lang="en-US" altLang="ko-K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kern="0" dirty="0">
                <a:solidFill>
                  <a:srgbClr val="3F3F3F"/>
                </a:solidFill>
                <a:effectLst/>
                <a:latin typeface="Sinmyeong Sinmyeongjo"/>
                <a:ea typeface="Sinmyeong Sinmyeongjo"/>
              </a:rPr>
              <a:t>인적요소의 정의</a:t>
            </a:r>
            <a:r>
              <a:rPr lang="en-US" altLang="ko-KR" sz="1800" kern="0" dirty="0">
                <a:solidFill>
                  <a:srgbClr val="3F3F3F"/>
                </a:solidFill>
                <a:effectLst/>
                <a:latin typeface="HY Sinmyeongjo"/>
                <a:ea typeface="Sinmyeong Sinmyeongjo"/>
              </a:rPr>
              <a:t>, </a:t>
            </a:r>
            <a:r>
              <a:rPr lang="ko-KR" altLang="en-US" sz="1800" kern="0" dirty="0">
                <a:solidFill>
                  <a:srgbClr val="3F3F3F"/>
                </a:solidFill>
                <a:effectLst/>
                <a:latin typeface="Sinmyeong Sinmyeongjo"/>
                <a:ea typeface="Sinmyeong Sinmyeongjo"/>
              </a:rPr>
              <a:t>수치화</a:t>
            </a:r>
            <a:r>
              <a:rPr lang="en-US" altLang="ko-KR" sz="1800" kern="0" dirty="0">
                <a:solidFill>
                  <a:srgbClr val="3F3F3F"/>
                </a:solidFill>
                <a:effectLst/>
                <a:latin typeface="HY Sinmyeongjo"/>
                <a:ea typeface="Sinmyeong Sinmyeongjo"/>
              </a:rPr>
              <a:t>, </a:t>
            </a:r>
            <a:r>
              <a:rPr lang="ko-KR" altLang="en-US" sz="1800" kern="0" dirty="0">
                <a:solidFill>
                  <a:srgbClr val="3F3F3F"/>
                </a:solidFill>
                <a:effectLst/>
                <a:latin typeface="Sinmyeong Sinmyeongjo"/>
                <a:ea typeface="Sinmyeong Sinmyeongjo"/>
              </a:rPr>
              <a:t>범위를 명확하게 정하기 어</a:t>
            </a:r>
            <a:r>
              <a:rPr lang="ko-KR" altLang="en-US" sz="1800" kern="0" dirty="0">
                <a:solidFill>
                  <a:srgbClr val="3F3F3F"/>
                </a:solidFill>
                <a:latin typeface="Sinmyeong Sinmyeongjo"/>
                <a:ea typeface="Sinmyeong Sinmyeongjo"/>
              </a:rPr>
              <a:t>려움</a:t>
            </a:r>
            <a:endParaRPr lang="en-US" altLang="ko-KR" sz="1800" kern="0" dirty="0">
              <a:solidFill>
                <a:srgbClr val="3F3F3F"/>
              </a:solidFill>
              <a:latin typeface="Sinmyeong Sinmyeongjo"/>
              <a:ea typeface="Sinmyeong Sinmyeongjo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kern="0" dirty="0">
                <a:solidFill>
                  <a:srgbClr val="3F3F3F"/>
                </a:solidFill>
                <a:effectLst/>
                <a:latin typeface="Sinmyeong Sinmyeongjo"/>
                <a:ea typeface="Sinmyeong Sinmyeongjo"/>
              </a:rPr>
              <a:t>갑작스러운 기상 악화와 같은 비정상 상황이 발생하였을 때</a:t>
            </a:r>
            <a:r>
              <a:rPr lang="en-US" altLang="ko-KR" sz="1800" kern="0" dirty="0">
                <a:solidFill>
                  <a:srgbClr val="3F3F3F"/>
                </a:solidFill>
                <a:effectLst/>
                <a:latin typeface="HY Sinmyeongjo"/>
                <a:ea typeface="Sinmyeong Sinmyeongjo"/>
              </a:rPr>
              <a:t> </a:t>
            </a:r>
            <a:r>
              <a:rPr lang="ko-KR" altLang="en-US" sz="1800" kern="0" dirty="0">
                <a:solidFill>
                  <a:srgbClr val="3F3F3F"/>
                </a:solidFill>
                <a:effectLst/>
                <a:latin typeface="Sinmyeong Sinmyeongjo"/>
                <a:ea typeface="Sinmyeong Sinmyeongjo"/>
              </a:rPr>
              <a:t>빠르게 수용량을 산정 불가</a:t>
            </a:r>
            <a:endParaRPr lang="en-US" altLang="ko-KR" sz="1800" kern="0" dirty="0">
              <a:solidFill>
                <a:srgbClr val="3F3F3F"/>
              </a:solidFill>
              <a:effectLst/>
              <a:latin typeface="Sinmyeong Sinmyeongjo"/>
              <a:ea typeface="Sinmyeong Sinmyeongjo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kern="0" dirty="0">
                <a:solidFill>
                  <a:srgbClr val="3F3F3F"/>
                </a:solidFill>
                <a:latin typeface="Sinmyeong Sinmyeongjo"/>
                <a:ea typeface="Sinmyeong Sinmyeongjo"/>
              </a:rPr>
              <a:t>업무부하 또는 간격 분리</a:t>
            </a:r>
            <a:r>
              <a:rPr lang="en-US" altLang="ko-KR" sz="1800" kern="0" dirty="0">
                <a:solidFill>
                  <a:srgbClr val="3F3F3F"/>
                </a:solidFill>
                <a:latin typeface="Sinmyeong Sinmyeongjo"/>
                <a:ea typeface="Sinmyeong Sinmyeongjo"/>
              </a:rPr>
              <a:t>(Separation)</a:t>
            </a:r>
            <a:r>
              <a:rPr lang="ko-KR" altLang="en-US" sz="1800" kern="0" dirty="0">
                <a:solidFill>
                  <a:srgbClr val="3F3F3F"/>
                </a:solidFill>
                <a:latin typeface="Sinmyeong Sinmyeongjo"/>
                <a:ea typeface="Sinmyeong Sinmyeongjo"/>
              </a:rPr>
              <a:t> 이외에 수용량에 영향을 미치는 요인들이 제외됨</a:t>
            </a:r>
            <a:endParaRPr lang="en-US" altLang="ko-KR" sz="1800" kern="0" dirty="0">
              <a:solidFill>
                <a:srgbClr val="3F3F3F"/>
              </a:solidFill>
              <a:latin typeface="Sinmyeong Sinmyeongjo"/>
              <a:ea typeface="Sinmyeong Sinmyeongjo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kern="0" dirty="0">
                <a:solidFill>
                  <a:srgbClr val="3F3F3F"/>
                </a:solidFill>
                <a:latin typeface="HY Sinmyeongjo"/>
                <a:ea typeface="Sinmyeong Sinmyeongjo"/>
              </a:rPr>
              <a:t>항공기 운항의 동적이고 </a:t>
            </a:r>
            <a:r>
              <a:rPr lang="ko-KR" altLang="en-US" sz="1800" kern="0" dirty="0" err="1">
                <a:solidFill>
                  <a:srgbClr val="3F3F3F"/>
                </a:solidFill>
                <a:latin typeface="HY Sinmyeongjo"/>
                <a:ea typeface="Sinmyeong Sinmyeongjo"/>
              </a:rPr>
              <a:t>불확정적인</a:t>
            </a:r>
            <a:r>
              <a:rPr lang="ko-KR" altLang="en-US" sz="1800" kern="0" dirty="0">
                <a:solidFill>
                  <a:srgbClr val="3F3F3F"/>
                </a:solidFill>
                <a:latin typeface="HY Sinmyeongjo"/>
                <a:ea typeface="Sinmyeong Sinmyeongjo"/>
              </a:rPr>
              <a:t> 요소가 많다는 특성을 고려한 </a:t>
            </a:r>
            <a:r>
              <a:rPr lang="ko-KR" altLang="en-US" sz="1800" kern="0" dirty="0" err="1">
                <a:solidFill>
                  <a:srgbClr val="3F3F3F"/>
                </a:solidFill>
                <a:latin typeface="HY Sinmyeongjo"/>
                <a:ea typeface="Sinmyeong Sinmyeongjo"/>
              </a:rPr>
              <a:t>수용량</a:t>
            </a:r>
            <a:r>
              <a:rPr lang="ko-KR" altLang="en-US" sz="1800" kern="0" dirty="0">
                <a:solidFill>
                  <a:srgbClr val="3F3F3F"/>
                </a:solidFill>
                <a:latin typeface="HY Sinmyeongjo"/>
                <a:ea typeface="Sinmyeong Sinmyeongjo"/>
              </a:rPr>
              <a:t> 예측 방법이 필요</a:t>
            </a:r>
            <a:endParaRPr lang="en-US" altLang="ko-KR" sz="1800" kern="0" dirty="0">
              <a:solidFill>
                <a:srgbClr val="3F3F3F"/>
              </a:solidFill>
              <a:latin typeface="HY Sinmyeongjo"/>
              <a:ea typeface="Sinmyeong Sinmyeongjo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항공교통 수용량과 관련된 연구는</a:t>
            </a:r>
            <a:r>
              <a:rPr lang="ko-KR" altLang="en-US" sz="2000" b="1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000" b="1" dirty="0">
                <a:solidFill>
                  <a:srgbClr val="E88B4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공항 및 공역</a:t>
            </a:r>
            <a:r>
              <a:rPr lang="ko-KR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에 집중됨</a:t>
            </a:r>
            <a:endParaRPr lang="en-US" altLang="ko-K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kern="0" dirty="0">
                <a:solidFill>
                  <a:srgbClr val="3F3F3F"/>
                </a:solidFill>
                <a:latin typeface="Sinmyeong Sinmyeongjo"/>
              </a:rPr>
              <a:t>접근관제구역내에서 발생한 항공교통혼잡은 공항 및 공역 양쪽에 영향을 미침</a:t>
            </a:r>
            <a:endParaRPr lang="en-US" altLang="ko-KR" sz="1800" kern="0" dirty="0">
              <a:solidFill>
                <a:srgbClr val="3F3F3F"/>
              </a:solidFill>
              <a:latin typeface="Sinmyeong Sinmyeongjo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kern="0" dirty="0">
                <a:solidFill>
                  <a:srgbClr val="3F3F3F"/>
                </a:solidFill>
                <a:latin typeface="Sinmyeong Sinmyeongjo"/>
              </a:rPr>
              <a:t>공항 또는 공역의 </a:t>
            </a:r>
            <a:r>
              <a:rPr lang="ko-KR" altLang="en-US" sz="1800" kern="0" dirty="0" err="1">
                <a:solidFill>
                  <a:srgbClr val="3F3F3F"/>
                </a:solidFill>
                <a:latin typeface="Sinmyeong Sinmyeongjo"/>
              </a:rPr>
              <a:t>수용량</a:t>
            </a:r>
            <a:r>
              <a:rPr lang="ko-KR" altLang="en-US" sz="1800" kern="0" dirty="0">
                <a:solidFill>
                  <a:srgbClr val="3F3F3F"/>
                </a:solidFill>
                <a:latin typeface="Sinmyeong Sinmyeongjo"/>
              </a:rPr>
              <a:t> 산정 방식을 접근관제구역에 적용할 경우 접근관제구역의 특성을 제대로 반영하지 못함</a:t>
            </a:r>
            <a:endParaRPr lang="en-US" altLang="ko-KR" sz="1800" kern="0" dirty="0">
              <a:solidFill>
                <a:srgbClr val="3F3F3F"/>
              </a:solidFill>
              <a:latin typeface="Sinmyeong Sinmyeongjo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800" kern="0" dirty="0">
              <a:solidFill>
                <a:srgbClr val="000000"/>
              </a:solidFill>
              <a:latin typeface="Sinmyeong Sinmyeongjo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endParaRPr lang="ko-KR" altLang="en-US"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C852A8-DAD4-4B12-A0D3-142CFDDEF28E}"/>
              </a:ext>
            </a:extLst>
          </p:cNvPr>
          <p:cNvSpPr/>
          <p:nvPr/>
        </p:nvSpPr>
        <p:spPr>
          <a:xfrm>
            <a:off x="10284903" y="6504133"/>
            <a:ext cx="1683040" cy="2225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ko-KR" sz="1600" i="0" u="none" strike="noStrike" dirty="0">
                <a:solidFill>
                  <a:schemeClr val="bg1"/>
                </a:solidFill>
                <a:effectLst/>
                <a:latin typeface="Montserrat"/>
              </a:rPr>
              <a:t>ATM @ KAU 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2AC78219-8039-4E83-AB2A-4FD9EC27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778" y="6618157"/>
            <a:ext cx="419100" cy="222556"/>
          </a:xfrm>
        </p:spPr>
        <p:txBody>
          <a:bodyPr/>
          <a:lstStyle/>
          <a:p>
            <a:pPr algn="ctr"/>
            <a:fld id="{FD93CB05-842B-433C-BAEB-FDE1512FE914}" type="slidenum">
              <a:rPr lang="ko-KR" altLang="en-US" u="sng" smtClean="0">
                <a:solidFill>
                  <a:schemeClr val="tx1"/>
                </a:solidFill>
              </a:rPr>
              <a:pPr algn="ctr"/>
              <a:t>4</a:t>
            </a:fld>
            <a:endParaRPr lang="ko-KR" altLang="en-US" u="sng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541AF9-EDA3-4C1E-8B9E-3E761C7E0670}"/>
              </a:ext>
            </a:extLst>
          </p:cNvPr>
          <p:cNvSpPr/>
          <p:nvPr/>
        </p:nvSpPr>
        <p:spPr>
          <a:xfrm>
            <a:off x="0" y="0"/>
            <a:ext cx="12192000" cy="980035"/>
          </a:xfrm>
          <a:prstGeom prst="rect">
            <a:avLst/>
          </a:prstGeom>
          <a:gradFill flip="none" rotWithShape="1">
            <a:gsLst>
              <a:gs pos="0">
                <a:srgbClr val="3A3A3A">
                  <a:shade val="30000"/>
                  <a:satMod val="115000"/>
                </a:srgbClr>
              </a:gs>
              <a:gs pos="50000">
                <a:srgbClr val="3A3A3A">
                  <a:shade val="67500"/>
                  <a:satMod val="115000"/>
                </a:srgbClr>
              </a:gs>
              <a:gs pos="100000">
                <a:srgbClr val="3A3A3A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2EE587-B307-49FD-A35F-61B14BCC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923"/>
            <a:ext cx="10515600" cy="980035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01 </a:t>
            </a: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연구의 배경 및 목적</a:t>
            </a:r>
          </a:p>
        </p:txBody>
      </p:sp>
    </p:spTree>
    <p:extLst>
      <p:ext uri="{BB962C8B-B14F-4D97-AF65-F5344CB8AC3E}">
        <p14:creationId xmlns:p14="http://schemas.microsoft.com/office/powerpoint/2010/main" val="387485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D55F9-2B49-4015-B7AE-477B83EA7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04" y="1484851"/>
            <a:ext cx="11065079" cy="469211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연구 목적</a:t>
            </a:r>
            <a:endParaRPr lang="en-US" altLang="ko-K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기계학습을 활용하여</a:t>
            </a:r>
            <a:r>
              <a:rPr lang="en-US" altLang="ko-KR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800" dirty="0">
                <a:solidFill>
                  <a:srgbClr val="E88B4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전술적 단계의 </a:t>
            </a:r>
            <a:r>
              <a:rPr lang="en-US" altLang="ko-KR" sz="1800" dirty="0">
                <a:solidFill>
                  <a:srgbClr val="E88B4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ATFM </a:t>
            </a:r>
            <a:r>
              <a:rPr lang="ko-KR" altLang="en-US" sz="1800" dirty="0">
                <a:solidFill>
                  <a:srgbClr val="E88B4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실행에 필요한 </a:t>
            </a:r>
            <a:r>
              <a:rPr lang="en-US" altLang="ko-KR" sz="1800" dirty="0">
                <a:solidFill>
                  <a:srgbClr val="E88B4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TMA </a:t>
            </a:r>
            <a:r>
              <a:rPr lang="ko-KR" altLang="en-US" sz="1800" dirty="0" err="1">
                <a:solidFill>
                  <a:srgbClr val="E88B4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수용량</a:t>
            </a:r>
            <a:r>
              <a:rPr lang="ko-KR" altLang="en-US" sz="1800" dirty="0">
                <a:solidFill>
                  <a:srgbClr val="E88B4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예측 방법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제시</a:t>
            </a:r>
            <a:endParaRPr lang="en-US" altLang="ko-KR" sz="1800"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연구 데이터</a:t>
            </a:r>
            <a:endParaRPr lang="en-US" altLang="ko-K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2018 – 2020</a:t>
            </a:r>
            <a:r>
              <a:rPr lang="ko-KR" altLang="en-US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년 인천국제공항 </a:t>
            </a:r>
            <a:r>
              <a:rPr lang="ko-KR" altLang="en-US" sz="1800" dirty="0" err="1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출</a:t>
            </a:r>
            <a:r>
              <a:rPr lang="ko-KR" altLang="en-US" sz="1800" dirty="0" err="1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∙</a:t>
            </a:r>
            <a:r>
              <a:rPr lang="ko-KR" altLang="en-US" sz="1800" dirty="0" err="1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도착</a:t>
            </a:r>
            <a:r>
              <a:rPr lang="ko-KR" altLang="en-US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800" dirty="0" err="1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항공교통량</a:t>
            </a:r>
            <a:r>
              <a:rPr lang="ko-KR" altLang="en-US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및 동일 기간의 기상</a:t>
            </a:r>
            <a:r>
              <a:rPr lang="en-US" altLang="ko-KR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공항 상태</a:t>
            </a:r>
            <a:r>
              <a:rPr lang="en-US" altLang="ko-KR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데이터 등</a:t>
            </a:r>
            <a:endParaRPr lang="en-US" altLang="ko-KR" sz="1800"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endParaRPr lang="ko-KR" altLang="en-US"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C852A8-DAD4-4B12-A0D3-142CFDDEF28E}"/>
              </a:ext>
            </a:extLst>
          </p:cNvPr>
          <p:cNvSpPr/>
          <p:nvPr/>
        </p:nvSpPr>
        <p:spPr>
          <a:xfrm>
            <a:off x="10284903" y="6504133"/>
            <a:ext cx="1683040" cy="2225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ko-KR" sz="1600" i="0" u="none" strike="noStrike" dirty="0">
                <a:solidFill>
                  <a:schemeClr val="bg1"/>
                </a:solidFill>
                <a:effectLst/>
                <a:latin typeface="Montserrat"/>
              </a:rPr>
              <a:t>ATM @ KAU 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2AC78219-8039-4E83-AB2A-4FD9EC27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778" y="6618157"/>
            <a:ext cx="419100" cy="222556"/>
          </a:xfrm>
        </p:spPr>
        <p:txBody>
          <a:bodyPr/>
          <a:lstStyle/>
          <a:p>
            <a:pPr algn="ctr"/>
            <a:fld id="{FD93CB05-842B-433C-BAEB-FDE1512FE914}" type="slidenum">
              <a:rPr lang="ko-KR" altLang="en-US" u="sng" smtClean="0">
                <a:solidFill>
                  <a:schemeClr val="tx1"/>
                </a:solidFill>
              </a:rPr>
              <a:pPr algn="ctr"/>
              <a:t>5</a:t>
            </a:fld>
            <a:endParaRPr lang="ko-KR" altLang="en-US" u="sng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541AF9-EDA3-4C1E-8B9E-3E761C7E0670}"/>
              </a:ext>
            </a:extLst>
          </p:cNvPr>
          <p:cNvSpPr/>
          <p:nvPr/>
        </p:nvSpPr>
        <p:spPr>
          <a:xfrm>
            <a:off x="0" y="0"/>
            <a:ext cx="12192000" cy="980035"/>
          </a:xfrm>
          <a:prstGeom prst="rect">
            <a:avLst/>
          </a:prstGeom>
          <a:gradFill flip="none" rotWithShape="1">
            <a:gsLst>
              <a:gs pos="0">
                <a:srgbClr val="3A3A3A">
                  <a:shade val="30000"/>
                  <a:satMod val="115000"/>
                </a:srgbClr>
              </a:gs>
              <a:gs pos="50000">
                <a:srgbClr val="3A3A3A">
                  <a:shade val="67500"/>
                  <a:satMod val="115000"/>
                </a:srgbClr>
              </a:gs>
              <a:gs pos="100000">
                <a:srgbClr val="3A3A3A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2EE587-B307-49FD-A35F-61B14BCC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923"/>
            <a:ext cx="10515600" cy="980035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01 </a:t>
            </a: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연구의 배경 및 목적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E017D6-5330-4885-BEC2-1C25EE598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995" y="3804716"/>
            <a:ext cx="5006010" cy="26680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7500F3-07BE-47AB-AC24-A0CF490C3400}"/>
              </a:ext>
            </a:extLst>
          </p:cNvPr>
          <p:cNvSpPr txBox="1"/>
          <p:nvPr/>
        </p:nvSpPr>
        <p:spPr>
          <a:xfrm>
            <a:off x="4958510" y="6488452"/>
            <a:ext cx="22749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[ </a:t>
            </a:r>
            <a:r>
              <a:rPr lang="ko-KR" altLang="en-US" sz="1050" dirty="0"/>
              <a:t>그림 </a:t>
            </a:r>
            <a:r>
              <a:rPr lang="en-US" altLang="ko-KR" sz="1050" dirty="0"/>
              <a:t>2. </a:t>
            </a:r>
            <a:r>
              <a:rPr lang="ko-KR" altLang="en-US" sz="1050" dirty="0" err="1"/>
              <a:t>수용량</a:t>
            </a:r>
            <a:r>
              <a:rPr lang="ko-KR" altLang="en-US" sz="1050" dirty="0"/>
              <a:t> 예측 학습 데이터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2216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D55F9-2B49-4015-B7AE-477B83EA7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04" y="1484851"/>
            <a:ext cx="11115413" cy="4692112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1. Machine Learning</a:t>
            </a:r>
            <a:r>
              <a:rPr lang="ko-KR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을 활용한 </a:t>
            </a: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TMA</a:t>
            </a:r>
            <a:r>
              <a:rPr lang="ko-KR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내 </a:t>
            </a:r>
            <a:r>
              <a:rPr lang="ko-KR" altLang="en-US" sz="2000" b="1" dirty="0">
                <a:solidFill>
                  <a:srgbClr val="E88B4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시간당 </a:t>
            </a:r>
            <a:r>
              <a:rPr lang="ko-KR" altLang="en-US" sz="2000" b="1" dirty="0" err="1">
                <a:solidFill>
                  <a:srgbClr val="E88B4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출∙도착</a:t>
            </a:r>
            <a:r>
              <a:rPr lang="ko-KR" altLang="en-US" sz="2000" b="1" dirty="0">
                <a:solidFill>
                  <a:srgbClr val="E88B4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항공기 수 예측</a:t>
            </a:r>
            <a:r>
              <a:rPr lang="ko-KR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회귀 모델 제시 </a:t>
            </a:r>
            <a:endParaRPr lang="en-US" altLang="ko-K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시간당 </a:t>
            </a:r>
            <a:r>
              <a:rPr lang="ko-KR" altLang="en-US" sz="1800" dirty="0" err="1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출</a:t>
            </a:r>
            <a:r>
              <a:rPr lang="ko-KR" altLang="en-US" sz="1800" dirty="0" err="1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∙</a:t>
            </a:r>
            <a:r>
              <a:rPr lang="ko-KR" altLang="en-US" sz="1800" dirty="0" err="1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도착</a:t>
            </a:r>
            <a:r>
              <a:rPr lang="ko-KR" altLang="en-US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수에 영향을 줄 수 있는 시간</a:t>
            </a:r>
            <a:r>
              <a:rPr lang="en-US" altLang="ko-KR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기상</a:t>
            </a:r>
            <a:r>
              <a:rPr lang="en-US" altLang="ko-KR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항공교통상황</a:t>
            </a:r>
            <a:r>
              <a:rPr lang="en-US" altLang="ko-KR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공항상태 등의 데이터 수집</a:t>
            </a:r>
            <a:endParaRPr lang="en-US" altLang="ko-KR" sz="1800"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변수들 사이의 관계 확인 및 적절한 변수 선정</a:t>
            </a:r>
            <a:endParaRPr lang="en-US" altLang="ko-KR" sz="1800"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Ensemble Learning </a:t>
            </a:r>
            <a:r>
              <a:rPr lang="ko-KR" altLang="en-US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알고리즘을 활용하여 예측 회귀 모델 학습</a:t>
            </a:r>
            <a:endParaRPr lang="en-US" altLang="ko-KR" sz="1800"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학습된 모델을 통해 인천공항에 시간당 </a:t>
            </a:r>
            <a:r>
              <a:rPr lang="ko-KR" altLang="en-US" sz="1800" dirty="0" err="1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출</a:t>
            </a:r>
            <a:r>
              <a:rPr lang="ko-KR" altLang="en-US" sz="1800" dirty="0" err="1">
                <a:solidFill>
                  <a:srgbClr val="3F3F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∙</a:t>
            </a:r>
            <a:r>
              <a:rPr lang="ko-KR" altLang="en-US" sz="1800" dirty="0" err="1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도착하는</a:t>
            </a:r>
            <a:r>
              <a:rPr lang="ko-KR" altLang="en-US" sz="18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항공기 수 예측 </a:t>
            </a:r>
            <a:endParaRPr lang="en-US" altLang="ko-KR" sz="1800"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sz="1600"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sz="1600"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ko-KR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해당 모델에 공항의 </a:t>
            </a:r>
            <a:r>
              <a:rPr lang="ko-KR" alt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출∙도착</a:t>
            </a:r>
            <a:r>
              <a:rPr lang="ko-KR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수요를 변화시키며 </a:t>
            </a:r>
            <a:r>
              <a:rPr lang="en-US" altLang="ko-KR" sz="2000" b="1" dirty="0">
                <a:solidFill>
                  <a:srgbClr val="E88B4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TMA </a:t>
            </a:r>
            <a:r>
              <a:rPr lang="ko-KR" altLang="en-US" sz="2000" b="1" dirty="0">
                <a:solidFill>
                  <a:srgbClr val="E88B4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최대수용량 예측 </a:t>
            </a:r>
            <a:endParaRPr lang="en-US" altLang="ko-KR" sz="2000" b="1" dirty="0">
              <a:solidFill>
                <a:srgbClr val="E88B4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비행계획서상의 시간당 </a:t>
            </a:r>
            <a:r>
              <a:rPr lang="ko-KR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출∙도착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수요를 변화시키며 해당 구역의 최대 </a:t>
            </a:r>
            <a:r>
              <a:rPr lang="ko-KR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수용량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예측</a:t>
            </a:r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C852A8-DAD4-4B12-A0D3-142CFDDEF28E}"/>
              </a:ext>
            </a:extLst>
          </p:cNvPr>
          <p:cNvSpPr/>
          <p:nvPr/>
        </p:nvSpPr>
        <p:spPr>
          <a:xfrm>
            <a:off x="10284903" y="6504133"/>
            <a:ext cx="1683040" cy="2225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ko-KR" sz="1600" i="0" u="none" strike="noStrike" dirty="0">
                <a:solidFill>
                  <a:schemeClr val="bg1"/>
                </a:solidFill>
                <a:effectLst/>
                <a:latin typeface="Montserrat"/>
              </a:rPr>
              <a:t>ATM @ KAU 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2AC78219-8039-4E83-AB2A-4FD9EC27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778" y="6618157"/>
            <a:ext cx="419100" cy="222556"/>
          </a:xfrm>
        </p:spPr>
        <p:txBody>
          <a:bodyPr/>
          <a:lstStyle/>
          <a:p>
            <a:pPr algn="ctr"/>
            <a:fld id="{FD93CB05-842B-433C-BAEB-FDE1512FE914}" type="slidenum">
              <a:rPr lang="ko-KR" altLang="en-US" u="sng" smtClean="0">
                <a:solidFill>
                  <a:schemeClr val="tx1"/>
                </a:solidFill>
              </a:rPr>
              <a:pPr algn="ctr"/>
              <a:t>6</a:t>
            </a:fld>
            <a:endParaRPr lang="ko-KR" altLang="en-US" u="sng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541AF9-EDA3-4C1E-8B9E-3E761C7E0670}"/>
              </a:ext>
            </a:extLst>
          </p:cNvPr>
          <p:cNvSpPr/>
          <p:nvPr/>
        </p:nvSpPr>
        <p:spPr>
          <a:xfrm>
            <a:off x="0" y="0"/>
            <a:ext cx="12192000" cy="980035"/>
          </a:xfrm>
          <a:prstGeom prst="rect">
            <a:avLst/>
          </a:prstGeom>
          <a:gradFill flip="none" rotWithShape="1">
            <a:gsLst>
              <a:gs pos="0">
                <a:srgbClr val="3A3A3A">
                  <a:shade val="30000"/>
                  <a:satMod val="115000"/>
                </a:srgbClr>
              </a:gs>
              <a:gs pos="50000">
                <a:srgbClr val="3A3A3A">
                  <a:shade val="67500"/>
                  <a:satMod val="115000"/>
                </a:srgbClr>
              </a:gs>
              <a:gs pos="100000">
                <a:srgbClr val="3A3A3A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2EE587-B307-49FD-A35F-61B14BCC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923"/>
            <a:ext cx="10515600" cy="980035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02 </a:t>
            </a: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연구 방법</a:t>
            </a:r>
          </a:p>
        </p:txBody>
      </p:sp>
    </p:spTree>
    <p:extLst>
      <p:ext uri="{BB962C8B-B14F-4D97-AF65-F5344CB8AC3E}">
        <p14:creationId xmlns:p14="http://schemas.microsoft.com/office/powerpoint/2010/main" val="274982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3C852A8-DAD4-4B12-A0D3-142CFDDEF28E}"/>
              </a:ext>
            </a:extLst>
          </p:cNvPr>
          <p:cNvSpPr/>
          <p:nvPr/>
        </p:nvSpPr>
        <p:spPr>
          <a:xfrm>
            <a:off x="10284903" y="6504133"/>
            <a:ext cx="1683040" cy="2225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ko-KR" sz="1600" i="0" u="none" strike="noStrike" dirty="0">
                <a:solidFill>
                  <a:schemeClr val="bg1"/>
                </a:solidFill>
                <a:effectLst/>
                <a:latin typeface="Montserrat"/>
              </a:rPr>
              <a:t>ATM @ KAU 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2AC78219-8039-4E83-AB2A-4FD9EC27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778" y="6618157"/>
            <a:ext cx="419100" cy="222556"/>
          </a:xfrm>
        </p:spPr>
        <p:txBody>
          <a:bodyPr/>
          <a:lstStyle/>
          <a:p>
            <a:pPr algn="ctr"/>
            <a:fld id="{FD93CB05-842B-433C-BAEB-FDE1512FE914}" type="slidenum">
              <a:rPr lang="ko-KR" altLang="en-US" u="sng" smtClean="0">
                <a:solidFill>
                  <a:schemeClr val="tx1"/>
                </a:solidFill>
              </a:rPr>
              <a:pPr algn="ctr"/>
              <a:t>7</a:t>
            </a:fld>
            <a:endParaRPr lang="ko-KR" altLang="en-US" u="sng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541AF9-EDA3-4C1E-8B9E-3E761C7E0670}"/>
              </a:ext>
            </a:extLst>
          </p:cNvPr>
          <p:cNvSpPr/>
          <p:nvPr/>
        </p:nvSpPr>
        <p:spPr>
          <a:xfrm>
            <a:off x="0" y="0"/>
            <a:ext cx="12192000" cy="980035"/>
          </a:xfrm>
          <a:prstGeom prst="rect">
            <a:avLst/>
          </a:prstGeom>
          <a:gradFill flip="none" rotWithShape="1">
            <a:gsLst>
              <a:gs pos="0">
                <a:srgbClr val="3A3A3A">
                  <a:shade val="30000"/>
                  <a:satMod val="115000"/>
                </a:srgbClr>
              </a:gs>
              <a:gs pos="50000">
                <a:srgbClr val="3A3A3A">
                  <a:shade val="67500"/>
                  <a:satMod val="115000"/>
                </a:srgbClr>
              </a:gs>
              <a:gs pos="100000">
                <a:srgbClr val="3A3A3A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2EE587-B307-49FD-A35F-61B14BCC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923"/>
            <a:ext cx="10515600" cy="980035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02 </a:t>
            </a: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연구 방법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EF483D7-527C-42A7-8788-726B31E9C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70" y="2376766"/>
            <a:ext cx="7687243" cy="3631693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12D9B7E-B936-4C88-A021-FB082BED5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04" y="1484851"/>
            <a:ext cx="10930855" cy="469211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Machine Learning </a:t>
            </a:r>
            <a:r>
              <a:rPr lang="ko-KR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모델 및 연구 흐름도</a:t>
            </a:r>
            <a:endParaRPr lang="en-US" altLang="ko-K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DB0688-F9CE-49A5-BAFA-5820765C77D8}"/>
              </a:ext>
            </a:extLst>
          </p:cNvPr>
          <p:cNvSpPr txBox="1"/>
          <p:nvPr/>
        </p:nvSpPr>
        <p:spPr>
          <a:xfrm>
            <a:off x="5328052" y="6091950"/>
            <a:ext cx="20056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[ </a:t>
            </a:r>
            <a:r>
              <a:rPr lang="ko-KR" altLang="en-US" sz="1050" dirty="0"/>
              <a:t>그림 </a:t>
            </a:r>
            <a:r>
              <a:rPr lang="en-US" altLang="ko-KR" sz="1050" dirty="0"/>
              <a:t>3. </a:t>
            </a:r>
            <a:r>
              <a:rPr lang="ko-KR" altLang="en-US" sz="1050" dirty="0" err="1"/>
              <a:t>수용량</a:t>
            </a:r>
            <a:r>
              <a:rPr lang="ko-KR" altLang="en-US" sz="1050" dirty="0"/>
              <a:t> 예측 흐름도</a:t>
            </a:r>
            <a:r>
              <a:rPr lang="en-US" altLang="ko-KR" sz="1050" dirty="0"/>
              <a:t> ]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24314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D55F9-2B49-4015-B7AE-477B83EA7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571" y="985453"/>
            <a:ext cx="5768830" cy="5014383"/>
          </a:xfrm>
        </p:spPr>
        <p:txBody>
          <a:bodyPr>
            <a:normAutofit/>
          </a:bodyPr>
          <a:lstStyle/>
          <a:p>
            <a:pPr marL="914400" lvl="2" indent="0">
              <a:lnSpc>
                <a:spcPct val="150000"/>
              </a:lnSpc>
              <a:buNone/>
            </a:pPr>
            <a:endParaRPr lang="en-US" altLang="ko-KR" sz="1600"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ko-KR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5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ko-KR" altLang="en-US" sz="15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5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 </a:t>
            </a:r>
            <a:r>
              <a:rPr lang="ko-KR" altLang="en-US" sz="15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기반의 </a:t>
            </a:r>
            <a:r>
              <a:rPr lang="en-US" altLang="ko-KR" sz="15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Ensemble Learning Algorithm </a:t>
            </a:r>
            <a:r>
              <a:rPr lang="ko-KR" altLang="en-US" sz="15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사용</a:t>
            </a:r>
            <a:endParaRPr lang="en-US" altLang="ko-KR" sz="1500"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LightGBM</a:t>
            </a:r>
            <a:endParaRPr lang="en-US" altLang="ko-KR" sz="1600"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NGBoost</a:t>
            </a:r>
            <a:endParaRPr lang="en-US" altLang="ko-KR" sz="1600"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700"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5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Categorical</a:t>
            </a:r>
            <a:r>
              <a:rPr lang="ko-KR" altLang="en-US" sz="15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5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ko-KR" altLang="en-US" sz="15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에 적합한 </a:t>
            </a:r>
            <a:r>
              <a:rPr lang="en-US" altLang="ko-KR" sz="15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Boosting </a:t>
            </a:r>
            <a:r>
              <a:rPr lang="ko-KR" altLang="en-US" sz="15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계열 알고리즘의 성능이 좋을 것으로 예측</a:t>
            </a:r>
            <a:endParaRPr lang="en-US" altLang="ko-KR" sz="1500"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5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항공운항의 불확실성에 대한 고려를 위해 수용량의 확률적 예측이 요구됨</a:t>
            </a:r>
            <a:endParaRPr lang="en-US" altLang="ko-KR" sz="1800"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endParaRPr lang="ko-KR" altLang="en-US" sz="1800"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C852A8-DAD4-4B12-A0D3-142CFDDEF28E}"/>
              </a:ext>
            </a:extLst>
          </p:cNvPr>
          <p:cNvSpPr/>
          <p:nvPr/>
        </p:nvSpPr>
        <p:spPr>
          <a:xfrm>
            <a:off x="10284903" y="6504133"/>
            <a:ext cx="1683040" cy="2225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ko-KR" sz="1600" i="0" u="none" strike="noStrike" dirty="0">
                <a:solidFill>
                  <a:schemeClr val="bg1"/>
                </a:solidFill>
                <a:effectLst/>
                <a:latin typeface="Montserrat"/>
              </a:rPr>
              <a:t>ATM @ KAU 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2AC78219-8039-4E83-AB2A-4FD9EC27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778" y="6618157"/>
            <a:ext cx="419100" cy="222556"/>
          </a:xfrm>
        </p:spPr>
        <p:txBody>
          <a:bodyPr/>
          <a:lstStyle/>
          <a:p>
            <a:pPr algn="ctr"/>
            <a:fld id="{FD93CB05-842B-433C-BAEB-FDE1512FE914}" type="slidenum">
              <a:rPr lang="ko-KR" altLang="en-US" u="sng" smtClean="0">
                <a:solidFill>
                  <a:schemeClr val="tx1"/>
                </a:solidFill>
              </a:rPr>
              <a:pPr algn="ctr"/>
              <a:t>8</a:t>
            </a:fld>
            <a:endParaRPr lang="ko-KR" altLang="en-US" u="sng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541AF9-EDA3-4C1E-8B9E-3E761C7E0670}"/>
              </a:ext>
            </a:extLst>
          </p:cNvPr>
          <p:cNvSpPr/>
          <p:nvPr/>
        </p:nvSpPr>
        <p:spPr>
          <a:xfrm>
            <a:off x="0" y="0"/>
            <a:ext cx="12192000" cy="980035"/>
          </a:xfrm>
          <a:prstGeom prst="rect">
            <a:avLst/>
          </a:prstGeom>
          <a:gradFill flip="none" rotWithShape="1">
            <a:gsLst>
              <a:gs pos="0">
                <a:srgbClr val="3A3A3A">
                  <a:shade val="30000"/>
                  <a:satMod val="115000"/>
                </a:srgbClr>
              </a:gs>
              <a:gs pos="50000">
                <a:srgbClr val="3A3A3A">
                  <a:shade val="67500"/>
                  <a:satMod val="115000"/>
                </a:srgbClr>
              </a:gs>
              <a:gs pos="100000">
                <a:srgbClr val="3A3A3A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2EE587-B307-49FD-A35F-61B14BCC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923"/>
            <a:ext cx="10515600" cy="980035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03 </a:t>
            </a: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연구 설계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298CD44-8E4E-45A4-868F-BEE25A943F45}"/>
              </a:ext>
            </a:extLst>
          </p:cNvPr>
          <p:cNvSpPr txBox="1">
            <a:spLocks/>
          </p:cNvSpPr>
          <p:nvPr/>
        </p:nvSpPr>
        <p:spPr>
          <a:xfrm>
            <a:off x="239786" y="1098958"/>
            <a:ext cx="5125673" cy="5400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2200" b="1" dirty="0">
                <a:latin typeface="Calibri" panose="020F0502020204030204" pitchFamily="34" charset="0"/>
                <a:cs typeface="Calibri" panose="020F0502020204030204" pitchFamily="34" charset="0"/>
              </a:rPr>
              <a:t>Target Variable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Airport Acceptance Rate (AAR)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Airport Departure Rate (ADR)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2200" b="1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ko-KR" alt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200" b="1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ko-KR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Datetime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Demands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Previous hour’s demands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Remainders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Airport Condition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Upper Air Wind/Temp Forecast (WIN/TEMP)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Weather Observation (METAR)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Weather Forecast (TAF)</a:t>
            </a:r>
          </a:p>
          <a:p>
            <a:pPr lvl="1">
              <a:lnSpc>
                <a:spcPct val="150000"/>
              </a:lnSpc>
            </a:pPr>
            <a:endParaRPr lang="en-US" altLang="ko-KR" sz="1600"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endParaRPr lang="ko-KR" altLang="en-US" sz="1600"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8162DAC-101D-4225-AC41-90DB280791A7}"/>
              </a:ext>
            </a:extLst>
          </p:cNvPr>
          <p:cNvCxnSpPr>
            <a:cxnSpLocks/>
          </p:cNvCxnSpPr>
          <p:nvPr/>
        </p:nvCxnSpPr>
        <p:spPr>
          <a:xfrm>
            <a:off x="5833844" y="1493241"/>
            <a:ext cx="0" cy="5005992"/>
          </a:xfrm>
          <a:prstGeom prst="line">
            <a:avLst/>
          </a:prstGeom>
          <a:ln w="1905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57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3C852A8-DAD4-4B12-A0D3-142CFDDEF28E}"/>
              </a:ext>
            </a:extLst>
          </p:cNvPr>
          <p:cNvSpPr/>
          <p:nvPr/>
        </p:nvSpPr>
        <p:spPr>
          <a:xfrm>
            <a:off x="10284903" y="6504133"/>
            <a:ext cx="1683040" cy="2225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ko-KR" sz="1600" i="0" u="none" strike="noStrike" dirty="0">
                <a:solidFill>
                  <a:schemeClr val="bg1"/>
                </a:solidFill>
                <a:effectLst/>
                <a:latin typeface="Montserrat"/>
              </a:rPr>
              <a:t>ATM @ KAU 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2AC78219-8039-4E83-AB2A-4FD9EC27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778" y="6618157"/>
            <a:ext cx="419100" cy="222556"/>
          </a:xfrm>
        </p:spPr>
        <p:txBody>
          <a:bodyPr/>
          <a:lstStyle/>
          <a:p>
            <a:pPr algn="ctr"/>
            <a:fld id="{FD93CB05-842B-433C-BAEB-FDE1512FE914}" type="slidenum">
              <a:rPr lang="ko-KR" altLang="en-US" u="sng" smtClean="0">
                <a:solidFill>
                  <a:schemeClr val="tx1"/>
                </a:solidFill>
              </a:rPr>
              <a:pPr algn="ctr"/>
              <a:t>9</a:t>
            </a:fld>
            <a:endParaRPr lang="ko-KR" altLang="en-US" u="sng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541AF9-EDA3-4C1E-8B9E-3E761C7E0670}"/>
              </a:ext>
            </a:extLst>
          </p:cNvPr>
          <p:cNvSpPr/>
          <p:nvPr/>
        </p:nvSpPr>
        <p:spPr>
          <a:xfrm>
            <a:off x="0" y="0"/>
            <a:ext cx="12192000" cy="980035"/>
          </a:xfrm>
          <a:prstGeom prst="rect">
            <a:avLst/>
          </a:prstGeom>
          <a:gradFill flip="none" rotWithShape="1">
            <a:gsLst>
              <a:gs pos="0">
                <a:srgbClr val="3A3A3A">
                  <a:shade val="30000"/>
                  <a:satMod val="115000"/>
                </a:srgbClr>
              </a:gs>
              <a:gs pos="50000">
                <a:srgbClr val="3A3A3A">
                  <a:shade val="67500"/>
                  <a:satMod val="115000"/>
                </a:srgbClr>
              </a:gs>
              <a:gs pos="100000">
                <a:srgbClr val="3A3A3A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2EE587-B307-49FD-A35F-61B14BCC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923"/>
            <a:ext cx="10515600" cy="980035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04 </a:t>
            </a:r>
            <a:r>
              <a:rPr lang="ko-KR" altLang="en-US" sz="36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연구 결과 및 분석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07407E1-C184-438D-B763-3B905A356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29045888">
            <a:extLst>
              <a:ext uri="{FF2B5EF4-FFF2-40B4-BE49-F238E27FC236}">
                <a16:creationId xmlns:a16="http://schemas.microsoft.com/office/drawing/2014/main" id="{7BC7827B-6131-4794-ABA0-F934BB22F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257" y="2251194"/>
            <a:ext cx="4574919" cy="128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5CA6AA4-A872-408F-B0A3-EE5CC3E1B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E77347-BA69-4722-9484-AA6421F46904}"/>
              </a:ext>
            </a:extLst>
          </p:cNvPr>
          <p:cNvSpPr txBox="1"/>
          <p:nvPr/>
        </p:nvSpPr>
        <p:spPr>
          <a:xfrm>
            <a:off x="2415159" y="3580037"/>
            <a:ext cx="19191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[ </a:t>
            </a:r>
            <a:r>
              <a:rPr lang="ko-KR" altLang="en-US" sz="1050" dirty="0"/>
              <a:t>표 </a:t>
            </a:r>
            <a:r>
              <a:rPr lang="en-US" altLang="ko-KR" sz="1050" dirty="0"/>
              <a:t>1. </a:t>
            </a:r>
            <a:r>
              <a:rPr lang="ko-KR" altLang="en-US" sz="1050" dirty="0"/>
              <a:t>모델 학습 결과 평가 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6786FB-AE82-481E-AD60-C9BF5518A81D}"/>
              </a:ext>
            </a:extLst>
          </p:cNvPr>
          <p:cNvSpPr txBox="1"/>
          <p:nvPr/>
        </p:nvSpPr>
        <p:spPr>
          <a:xfrm>
            <a:off x="7161651" y="6193592"/>
            <a:ext cx="31790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[ </a:t>
            </a:r>
            <a:r>
              <a:rPr lang="ko-KR" altLang="en-US" sz="1050" dirty="0"/>
              <a:t>그림</a:t>
            </a:r>
            <a:r>
              <a:rPr lang="en-US" altLang="ko-KR" sz="1050" dirty="0"/>
              <a:t>4</a:t>
            </a:r>
            <a:r>
              <a:rPr lang="ko-KR" altLang="en-US" sz="1050" dirty="0"/>
              <a:t> </a:t>
            </a:r>
            <a:r>
              <a:rPr lang="en-US" altLang="ko-KR" sz="1050" dirty="0"/>
              <a:t>. </a:t>
            </a:r>
            <a:r>
              <a:rPr lang="ko-KR" altLang="en-US" sz="1050" dirty="0"/>
              <a:t>인천국제공항 시간당 교통량 예측 결과 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BCE5CE-7F8D-41AF-BB9E-96840CFBECB9}"/>
              </a:ext>
            </a:extLst>
          </p:cNvPr>
          <p:cNvSpPr txBox="1">
            <a:spLocks/>
          </p:cNvSpPr>
          <p:nvPr/>
        </p:nvSpPr>
        <p:spPr>
          <a:xfrm>
            <a:off x="302005" y="1484851"/>
            <a:ext cx="5532108" cy="4692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ko-KR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연구 결과</a:t>
            </a:r>
            <a:endParaRPr lang="en-US" altLang="ko-K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endParaRPr lang="ko-KR" altLang="en-US" sz="2000"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40A41FB-52DF-4D00-934E-4FE669E35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7A959BB-4BC8-4AC0-8B11-9F0AEC26A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_x461269736">
            <a:extLst>
              <a:ext uri="{FF2B5EF4-FFF2-40B4-BE49-F238E27FC236}">
                <a16:creationId xmlns:a16="http://schemas.microsoft.com/office/drawing/2014/main" id="{E2D71AAB-53C9-4973-8660-A2D941835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836" y="4694149"/>
            <a:ext cx="2100346" cy="41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4">
            <a:extLst>
              <a:ext uri="{FF2B5EF4-FFF2-40B4-BE49-F238E27FC236}">
                <a16:creationId xmlns:a16="http://schemas.microsoft.com/office/drawing/2014/main" id="{909BD299-915D-4D17-A512-4A3CA3927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579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" name="_x461307608">
            <a:extLst>
              <a:ext uri="{FF2B5EF4-FFF2-40B4-BE49-F238E27FC236}">
                <a16:creationId xmlns:a16="http://schemas.microsoft.com/office/drawing/2014/main" id="{6DCD8993-7856-4661-A6DB-AEE491D1B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836" y="5208219"/>
            <a:ext cx="3023350" cy="83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8222F1CA-9087-43E3-B456-C23FDA2E5975}"/>
              </a:ext>
            </a:extLst>
          </p:cNvPr>
          <p:cNvSpPr txBox="1">
            <a:spLocks/>
          </p:cNvSpPr>
          <p:nvPr/>
        </p:nvSpPr>
        <p:spPr>
          <a:xfrm>
            <a:off x="512903" y="4153608"/>
            <a:ext cx="5532108" cy="2452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* Evaluation Metrics</a:t>
            </a:r>
          </a:p>
          <a:p>
            <a:pPr lvl="1">
              <a:lnSpc>
                <a:spcPct val="150000"/>
              </a:lnSpc>
            </a:pPr>
            <a:endParaRPr lang="ko-KR" altLang="en-US" sz="1600"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E07EBF5-7E0E-4750-878E-351E4E9FF6B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603" y="1809811"/>
            <a:ext cx="4446804" cy="222340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EEF4137-5888-4248-8BD8-9EEBE2F4C54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603" y="3875867"/>
            <a:ext cx="4446804" cy="2223402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63D74D8-EFF9-4DE1-AE61-5232DFB4148D}"/>
              </a:ext>
            </a:extLst>
          </p:cNvPr>
          <p:cNvCxnSpPr>
            <a:cxnSpLocks/>
          </p:cNvCxnSpPr>
          <p:nvPr/>
        </p:nvCxnSpPr>
        <p:spPr>
          <a:xfrm>
            <a:off x="6137290" y="2013358"/>
            <a:ext cx="0" cy="4465660"/>
          </a:xfrm>
          <a:prstGeom prst="line">
            <a:avLst/>
          </a:prstGeom>
          <a:ln w="1905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787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11270</TotalTime>
  <Words>955</Words>
  <Application>Microsoft Office PowerPoint</Application>
  <PresentationFormat>와이드스크린</PresentationFormat>
  <Paragraphs>208</Paragraphs>
  <Slides>18</Slides>
  <Notes>0</Notes>
  <HiddenSlides>7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Arial Unicode MS</vt:lpstr>
      <vt:lpstr>Helvetica Neue</vt:lpstr>
      <vt:lpstr>HY Sinmyeongjo</vt:lpstr>
      <vt:lpstr>Sinmyeong Sinmyeongjo</vt:lpstr>
      <vt:lpstr>맑은 고딕</vt:lpstr>
      <vt:lpstr>Arial</vt:lpstr>
      <vt:lpstr>Calibri</vt:lpstr>
      <vt:lpstr>Cambria Math</vt:lpstr>
      <vt:lpstr>Montserrat</vt:lpstr>
      <vt:lpstr>Wingdings</vt:lpstr>
      <vt:lpstr>Office 테마</vt:lpstr>
      <vt:lpstr>PowerPoint 프레젠테이션</vt:lpstr>
      <vt:lpstr> 01 연구의 배경 및 목적</vt:lpstr>
      <vt:lpstr> 01 연구의 배경 및 목적</vt:lpstr>
      <vt:lpstr> 01 연구의 배경 및 목적</vt:lpstr>
      <vt:lpstr> 01 연구의 배경 및 목적</vt:lpstr>
      <vt:lpstr> 02 연구 방법</vt:lpstr>
      <vt:lpstr> 02 연구 방법</vt:lpstr>
      <vt:lpstr> 03 연구 설계</vt:lpstr>
      <vt:lpstr> 04 연구 결과 및 분석</vt:lpstr>
      <vt:lpstr> 04 연구 결과 및 분석</vt:lpstr>
      <vt:lpstr> 04 연구 결과 및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한상혁(***4***069)</dc:creator>
  <cp:lastModifiedBy>한상혁(***4***069)</cp:lastModifiedBy>
  <cp:revision>231</cp:revision>
  <dcterms:created xsi:type="dcterms:W3CDTF">2021-06-08T05:21:15Z</dcterms:created>
  <dcterms:modified xsi:type="dcterms:W3CDTF">2021-09-30T14:02:39Z</dcterms:modified>
</cp:coreProperties>
</file>