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712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5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7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723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341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63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536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21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999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058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059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it-I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it-I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5644-2F46-4528-A559-48A75FD593E1}" type="datetimeFigureOut">
              <a:rPr lang="it-IT" smtClean="0"/>
              <a:t>26/04/2019</a:t>
            </a:fld>
            <a:endParaRPr lang="it-I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5EAE-877C-43EF-BC96-6C06F14C561E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756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Lightning network</a:t>
            </a:r>
            <a:br>
              <a:rPr lang="it-IT" dirty="0" smtClean="0"/>
            </a:br>
            <a:r>
              <a:rPr lang="it-IT" dirty="0" smtClean="0"/>
              <a:t>Channels tests</a:t>
            </a:r>
            <a:endParaRPr lang="it-IT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52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Establishment 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00965"/>
            <a:ext cx="322235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0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type: 258 (channel_update)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data: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[64:signature]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[32:chain_hash]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[8:short_channel_id]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[4:timestamp]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[1:message_flags]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[1:channel_flags]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[2:cltv_expiry_delta]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[8:htlc_minimum_msat]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[4:fee_base_msat]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[4:fee_proportional_millionths]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000" b="1" dirty="0"/>
              <a:t>        [8:htlc_maximum_msat] (option_channel_htlc_max)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096000" y="3165154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585381" y="2119601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86048"/>
              </p:ext>
            </p:extLst>
          </p:nvPr>
        </p:nvGraphicFramePr>
        <p:xfrm>
          <a:off x="216815" y="4299941"/>
          <a:ext cx="11792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33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X -&gt; 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W: Unknown Next Peer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W: Unknown Next Peer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X -&gt; 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50010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B:</a:t>
                      </a:r>
                      <a:r>
                        <a:rPr lang="it-IT" baseline="0" dirty="0" smtClean="0"/>
                        <a:t> Fail 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G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B: Fail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5: W -&gt; X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 to Find route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9407951" y="1282045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</a:t>
            </a:r>
            <a:r>
              <a:rPr lang="it-IT" dirty="0"/>
              <a:t>5</a:t>
            </a:r>
            <a:r>
              <a:rPr lang="it-IT" dirty="0" smtClean="0"/>
              <a:t>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422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151516" y="230797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730559" y="231044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4223816" y="101036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758027" y="101036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3545783" y="1452912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685729" y="1269603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219940" y="126488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246951"/>
              </p:ext>
            </p:extLst>
          </p:nvPr>
        </p:nvGraphicFramePr>
        <p:xfrm>
          <a:off x="588302" y="3003658"/>
          <a:ext cx="1033945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1: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2: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50010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Unabel to find</a:t>
                      </a:r>
                      <a:r>
                        <a:rPr lang="it-IT" sz="1400" baseline="0" dirty="0" smtClean="0"/>
                        <a:t> Path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X -&gt; W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5: X -&gt; Y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queryroutes 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&gt; 98816 &amp;</a:t>
                      </a:r>
                      <a:r>
                        <a:rPr lang="it-IT" sz="1400" baseline="0" dirty="0" smtClean="0">
                          <a:solidFill>
                            <a:srgbClr val="FF0000"/>
                          </a:solidFill>
                        </a:rPr>
                        <a:t> &lt;100000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Unable to find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6: X -&gt; Y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>
                          <a:solidFill>
                            <a:srgbClr val="FF0000"/>
                          </a:solidFill>
                        </a:rPr>
                        <a:t>&lt; 98816</a:t>
                      </a:r>
                      <a:endParaRPr lang="it-IT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8: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30000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Ok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4736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9: X -&gt; Z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queryroutes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30010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 smtClean="0"/>
                        <a:t>Unable</a:t>
                      </a:r>
                      <a:r>
                        <a:rPr lang="it-IT" sz="1400" baseline="0" dirty="0" smtClean="0"/>
                        <a:t> to find Path</a:t>
                      </a:r>
                      <a:endParaRPr lang="it-IT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Unabel to find</a:t>
                      </a:r>
                      <a:r>
                        <a:rPr lang="it-IT" sz="1400" baseline="0" dirty="0" smtClean="0"/>
                        <a:t> Path 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28146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3042194" y="1272880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37703" y="718080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70695" y="36512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</a:t>
            </a:r>
            <a:r>
              <a:rPr lang="it-IT" dirty="0"/>
              <a:t>5</a:t>
            </a:r>
            <a:r>
              <a:rPr lang="it-IT" dirty="0" smtClean="0"/>
              <a:t>0000</a:t>
            </a:r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32509" y="135187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30000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0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3151516" y="230797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730559" y="231044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4223816" y="101036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758027" y="101036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3545783" y="1452912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685729" y="1269603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6219940" y="126488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146506"/>
              </p:ext>
            </p:extLst>
          </p:nvPr>
        </p:nvGraphicFramePr>
        <p:xfrm>
          <a:off x="588302" y="3003658"/>
          <a:ext cx="103394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789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179028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06789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Payment</a:t>
                      </a:r>
                      <a:r>
                        <a:rPr lang="it-IT" sz="1400" baseline="0" dirty="0" smtClean="0"/>
                        <a:t> Direction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Command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Amount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Expected Result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Result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4: W -&gt; X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5: W -&gt; Y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74317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6: Y</a:t>
                      </a:r>
                      <a:r>
                        <a:rPr lang="it-IT" sz="1400" baseline="0" dirty="0" smtClean="0"/>
                        <a:t> -&gt; X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860943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7: Z</a:t>
                      </a:r>
                      <a:r>
                        <a:rPr lang="it-IT" sz="1400" baseline="0" dirty="0" smtClean="0"/>
                        <a:t> -&gt; 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queryroutes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anything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 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smtClean="0"/>
                        <a:t>Unable to find Path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347362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328146"/>
                  </a:ext>
                </a:extLst>
              </a:tr>
              <a:tr h="293982"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543294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3042194" y="1272880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8637703" y="718080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670695" y="36512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</a:t>
            </a:r>
            <a:r>
              <a:rPr lang="it-IT" dirty="0"/>
              <a:t>5</a:t>
            </a:r>
            <a:r>
              <a:rPr lang="it-IT" dirty="0" smtClean="0"/>
              <a:t>0000</a:t>
            </a:r>
            <a:endParaRPr lang="it-IT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732509" y="1351875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30000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5990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6715" y="1476834"/>
            <a:ext cx="10515600" cy="4351338"/>
          </a:xfrm>
        </p:spPr>
        <p:txBody>
          <a:bodyPr/>
          <a:lstStyle/>
          <a:p>
            <a:r>
              <a:rPr lang="it-IT" dirty="0" smtClean="0"/>
              <a:t>Aim: Can we know which channel is failing? </a:t>
            </a:r>
          </a:p>
          <a:p>
            <a:r>
              <a:rPr lang="it-IT" dirty="0" smtClean="0"/>
              <a:t>Aim: Does the console tell us the first failing channel? </a:t>
            </a:r>
          </a:p>
          <a:p>
            <a:r>
              <a:rPr lang="it-IT" dirty="0" smtClean="0"/>
              <a:t>Aim: Can we make a payment in way that it will always fail? </a:t>
            </a:r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Aim: Mesuring REAL V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6193455" y="520830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5" name="Elipse 4"/>
          <p:cNvSpPr/>
          <p:nvPr/>
        </p:nvSpPr>
        <p:spPr>
          <a:xfrm>
            <a:off x="9772498" y="5208307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7265755" y="3910696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8799966" y="3910695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746603" y="3414178"/>
            <a:ext cx="1585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V</a:t>
            </a:r>
            <a:endParaRPr lang="it-IT" dirty="0"/>
          </a:p>
        </p:txBody>
      </p:sp>
      <p:cxnSp>
        <p:nvCxnSpPr>
          <p:cNvPr id="14" name="Conector recto 13"/>
          <p:cNvCxnSpPr>
            <a:stCxn id="4" idx="7"/>
            <a:endCxn id="6" idx="2"/>
          </p:cNvCxnSpPr>
          <p:nvPr/>
        </p:nvCxnSpPr>
        <p:spPr>
          <a:xfrm flipV="1">
            <a:off x="6587722" y="4169934"/>
            <a:ext cx="678033" cy="1114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>
            <a:stCxn id="6" idx="6"/>
            <a:endCxn id="7" idx="2"/>
          </p:cNvCxnSpPr>
          <p:nvPr/>
        </p:nvCxnSpPr>
        <p:spPr>
          <a:xfrm flipV="1">
            <a:off x="7727668" y="4169933"/>
            <a:ext cx="10722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>
            <a:stCxn id="7" idx="6"/>
            <a:endCxn id="5" idx="0"/>
          </p:cNvCxnSpPr>
          <p:nvPr/>
        </p:nvCxnSpPr>
        <p:spPr>
          <a:xfrm>
            <a:off x="9261879" y="4169933"/>
            <a:ext cx="741576" cy="1038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4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096000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6"/>
            <a:endCxn id="6" idx="1"/>
          </p:cNvCxnSpPr>
          <p:nvPr/>
        </p:nvCxnSpPr>
        <p:spPr>
          <a:xfrm>
            <a:off x="5585381" y="212431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128563"/>
              </p:ext>
            </p:extLst>
          </p:nvPr>
        </p:nvGraphicFramePr>
        <p:xfrm>
          <a:off x="216815" y="4299941"/>
          <a:ext cx="11792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33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 to find a route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Unable to find a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X -&gt; Z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9407951" y="1282045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30000</a:t>
            </a:r>
            <a:endParaRPr lang="it-IT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206067" y="2206972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007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 : Findings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If there is no channel with sufficient capacity to support the payment no route will be found to make the payment </a:t>
            </a:r>
          </a:p>
          <a:p>
            <a:r>
              <a:rPr lang="it-IT" dirty="0" smtClean="0"/>
              <a:t>If the announced capacity support the payment but the real capacity does not the payment fails telling us which channel fails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649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2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5" name="Elipse 4"/>
          <p:cNvSpPr/>
          <p:nvPr/>
        </p:nvSpPr>
        <p:spPr>
          <a:xfrm>
            <a:off x="6096000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6" name="Elipse 5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8" name="Conector recto de flecha 7"/>
          <p:cNvCxnSpPr>
            <a:stCxn id="4" idx="7"/>
            <a:endCxn id="6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6"/>
            <a:endCxn id="7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11" name="CuadroTexto 10"/>
          <p:cNvSpPr txBox="1"/>
          <p:nvPr/>
        </p:nvSpPr>
        <p:spPr>
          <a:xfrm>
            <a:off x="6206067" y="2206972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  <p:sp>
        <p:nvSpPr>
          <p:cNvPr id="12" name="CuadroTexto 11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30000</a:t>
            </a:r>
            <a:endParaRPr lang="it-IT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849397"/>
              </p:ext>
            </p:extLst>
          </p:nvPr>
        </p:nvGraphicFramePr>
        <p:xfrm>
          <a:off x="1059468" y="3873902"/>
          <a:ext cx="108937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430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723430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W -&gt; Z 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26000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</a:t>
                      </a:r>
                      <a:r>
                        <a:rPr lang="it-IT" baseline="0" dirty="0" smtClean="0"/>
                        <a:t> Fails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 Fails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Y -&gt; W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Z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5: W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22000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6: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C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>
                          <a:solidFill>
                            <a:schemeClr val="tx1"/>
                          </a:solidFill>
                        </a:rPr>
                        <a:t>C Fails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773429"/>
                  </a:ext>
                </a:extLst>
              </a:tr>
            </a:tbl>
          </a:graphicData>
        </a:graphic>
      </p:graphicFrame>
      <p:cxnSp>
        <p:nvCxnSpPr>
          <p:cNvPr id="19" name="Conector recto de flecha 18"/>
          <p:cNvCxnSpPr>
            <a:stCxn id="7" idx="6"/>
            <a:endCxn id="5" idx="0"/>
          </p:cNvCxnSpPr>
          <p:nvPr/>
        </p:nvCxnSpPr>
        <p:spPr>
          <a:xfrm>
            <a:off x="5585381" y="2124317"/>
            <a:ext cx="741576" cy="103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46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2 : Findings </a:t>
            </a:r>
            <a:endParaRPr lang="it-IT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X will never know about the real balance of every channel. He assumes as good routes which have a sufficient announced capacity.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532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1</a:t>
            </a:r>
            <a:endParaRPr lang="it-IT" dirty="0"/>
          </a:p>
        </p:txBody>
      </p:sp>
      <p:sp>
        <p:nvSpPr>
          <p:cNvPr id="4" name="Elipse 3"/>
          <p:cNvSpPr/>
          <p:nvPr/>
        </p:nvSpPr>
        <p:spPr>
          <a:xfrm>
            <a:off x="2516957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X</a:t>
            </a:r>
          </a:p>
        </p:txBody>
      </p:sp>
      <p:sp>
        <p:nvSpPr>
          <p:cNvPr id="6" name="Elipse 5"/>
          <p:cNvSpPr/>
          <p:nvPr/>
        </p:nvSpPr>
        <p:spPr>
          <a:xfrm>
            <a:off x="6096000" y="3162691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Z</a:t>
            </a:r>
            <a:endParaRPr lang="it-IT" dirty="0"/>
          </a:p>
        </p:txBody>
      </p:sp>
      <p:sp>
        <p:nvSpPr>
          <p:cNvPr id="7" name="Elipse 6"/>
          <p:cNvSpPr/>
          <p:nvPr/>
        </p:nvSpPr>
        <p:spPr>
          <a:xfrm>
            <a:off x="3589257" y="1865080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</a:t>
            </a:r>
            <a:endParaRPr lang="it-IT" dirty="0"/>
          </a:p>
        </p:txBody>
      </p:sp>
      <p:sp>
        <p:nvSpPr>
          <p:cNvPr id="8" name="Elipse 7"/>
          <p:cNvSpPr/>
          <p:nvPr/>
        </p:nvSpPr>
        <p:spPr>
          <a:xfrm>
            <a:off x="5123468" y="1865079"/>
            <a:ext cx="461913" cy="518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W</a:t>
            </a:r>
            <a:endParaRPr lang="it-IT" dirty="0"/>
          </a:p>
        </p:txBody>
      </p:sp>
      <p:cxnSp>
        <p:nvCxnSpPr>
          <p:cNvPr id="10" name="Conector recto de flecha 9"/>
          <p:cNvCxnSpPr>
            <a:stCxn id="4" idx="7"/>
            <a:endCxn id="7" idx="3"/>
          </p:cNvCxnSpPr>
          <p:nvPr/>
        </p:nvCxnSpPr>
        <p:spPr>
          <a:xfrm flipV="1">
            <a:off x="2911224" y="2307626"/>
            <a:ext cx="745679" cy="930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7" idx="6"/>
            <a:endCxn id="8" idx="2"/>
          </p:cNvCxnSpPr>
          <p:nvPr/>
        </p:nvCxnSpPr>
        <p:spPr>
          <a:xfrm flipV="1">
            <a:off x="4051170" y="2124317"/>
            <a:ext cx="1072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>
            <a:stCxn id="8" idx="6"/>
            <a:endCxn id="6" idx="1"/>
          </p:cNvCxnSpPr>
          <p:nvPr/>
        </p:nvCxnSpPr>
        <p:spPr>
          <a:xfrm>
            <a:off x="5585381" y="2124317"/>
            <a:ext cx="578265" cy="1114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a 19"/>
          <p:cNvGraphicFramePr>
            <a:graphicFrameLocks noGrp="1"/>
          </p:cNvGraphicFramePr>
          <p:nvPr>
            <p:extLst/>
          </p:nvPr>
        </p:nvGraphicFramePr>
        <p:xfrm>
          <a:off x="216815" y="4299941"/>
          <a:ext cx="117929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233">
                  <a:extLst>
                    <a:ext uri="{9D8B030D-6E8A-4147-A177-3AD203B41FA5}">
                      <a16:colId xmlns:a16="http://schemas.microsoft.com/office/drawing/2014/main" val="3465639356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393029623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3901192489"/>
                    </a:ext>
                  </a:extLst>
                </a:gridCol>
                <a:gridCol w="2948233">
                  <a:extLst>
                    <a:ext uri="{9D8B030D-6E8A-4147-A177-3AD203B41FA5}">
                      <a16:colId xmlns:a16="http://schemas.microsoft.com/office/drawing/2014/main" val="117232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Payment</a:t>
                      </a:r>
                      <a:r>
                        <a:rPr lang="it-IT" baseline="0" dirty="0" smtClean="0"/>
                        <a:t> Direction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Amount Sent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Expected Result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Result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55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1: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40000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 to find a route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262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2: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60000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Unable</a:t>
                      </a:r>
                      <a:r>
                        <a:rPr lang="it-IT" baseline="0" dirty="0" smtClean="0"/>
                        <a:t> to find a route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Unable to find a 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3: X -&gt; Z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Ok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3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4: X -&gt; Z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25000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B Fails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0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300229"/>
                  </a:ext>
                </a:extLst>
              </a:tr>
            </a:tbl>
          </a:graphicData>
        </a:graphic>
      </p:graphicFrame>
      <p:sp>
        <p:nvSpPr>
          <p:cNvPr id="21" name="CuadroTexto 20"/>
          <p:cNvSpPr txBox="1"/>
          <p:nvPr/>
        </p:nvSpPr>
        <p:spPr>
          <a:xfrm rot="18578200">
            <a:off x="2407635" y="2127594"/>
            <a:ext cx="143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A: Capacity: 100000</a:t>
            </a:r>
            <a:endParaRPr lang="it-IT" dirty="0"/>
          </a:p>
        </p:txBody>
      </p:sp>
      <p:sp>
        <p:nvSpPr>
          <p:cNvPr id="22" name="CuadroTexto 21"/>
          <p:cNvSpPr txBox="1"/>
          <p:nvPr/>
        </p:nvSpPr>
        <p:spPr>
          <a:xfrm>
            <a:off x="9407951" y="1282045"/>
            <a:ext cx="2168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Capacities are expressed in Satoshi</a:t>
            </a:r>
            <a:br>
              <a:rPr lang="it-IT" dirty="0" smtClean="0"/>
            </a:b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1 Sat= 1 BTC/ 10^8</a:t>
            </a:r>
            <a:endParaRPr lang="it-IT" dirty="0"/>
          </a:p>
        </p:txBody>
      </p:sp>
      <p:sp>
        <p:nvSpPr>
          <p:cNvPr id="23" name="CuadroTexto 22"/>
          <p:cNvSpPr txBox="1"/>
          <p:nvPr/>
        </p:nvSpPr>
        <p:spPr>
          <a:xfrm>
            <a:off x="4036136" y="1219839"/>
            <a:ext cx="1326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B</a:t>
            </a:r>
            <a:r>
              <a:rPr lang="it-IT" dirty="0" smtClean="0"/>
              <a:t>: Capacity: 30000</a:t>
            </a:r>
            <a:endParaRPr lang="it-IT" dirty="0"/>
          </a:p>
        </p:txBody>
      </p:sp>
      <p:sp>
        <p:nvSpPr>
          <p:cNvPr id="24" name="CuadroTexto 23"/>
          <p:cNvSpPr txBox="1"/>
          <p:nvPr/>
        </p:nvSpPr>
        <p:spPr>
          <a:xfrm>
            <a:off x="6206067" y="2206972"/>
            <a:ext cx="1273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C: Capacity: 50000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58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Establishment </a:t>
            </a:r>
            <a:endParaRPr lang="it-IT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5709"/>
            <a:ext cx="5773169" cy="3461197"/>
          </a:xfrm>
        </p:spPr>
      </p:pic>
    </p:spTree>
    <p:extLst>
      <p:ext uri="{BB962C8B-B14F-4D97-AF65-F5344CB8AC3E}">
        <p14:creationId xmlns:p14="http://schemas.microsoft.com/office/powerpoint/2010/main" val="110732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Channel Establishment </a:t>
            </a:r>
            <a:endParaRPr lang="it-IT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974181"/>
            <a:ext cx="1119982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open_channel Message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message contains information about a node and indicates its desire to set up a new channel. This is the first step toward creating the funding transaction and both versions of the commitment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type: 32 (open_channel)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[32:chain_hash]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[32:temporary_channel_id]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[8:funding_satoshis]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[8:push_msat]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[8:dust_limit_satoshis]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[8:max_htlc_value_in_flight_msat]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[8:channel_reserve_satoshis]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[8:</a:t>
            </a:r>
            <a:r>
              <a:rPr kumimoji="0" lang="it-IT" altLang="it-I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htlc_minimum_msat</a:t>
            </a: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[4:</a:t>
            </a:r>
            <a:r>
              <a:rPr kumimoji="0" lang="it-IT" altLang="it-IT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feerate_per_kw</a:t>
            </a: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[2:to_self_delay]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[2:max_accepted_htlcs]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[33:funding_pubkey]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[33:revocation_basepoint]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[33:payment_basepoint]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[33:delayed_payment_basepoint]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[33:htlc_basepoint]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[33:first_per_commitment_point]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[1:channel_flags]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[2:shutdown_len] (option_upfront_shutdown_script)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[shutdown_len:shutdown_scriptpubkey] (option_upfront_shutdown_script)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66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</TotalTime>
  <Words>870</Words>
  <Application>Microsoft Office PowerPoint</Application>
  <PresentationFormat>Panorámica</PresentationFormat>
  <Paragraphs>273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Lightning network Channels tests</vt:lpstr>
      <vt:lpstr>Tests </vt:lpstr>
      <vt:lpstr>Test 1</vt:lpstr>
      <vt:lpstr>Test 1 : Findings </vt:lpstr>
      <vt:lpstr>Test 2</vt:lpstr>
      <vt:lpstr>Test 2 : Findings </vt:lpstr>
      <vt:lpstr>Test 1</vt:lpstr>
      <vt:lpstr>Channel Establishment </vt:lpstr>
      <vt:lpstr>Channel Establishment </vt:lpstr>
      <vt:lpstr>Channel Establishment </vt:lpstr>
      <vt:lpstr>Test 1</vt:lpstr>
      <vt:lpstr>Test 1</vt:lpstr>
      <vt:lpstr>Test 1</vt:lpstr>
    </vt:vector>
  </TitlesOfParts>
  <Company>Universidad Carlos III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Lightning Channels Test</dc:title>
  <dc:creator>stefano.angieri91@gmail.com</dc:creator>
  <cp:lastModifiedBy>stefano.angieri91@gmail.com</cp:lastModifiedBy>
  <cp:revision>51</cp:revision>
  <dcterms:created xsi:type="dcterms:W3CDTF">2019-02-06T12:04:19Z</dcterms:created>
  <dcterms:modified xsi:type="dcterms:W3CDTF">2019-04-26T17:44:57Z</dcterms:modified>
</cp:coreProperties>
</file>