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2" r:id="rId3"/>
    <p:sldId id="295" r:id="rId4"/>
    <p:sldId id="312" r:id="rId5"/>
    <p:sldId id="296" r:id="rId6"/>
    <p:sldId id="313" r:id="rId7"/>
    <p:sldId id="297" r:id="rId8"/>
    <p:sldId id="314" r:id="rId9"/>
    <p:sldId id="298" r:id="rId10"/>
    <p:sldId id="315" r:id="rId11"/>
    <p:sldId id="265" r:id="rId12"/>
    <p:sldId id="300" r:id="rId13"/>
    <p:sldId id="301" r:id="rId14"/>
    <p:sldId id="299" r:id="rId15"/>
    <p:sldId id="316" r:id="rId16"/>
    <p:sldId id="305" r:id="rId17"/>
    <p:sldId id="307" r:id="rId18"/>
    <p:sldId id="309" r:id="rId19"/>
    <p:sldId id="306" r:id="rId20"/>
    <p:sldId id="310" r:id="rId21"/>
    <p:sldId id="311" r:id="rId22"/>
    <p:sldId id="294" r:id="rId2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it-I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it-I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89ACC-CBC2-49F9-B791-F26F67C7AB8C}" type="datetimeFigureOut">
              <a:rPr lang="it-IT" smtClean="0"/>
              <a:t>17/05/2019</a:t>
            </a:fld>
            <a:endParaRPr lang="it-I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C3594-4100-494C-BD0F-FDBB5DE2A29B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383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it-IT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it-I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89ACC-CBC2-49F9-B791-F26F67C7AB8C}" type="datetimeFigureOut">
              <a:rPr lang="it-IT" smtClean="0"/>
              <a:t>17/05/2019</a:t>
            </a:fld>
            <a:endParaRPr lang="it-I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C3594-4100-494C-BD0F-FDBB5DE2A29B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8536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it-IT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it-I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89ACC-CBC2-49F9-B791-F26F67C7AB8C}" type="datetimeFigureOut">
              <a:rPr lang="it-IT" smtClean="0"/>
              <a:t>17/05/2019</a:t>
            </a:fld>
            <a:endParaRPr lang="it-I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C3594-4100-494C-BD0F-FDBB5DE2A29B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8354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it-IT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it-I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89ACC-CBC2-49F9-B791-F26F67C7AB8C}" type="datetimeFigureOut">
              <a:rPr lang="it-IT" smtClean="0"/>
              <a:t>17/05/2019</a:t>
            </a:fld>
            <a:endParaRPr lang="it-I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C3594-4100-494C-BD0F-FDBB5DE2A29B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5757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it-IT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89ACC-CBC2-49F9-B791-F26F67C7AB8C}" type="datetimeFigureOut">
              <a:rPr lang="it-IT" smtClean="0"/>
              <a:t>17/05/2019</a:t>
            </a:fld>
            <a:endParaRPr lang="it-I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C3594-4100-494C-BD0F-FDBB5DE2A29B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5227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it-IT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it-IT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it-IT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89ACC-CBC2-49F9-B791-F26F67C7AB8C}" type="datetimeFigureOut">
              <a:rPr lang="it-IT" smtClean="0"/>
              <a:t>17/05/2019</a:t>
            </a:fld>
            <a:endParaRPr lang="it-IT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C3594-4100-494C-BD0F-FDBB5DE2A29B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7595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it-IT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it-IT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it-IT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89ACC-CBC2-49F9-B791-F26F67C7AB8C}" type="datetimeFigureOut">
              <a:rPr lang="it-IT" smtClean="0"/>
              <a:t>17/05/2019</a:t>
            </a:fld>
            <a:endParaRPr lang="it-IT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C3594-4100-494C-BD0F-FDBB5DE2A29B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0411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it-IT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89ACC-CBC2-49F9-B791-F26F67C7AB8C}" type="datetimeFigureOut">
              <a:rPr lang="it-IT" smtClean="0"/>
              <a:t>17/05/2019</a:t>
            </a:fld>
            <a:endParaRPr lang="it-IT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C3594-4100-494C-BD0F-FDBB5DE2A29B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322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89ACC-CBC2-49F9-B791-F26F67C7AB8C}" type="datetimeFigureOut">
              <a:rPr lang="it-IT" smtClean="0"/>
              <a:t>17/05/2019</a:t>
            </a:fld>
            <a:endParaRPr lang="it-IT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C3594-4100-494C-BD0F-FDBB5DE2A29B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2212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it-IT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it-IT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89ACC-CBC2-49F9-B791-F26F67C7AB8C}" type="datetimeFigureOut">
              <a:rPr lang="it-IT" smtClean="0"/>
              <a:t>17/05/2019</a:t>
            </a:fld>
            <a:endParaRPr lang="it-IT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C3594-4100-494C-BD0F-FDBB5DE2A29B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6613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it-IT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89ACC-CBC2-49F9-B791-F26F67C7AB8C}" type="datetimeFigureOut">
              <a:rPr lang="it-IT" smtClean="0"/>
              <a:t>17/05/2019</a:t>
            </a:fld>
            <a:endParaRPr lang="it-IT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C3594-4100-494C-BD0F-FDBB5DE2A29B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628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it-IT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it-I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89ACC-CBC2-49F9-B791-F26F67C7AB8C}" type="datetimeFigureOut">
              <a:rPr lang="it-IT" smtClean="0"/>
              <a:t>17/05/2019</a:t>
            </a:fld>
            <a:endParaRPr lang="it-I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C3594-4100-494C-BD0F-FDBB5DE2A29B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4970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Lightning Network</a:t>
            </a:r>
            <a:endParaRPr lang="it-I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Measuring Channel Capacity</a:t>
            </a:r>
          </a:p>
          <a:p>
            <a:endParaRPr lang="it-IT" dirty="0"/>
          </a:p>
          <a:p>
            <a:r>
              <a:rPr lang="it-IT" smtClean="0"/>
              <a:t>10/05/2019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862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Mainnet Result: Selected Peers Ni</a:t>
            </a:r>
            <a:endParaRPr lang="it-IT" dirty="0"/>
          </a:p>
        </p:txBody>
      </p:sp>
      <p:sp>
        <p:nvSpPr>
          <p:cNvPr id="3" name="CuadroTexto 2"/>
          <p:cNvSpPr txBox="1"/>
          <p:nvPr/>
        </p:nvSpPr>
        <p:spPr>
          <a:xfrm>
            <a:off x="6333477" y="4212791"/>
            <a:ext cx="52321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In Balance</a:t>
            </a:r>
            <a:r>
              <a:rPr lang="it-IT" dirty="0" smtClean="0"/>
              <a:t>: </a:t>
            </a:r>
            <a:br>
              <a:rPr lang="it-IT" dirty="0" smtClean="0"/>
            </a:br>
            <a:r>
              <a:rPr lang="it-IT" dirty="0" smtClean="0"/>
              <a:t>Sum </a:t>
            </a:r>
            <a:r>
              <a:rPr lang="it-IT" dirty="0"/>
              <a:t>Capacity: 297751081 sat = </a:t>
            </a:r>
            <a:r>
              <a:rPr lang="it-IT" b="1" dirty="0"/>
              <a:t>15 005.88€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Sum EstimatedCapacity</a:t>
            </a:r>
            <a:r>
              <a:rPr lang="it-IT" dirty="0"/>
              <a:t>: 63223521 </a:t>
            </a:r>
            <a:r>
              <a:rPr lang="it-IT" dirty="0" smtClean="0"/>
              <a:t>sat= </a:t>
            </a:r>
            <a:r>
              <a:rPr lang="it-IT" b="1" dirty="0"/>
              <a:t> </a:t>
            </a:r>
            <a:r>
              <a:rPr lang="it-IT" b="1" dirty="0" smtClean="0"/>
              <a:t>3 </a:t>
            </a:r>
            <a:r>
              <a:rPr lang="it-IT" b="1" dirty="0"/>
              <a:t>186.30€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Expense</a:t>
            </a:r>
            <a:r>
              <a:rPr lang="it-IT" dirty="0"/>
              <a:t>: 234527560 sat= </a:t>
            </a:r>
            <a:r>
              <a:rPr lang="it-IT" b="1" dirty="0"/>
              <a:t> </a:t>
            </a:r>
            <a:r>
              <a:rPr lang="it-IT" b="1" dirty="0" smtClean="0"/>
              <a:t>11 </a:t>
            </a:r>
            <a:r>
              <a:rPr lang="it-IT" b="1" dirty="0"/>
              <a:t>819.58€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b="1" dirty="0" smtClean="0"/>
              <a:t>Out Balance: </a:t>
            </a:r>
            <a:r>
              <a:rPr lang="it-IT" dirty="0"/>
              <a:t/>
            </a:r>
            <a:br>
              <a:rPr lang="it-IT" dirty="0"/>
            </a:br>
            <a:r>
              <a:rPr lang="it-IT" dirty="0"/>
              <a:t>Sum Capacity: 408260020 sat = </a:t>
            </a:r>
            <a:r>
              <a:rPr lang="it-IT" b="1" dirty="0"/>
              <a:t>20 575.25€</a:t>
            </a:r>
            <a:r>
              <a:rPr lang="it-IT" dirty="0" smtClean="0"/>
              <a:t> </a:t>
            </a:r>
            <a:r>
              <a:rPr lang="it-IT" dirty="0"/>
              <a:t/>
            </a:r>
            <a:br>
              <a:rPr lang="it-IT" dirty="0"/>
            </a:br>
            <a:r>
              <a:rPr lang="it-IT" dirty="0"/>
              <a:t>Sum EstimatedCapacity: 287665777 sat </a:t>
            </a:r>
            <a:r>
              <a:rPr lang="it-IT" dirty="0" smtClean="0"/>
              <a:t>= </a:t>
            </a:r>
            <a:r>
              <a:rPr lang="it-IT" b="1" dirty="0" smtClean="0"/>
              <a:t>14 </a:t>
            </a:r>
            <a:r>
              <a:rPr lang="it-IT" b="1" dirty="0"/>
              <a:t>497.61€</a:t>
            </a:r>
            <a:r>
              <a:rPr lang="it-IT" dirty="0"/>
              <a:t/>
            </a:r>
            <a:br>
              <a:rPr lang="it-IT" dirty="0"/>
            </a:br>
            <a:r>
              <a:rPr lang="it-IT" dirty="0"/>
              <a:t>Expense: 120594243 sat = </a:t>
            </a:r>
            <a:r>
              <a:rPr lang="it-IT" b="1" dirty="0"/>
              <a:t>  6 077.64</a:t>
            </a:r>
            <a:r>
              <a:rPr lang="it-IT" b="1" dirty="0" smtClean="0"/>
              <a:t>€</a:t>
            </a:r>
          </a:p>
          <a:p>
            <a:r>
              <a:rPr lang="it-IT" b="1" dirty="0" smtClean="0">
                <a:solidFill>
                  <a:srgbClr val="FF0000"/>
                </a:solidFill>
              </a:rPr>
              <a:t>PeerNiBalance</a:t>
            </a:r>
            <a:r>
              <a:rPr lang="it-IT" b="1" dirty="0">
                <a:solidFill>
                  <a:srgbClr val="FF0000"/>
                </a:solidFill>
              </a:rPr>
              <a:t>: </a:t>
            </a:r>
            <a:r>
              <a:rPr lang="it-IT" b="1" dirty="0" smtClean="0">
                <a:solidFill>
                  <a:srgbClr val="FF0000"/>
                </a:solidFill>
              </a:rPr>
              <a:t>+5741.94</a:t>
            </a:r>
            <a:r>
              <a:rPr lang="it-IT" b="1" dirty="0">
                <a:solidFill>
                  <a:srgbClr val="FF0000"/>
                </a:solidFill>
              </a:rPr>
              <a:t>€</a:t>
            </a:r>
            <a:endParaRPr lang="it-IT" b="1" dirty="0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44" y="1277233"/>
            <a:ext cx="5014482" cy="2840949"/>
          </a:xfr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96" y="4121292"/>
            <a:ext cx="4668985" cy="2638991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360" y="1300320"/>
            <a:ext cx="4973732" cy="281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18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Channel Intersection Stats </a:t>
            </a:r>
            <a:endParaRPr lang="it-I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4077389"/>
            <a:ext cx="2873188" cy="47784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smtClean="0"/>
              <a:t>Results:</a:t>
            </a:r>
          </a:p>
          <a:p>
            <a:r>
              <a:rPr lang="it-IT" dirty="0" smtClean="0"/>
              <a:t>A: 0 </a:t>
            </a:r>
          </a:p>
          <a:p>
            <a:r>
              <a:rPr lang="it-IT" dirty="0" smtClean="0"/>
              <a:t>B: 5 </a:t>
            </a:r>
            <a:r>
              <a:rPr lang="it-IT" dirty="0" smtClean="0">
                <a:sym typeface="Wingdings" panose="05000000000000000000" pitchFamily="2" charset="2"/>
              </a:rPr>
              <a:t>36%</a:t>
            </a:r>
            <a:endParaRPr lang="it-IT" dirty="0" smtClean="0"/>
          </a:p>
          <a:p>
            <a:r>
              <a:rPr lang="it-IT" dirty="0" smtClean="0"/>
              <a:t>C: </a:t>
            </a:r>
            <a:r>
              <a:rPr lang="it-IT" dirty="0"/>
              <a:t>9</a:t>
            </a:r>
            <a:r>
              <a:rPr lang="it-IT" dirty="0" smtClean="0"/>
              <a:t> </a:t>
            </a:r>
            <a:r>
              <a:rPr lang="it-IT" dirty="0" smtClean="0">
                <a:sym typeface="Wingdings" panose="05000000000000000000" pitchFamily="2" charset="2"/>
              </a:rPr>
              <a:t> 64%</a:t>
            </a:r>
            <a:endParaRPr lang="it-IT" dirty="0" smtClean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/>
            </a:r>
            <a:br>
              <a:rPr lang="it-IT" dirty="0" smtClean="0"/>
            </a:br>
            <a:endParaRPr lang="it-IT" dirty="0" smtClean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Rectángulo 3"/>
          <p:cNvSpPr/>
          <p:nvPr/>
        </p:nvSpPr>
        <p:spPr>
          <a:xfrm>
            <a:off x="6956613" y="4077389"/>
            <a:ext cx="312868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800" dirty="0" smtClean="0"/>
              <a:t>Results In Out:</a:t>
            </a:r>
          </a:p>
          <a:p>
            <a:r>
              <a:rPr lang="it-IT" sz="2800" dirty="0" smtClean="0">
                <a:sym typeface="Wingdings" panose="05000000000000000000" pitchFamily="2" charset="2"/>
              </a:rPr>
              <a:t>A </a:t>
            </a:r>
            <a:r>
              <a:rPr lang="it-IT" sz="2800" dirty="0">
                <a:sym typeface="Wingdings" panose="05000000000000000000" pitchFamily="2" charset="2"/>
              </a:rPr>
              <a:t>In Out: </a:t>
            </a:r>
            <a:r>
              <a:rPr lang="it-IT" sz="2800" dirty="0" smtClean="0">
                <a:sym typeface="Wingdings" panose="05000000000000000000" pitchFamily="2" charset="2"/>
              </a:rPr>
              <a:t>0</a:t>
            </a:r>
            <a:endParaRPr lang="it-IT" sz="2800" dirty="0" smtClean="0"/>
          </a:p>
          <a:p>
            <a:r>
              <a:rPr lang="it-IT" sz="2800" dirty="0" smtClean="0"/>
              <a:t>B In: 3 </a:t>
            </a:r>
            <a:r>
              <a:rPr lang="it-IT" sz="2800" dirty="0" smtClean="0">
                <a:sym typeface="Wingdings" panose="05000000000000000000" pitchFamily="2" charset="2"/>
              </a:rPr>
              <a:t>22%</a:t>
            </a:r>
          </a:p>
          <a:p>
            <a:r>
              <a:rPr lang="it-IT" sz="2800" dirty="0" smtClean="0">
                <a:sym typeface="Wingdings" panose="05000000000000000000" pitchFamily="2" charset="2"/>
              </a:rPr>
              <a:t>B Out: 2 14%</a:t>
            </a:r>
          </a:p>
          <a:p>
            <a:r>
              <a:rPr lang="it-IT" sz="2800" dirty="0" smtClean="0">
                <a:sym typeface="Wingdings" panose="05000000000000000000" pitchFamily="2" charset="2"/>
              </a:rPr>
              <a:t>C In: 8 57%</a:t>
            </a:r>
          </a:p>
          <a:p>
            <a:r>
              <a:rPr lang="it-IT" sz="2800" dirty="0" smtClean="0">
                <a:sym typeface="Wingdings" panose="05000000000000000000" pitchFamily="2" charset="2"/>
              </a:rPr>
              <a:t>C Out: 1 </a:t>
            </a:r>
            <a:r>
              <a:rPr lang="it-IT" sz="2800" dirty="0">
                <a:sym typeface="Wingdings" panose="05000000000000000000" pitchFamily="2" charset="2"/>
              </a:rPr>
              <a:t>7</a:t>
            </a:r>
            <a:r>
              <a:rPr lang="it-IT" sz="2800" dirty="0" smtClean="0">
                <a:sym typeface="Wingdings" panose="05000000000000000000" pitchFamily="2" charset="2"/>
              </a:rPr>
              <a:t>%</a:t>
            </a:r>
            <a:endParaRPr lang="it-IT" sz="2800" dirty="0" smtClean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838200" y="1398494"/>
            <a:ext cx="10515600" cy="3272117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it-IT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5900" dirty="0" smtClean="0"/>
              <a:t>Number of Channel 14. </a:t>
            </a:r>
            <a:br>
              <a:rPr lang="it-IT" sz="5900" dirty="0" smtClean="0"/>
            </a:br>
            <a:endParaRPr lang="it-IT" sz="59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5900" dirty="0" smtClean="0"/>
              <a:t>Expected Results:</a:t>
            </a:r>
          </a:p>
          <a:p>
            <a:r>
              <a:rPr lang="it-IT" sz="5900" dirty="0" smtClean="0"/>
              <a:t>A: </a:t>
            </a:r>
            <a:r>
              <a:rPr lang="el-GR" sz="5900" dirty="0" smtClean="0"/>
              <a:t>λ</a:t>
            </a:r>
            <a:r>
              <a:rPr lang="it-IT" sz="5900" dirty="0" smtClean="0"/>
              <a:t>12 +</a:t>
            </a:r>
            <a:r>
              <a:rPr lang="el-GR" sz="5900" dirty="0" smtClean="0"/>
              <a:t> λ</a:t>
            </a:r>
            <a:r>
              <a:rPr lang="it-IT" sz="5900" dirty="0" smtClean="0"/>
              <a:t>21 = </a:t>
            </a:r>
            <a:r>
              <a:rPr lang="el-GR" sz="5900" dirty="0" smtClean="0"/>
              <a:t>Λ</a:t>
            </a:r>
            <a:r>
              <a:rPr lang="it-IT" sz="5900" dirty="0" smtClean="0"/>
              <a:t> </a:t>
            </a:r>
          </a:p>
          <a:p>
            <a:r>
              <a:rPr lang="it-IT" sz="5900" dirty="0" smtClean="0"/>
              <a:t>B: </a:t>
            </a:r>
            <a:r>
              <a:rPr lang="el-GR" sz="5900" dirty="0" smtClean="0"/>
              <a:t>λ</a:t>
            </a:r>
            <a:r>
              <a:rPr lang="it-IT" sz="5900" dirty="0" smtClean="0"/>
              <a:t>12 +</a:t>
            </a:r>
            <a:r>
              <a:rPr lang="el-GR" sz="5900" dirty="0" smtClean="0"/>
              <a:t> λ</a:t>
            </a:r>
            <a:r>
              <a:rPr lang="it-IT" sz="5900" dirty="0" smtClean="0"/>
              <a:t>21 &lt;= </a:t>
            </a:r>
            <a:r>
              <a:rPr lang="el-GR" sz="5900" dirty="0" smtClean="0"/>
              <a:t>Λ</a:t>
            </a:r>
            <a:r>
              <a:rPr lang="it-IT" sz="5900" dirty="0" smtClean="0"/>
              <a:t> + </a:t>
            </a:r>
            <a:r>
              <a:rPr lang="el-GR" sz="5900" dirty="0" smtClean="0"/>
              <a:t>Λ</a:t>
            </a:r>
            <a:r>
              <a:rPr lang="it-IT" sz="5900" dirty="0" smtClean="0"/>
              <a:t>*2/100</a:t>
            </a:r>
          </a:p>
          <a:p>
            <a:r>
              <a:rPr lang="it-IT" sz="5900" dirty="0" smtClean="0"/>
              <a:t>C: </a:t>
            </a:r>
            <a:r>
              <a:rPr lang="el-GR" sz="5900" dirty="0" smtClean="0"/>
              <a:t>λ</a:t>
            </a:r>
            <a:r>
              <a:rPr lang="it-IT" sz="5900" dirty="0" smtClean="0"/>
              <a:t>12 +</a:t>
            </a:r>
            <a:r>
              <a:rPr lang="el-GR" sz="5900" dirty="0" smtClean="0"/>
              <a:t> λ</a:t>
            </a:r>
            <a:r>
              <a:rPr lang="it-IT" sz="5900" dirty="0" smtClean="0"/>
              <a:t>21 &gt;= </a:t>
            </a:r>
            <a:r>
              <a:rPr lang="el-GR" sz="5900" dirty="0" smtClean="0"/>
              <a:t>Λ</a:t>
            </a:r>
            <a:r>
              <a:rPr lang="it-IT" sz="5900" dirty="0" smtClean="0"/>
              <a:t> + </a:t>
            </a:r>
            <a:r>
              <a:rPr lang="el-GR" sz="5900" dirty="0"/>
              <a:t>Λ</a:t>
            </a:r>
            <a:r>
              <a:rPr lang="it-IT" sz="5900" dirty="0" smtClean="0"/>
              <a:t>*2/100 </a:t>
            </a:r>
            <a:r>
              <a:rPr lang="it-IT" sz="5900" dirty="0" smtClean="0">
                <a:sym typeface="Wingdings" panose="05000000000000000000" pitchFamily="2" charset="2"/>
              </a:rPr>
              <a:t>Local and Remote Balance </a:t>
            </a:r>
            <a:r>
              <a:rPr lang="it-IT" sz="5900" dirty="0" smtClean="0"/>
              <a:t>have changed in Time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it-IT" dirty="0" smtClean="0"/>
              <a:t/>
            </a:r>
            <a:br>
              <a:rPr lang="it-IT" dirty="0" smtClean="0"/>
            </a:br>
            <a:endParaRPr lang="it-IT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it-IT" dirty="0"/>
          </a:p>
        </p:txBody>
      </p:sp>
      <p:sp>
        <p:nvSpPr>
          <p:cNvPr id="6" name="CuadroTexto 5"/>
          <p:cNvSpPr txBox="1"/>
          <p:nvPr/>
        </p:nvSpPr>
        <p:spPr>
          <a:xfrm>
            <a:off x="9323294" y="1690688"/>
            <a:ext cx="23805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N.B. InOut referring to  </a:t>
            </a:r>
            <a:br>
              <a:rPr lang="it-IT" dirty="0" smtClean="0"/>
            </a:br>
            <a:r>
              <a:rPr lang="it-IT" dirty="0" smtClean="0"/>
              <a:t>MostConnected and </a:t>
            </a:r>
            <a:br>
              <a:rPr lang="it-IT" dirty="0" smtClean="0"/>
            </a:br>
            <a:r>
              <a:rPr lang="it-IT" dirty="0" smtClean="0"/>
              <a:t>TopCapacity Peers 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3025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Channel Intersection Stats </a:t>
            </a:r>
            <a:endParaRPr lang="it-I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4077389"/>
            <a:ext cx="2873188" cy="47784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smtClean="0"/>
              <a:t>Results:</a:t>
            </a:r>
          </a:p>
          <a:p>
            <a:r>
              <a:rPr lang="it-IT" dirty="0" smtClean="0"/>
              <a:t>A: 0 </a:t>
            </a:r>
          </a:p>
          <a:p>
            <a:r>
              <a:rPr lang="it-IT" dirty="0" smtClean="0"/>
              <a:t>B: 6 </a:t>
            </a:r>
            <a:r>
              <a:rPr lang="it-IT" dirty="0" smtClean="0">
                <a:sym typeface="Wingdings" panose="05000000000000000000" pitchFamily="2" charset="2"/>
              </a:rPr>
              <a:t>42%</a:t>
            </a:r>
            <a:endParaRPr lang="it-IT" dirty="0" smtClean="0"/>
          </a:p>
          <a:p>
            <a:r>
              <a:rPr lang="it-IT" dirty="0" smtClean="0"/>
              <a:t>C: </a:t>
            </a:r>
            <a:r>
              <a:rPr lang="it-IT" dirty="0"/>
              <a:t>8</a:t>
            </a:r>
            <a:r>
              <a:rPr lang="it-IT" dirty="0" smtClean="0"/>
              <a:t> </a:t>
            </a:r>
            <a:r>
              <a:rPr lang="it-IT" dirty="0" smtClean="0">
                <a:sym typeface="Wingdings" panose="05000000000000000000" pitchFamily="2" charset="2"/>
              </a:rPr>
              <a:t> 58%</a:t>
            </a:r>
            <a:endParaRPr lang="it-IT" dirty="0" smtClean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/>
            </a:r>
            <a:br>
              <a:rPr lang="it-IT" dirty="0" smtClean="0"/>
            </a:br>
            <a:endParaRPr lang="it-IT" dirty="0" smtClean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Rectángulo 3"/>
          <p:cNvSpPr/>
          <p:nvPr/>
        </p:nvSpPr>
        <p:spPr>
          <a:xfrm>
            <a:off x="6956613" y="4077389"/>
            <a:ext cx="312868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800" dirty="0" smtClean="0"/>
              <a:t>Results In Out:</a:t>
            </a:r>
          </a:p>
          <a:p>
            <a:r>
              <a:rPr lang="it-IT" sz="2800" dirty="0" smtClean="0">
                <a:sym typeface="Wingdings" panose="05000000000000000000" pitchFamily="2" charset="2"/>
              </a:rPr>
              <a:t>A </a:t>
            </a:r>
            <a:r>
              <a:rPr lang="it-IT" sz="2800" dirty="0">
                <a:sym typeface="Wingdings" panose="05000000000000000000" pitchFamily="2" charset="2"/>
              </a:rPr>
              <a:t>In Out: </a:t>
            </a:r>
            <a:r>
              <a:rPr lang="it-IT" sz="2800" dirty="0" smtClean="0">
                <a:sym typeface="Wingdings" panose="05000000000000000000" pitchFamily="2" charset="2"/>
              </a:rPr>
              <a:t>0</a:t>
            </a:r>
            <a:endParaRPr lang="it-IT" sz="2800" dirty="0" smtClean="0"/>
          </a:p>
          <a:p>
            <a:r>
              <a:rPr lang="it-IT" sz="2800" dirty="0" smtClean="0"/>
              <a:t>B In: </a:t>
            </a:r>
            <a:r>
              <a:rPr lang="it-IT" sz="2800" dirty="0"/>
              <a:t>4</a:t>
            </a:r>
            <a:r>
              <a:rPr lang="it-IT" sz="2800" dirty="0" smtClean="0"/>
              <a:t> </a:t>
            </a:r>
            <a:r>
              <a:rPr lang="it-IT" sz="2800" dirty="0" smtClean="0">
                <a:sym typeface="Wingdings" panose="05000000000000000000" pitchFamily="2" charset="2"/>
              </a:rPr>
              <a:t>29%</a:t>
            </a:r>
          </a:p>
          <a:p>
            <a:r>
              <a:rPr lang="it-IT" sz="2800" dirty="0" smtClean="0">
                <a:sym typeface="Wingdings" panose="05000000000000000000" pitchFamily="2" charset="2"/>
              </a:rPr>
              <a:t>B Out: </a:t>
            </a:r>
            <a:r>
              <a:rPr lang="it-IT" sz="2800" dirty="0">
                <a:sym typeface="Wingdings" panose="05000000000000000000" pitchFamily="2" charset="2"/>
              </a:rPr>
              <a:t>2</a:t>
            </a:r>
            <a:r>
              <a:rPr lang="it-IT" sz="2800" dirty="0" smtClean="0">
                <a:sym typeface="Wingdings" panose="05000000000000000000" pitchFamily="2" charset="2"/>
              </a:rPr>
              <a:t> 14%</a:t>
            </a:r>
          </a:p>
          <a:p>
            <a:r>
              <a:rPr lang="it-IT" sz="2800" dirty="0" smtClean="0">
                <a:sym typeface="Wingdings" panose="05000000000000000000" pitchFamily="2" charset="2"/>
              </a:rPr>
              <a:t>C In: </a:t>
            </a:r>
            <a:r>
              <a:rPr lang="it-IT" sz="2800" dirty="0">
                <a:sym typeface="Wingdings" panose="05000000000000000000" pitchFamily="2" charset="2"/>
              </a:rPr>
              <a:t>7</a:t>
            </a:r>
            <a:r>
              <a:rPr lang="it-IT" sz="2800" dirty="0" smtClean="0">
                <a:sym typeface="Wingdings" panose="05000000000000000000" pitchFamily="2" charset="2"/>
              </a:rPr>
              <a:t> 50%</a:t>
            </a:r>
          </a:p>
          <a:p>
            <a:r>
              <a:rPr lang="it-IT" sz="2800" dirty="0" smtClean="0">
                <a:sym typeface="Wingdings" panose="05000000000000000000" pitchFamily="2" charset="2"/>
              </a:rPr>
              <a:t>C Out: 1 </a:t>
            </a:r>
            <a:r>
              <a:rPr lang="it-IT" sz="2800" dirty="0">
                <a:sym typeface="Wingdings" panose="05000000000000000000" pitchFamily="2" charset="2"/>
              </a:rPr>
              <a:t>7</a:t>
            </a:r>
            <a:r>
              <a:rPr lang="it-IT" sz="2800" dirty="0" smtClean="0">
                <a:sym typeface="Wingdings" panose="05000000000000000000" pitchFamily="2" charset="2"/>
              </a:rPr>
              <a:t>%</a:t>
            </a:r>
            <a:endParaRPr lang="it-IT" sz="2800" dirty="0" smtClean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838200" y="1398494"/>
            <a:ext cx="10515600" cy="3272117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it-IT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5900" dirty="0" smtClean="0"/>
              <a:t>Number of Channel 14. </a:t>
            </a:r>
            <a:br>
              <a:rPr lang="it-IT" sz="5900" dirty="0" smtClean="0"/>
            </a:br>
            <a:endParaRPr lang="it-IT" sz="59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5900" dirty="0" smtClean="0"/>
              <a:t>Expected Results:</a:t>
            </a:r>
          </a:p>
          <a:p>
            <a:r>
              <a:rPr lang="it-IT" sz="5900" dirty="0" smtClean="0"/>
              <a:t>A: </a:t>
            </a:r>
            <a:r>
              <a:rPr lang="el-GR" sz="5900" dirty="0" smtClean="0"/>
              <a:t>λ</a:t>
            </a:r>
            <a:r>
              <a:rPr lang="it-IT" sz="5900" dirty="0" smtClean="0"/>
              <a:t>12 +</a:t>
            </a:r>
            <a:r>
              <a:rPr lang="el-GR" sz="5900" dirty="0" smtClean="0"/>
              <a:t> λ</a:t>
            </a:r>
            <a:r>
              <a:rPr lang="it-IT" sz="5900" dirty="0" smtClean="0"/>
              <a:t>21 = </a:t>
            </a:r>
            <a:r>
              <a:rPr lang="el-GR" sz="5900" dirty="0" smtClean="0"/>
              <a:t>Λ</a:t>
            </a:r>
            <a:r>
              <a:rPr lang="it-IT" sz="5900" dirty="0" smtClean="0"/>
              <a:t> </a:t>
            </a:r>
          </a:p>
          <a:p>
            <a:r>
              <a:rPr lang="it-IT" sz="5900" dirty="0" smtClean="0"/>
              <a:t>B: </a:t>
            </a:r>
            <a:r>
              <a:rPr lang="el-GR" sz="5900" dirty="0" smtClean="0"/>
              <a:t>λ</a:t>
            </a:r>
            <a:r>
              <a:rPr lang="it-IT" sz="5900" dirty="0" smtClean="0"/>
              <a:t>12 +</a:t>
            </a:r>
            <a:r>
              <a:rPr lang="el-GR" sz="5900" dirty="0" smtClean="0"/>
              <a:t> λ</a:t>
            </a:r>
            <a:r>
              <a:rPr lang="it-IT" sz="5900" dirty="0" smtClean="0"/>
              <a:t>21 &lt;= </a:t>
            </a:r>
            <a:r>
              <a:rPr lang="el-GR" sz="5900" dirty="0" smtClean="0"/>
              <a:t>Λ</a:t>
            </a:r>
            <a:r>
              <a:rPr lang="it-IT" sz="5900" dirty="0" smtClean="0"/>
              <a:t> + </a:t>
            </a:r>
            <a:r>
              <a:rPr lang="el-GR" sz="5900" dirty="0" smtClean="0"/>
              <a:t>Λ</a:t>
            </a:r>
            <a:r>
              <a:rPr lang="it-IT" sz="5900" dirty="0" smtClean="0"/>
              <a:t>*4/100</a:t>
            </a:r>
          </a:p>
          <a:p>
            <a:r>
              <a:rPr lang="it-IT" sz="5900" dirty="0" smtClean="0"/>
              <a:t>C: </a:t>
            </a:r>
            <a:r>
              <a:rPr lang="el-GR" sz="5900" dirty="0" smtClean="0"/>
              <a:t>λ</a:t>
            </a:r>
            <a:r>
              <a:rPr lang="it-IT" sz="5900" dirty="0" smtClean="0"/>
              <a:t>12 +</a:t>
            </a:r>
            <a:r>
              <a:rPr lang="el-GR" sz="5900" dirty="0" smtClean="0"/>
              <a:t> λ</a:t>
            </a:r>
            <a:r>
              <a:rPr lang="it-IT" sz="5900" dirty="0" smtClean="0"/>
              <a:t>21 &gt;= </a:t>
            </a:r>
            <a:r>
              <a:rPr lang="el-GR" sz="5900" dirty="0" smtClean="0"/>
              <a:t>Λ</a:t>
            </a:r>
            <a:r>
              <a:rPr lang="it-IT" sz="5900" dirty="0" smtClean="0"/>
              <a:t> + </a:t>
            </a:r>
            <a:r>
              <a:rPr lang="el-GR" sz="5900" dirty="0"/>
              <a:t>Λ</a:t>
            </a:r>
            <a:r>
              <a:rPr lang="it-IT" sz="5900" dirty="0" smtClean="0"/>
              <a:t>*4/100 </a:t>
            </a:r>
            <a:r>
              <a:rPr lang="it-IT" sz="5900" dirty="0" smtClean="0">
                <a:sym typeface="Wingdings" panose="05000000000000000000" pitchFamily="2" charset="2"/>
              </a:rPr>
              <a:t>Local and Remote Balance </a:t>
            </a:r>
            <a:r>
              <a:rPr lang="it-IT" sz="5900" dirty="0" smtClean="0"/>
              <a:t>have changed in Time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it-IT" dirty="0" smtClean="0"/>
              <a:t/>
            </a:r>
            <a:br>
              <a:rPr lang="it-IT" dirty="0" smtClean="0"/>
            </a:br>
            <a:endParaRPr lang="it-IT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it-IT" dirty="0"/>
          </a:p>
        </p:txBody>
      </p:sp>
      <p:sp>
        <p:nvSpPr>
          <p:cNvPr id="6" name="CuadroTexto 5"/>
          <p:cNvSpPr txBox="1"/>
          <p:nvPr/>
        </p:nvSpPr>
        <p:spPr>
          <a:xfrm>
            <a:off x="9323294" y="1690688"/>
            <a:ext cx="23805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N.B. InOut referring to  </a:t>
            </a:r>
            <a:br>
              <a:rPr lang="it-IT" dirty="0" smtClean="0"/>
            </a:br>
            <a:r>
              <a:rPr lang="it-IT" dirty="0" smtClean="0"/>
              <a:t>MostConnected and </a:t>
            </a:r>
            <a:br>
              <a:rPr lang="it-IT" dirty="0" smtClean="0"/>
            </a:br>
            <a:r>
              <a:rPr lang="it-IT" dirty="0" smtClean="0"/>
              <a:t>TopCapacity Peers 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7539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Channel Intersection Stats </a:t>
            </a:r>
            <a:endParaRPr lang="it-I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4077389"/>
            <a:ext cx="2873188" cy="47784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smtClean="0"/>
              <a:t>Results:</a:t>
            </a:r>
          </a:p>
          <a:p>
            <a:r>
              <a:rPr lang="it-IT" dirty="0" smtClean="0"/>
              <a:t>A: 0 </a:t>
            </a:r>
          </a:p>
          <a:p>
            <a:r>
              <a:rPr lang="it-IT" dirty="0" smtClean="0"/>
              <a:t>B: </a:t>
            </a:r>
            <a:r>
              <a:rPr lang="it-IT" dirty="0"/>
              <a:t>7</a:t>
            </a:r>
            <a:r>
              <a:rPr lang="it-IT" dirty="0" smtClean="0"/>
              <a:t> </a:t>
            </a:r>
            <a:r>
              <a:rPr lang="it-IT" dirty="0" smtClean="0">
                <a:sym typeface="Wingdings" panose="05000000000000000000" pitchFamily="2" charset="2"/>
              </a:rPr>
              <a:t>50%</a:t>
            </a:r>
            <a:endParaRPr lang="it-IT" dirty="0" smtClean="0"/>
          </a:p>
          <a:p>
            <a:r>
              <a:rPr lang="it-IT" dirty="0" smtClean="0"/>
              <a:t>C: </a:t>
            </a:r>
            <a:r>
              <a:rPr lang="it-IT" dirty="0"/>
              <a:t>7</a:t>
            </a:r>
            <a:r>
              <a:rPr lang="it-IT" dirty="0" smtClean="0"/>
              <a:t> </a:t>
            </a:r>
            <a:r>
              <a:rPr lang="it-IT" dirty="0" smtClean="0">
                <a:sym typeface="Wingdings" panose="05000000000000000000" pitchFamily="2" charset="2"/>
              </a:rPr>
              <a:t> 50%</a:t>
            </a:r>
            <a:endParaRPr lang="it-IT" dirty="0" smtClean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/>
            </a:r>
            <a:br>
              <a:rPr lang="it-IT" dirty="0" smtClean="0"/>
            </a:br>
            <a:endParaRPr lang="it-IT" dirty="0" smtClean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Rectángulo 3"/>
          <p:cNvSpPr/>
          <p:nvPr/>
        </p:nvSpPr>
        <p:spPr>
          <a:xfrm>
            <a:off x="6956613" y="4077389"/>
            <a:ext cx="312868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800" dirty="0" smtClean="0"/>
              <a:t>Results In Out:</a:t>
            </a:r>
          </a:p>
          <a:p>
            <a:r>
              <a:rPr lang="it-IT" sz="2800" dirty="0" smtClean="0">
                <a:sym typeface="Wingdings" panose="05000000000000000000" pitchFamily="2" charset="2"/>
              </a:rPr>
              <a:t>A </a:t>
            </a:r>
            <a:r>
              <a:rPr lang="it-IT" sz="2800" dirty="0">
                <a:sym typeface="Wingdings" panose="05000000000000000000" pitchFamily="2" charset="2"/>
              </a:rPr>
              <a:t>In Out: </a:t>
            </a:r>
            <a:r>
              <a:rPr lang="it-IT" sz="2800" dirty="0" smtClean="0">
                <a:sym typeface="Wingdings" panose="05000000000000000000" pitchFamily="2" charset="2"/>
              </a:rPr>
              <a:t>0</a:t>
            </a:r>
            <a:endParaRPr lang="it-IT" sz="2800" dirty="0" smtClean="0"/>
          </a:p>
          <a:p>
            <a:r>
              <a:rPr lang="it-IT" sz="2800" dirty="0" smtClean="0"/>
              <a:t>B In: 5 </a:t>
            </a:r>
            <a:r>
              <a:rPr lang="it-IT" sz="2800" dirty="0" smtClean="0">
                <a:sym typeface="Wingdings" panose="05000000000000000000" pitchFamily="2" charset="2"/>
              </a:rPr>
              <a:t>36%</a:t>
            </a:r>
          </a:p>
          <a:p>
            <a:r>
              <a:rPr lang="it-IT" sz="2800" dirty="0" smtClean="0">
                <a:sym typeface="Wingdings" panose="05000000000000000000" pitchFamily="2" charset="2"/>
              </a:rPr>
              <a:t>B Out: </a:t>
            </a:r>
            <a:r>
              <a:rPr lang="it-IT" sz="2800" dirty="0">
                <a:sym typeface="Wingdings" panose="05000000000000000000" pitchFamily="2" charset="2"/>
              </a:rPr>
              <a:t>2</a:t>
            </a:r>
            <a:r>
              <a:rPr lang="it-IT" sz="2800" dirty="0" smtClean="0">
                <a:sym typeface="Wingdings" panose="05000000000000000000" pitchFamily="2" charset="2"/>
              </a:rPr>
              <a:t> 14%</a:t>
            </a:r>
          </a:p>
          <a:p>
            <a:r>
              <a:rPr lang="it-IT" sz="2800" dirty="0" smtClean="0">
                <a:sym typeface="Wingdings" panose="05000000000000000000" pitchFamily="2" charset="2"/>
              </a:rPr>
              <a:t>C In: 6 43%</a:t>
            </a:r>
          </a:p>
          <a:p>
            <a:r>
              <a:rPr lang="it-IT" sz="2800" dirty="0" smtClean="0">
                <a:sym typeface="Wingdings" panose="05000000000000000000" pitchFamily="2" charset="2"/>
              </a:rPr>
              <a:t>C Out: 1 </a:t>
            </a:r>
            <a:r>
              <a:rPr lang="it-IT" sz="2800" dirty="0">
                <a:sym typeface="Wingdings" panose="05000000000000000000" pitchFamily="2" charset="2"/>
              </a:rPr>
              <a:t>7</a:t>
            </a:r>
            <a:r>
              <a:rPr lang="it-IT" sz="2800" dirty="0" smtClean="0">
                <a:sym typeface="Wingdings" panose="05000000000000000000" pitchFamily="2" charset="2"/>
              </a:rPr>
              <a:t>%</a:t>
            </a:r>
            <a:endParaRPr lang="it-IT" sz="2800" dirty="0" smtClean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838200" y="1398494"/>
            <a:ext cx="10515600" cy="3272117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it-IT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5900" dirty="0" smtClean="0"/>
              <a:t>Number of Channel 14. </a:t>
            </a:r>
            <a:br>
              <a:rPr lang="it-IT" sz="5900" dirty="0" smtClean="0"/>
            </a:br>
            <a:endParaRPr lang="it-IT" sz="59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5900" dirty="0" smtClean="0"/>
              <a:t>Expected Results:</a:t>
            </a:r>
          </a:p>
          <a:p>
            <a:r>
              <a:rPr lang="it-IT" sz="5900" dirty="0" smtClean="0"/>
              <a:t>A: </a:t>
            </a:r>
            <a:r>
              <a:rPr lang="el-GR" sz="5900" dirty="0" smtClean="0"/>
              <a:t>λ</a:t>
            </a:r>
            <a:r>
              <a:rPr lang="it-IT" sz="5900" dirty="0" smtClean="0"/>
              <a:t>12 +</a:t>
            </a:r>
            <a:r>
              <a:rPr lang="el-GR" sz="5900" dirty="0" smtClean="0"/>
              <a:t> λ</a:t>
            </a:r>
            <a:r>
              <a:rPr lang="it-IT" sz="5900" dirty="0" smtClean="0"/>
              <a:t>21 = </a:t>
            </a:r>
            <a:r>
              <a:rPr lang="el-GR" sz="5900" dirty="0" smtClean="0"/>
              <a:t>Λ</a:t>
            </a:r>
            <a:r>
              <a:rPr lang="it-IT" sz="5900" dirty="0" smtClean="0"/>
              <a:t> </a:t>
            </a:r>
          </a:p>
          <a:p>
            <a:r>
              <a:rPr lang="it-IT" sz="5900" dirty="0" smtClean="0"/>
              <a:t>B: </a:t>
            </a:r>
            <a:r>
              <a:rPr lang="el-GR" sz="5900" dirty="0" smtClean="0"/>
              <a:t>λ</a:t>
            </a:r>
            <a:r>
              <a:rPr lang="it-IT" sz="5900" dirty="0" smtClean="0"/>
              <a:t>12 +</a:t>
            </a:r>
            <a:r>
              <a:rPr lang="el-GR" sz="5900" dirty="0" smtClean="0"/>
              <a:t> λ</a:t>
            </a:r>
            <a:r>
              <a:rPr lang="it-IT" sz="5900" dirty="0" smtClean="0"/>
              <a:t>21 &lt;= </a:t>
            </a:r>
            <a:r>
              <a:rPr lang="el-GR" sz="5900" dirty="0" smtClean="0"/>
              <a:t>Λ</a:t>
            </a:r>
            <a:r>
              <a:rPr lang="it-IT" sz="5900" dirty="0" smtClean="0"/>
              <a:t> + </a:t>
            </a:r>
            <a:r>
              <a:rPr lang="el-GR" sz="5900" dirty="0" smtClean="0"/>
              <a:t>Λ</a:t>
            </a:r>
            <a:r>
              <a:rPr lang="it-IT" sz="5900" dirty="0" smtClean="0"/>
              <a:t>*10/100</a:t>
            </a:r>
          </a:p>
          <a:p>
            <a:r>
              <a:rPr lang="it-IT" sz="5900" dirty="0" smtClean="0"/>
              <a:t>C: </a:t>
            </a:r>
            <a:r>
              <a:rPr lang="el-GR" sz="5900" dirty="0" smtClean="0"/>
              <a:t>λ</a:t>
            </a:r>
            <a:r>
              <a:rPr lang="it-IT" sz="5900" dirty="0" smtClean="0"/>
              <a:t>12 +</a:t>
            </a:r>
            <a:r>
              <a:rPr lang="el-GR" sz="5900" dirty="0" smtClean="0"/>
              <a:t> λ</a:t>
            </a:r>
            <a:r>
              <a:rPr lang="it-IT" sz="5900" dirty="0" smtClean="0"/>
              <a:t>21 &gt;= </a:t>
            </a:r>
            <a:r>
              <a:rPr lang="el-GR" sz="5900" dirty="0" smtClean="0"/>
              <a:t>Λ</a:t>
            </a:r>
            <a:r>
              <a:rPr lang="it-IT" sz="5900" dirty="0" smtClean="0"/>
              <a:t> + </a:t>
            </a:r>
            <a:r>
              <a:rPr lang="el-GR" sz="5900" dirty="0"/>
              <a:t>Λ</a:t>
            </a:r>
            <a:r>
              <a:rPr lang="it-IT" sz="5900" dirty="0" smtClean="0"/>
              <a:t>*10/100 </a:t>
            </a:r>
            <a:r>
              <a:rPr lang="it-IT" sz="5900" dirty="0" smtClean="0">
                <a:sym typeface="Wingdings" panose="05000000000000000000" pitchFamily="2" charset="2"/>
              </a:rPr>
              <a:t>Local and Remote Balance </a:t>
            </a:r>
            <a:r>
              <a:rPr lang="it-IT" sz="5900" dirty="0" smtClean="0"/>
              <a:t>have changed in Time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it-IT" dirty="0" smtClean="0"/>
              <a:t/>
            </a:r>
            <a:br>
              <a:rPr lang="it-IT" dirty="0" smtClean="0"/>
            </a:br>
            <a:endParaRPr lang="it-IT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it-IT" dirty="0"/>
          </a:p>
        </p:txBody>
      </p:sp>
      <p:sp>
        <p:nvSpPr>
          <p:cNvPr id="6" name="CuadroTexto 5"/>
          <p:cNvSpPr txBox="1"/>
          <p:nvPr/>
        </p:nvSpPr>
        <p:spPr>
          <a:xfrm>
            <a:off x="9323294" y="1690688"/>
            <a:ext cx="23805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N.B. InOut referring to  </a:t>
            </a:r>
            <a:br>
              <a:rPr lang="it-IT" dirty="0" smtClean="0"/>
            </a:br>
            <a:r>
              <a:rPr lang="it-IT" dirty="0" smtClean="0"/>
              <a:t>MostConnected and </a:t>
            </a:r>
            <a:br>
              <a:rPr lang="it-IT" dirty="0" smtClean="0"/>
            </a:br>
            <a:r>
              <a:rPr lang="it-IT" dirty="0" smtClean="0"/>
              <a:t>TopCapacity Peers 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8653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Testnet Result</a:t>
            </a:r>
            <a:endParaRPr lang="it-IT" dirty="0"/>
          </a:p>
        </p:txBody>
      </p:sp>
      <p:sp>
        <p:nvSpPr>
          <p:cNvPr id="3" name="CuadroTexto 2"/>
          <p:cNvSpPr txBox="1"/>
          <p:nvPr/>
        </p:nvSpPr>
        <p:spPr>
          <a:xfrm>
            <a:off x="6333477" y="4212791"/>
            <a:ext cx="52321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In Balance</a:t>
            </a:r>
            <a:r>
              <a:rPr lang="it-IT" dirty="0" smtClean="0"/>
              <a:t>: </a:t>
            </a:r>
            <a:br>
              <a:rPr lang="it-IT" dirty="0" smtClean="0"/>
            </a:br>
            <a:r>
              <a:rPr lang="it-IT" dirty="0" smtClean="0"/>
              <a:t>Sum </a:t>
            </a:r>
            <a:r>
              <a:rPr lang="it-IT" dirty="0"/>
              <a:t>Capacity: 140923199 sat = </a:t>
            </a:r>
            <a:r>
              <a:rPr lang="it-IT" b="1" dirty="0"/>
              <a:t>7 102.16€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Sum EstimatedCapacity</a:t>
            </a:r>
            <a:r>
              <a:rPr lang="it-IT" dirty="0"/>
              <a:t>: 31977532 </a:t>
            </a:r>
            <a:r>
              <a:rPr lang="it-IT" dirty="0" smtClean="0"/>
              <a:t>sat= </a:t>
            </a:r>
            <a:r>
              <a:rPr lang="it-IT" b="1" dirty="0"/>
              <a:t> 1 611.58€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Expense</a:t>
            </a:r>
            <a:r>
              <a:rPr lang="it-IT" dirty="0"/>
              <a:t>: 108945667 sat= </a:t>
            </a:r>
            <a:r>
              <a:rPr lang="it-IT" b="1" dirty="0"/>
              <a:t> </a:t>
            </a:r>
            <a:r>
              <a:rPr lang="it-IT" b="1" dirty="0" smtClean="0"/>
              <a:t>5 </a:t>
            </a:r>
            <a:r>
              <a:rPr lang="it-IT" b="1" dirty="0"/>
              <a:t>490.58€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b="1" dirty="0" smtClean="0"/>
              <a:t>Out Balance: </a:t>
            </a:r>
            <a:r>
              <a:rPr lang="it-IT" dirty="0"/>
              <a:t/>
            </a:r>
            <a:br>
              <a:rPr lang="it-IT" dirty="0"/>
            </a:br>
            <a:r>
              <a:rPr lang="it-IT" dirty="0"/>
              <a:t>Sum Capacity: 159750959 sat = </a:t>
            </a:r>
            <a:r>
              <a:rPr lang="it-IT" b="1" dirty="0"/>
              <a:t> </a:t>
            </a:r>
            <a:r>
              <a:rPr lang="it-IT" b="1" dirty="0" smtClean="0"/>
              <a:t>8 </a:t>
            </a:r>
            <a:r>
              <a:rPr lang="it-IT" b="1" dirty="0"/>
              <a:t>051.03€</a:t>
            </a:r>
            <a:r>
              <a:rPr lang="it-IT" dirty="0" smtClean="0"/>
              <a:t> </a:t>
            </a:r>
            <a:r>
              <a:rPr lang="it-IT" dirty="0"/>
              <a:t/>
            </a:r>
            <a:br>
              <a:rPr lang="it-IT" dirty="0"/>
            </a:br>
            <a:r>
              <a:rPr lang="it-IT" dirty="0"/>
              <a:t>Sum EstimatedCapacity: 75121643 sat </a:t>
            </a:r>
            <a:r>
              <a:rPr lang="it-IT" dirty="0" smtClean="0"/>
              <a:t>= </a:t>
            </a:r>
            <a:r>
              <a:rPr lang="it-IT" b="1" dirty="0"/>
              <a:t>3 785.94€</a:t>
            </a:r>
            <a:r>
              <a:rPr lang="it-IT" dirty="0"/>
              <a:t/>
            </a:r>
            <a:br>
              <a:rPr lang="it-IT" dirty="0"/>
            </a:br>
            <a:r>
              <a:rPr lang="it-IT" dirty="0"/>
              <a:t>Expense: 84629316 sat = </a:t>
            </a:r>
            <a:r>
              <a:rPr lang="it-IT" b="1" dirty="0"/>
              <a:t>  4 265.10</a:t>
            </a:r>
            <a:r>
              <a:rPr lang="it-IT" b="1" dirty="0" smtClean="0"/>
              <a:t>€</a:t>
            </a:r>
          </a:p>
          <a:p>
            <a:r>
              <a:rPr lang="it-IT" b="1" dirty="0" smtClean="0">
                <a:solidFill>
                  <a:srgbClr val="FF0000"/>
                </a:solidFill>
              </a:rPr>
              <a:t>TestnetNodesBalance</a:t>
            </a:r>
            <a:r>
              <a:rPr lang="it-IT" b="1" dirty="0">
                <a:solidFill>
                  <a:srgbClr val="FF0000"/>
                </a:solidFill>
              </a:rPr>
              <a:t>: +</a:t>
            </a:r>
            <a:r>
              <a:rPr lang="it-IT" b="1" dirty="0" smtClean="0">
                <a:solidFill>
                  <a:srgbClr val="FF0000"/>
                </a:solidFill>
              </a:rPr>
              <a:t>1225.48</a:t>
            </a:r>
            <a:r>
              <a:rPr lang="it-IT" b="1" dirty="0">
                <a:solidFill>
                  <a:srgbClr val="FF0000"/>
                </a:solidFill>
              </a:rPr>
              <a:t>€</a:t>
            </a:r>
            <a:endParaRPr lang="it-IT" b="1" dirty="0"/>
          </a:p>
          <a:p>
            <a:endParaRPr lang="it-IT" b="1" dirty="0" smtClean="0"/>
          </a:p>
          <a:p>
            <a:endParaRPr lang="it-IT" b="1" dirty="0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44" y="1277233"/>
            <a:ext cx="5014482" cy="2840949"/>
          </a:xfr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96" y="4124385"/>
            <a:ext cx="4668985" cy="2632804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360" y="1326683"/>
            <a:ext cx="4973732" cy="276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69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Testnet Result</a:t>
            </a:r>
            <a:endParaRPr lang="it-IT" dirty="0"/>
          </a:p>
        </p:txBody>
      </p:sp>
      <p:sp>
        <p:nvSpPr>
          <p:cNvPr id="3" name="CuadroTexto 2"/>
          <p:cNvSpPr txBox="1"/>
          <p:nvPr/>
        </p:nvSpPr>
        <p:spPr>
          <a:xfrm>
            <a:off x="6333477" y="4212791"/>
            <a:ext cx="52321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In Balance</a:t>
            </a:r>
            <a:r>
              <a:rPr lang="it-IT" dirty="0" smtClean="0"/>
              <a:t>: </a:t>
            </a:r>
            <a:br>
              <a:rPr lang="it-IT" dirty="0" smtClean="0"/>
            </a:br>
            <a:r>
              <a:rPr lang="it-IT" dirty="0" smtClean="0"/>
              <a:t>Sum </a:t>
            </a:r>
            <a:r>
              <a:rPr lang="it-IT" dirty="0"/>
              <a:t>Capacity: 140923199 sat = </a:t>
            </a:r>
            <a:r>
              <a:rPr lang="it-IT" b="1" dirty="0"/>
              <a:t>7 102.16€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Sum EstimatedCapacity</a:t>
            </a:r>
            <a:r>
              <a:rPr lang="it-IT" dirty="0"/>
              <a:t>: 31977532 </a:t>
            </a:r>
            <a:r>
              <a:rPr lang="it-IT" dirty="0" smtClean="0"/>
              <a:t>sat= </a:t>
            </a:r>
            <a:r>
              <a:rPr lang="it-IT" b="1" dirty="0"/>
              <a:t> 1 611.58€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Expense</a:t>
            </a:r>
            <a:r>
              <a:rPr lang="it-IT" dirty="0"/>
              <a:t>: 108945667 sat= </a:t>
            </a:r>
            <a:r>
              <a:rPr lang="it-IT" b="1" dirty="0"/>
              <a:t> </a:t>
            </a:r>
            <a:r>
              <a:rPr lang="it-IT" b="1" dirty="0" smtClean="0"/>
              <a:t>5 </a:t>
            </a:r>
            <a:r>
              <a:rPr lang="it-IT" b="1" dirty="0"/>
              <a:t>490.58€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b="1" dirty="0" smtClean="0"/>
              <a:t>Out Balance: </a:t>
            </a:r>
            <a:r>
              <a:rPr lang="it-IT" dirty="0"/>
              <a:t/>
            </a:r>
            <a:br>
              <a:rPr lang="it-IT" dirty="0"/>
            </a:br>
            <a:r>
              <a:rPr lang="it-IT" dirty="0"/>
              <a:t>Sum Capacity: 159750959 sat = </a:t>
            </a:r>
            <a:r>
              <a:rPr lang="it-IT" b="1" dirty="0"/>
              <a:t> </a:t>
            </a:r>
            <a:r>
              <a:rPr lang="it-IT" b="1" dirty="0" smtClean="0"/>
              <a:t>8 </a:t>
            </a:r>
            <a:r>
              <a:rPr lang="it-IT" b="1" dirty="0"/>
              <a:t>051.03€</a:t>
            </a:r>
            <a:r>
              <a:rPr lang="it-IT" dirty="0" smtClean="0"/>
              <a:t> </a:t>
            </a:r>
            <a:r>
              <a:rPr lang="it-IT" dirty="0"/>
              <a:t/>
            </a:r>
            <a:br>
              <a:rPr lang="it-IT" dirty="0"/>
            </a:br>
            <a:r>
              <a:rPr lang="it-IT" dirty="0"/>
              <a:t>Sum EstimatedCapacity: 75121643 sat </a:t>
            </a:r>
            <a:r>
              <a:rPr lang="it-IT" dirty="0" smtClean="0"/>
              <a:t>= </a:t>
            </a:r>
            <a:r>
              <a:rPr lang="it-IT" b="1" dirty="0"/>
              <a:t>3 785.94€</a:t>
            </a:r>
            <a:r>
              <a:rPr lang="it-IT" dirty="0"/>
              <a:t/>
            </a:r>
            <a:br>
              <a:rPr lang="it-IT" dirty="0"/>
            </a:br>
            <a:r>
              <a:rPr lang="it-IT" dirty="0"/>
              <a:t>Expense: 84629316 sat = </a:t>
            </a:r>
            <a:r>
              <a:rPr lang="it-IT" b="1" dirty="0"/>
              <a:t>  4 265.10</a:t>
            </a:r>
            <a:r>
              <a:rPr lang="it-IT" b="1" dirty="0" smtClean="0"/>
              <a:t>€</a:t>
            </a:r>
          </a:p>
          <a:p>
            <a:r>
              <a:rPr lang="it-IT" b="1" dirty="0" smtClean="0">
                <a:solidFill>
                  <a:srgbClr val="FF0000"/>
                </a:solidFill>
              </a:rPr>
              <a:t>TestnetNodesBalance</a:t>
            </a:r>
            <a:r>
              <a:rPr lang="it-IT" b="1" dirty="0">
                <a:solidFill>
                  <a:srgbClr val="FF0000"/>
                </a:solidFill>
              </a:rPr>
              <a:t>: +</a:t>
            </a:r>
            <a:r>
              <a:rPr lang="it-IT" b="1" dirty="0" smtClean="0">
                <a:solidFill>
                  <a:srgbClr val="FF0000"/>
                </a:solidFill>
              </a:rPr>
              <a:t>1225.48</a:t>
            </a:r>
            <a:r>
              <a:rPr lang="it-IT" b="1" dirty="0">
                <a:solidFill>
                  <a:srgbClr val="FF0000"/>
                </a:solidFill>
              </a:rPr>
              <a:t>€</a:t>
            </a:r>
            <a:endParaRPr lang="it-IT" b="1" dirty="0"/>
          </a:p>
          <a:p>
            <a:endParaRPr lang="it-IT" b="1" dirty="0" smtClean="0"/>
          </a:p>
          <a:p>
            <a:endParaRPr lang="it-IT" b="1" dirty="0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44" y="1277233"/>
            <a:ext cx="5014481" cy="2840949"/>
          </a:xfr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96" y="4124385"/>
            <a:ext cx="4668984" cy="2632804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361" y="1326683"/>
            <a:ext cx="4973730" cy="276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57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Routing info view from different nodes</a:t>
            </a:r>
            <a:endParaRPr lang="it-I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smtClean="0"/>
              <a:t>Considering the last update message  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Node </a:t>
            </a:r>
            <a:r>
              <a:rPr lang="en-US" dirty="0"/>
              <a:t>1 has: 37343 channels</a:t>
            </a:r>
          </a:p>
          <a:p>
            <a:pPr marL="0" indent="0">
              <a:buNone/>
            </a:pPr>
            <a:r>
              <a:rPr lang="en-US" dirty="0"/>
              <a:t>Node 2 has: 38294 channels</a:t>
            </a:r>
          </a:p>
          <a:p>
            <a:pPr marL="0" indent="0">
              <a:buNone/>
            </a:pPr>
            <a:r>
              <a:rPr lang="en-US" dirty="0"/>
              <a:t>Node1 and Node2 have the same </a:t>
            </a:r>
            <a:r>
              <a:rPr lang="en-US" dirty="0" err="1" smtClean="0"/>
              <a:t>channel_ID</a:t>
            </a:r>
            <a:r>
              <a:rPr lang="en-US" dirty="0" smtClean="0"/>
              <a:t> </a:t>
            </a:r>
            <a:r>
              <a:rPr lang="en-US" dirty="0"/>
              <a:t>for: 37107 channels</a:t>
            </a:r>
          </a:p>
          <a:p>
            <a:pPr marL="0" indent="0">
              <a:buNone/>
            </a:pPr>
            <a:r>
              <a:rPr lang="en-US" dirty="0"/>
              <a:t>Node1 and Node2 have the same channels info for: 11638 </a:t>
            </a:r>
            <a:r>
              <a:rPr lang="en-US" dirty="0" smtClean="0"/>
              <a:t>channels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Node1 and Node2 share the same info for the 31,36 % of the channels 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429404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Routing info view from different nodes</a:t>
            </a:r>
            <a:endParaRPr lang="it-I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it-IT" dirty="0" smtClean="0"/>
              <a:t>Considering the last update message  </a:t>
            </a:r>
          </a:p>
          <a:p>
            <a:pPr marL="0" indent="0">
              <a:buNone/>
            </a:pPr>
            <a:r>
              <a:rPr lang="en-US" dirty="0"/>
              <a:t>Node 1 channel:</a:t>
            </a:r>
          </a:p>
          <a:p>
            <a:pPr marL="0" indent="0">
              <a:buNone/>
            </a:pPr>
            <a:r>
              <a:rPr lang="en-US" dirty="0"/>
              <a:t>{'</a:t>
            </a:r>
            <a:r>
              <a:rPr lang="en-US" dirty="0" err="1"/>
              <a:t>channel_id</a:t>
            </a:r>
            <a:r>
              <a:rPr lang="en-US" dirty="0"/>
              <a:t>': '565298510345994240', '</a:t>
            </a:r>
            <a:r>
              <a:rPr lang="en-US" dirty="0" err="1"/>
              <a:t>chan_point</a:t>
            </a:r>
            <a:r>
              <a:rPr lang="en-US" dirty="0"/>
              <a:t>': 'b1a212591a43fc85582b55cb73bfe2040178e9582f8bb9b0513a6669328a9c66:0', 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 err="1">
                <a:solidFill>
                  <a:srgbClr val="FF0000"/>
                </a:solidFill>
              </a:rPr>
              <a:t>last_update</a:t>
            </a:r>
            <a:r>
              <a:rPr lang="en-US" dirty="0">
                <a:solidFill>
                  <a:srgbClr val="FF0000"/>
                </a:solidFill>
              </a:rPr>
              <a:t>': 1556980405</a:t>
            </a:r>
            <a:r>
              <a:rPr lang="en-US" dirty="0"/>
              <a:t>, 'node1_pub': '02ad6fb8d693dc1e4569bcedefadf5f72a931ae027dc0f0c544b34c1c6f3b9a02b', 'node2_pub': '033cfe09030dff97391e08cd08c77834efcb44b706bee7ac7d0866b02ed67f356a', 'capacity': '44000', 'node1_policy':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{</a:t>
            </a:r>
            <a:r>
              <a:rPr lang="en-US" dirty="0"/>
              <a:t>'</a:t>
            </a:r>
            <a:r>
              <a:rPr lang="en-US" dirty="0" err="1"/>
              <a:t>time_lock_delta</a:t>
            </a:r>
            <a:r>
              <a:rPr lang="en-US" dirty="0"/>
              <a:t>': 144, '</a:t>
            </a:r>
            <a:r>
              <a:rPr lang="en-US" dirty="0" err="1"/>
              <a:t>min_htlc</a:t>
            </a:r>
            <a:r>
              <a:rPr lang="en-US" dirty="0"/>
              <a:t>': '1000', '</a:t>
            </a:r>
            <a:r>
              <a:rPr lang="en-US" dirty="0" err="1"/>
              <a:t>fee_base_msat</a:t>
            </a:r>
            <a:r>
              <a:rPr lang="en-US" dirty="0"/>
              <a:t>': '0', '</a:t>
            </a:r>
            <a:r>
              <a:rPr lang="en-US" dirty="0" err="1"/>
              <a:t>fee_rate_milli_msat</a:t>
            </a:r>
            <a:r>
              <a:rPr lang="en-US" dirty="0"/>
              <a:t>': '1', 'disabled': True}, 'node2_policy': {'</a:t>
            </a:r>
            <a:r>
              <a:rPr lang="en-US" dirty="0" err="1"/>
              <a:t>time_lock_delta</a:t>
            </a:r>
            <a:r>
              <a:rPr lang="en-US" dirty="0"/>
              <a:t>': 1000, '</a:t>
            </a:r>
            <a:r>
              <a:rPr lang="en-US" dirty="0" err="1"/>
              <a:t>min_htlc</a:t>
            </a:r>
            <a:r>
              <a:rPr lang="en-US" dirty="0"/>
              <a:t>': '1000', '</a:t>
            </a:r>
            <a:r>
              <a:rPr lang="en-US" dirty="0" err="1"/>
              <a:t>fee_base_msat</a:t>
            </a:r>
            <a:r>
              <a:rPr lang="en-US" dirty="0"/>
              <a:t>': '900', '</a:t>
            </a:r>
            <a:r>
              <a:rPr lang="en-US" dirty="0" err="1"/>
              <a:t>fee_rate_milli_msat</a:t>
            </a:r>
            <a:r>
              <a:rPr lang="en-US" dirty="0"/>
              <a:t>': '1', 'disabled': False}}</a:t>
            </a:r>
          </a:p>
          <a:p>
            <a:pPr marL="0" indent="0">
              <a:buNone/>
            </a:pPr>
            <a:r>
              <a:rPr lang="en-US" dirty="0"/>
              <a:t>Node 2 channel:</a:t>
            </a:r>
          </a:p>
          <a:p>
            <a:pPr marL="0" indent="0">
              <a:buNone/>
            </a:pPr>
            <a:r>
              <a:rPr lang="en-US" dirty="0"/>
              <a:t>{'</a:t>
            </a:r>
            <a:r>
              <a:rPr lang="en-US" dirty="0" err="1"/>
              <a:t>channel_id</a:t>
            </a:r>
            <a:r>
              <a:rPr lang="en-US" dirty="0"/>
              <a:t>': '565298510345994240', '</a:t>
            </a:r>
            <a:r>
              <a:rPr lang="en-US" dirty="0" err="1"/>
              <a:t>chan_point</a:t>
            </a:r>
            <a:r>
              <a:rPr lang="en-US" dirty="0"/>
              <a:t>': 'b1a212591a43fc85582b55cb73bfe2040178e9582f8bb9b0513a6669328a9c66:0', 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 err="1">
                <a:solidFill>
                  <a:srgbClr val="FF0000"/>
                </a:solidFill>
              </a:rPr>
              <a:t>last_update</a:t>
            </a:r>
            <a:r>
              <a:rPr lang="en-US" dirty="0">
                <a:solidFill>
                  <a:srgbClr val="FF0000"/>
                </a:solidFill>
              </a:rPr>
              <a:t>': 1557153205</a:t>
            </a:r>
            <a:r>
              <a:rPr lang="en-US" dirty="0"/>
              <a:t>, 'node1_pub': '02ad6fb8d693dc1e4569bcedefadf5f72a931ae027dc0f0c544b34c1c6f3b9a02b', 'node2_pub': '033cfe09030dff97391e08cd08c77834efcb44b706bee7ac7d0866b02ed67f356a', 'capacity': '44000', 'node1_policy': {'</a:t>
            </a:r>
            <a:r>
              <a:rPr lang="en-US" dirty="0" err="1"/>
              <a:t>time_lock_delta</a:t>
            </a:r>
            <a:r>
              <a:rPr lang="en-US" dirty="0"/>
              <a:t>': 144, '</a:t>
            </a:r>
            <a:r>
              <a:rPr lang="en-US" dirty="0" err="1"/>
              <a:t>min_htlc</a:t>
            </a:r>
            <a:r>
              <a:rPr lang="en-US" dirty="0"/>
              <a:t>': '1000', '</a:t>
            </a:r>
            <a:r>
              <a:rPr lang="en-US" dirty="0" err="1"/>
              <a:t>fee_base_msat</a:t>
            </a:r>
            <a:r>
              <a:rPr lang="en-US" dirty="0"/>
              <a:t>': '0', '</a:t>
            </a:r>
            <a:r>
              <a:rPr lang="en-US" dirty="0" err="1"/>
              <a:t>fee_rate_milli_msat</a:t>
            </a:r>
            <a:r>
              <a:rPr lang="en-US" dirty="0"/>
              <a:t>': '1', 'disabled': True}, 'node2_policy': {'</a:t>
            </a:r>
            <a:r>
              <a:rPr lang="en-US" dirty="0" err="1"/>
              <a:t>time_lock_delta</a:t>
            </a:r>
            <a:r>
              <a:rPr lang="en-US" dirty="0"/>
              <a:t>': 1000, '</a:t>
            </a:r>
            <a:r>
              <a:rPr lang="en-US" dirty="0" err="1"/>
              <a:t>min_htlc</a:t>
            </a:r>
            <a:r>
              <a:rPr lang="en-US" dirty="0"/>
              <a:t>': '1000', '</a:t>
            </a:r>
            <a:r>
              <a:rPr lang="en-US" dirty="0" err="1"/>
              <a:t>fee_base_msat</a:t>
            </a:r>
            <a:r>
              <a:rPr lang="en-US" dirty="0"/>
              <a:t>': '900', '</a:t>
            </a:r>
            <a:r>
              <a:rPr lang="en-US" dirty="0" err="1"/>
              <a:t>fee_rate_milli_msat</a:t>
            </a:r>
            <a:r>
              <a:rPr lang="en-US" dirty="0"/>
              <a:t>': '1', 'disabled': False}}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7280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Routing info view from different nodes</a:t>
            </a:r>
            <a:endParaRPr lang="it-I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it-IT" dirty="0" smtClean="0"/>
              <a:t>Considering the last update message  </a:t>
            </a:r>
          </a:p>
          <a:p>
            <a:pPr marL="0" indent="0">
              <a:buNone/>
            </a:pPr>
            <a:r>
              <a:rPr lang="en-US" dirty="0"/>
              <a:t>Node 1 channel:</a:t>
            </a:r>
          </a:p>
          <a:p>
            <a:pPr marL="0" indent="0">
              <a:buNone/>
            </a:pPr>
            <a:r>
              <a:rPr lang="en-US" dirty="0"/>
              <a:t>{'</a:t>
            </a:r>
            <a:r>
              <a:rPr lang="en-US" dirty="0" err="1"/>
              <a:t>channel_id</a:t>
            </a:r>
            <a:r>
              <a:rPr lang="en-US" dirty="0"/>
              <a:t>': '565265524997750785', '</a:t>
            </a:r>
            <a:r>
              <a:rPr lang="en-US" dirty="0" err="1"/>
              <a:t>chan_point</a:t>
            </a:r>
            <a:r>
              <a:rPr lang="en-US" dirty="0"/>
              <a:t>': 'aa7029ec7f0e242e10a8cae60c92addb9125221de1ae0e1190bc0372fe0f471c:1', '</a:t>
            </a:r>
            <a:r>
              <a:rPr lang="en-US" dirty="0" err="1"/>
              <a:t>last_update</a:t>
            </a:r>
            <a:r>
              <a:rPr lang="en-US" dirty="0"/>
              <a:t>': 1556985107, 'node1_pub': '028bbe4e7a85ccff3987deee238fd69732a8e9e621d7e594398062d8bec2a3c571', 'node2_pub': '0327049d8d63f0c40193cdf3afc61817c8647808a4e482de0716fcef74e6d92ebf', 'capacity': '16777216', </a:t>
            </a:r>
            <a:r>
              <a:rPr lang="en-US" dirty="0">
                <a:solidFill>
                  <a:srgbClr val="FF0000"/>
                </a:solidFill>
              </a:rPr>
              <a:t>'node1_policy': None</a:t>
            </a:r>
            <a:r>
              <a:rPr lang="en-US" dirty="0"/>
              <a:t>, 'node2_policy': {'</a:t>
            </a:r>
            <a:r>
              <a:rPr lang="en-US" dirty="0" err="1"/>
              <a:t>time_lock_delta</a:t>
            </a:r>
            <a:r>
              <a:rPr lang="en-US" dirty="0"/>
              <a:t>': 6, '</a:t>
            </a:r>
            <a:r>
              <a:rPr lang="en-US" dirty="0" err="1"/>
              <a:t>min_htlc</a:t>
            </a:r>
            <a:r>
              <a:rPr lang="en-US" dirty="0"/>
              <a:t>': '1000', '</a:t>
            </a:r>
            <a:r>
              <a:rPr lang="en-US" dirty="0" err="1"/>
              <a:t>fee_base_msat</a:t>
            </a:r>
            <a:r>
              <a:rPr lang="en-US" dirty="0"/>
              <a:t>': '1000', '</a:t>
            </a:r>
            <a:r>
              <a:rPr lang="en-US" dirty="0" err="1"/>
              <a:t>fee_rate_milli_msat</a:t>
            </a:r>
            <a:r>
              <a:rPr lang="en-US" dirty="0"/>
              <a:t>': '1', 'disabled': True}}</a:t>
            </a:r>
          </a:p>
          <a:p>
            <a:pPr marL="0" indent="0">
              <a:buNone/>
            </a:pPr>
            <a:r>
              <a:rPr lang="en-US" dirty="0"/>
              <a:t>Node 2 channel:</a:t>
            </a:r>
          </a:p>
          <a:p>
            <a:pPr marL="0" indent="0">
              <a:buNone/>
            </a:pPr>
            <a:r>
              <a:rPr lang="en-US" dirty="0"/>
              <a:t>{'</a:t>
            </a:r>
            <a:r>
              <a:rPr lang="en-US" dirty="0" err="1"/>
              <a:t>channel_id</a:t>
            </a:r>
            <a:r>
              <a:rPr lang="en-US" dirty="0"/>
              <a:t>': '565265524997750785', '</a:t>
            </a:r>
            <a:r>
              <a:rPr lang="en-US" dirty="0" err="1"/>
              <a:t>chan_point</a:t>
            </a:r>
            <a:r>
              <a:rPr lang="en-US" dirty="0"/>
              <a:t>': 'aa7029ec7f0e242e10a8cae60c92addb9125221de1ae0e1190bc0372fe0f471c:1', '</a:t>
            </a:r>
            <a:r>
              <a:rPr lang="en-US" dirty="0" err="1"/>
              <a:t>last_update</a:t>
            </a:r>
            <a:r>
              <a:rPr lang="en-US" dirty="0"/>
              <a:t>': 1521849892, 'node1_pub': '028bbe4e7a85ccff3987deee238fd69732a8e9e621d7e594398062d8bec2a3c571', 'node2_pub': '0327049d8d63f0c40193cdf3afc61817c8647808a4e482de0716fcef74e6d92ebf', 'capacity': '16777216', </a:t>
            </a:r>
            <a:r>
              <a:rPr lang="en-US" dirty="0">
                <a:solidFill>
                  <a:srgbClr val="FF0000"/>
                </a:solidFill>
              </a:rPr>
              <a:t>'node1_policy': {'</a:t>
            </a:r>
            <a:r>
              <a:rPr lang="en-US" dirty="0" err="1">
                <a:solidFill>
                  <a:srgbClr val="FF0000"/>
                </a:solidFill>
              </a:rPr>
              <a:t>time_lock_delta</a:t>
            </a:r>
            <a:r>
              <a:rPr lang="en-US" dirty="0">
                <a:solidFill>
                  <a:srgbClr val="FF0000"/>
                </a:solidFill>
              </a:rPr>
              <a:t>': 144, '</a:t>
            </a:r>
            <a:r>
              <a:rPr lang="en-US" dirty="0" err="1">
                <a:solidFill>
                  <a:srgbClr val="FF0000"/>
                </a:solidFill>
              </a:rPr>
              <a:t>min_htlc</a:t>
            </a:r>
            <a:r>
              <a:rPr lang="en-US" dirty="0">
                <a:solidFill>
                  <a:srgbClr val="FF0000"/>
                </a:solidFill>
              </a:rPr>
              <a:t>': '1000', '</a:t>
            </a:r>
            <a:r>
              <a:rPr lang="en-US" dirty="0" err="1">
                <a:solidFill>
                  <a:srgbClr val="FF0000"/>
                </a:solidFill>
              </a:rPr>
              <a:t>fee_base_msat</a:t>
            </a:r>
            <a:r>
              <a:rPr lang="en-US" dirty="0">
                <a:solidFill>
                  <a:srgbClr val="FF0000"/>
                </a:solidFill>
              </a:rPr>
              <a:t>': '1000', '</a:t>
            </a:r>
            <a:r>
              <a:rPr lang="en-US" dirty="0" err="1">
                <a:solidFill>
                  <a:srgbClr val="FF0000"/>
                </a:solidFill>
              </a:rPr>
              <a:t>fee_rate_milli_msat</a:t>
            </a:r>
            <a:r>
              <a:rPr lang="en-US" dirty="0">
                <a:solidFill>
                  <a:srgbClr val="FF0000"/>
                </a:solidFill>
              </a:rPr>
              <a:t>': '1', 'disabled': False}, </a:t>
            </a:r>
            <a:r>
              <a:rPr lang="en-US" dirty="0"/>
              <a:t>'node2_policy': {'</a:t>
            </a:r>
            <a:r>
              <a:rPr lang="en-US" dirty="0" err="1"/>
              <a:t>time_lock_delta</a:t>
            </a:r>
            <a:r>
              <a:rPr lang="en-US" dirty="0"/>
              <a:t>': 6, '</a:t>
            </a:r>
            <a:r>
              <a:rPr lang="en-US" dirty="0" err="1"/>
              <a:t>min_htlc</a:t>
            </a:r>
            <a:r>
              <a:rPr lang="en-US" dirty="0"/>
              <a:t>': '1000', '</a:t>
            </a:r>
            <a:r>
              <a:rPr lang="en-US" dirty="0" err="1"/>
              <a:t>fee_base_msat</a:t>
            </a:r>
            <a:r>
              <a:rPr lang="en-US" dirty="0"/>
              <a:t>': '1000', '</a:t>
            </a:r>
            <a:r>
              <a:rPr lang="en-US" dirty="0" err="1"/>
              <a:t>fee_rate_milli_msat</a:t>
            </a:r>
            <a:r>
              <a:rPr lang="en-US" dirty="0"/>
              <a:t>': '1', 'disabled': True}}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156269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Routing info view from different nodes</a:t>
            </a:r>
            <a:endParaRPr lang="it-I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smtClean="0"/>
              <a:t>Escluding the last update message </a:t>
            </a:r>
          </a:p>
          <a:p>
            <a:pPr marL="0" indent="0">
              <a:buNone/>
            </a:pPr>
            <a:r>
              <a:rPr lang="en-US" dirty="0"/>
              <a:t>Node 1 has: 37343 channels</a:t>
            </a:r>
          </a:p>
          <a:p>
            <a:pPr marL="0" indent="0">
              <a:buNone/>
            </a:pPr>
            <a:r>
              <a:rPr lang="en-US" dirty="0"/>
              <a:t>Node 2 has: 38294 channels</a:t>
            </a:r>
          </a:p>
          <a:p>
            <a:pPr marL="0" indent="0">
              <a:buNone/>
            </a:pPr>
            <a:r>
              <a:rPr lang="en-US" dirty="0"/>
              <a:t>Node1 and Node2 have the same </a:t>
            </a:r>
            <a:r>
              <a:rPr lang="en-US" dirty="0" err="1"/>
              <a:t>channels_ID</a:t>
            </a:r>
            <a:r>
              <a:rPr lang="en-US" dirty="0"/>
              <a:t> for: 37107 channels</a:t>
            </a:r>
          </a:p>
          <a:p>
            <a:pPr marL="0" indent="0">
              <a:buNone/>
            </a:pPr>
            <a:r>
              <a:rPr lang="en-US" dirty="0"/>
              <a:t>Node1 and Node2 have the same channels info for: 33430 channels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Node1 and Node2 share the same info for the 90 % of the channels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305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Funding Transactions Balance</a:t>
            </a:r>
            <a:endParaRPr lang="it-I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 smtClean="0"/>
              <a:t>The Node Balance is calculated as: </a:t>
            </a:r>
          </a:p>
          <a:p>
            <a:pPr marL="0" indent="0">
              <a:buNone/>
            </a:pPr>
            <a:r>
              <a:rPr lang="it-IT" dirty="0" smtClean="0"/>
              <a:t>Sum(InChannelsCapacity)-Sum(OutChannelsCapacity)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smtClean="0"/>
              <a:t>Total Nodes Number: 4119</a:t>
            </a:r>
          </a:p>
          <a:p>
            <a:pPr marL="0" indent="0">
              <a:buNone/>
            </a:pPr>
            <a:r>
              <a:rPr lang="it-IT" dirty="0" smtClean="0"/>
              <a:t>Positive Balance Nodes: 1870</a:t>
            </a:r>
          </a:p>
          <a:p>
            <a:pPr marL="0" indent="0">
              <a:buNone/>
            </a:pPr>
            <a:r>
              <a:rPr lang="it-IT" dirty="0" smtClean="0"/>
              <a:t>Negative Balance Nodes: 2215</a:t>
            </a:r>
          </a:p>
          <a:p>
            <a:pPr marL="0" indent="0">
              <a:buNone/>
            </a:pPr>
            <a:r>
              <a:rPr lang="it-IT" dirty="0" smtClean="0"/>
              <a:t>0 Balance Nodes: 34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smtClean="0"/>
              <a:t>Total Network Balance: 0 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7057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Routing info view from different nodes</a:t>
            </a:r>
            <a:endParaRPr lang="it-I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t-IT" dirty="0" smtClean="0"/>
              <a:t>Escluding the last update message </a:t>
            </a:r>
          </a:p>
          <a:p>
            <a:pPr marL="0" indent="0">
              <a:buNone/>
            </a:pPr>
            <a:r>
              <a:rPr lang="it-IT" dirty="0"/>
              <a:t>Node 1 channel:</a:t>
            </a:r>
          </a:p>
          <a:p>
            <a:pPr marL="0" indent="0">
              <a:buNone/>
            </a:pPr>
            <a:r>
              <a:rPr lang="it-IT" dirty="0"/>
              <a:t>{'channel_id': '567095112389623808', 'chan_point': '60893b92a8343d064015ce5f430916a21b097df1e03938af7ce23baed0edb238:0', 'node1_pub': '0233a6255a6832f8d7e7e1e99464e76f86cfff021d18ef59f3fd46aa3e59f95c8f', 'node2_pub': '0327049d8d63f0c40193cdf3afc61817c8647808a4e482de0716fcef74e6d92ebf', 'capacity': '100000', </a:t>
            </a:r>
            <a:r>
              <a:rPr lang="it-IT" dirty="0">
                <a:solidFill>
                  <a:srgbClr val="FF0000"/>
                </a:solidFill>
              </a:rPr>
              <a:t>'node1_policy': None</a:t>
            </a:r>
            <a:r>
              <a:rPr lang="it-IT" dirty="0"/>
              <a:t>, 'node2_policy': {'time_lock_delta': 144, 'min_htlc': '1', 'fee_base_msat': '1000', 'fee_rate_milli_msat': '1', 'disabled': True}}</a:t>
            </a:r>
          </a:p>
          <a:p>
            <a:pPr marL="0" indent="0">
              <a:buNone/>
            </a:pPr>
            <a:r>
              <a:rPr lang="it-IT" dirty="0"/>
              <a:t>Node 2 channel:</a:t>
            </a:r>
          </a:p>
          <a:p>
            <a:pPr marL="0" indent="0">
              <a:buNone/>
            </a:pPr>
            <a:r>
              <a:rPr lang="it-IT" dirty="0"/>
              <a:t>{'channel_id': '567095112389623808', 'chan_point': '60893b92a8343d064015ce5f430916a21b097df1e03938af7ce23baed0edb238:0', 'node1_pub': '0233a6255a6832f8d7e7e1e99464e76f86cfff021d18ef59f3fd46aa3e59f95c8f', 'node2_pub': '0327049d8d63f0c40193cdf3afc61817c8647808a4e482de0716fcef74e6d92ebf', 'capacity': '100000', </a:t>
            </a:r>
            <a:r>
              <a:rPr lang="it-IT" dirty="0">
                <a:solidFill>
                  <a:srgbClr val="FF0000"/>
                </a:solidFill>
              </a:rPr>
              <a:t>'node1_policy': {'time_lock_delta': 144, 'min_htlc': '1000', 'fee_base_msat': '1000', 'fee_rate_milli_msat': '100', 'disabled': False</a:t>
            </a:r>
            <a:r>
              <a:rPr lang="it-IT" dirty="0"/>
              <a:t>}, 'node2_policy': {'time_lock_delta': 144, 'min_htlc': '1', 'fee_base_msat': '1000', 'fee_rate_milli_msat': '1', 'disabled': True}}</a:t>
            </a:r>
          </a:p>
        </p:txBody>
      </p:sp>
    </p:spTree>
    <p:extLst>
      <p:ext uri="{BB962C8B-B14F-4D97-AF65-F5344CB8AC3E}">
        <p14:creationId xmlns:p14="http://schemas.microsoft.com/office/powerpoint/2010/main" val="219448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Routing info view from different nodes</a:t>
            </a:r>
            <a:endParaRPr lang="it-I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t-IT" dirty="0" smtClean="0"/>
              <a:t>Escluding the last update message </a:t>
            </a:r>
          </a:p>
          <a:p>
            <a:pPr marL="0" indent="0">
              <a:buNone/>
            </a:pPr>
            <a:r>
              <a:rPr lang="it-IT" dirty="0"/>
              <a:t>Node 1 channel:</a:t>
            </a:r>
          </a:p>
          <a:p>
            <a:pPr marL="0" indent="0">
              <a:buNone/>
            </a:pPr>
            <a:r>
              <a:rPr lang="it-IT" dirty="0"/>
              <a:t>{'channel_id': '566644312499093504', 'chan_point': '3fe25ac30145f95f86b6365a68a87cce5079bb52eb8dd00a42b9c20f02e45d9a:0', 'node1_pub': '02262bbc21c171bc91a1d6bbf89571c95873849b9a60d3ea9671b777d852d39ecd', 'node2_pub': '03e28223dc9b962d824c4a41dd6a2d178a72004594b87aa28cbfdf63e551fbef33', 'capacity': '4447046', 'node1_policy': {'time_lock_delta': 144, 'min_htlc': '1000', 'fee_base_msat': '1000', 'fee_rate_milli_msat': '1', 'disabled': False}, 'node2_policy': {'time_lock_delta': 144, 'min_htlc': '1000', 'fee_base_msat': '100', 'fee_rate_milli_msat': '1', </a:t>
            </a:r>
            <a:r>
              <a:rPr lang="it-IT" dirty="0">
                <a:solidFill>
                  <a:srgbClr val="FF0000"/>
                </a:solidFill>
              </a:rPr>
              <a:t>'disabled': False</a:t>
            </a:r>
            <a:r>
              <a:rPr lang="it-IT" dirty="0"/>
              <a:t>}}</a:t>
            </a:r>
          </a:p>
          <a:p>
            <a:pPr marL="0" indent="0">
              <a:buNone/>
            </a:pPr>
            <a:r>
              <a:rPr lang="it-IT" dirty="0"/>
              <a:t>Node 2 channel:</a:t>
            </a:r>
          </a:p>
          <a:p>
            <a:pPr marL="0" indent="0">
              <a:buNone/>
            </a:pPr>
            <a:r>
              <a:rPr lang="it-IT" dirty="0"/>
              <a:t>{'channel_id': '566644312499093504', 'chan_point': '3fe25ac30145f95f86b6365a68a87cce5079bb52eb8dd00a42b9c20f02e45d9a:0', 'node1_pub': '02262bbc21c171bc91a1d6bbf89571c95873849b9a60d3ea9671b777d852d39ecd', 'node2_pub': '03e28223dc9b962d824c4a41dd6a2d178a72004594b87aa28cbfdf63e551fbef33', 'capacity': '4447046', 'node1_policy': {'time_lock_delta': 144, 'min_htlc': '1000', 'fee_base_msat': '1000', 'fee_rate_milli_msat': '1', 'disabled': False}, 'node2_policy': {'time_lock_delta': 144, 'min_htlc': '1000', 'fee_base_msat': '100', 'fee_rate_milli_msat': '1', </a:t>
            </a:r>
            <a:r>
              <a:rPr lang="it-IT" dirty="0">
                <a:solidFill>
                  <a:srgbClr val="FF0000"/>
                </a:solidFill>
              </a:rPr>
              <a:t>'disabled': True</a:t>
            </a:r>
            <a:r>
              <a:rPr lang="it-IT" dirty="0"/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291483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daemon is a lightning node running?</a:t>
            </a:r>
            <a:endParaRPr lang="it-I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By </a:t>
            </a:r>
            <a:r>
              <a:rPr lang="en-US" dirty="0"/>
              <a:t>the lightning network protocol there is no direct means to detect which implementation is used by another node.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 </a:t>
            </a:r>
            <a:r>
              <a:rPr lang="en-US" dirty="0"/>
              <a:t>could use indirect hints for example the standard </a:t>
            </a:r>
            <a:r>
              <a:rPr lang="en-US" dirty="0" err="1"/>
              <a:t>cltv</a:t>
            </a:r>
            <a:r>
              <a:rPr lang="en-US" dirty="0"/>
              <a:t> deltas or channel fees are different for the various implementations. </a:t>
            </a:r>
            <a:r>
              <a:rPr lang="en-US" dirty="0" smtClean="0"/>
              <a:t>However this would not work because I </a:t>
            </a:r>
            <a:r>
              <a:rPr lang="en-US" dirty="0"/>
              <a:t>could obviously run </a:t>
            </a:r>
            <a:r>
              <a:rPr lang="en-US" dirty="0" err="1"/>
              <a:t>clightning</a:t>
            </a:r>
            <a:r>
              <a:rPr lang="en-US" dirty="0"/>
              <a:t> with the default </a:t>
            </a:r>
            <a:r>
              <a:rPr lang="en-US" dirty="0" err="1"/>
              <a:t>config</a:t>
            </a:r>
            <a:r>
              <a:rPr lang="en-US" dirty="0"/>
              <a:t> of </a:t>
            </a:r>
            <a:r>
              <a:rPr lang="en-US" dirty="0" err="1"/>
              <a:t>lnd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Right now there is now way to detect the lightning implementation.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8988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Mainnet Result: Peer1 MostConnectedPeer</a:t>
            </a:r>
            <a:endParaRPr lang="it-IT" dirty="0"/>
          </a:p>
        </p:txBody>
      </p:sp>
      <p:sp>
        <p:nvSpPr>
          <p:cNvPr id="3" name="CuadroTexto 2"/>
          <p:cNvSpPr txBox="1"/>
          <p:nvPr/>
        </p:nvSpPr>
        <p:spPr>
          <a:xfrm>
            <a:off x="6333477" y="4212791"/>
            <a:ext cx="52321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In Balance</a:t>
            </a:r>
            <a:r>
              <a:rPr lang="it-IT" dirty="0" smtClean="0"/>
              <a:t>: </a:t>
            </a:r>
            <a:br>
              <a:rPr lang="it-IT" dirty="0" smtClean="0"/>
            </a:br>
            <a:r>
              <a:rPr lang="it-IT" dirty="0" smtClean="0"/>
              <a:t>Sum </a:t>
            </a:r>
            <a:r>
              <a:rPr lang="it-IT" dirty="0"/>
              <a:t>Capacity: </a:t>
            </a:r>
            <a:r>
              <a:rPr lang="it-IT" dirty="0" smtClean="0"/>
              <a:t>15158149 sat </a:t>
            </a:r>
            <a:r>
              <a:rPr lang="it-IT" dirty="0"/>
              <a:t>=  </a:t>
            </a:r>
            <a:r>
              <a:rPr lang="it-IT" b="1" dirty="0" smtClean="0"/>
              <a:t>763.93€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Sum EstimatedCapacity</a:t>
            </a:r>
            <a:r>
              <a:rPr lang="it-IT" dirty="0"/>
              <a:t>: 7853751 </a:t>
            </a:r>
            <a:r>
              <a:rPr lang="it-IT" dirty="0" smtClean="0"/>
              <a:t>sat= </a:t>
            </a:r>
            <a:r>
              <a:rPr lang="it-IT" b="1" dirty="0" smtClean="0"/>
              <a:t>395.81</a:t>
            </a:r>
            <a:r>
              <a:rPr lang="it-IT" b="1" dirty="0"/>
              <a:t>€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Expense</a:t>
            </a:r>
            <a:r>
              <a:rPr lang="it-IT" dirty="0"/>
              <a:t>: 7304398 sat= </a:t>
            </a:r>
            <a:r>
              <a:rPr lang="it-IT" b="1" dirty="0" smtClean="0"/>
              <a:t>368.12€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b="1" dirty="0" smtClean="0"/>
              <a:t>Out Balance: </a:t>
            </a:r>
            <a:r>
              <a:rPr lang="it-IT" dirty="0"/>
              <a:t/>
            </a:r>
            <a:br>
              <a:rPr lang="it-IT" dirty="0"/>
            </a:br>
            <a:r>
              <a:rPr lang="it-IT" dirty="0"/>
              <a:t>Sum Capacity</a:t>
            </a:r>
            <a:r>
              <a:rPr lang="it-IT" dirty="0" smtClean="0"/>
              <a:t>: </a:t>
            </a:r>
            <a:r>
              <a:rPr lang="it-IT" dirty="0"/>
              <a:t>226833780 sat = </a:t>
            </a:r>
            <a:r>
              <a:rPr lang="it-IT" b="1" dirty="0" smtClean="0"/>
              <a:t>11 431.83€</a:t>
            </a:r>
            <a:r>
              <a:rPr lang="it-IT" dirty="0" smtClean="0"/>
              <a:t> </a:t>
            </a:r>
            <a:r>
              <a:rPr lang="it-IT" dirty="0"/>
              <a:t/>
            </a:r>
            <a:br>
              <a:rPr lang="it-IT" dirty="0"/>
            </a:br>
            <a:r>
              <a:rPr lang="it-IT" dirty="0"/>
              <a:t>Sum EstimatedCapacity: 30475695 sat =</a:t>
            </a:r>
            <a:r>
              <a:rPr lang="it-IT" b="1" dirty="0" smtClean="0"/>
              <a:t>1 535.90€</a:t>
            </a:r>
            <a:r>
              <a:rPr lang="it-IT" dirty="0"/>
              <a:t/>
            </a:r>
            <a:br>
              <a:rPr lang="it-IT" dirty="0"/>
            </a:br>
            <a:r>
              <a:rPr lang="it-IT" dirty="0"/>
              <a:t>Expense: 196358085 sat = </a:t>
            </a:r>
            <a:r>
              <a:rPr lang="it-IT" b="1" dirty="0" smtClean="0"/>
              <a:t>9 895.94€</a:t>
            </a:r>
          </a:p>
          <a:p>
            <a:r>
              <a:rPr lang="it-IT" b="1" dirty="0" smtClean="0">
                <a:solidFill>
                  <a:srgbClr val="FF0000"/>
                </a:solidFill>
              </a:rPr>
              <a:t>Peer1Balance</a:t>
            </a:r>
            <a:r>
              <a:rPr lang="it-IT" b="1" dirty="0">
                <a:solidFill>
                  <a:srgbClr val="FF0000"/>
                </a:solidFill>
              </a:rPr>
              <a:t>: -</a:t>
            </a:r>
            <a:r>
              <a:rPr lang="it-IT" b="1" dirty="0" smtClean="0">
                <a:solidFill>
                  <a:srgbClr val="FF0000"/>
                </a:solidFill>
              </a:rPr>
              <a:t>9 527.82€</a:t>
            </a:r>
            <a:endParaRPr lang="it-IT" b="1" dirty="0">
              <a:solidFill>
                <a:srgbClr val="FF0000"/>
              </a:solidFill>
            </a:endParaRP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81" y="1355156"/>
            <a:ext cx="5615100" cy="2583101"/>
          </a:xfr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00" y="4056641"/>
            <a:ext cx="5615100" cy="280135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481" y="1327307"/>
            <a:ext cx="5615100" cy="270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25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Mainnet Result: Peer1 MostConnectedPeer</a:t>
            </a:r>
            <a:endParaRPr lang="it-IT" dirty="0"/>
          </a:p>
        </p:txBody>
      </p:sp>
      <p:sp>
        <p:nvSpPr>
          <p:cNvPr id="3" name="CuadroTexto 2"/>
          <p:cNvSpPr txBox="1"/>
          <p:nvPr/>
        </p:nvSpPr>
        <p:spPr>
          <a:xfrm>
            <a:off x="6333477" y="4212791"/>
            <a:ext cx="52321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In Balance</a:t>
            </a:r>
            <a:r>
              <a:rPr lang="it-IT" dirty="0" smtClean="0"/>
              <a:t>: </a:t>
            </a:r>
            <a:br>
              <a:rPr lang="it-IT" dirty="0" smtClean="0"/>
            </a:br>
            <a:r>
              <a:rPr lang="it-IT" dirty="0" smtClean="0"/>
              <a:t>Sum </a:t>
            </a:r>
            <a:r>
              <a:rPr lang="it-IT" dirty="0"/>
              <a:t>Capacity: </a:t>
            </a:r>
            <a:r>
              <a:rPr lang="it-IT" dirty="0" smtClean="0"/>
              <a:t>15158149 sat </a:t>
            </a:r>
            <a:r>
              <a:rPr lang="it-IT" dirty="0"/>
              <a:t>=  </a:t>
            </a:r>
            <a:r>
              <a:rPr lang="it-IT" b="1" dirty="0" smtClean="0"/>
              <a:t>763.93€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Sum EstimatedCapacity</a:t>
            </a:r>
            <a:r>
              <a:rPr lang="it-IT" dirty="0"/>
              <a:t>: 7853751 </a:t>
            </a:r>
            <a:r>
              <a:rPr lang="it-IT" dirty="0" smtClean="0"/>
              <a:t>sat= </a:t>
            </a:r>
            <a:r>
              <a:rPr lang="it-IT" b="1" dirty="0" smtClean="0"/>
              <a:t>395.81</a:t>
            </a:r>
            <a:r>
              <a:rPr lang="it-IT" b="1" dirty="0"/>
              <a:t>€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Expense</a:t>
            </a:r>
            <a:r>
              <a:rPr lang="it-IT" dirty="0"/>
              <a:t>: 7304398 sat= </a:t>
            </a:r>
            <a:r>
              <a:rPr lang="it-IT" b="1" dirty="0" smtClean="0"/>
              <a:t>368.12€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b="1" dirty="0" smtClean="0"/>
              <a:t>Out Balance: </a:t>
            </a:r>
            <a:r>
              <a:rPr lang="it-IT" dirty="0"/>
              <a:t/>
            </a:r>
            <a:br>
              <a:rPr lang="it-IT" dirty="0"/>
            </a:br>
            <a:r>
              <a:rPr lang="it-IT" dirty="0"/>
              <a:t>Sum Capacity</a:t>
            </a:r>
            <a:r>
              <a:rPr lang="it-IT" dirty="0" smtClean="0"/>
              <a:t>: </a:t>
            </a:r>
            <a:r>
              <a:rPr lang="it-IT" dirty="0"/>
              <a:t>226833780 sat = </a:t>
            </a:r>
            <a:r>
              <a:rPr lang="it-IT" b="1" dirty="0" smtClean="0"/>
              <a:t>11 431.83€</a:t>
            </a:r>
            <a:r>
              <a:rPr lang="it-IT" dirty="0" smtClean="0"/>
              <a:t> </a:t>
            </a:r>
            <a:r>
              <a:rPr lang="it-IT" dirty="0"/>
              <a:t/>
            </a:r>
            <a:br>
              <a:rPr lang="it-IT" dirty="0"/>
            </a:br>
            <a:r>
              <a:rPr lang="it-IT" dirty="0"/>
              <a:t>Sum EstimatedCapacity: 30475695 sat =</a:t>
            </a:r>
            <a:r>
              <a:rPr lang="it-IT" b="1" dirty="0" smtClean="0"/>
              <a:t>1 535.90€</a:t>
            </a:r>
            <a:r>
              <a:rPr lang="it-IT" dirty="0"/>
              <a:t/>
            </a:r>
            <a:br>
              <a:rPr lang="it-IT" dirty="0"/>
            </a:br>
            <a:r>
              <a:rPr lang="it-IT" dirty="0"/>
              <a:t>Expense: 196358085 sat = </a:t>
            </a:r>
            <a:r>
              <a:rPr lang="it-IT" b="1" dirty="0" smtClean="0"/>
              <a:t>9 895.94€</a:t>
            </a:r>
          </a:p>
          <a:p>
            <a:r>
              <a:rPr lang="it-IT" b="1" dirty="0" smtClean="0">
                <a:solidFill>
                  <a:srgbClr val="FF0000"/>
                </a:solidFill>
              </a:rPr>
              <a:t>Peer1Balance</a:t>
            </a:r>
            <a:r>
              <a:rPr lang="it-IT" b="1" dirty="0">
                <a:solidFill>
                  <a:srgbClr val="FF0000"/>
                </a:solidFill>
              </a:rPr>
              <a:t>: -</a:t>
            </a:r>
            <a:r>
              <a:rPr lang="it-IT" b="1" dirty="0" smtClean="0">
                <a:solidFill>
                  <a:srgbClr val="FF0000"/>
                </a:solidFill>
              </a:rPr>
              <a:t>9 527.82€</a:t>
            </a:r>
            <a:endParaRPr lang="it-IT" b="1" dirty="0">
              <a:solidFill>
                <a:srgbClr val="FF0000"/>
              </a:solidFill>
            </a:endParaRP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82" y="1355156"/>
            <a:ext cx="4646297" cy="2583101"/>
          </a:xfr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49" y="4056641"/>
            <a:ext cx="4944601" cy="280135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872" y="1327307"/>
            <a:ext cx="4768317" cy="270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93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Mainnet Result: </a:t>
            </a:r>
            <a:r>
              <a:rPr lang="it-IT" dirty="0"/>
              <a:t>Peer2 TopCapacityPeer 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6333477" y="4212791"/>
            <a:ext cx="52321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In Balance</a:t>
            </a:r>
            <a:r>
              <a:rPr lang="it-IT" dirty="0" smtClean="0"/>
              <a:t>: </a:t>
            </a:r>
            <a:br>
              <a:rPr lang="it-IT" dirty="0" smtClean="0"/>
            </a:br>
            <a:r>
              <a:rPr lang="it-IT" dirty="0" smtClean="0"/>
              <a:t>Sum </a:t>
            </a:r>
            <a:r>
              <a:rPr lang="it-IT" dirty="0"/>
              <a:t>Capacity: 177418045 </a:t>
            </a:r>
            <a:r>
              <a:rPr lang="it-IT" dirty="0" smtClean="0"/>
              <a:t>sat </a:t>
            </a:r>
            <a:r>
              <a:rPr lang="it-IT" dirty="0"/>
              <a:t>= </a:t>
            </a:r>
            <a:r>
              <a:rPr lang="it-IT" b="1" dirty="0" smtClean="0"/>
              <a:t>8 </a:t>
            </a:r>
            <a:r>
              <a:rPr lang="it-IT" b="1" dirty="0"/>
              <a:t>941.41€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Sum EstimatedCapacity</a:t>
            </a:r>
            <a:r>
              <a:rPr lang="it-IT" dirty="0"/>
              <a:t>: 138336283 </a:t>
            </a:r>
            <a:r>
              <a:rPr lang="it-IT" dirty="0" smtClean="0"/>
              <a:t>sat= </a:t>
            </a:r>
            <a:r>
              <a:rPr lang="it-IT" b="1" dirty="0" smtClean="0"/>
              <a:t>6 </a:t>
            </a:r>
            <a:r>
              <a:rPr lang="it-IT" b="1" dirty="0"/>
              <a:t>971.79€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Expense</a:t>
            </a:r>
            <a:r>
              <a:rPr lang="it-IT" dirty="0"/>
              <a:t>: 39081762 sat= </a:t>
            </a:r>
            <a:r>
              <a:rPr lang="it-IT" b="1" dirty="0"/>
              <a:t>1 969.62€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b="1" dirty="0" smtClean="0"/>
              <a:t>Out Balance: </a:t>
            </a:r>
            <a:r>
              <a:rPr lang="it-IT" dirty="0"/>
              <a:t/>
            </a:r>
            <a:br>
              <a:rPr lang="it-IT" dirty="0"/>
            </a:br>
            <a:r>
              <a:rPr lang="it-IT" dirty="0"/>
              <a:t>Sum Capacity: 40216271 sat = </a:t>
            </a:r>
            <a:r>
              <a:rPr lang="it-IT" b="1" dirty="0"/>
              <a:t>2 026.80€</a:t>
            </a:r>
            <a:r>
              <a:rPr lang="it-IT" dirty="0" smtClean="0"/>
              <a:t> </a:t>
            </a:r>
            <a:r>
              <a:rPr lang="it-IT" dirty="0"/>
              <a:t/>
            </a:r>
            <a:br>
              <a:rPr lang="it-IT" dirty="0"/>
            </a:br>
            <a:r>
              <a:rPr lang="it-IT" dirty="0"/>
              <a:t>Sum EstimatedCapacity: 14421171 sat </a:t>
            </a:r>
            <a:r>
              <a:rPr lang="it-IT" dirty="0" smtClean="0"/>
              <a:t>=</a:t>
            </a:r>
            <a:r>
              <a:rPr lang="it-IT" b="1" dirty="0"/>
              <a:t>726.79€</a:t>
            </a:r>
            <a:r>
              <a:rPr lang="it-IT" dirty="0"/>
              <a:t/>
            </a:r>
            <a:br>
              <a:rPr lang="it-IT" dirty="0"/>
            </a:br>
            <a:r>
              <a:rPr lang="it-IT" dirty="0"/>
              <a:t>Expense: 25795100 sat = </a:t>
            </a:r>
            <a:r>
              <a:rPr lang="it-IT" b="1" dirty="0"/>
              <a:t> </a:t>
            </a:r>
            <a:r>
              <a:rPr lang="it-IT" b="1" dirty="0" smtClean="0"/>
              <a:t>1 </a:t>
            </a:r>
            <a:r>
              <a:rPr lang="it-IT" b="1" dirty="0"/>
              <a:t>300.01</a:t>
            </a:r>
            <a:r>
              <a:rPr lang="it-IT" b="1" dirty="0" smtClean="0"/>
              <a:t>€</a:t>
            </a:r>
          </a:p>
          <a:p>
            <a:r>
              <a:rPr lang="it-IT" b="1" dirty="0" smtClean="0">
                <a:solidFill>
                  <a:srgbClr val="FF0000"/>
                </a:solidFill>
              </a:rPr>
              <a:t>Peer2Balance</a:t>
            </a:r>
            <a:r>
              <a:rPr lang="it-IT" b="1" dirty="0">
                <a:solidFill>
                  <a:srgbClr val="FF0000"/>
                </a:solidFill>
              </a:rPr>
              <a:t>: </a:t>
            </a:r>
            <a:r>
              <a:rPr lang="it-IT" b="1" dirty="0" smtClean="0">
                <a:solidFill>
                  <a:srgbClr val="FF0000"/>
                </a:solidFill>
              </a:rPr>
              <a:t>+368.61 €</a:t>
            </a:r>
            <a:endParaRPr lang="it-IT" b="1" dirty="0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0" y="1277233"/>
            <a:ext cx="5635792" cy="2840950"/>
          </a:xfr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17" y="4118183"/>
            <a:ext cx="5696582" cy="264520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999" y="1300320"/>
            <a:ext cx="5696582" cy="281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69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Mainnet Result: </a:t>
            </a:r>
            <a:r>
              <a:rPr lang="it-IT" dirty="0"/>
              <a:t>Peer2 TopCapacityPeer 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6333477" y="4212791"/>
            <a:ext cx="52321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In Balance</a:t>
            </a:r>
            <a:r>
              <a:rPr lang="it-IT" dirty="0" smtClean="0"/>
              <a:t>: </a:t>
            </a:r>
            <a:br>
              <a:rPr lang="it-IT" dirty="0" smtClean="0"/>
            </a:br>
            <a:r>
              <a:rPr lang="it-IT" dirty="0" smtClean="0"/>
              <a:t>Sum </a:t>
            </a:r>
            <a:r>
              <a:rPr lang="it-IT" dirty="0"/>
              <a:t>Capacity: 177418045 </a:t>
            </a:r>
            <a:r>
              <a:rPr lang="it-IT" dirty="0" smtClean="0"/>
              <a:t>sat </a:t>
            </a:r>
            <a:r>
              <a:rPr lang="it-IT" dirty="0"/>
              <a:t>= </a:t>
            </a:r>
            <a:r>
              <a:rPr lang="it-IT" b="1" dirty="0" smtClean="0"/>
              <a:t>8 </a:t>
            </a:r>
            <a:r>
              <a:rPr lang="it-IT" b="1" dirty="0"/>
              <a:t>941.41€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Sum EstimatedCapacity</a:t>
            </a:r>
            <a:r>
              <a:rPr lang="it-IT" dirty="0"/>
              <a:t>: 138336283 </a:t>
            </a:r>
            <a:r>
              <a:rPr lang="it-IT" dirty="0" smtClean="0"/>
              <a:t>sat= </a:t>
            </a:r>
            <a:r>
              <a:rPr lang="it-IT" b="1" dirty="0" smtClean="0"/>
              <a:t>6 </a:t>
            </a:r>
            <a:r>
              <a:rPr lang="it-IT" b="1" dirty="0"/>
              <a:t>971.79€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Expense</a:t>
            </a:r>
            <a:r>
              <a:rPr lang="it-IT" dirty="0"/>
              <a:t>: 39081762 sat= </a:t>
            </a:r>
            <a:r>
              <a:rPr lang="it-IT" b="1" dirty="0"/>
              <a:t>1 969.62€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b="1" dirty="0" smtClean="0"/>
              <a:t>Out Balance: </a:t>
            </a:r>
            <a:r>
              <a:rPr lang="it-IT" dirty="0"/>
              <a:t/>
            </a:r>
            <a:br>
              <a:rPr lang="it-IT" dirty="0"/>
            </a:br>
            <a:r>
              <a:rPr lang="it-IT" dirty="0"/>
              <a:t>Sum Capacity: 40216271 sat = </a:t>
            </a:r>
            <a:r>
              <a:rPr lang="it-IT" b="1" dirty="0"/>
              <a:t>2 026.80€</a:t>
            </a:r>
            <a:r>
              <a:rPr lang="it-IT" dirty="0" smtClean="0"/>
              <a:t> </a:t>
            </a:r>
            <a:r>
              <a:rPr lang="it-IT" dirty="0"/>
              <a:t/>
            </a:r>
            <a:br>
              <a:rPr lang="it-IT" dirty="0"/>
            </a:br>
            <a:r>
              <a:rPr lang="it-IT" dirty="0"/>
              <a:t>Sum EstimatedCapacity: 14421171 sat </a:t>
            </a:r>
            <a:r>
              <a:rPr lang="it-IT" dirty="0" smtClean="0"/>
              <a:t>=</a:t>
            </a:r>
            <a:r>
              <a:rPr lang="it-IT" b="1" dirty="0"/>
              <a:t>726.79€</a:t>
            </a:r>
            <a:r>
              <a:rPr lang="it-IT" dirty="0"/>
              <a:t/>
            </a:r>
            <a:br>
              <a:rPr lang="it-IT" dirty="0"/>
            </a:br>
            <a:r>
              <a:rPr lang="it-IT" dirty="0"/>
              <a:t>Expense: 25795100 sat = </a:t>
            </a:r>
            <a:r>
              <a:rPr lang="it-IT" b="1" dirty="0"/>
              <a:t> </a:t>
            </a:r>
            <a:r>
              <a:rPr lang="it-IT" b="1" dirty="0" smtClean="0"/>
              <a:t>1 </a:t>
            </a:r>
            <a:r>
              <a:rPr lang="it-IT" b="1" dirty="0"/>
              <a:t>300.01</a:t>
            </a:r>
            <a:r>
              <a:rPr lang="it-IT" b="1" dirty="0" smtClean="0"/>
              <a:t>€</a:t>
            </a:r>
          </a:p>
          <a:p>
            <a:r>
              <a:rPr lang="it-IT" b="1" dirty="0" smtClean="0">
                <a:solidFill>
                  <a:srgbClr val="FF0000"/>
                </a:solidFill>
              </a:rPr>
              <a:t>Peer2Balance</a:t>
            </a:r>
            <a:r>
              <a:rPr lang="it-IT" b="1" dirty="0">
                <a:solidFill>
                  <a:srgbClr val="FF0000"/>
                </a:solidFill>
              </a:rPr>
              <a:t>: </a:t>
            </a:r>
            <a:r>
              <a:rPr lang="it-IT" b="1" dirty="0" smtClean="0">
                <a:solidFill>
                  <a:srgbClr val="FF0000"/>
                </a:solidFill>
              </a:rPr>
              <a:t>+368.61 €</a:t>
            </a:r>
            <a:endParaRPr lang="it-IT" b="1" dirty="0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45" y="1277233"/>
            <a:ext cx="5014482" cy="2840950"/>
          </a:xfr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15" y="4118183"/>
            <a:ext cx="4668985" cy="264520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005" y="1300320"/>
            <a:ext cx="5068570" cy="281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89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Mainnet Result: </a:t>
            </a:r>
            <a:r>
              <a:rPr lang="it-IT" dirty="0"/>
              <a:t>Peer3 TopCapacityPeer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6333477" y="4212791"/>
            <a:ext cx="52321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In Balance</a:t>
            </a:r>
            <a:r>
              <a:rPr lang="it-IT" dirty="0" smtClean="0"/>
              <a:t>: </a:t>
            </a:r>
            <a:br>
              <a:rPr lang="it-IT" dirty="0" smtClean="0"/>
            </a:br>
            <a:r>
              <a:rPr lang="it-IT" dirty="0" smtClean="0"/>
              <a:t>Sum </a:t>
            </a:r>
            <a:r>
              <a:rPr lang="it-IT" dirty="0"/>
              <a:t>Capacity: 49227427 </a:t>
            </a:r>
            <a:r>
              <a:rPr lang="it-IT" dirty="0" smtClean="0"/>
              <a:t>sat </a:t>
            </a:r>
            <a:r>
              <a:rPr lang="it-IT" dirty="0"/>
              <a:t>= </a:t>
            </a:r>
            <a:r>
              <a:rPr lang="it-IT" b="1" dirty="0"/>
              <a:t>2 480.93€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Sum EstimatedCapacity</a:t>
            </a:r>
            <a:r>
              <a:rPr lang="it-IT" dirty="0"/>
              <a:t>: 30400770 </a:t>
            </a:r>
            <a:r>
              <a:rPr lang="it-IT" dirty="0" smtClean="0"/>
              <a:t>sat= </a:t>
            </a:r>
            <a:r>
              <a:rPr lang="it-IT" b="1" dirty="0" smtClean="0"/>
              <a:t>1 </a:t>
            </a:r>
            <a:r>
              <a:rPr lang="it-IT" b="1" dirty="0"/>
              <a:t>532.12€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Expense</a:t>
            </a:r>
            <a:r>
              <a:rPr lang="it-IT" dirty="0"/>
              <a:t>: 18826657 sat= </a:t>
            </a:r>
            <a:r>
              <a:rPr lang="it-IT" b="1" dirty="0"/>
              <a:t>948.81€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b="1" dirty="0" smtClean="0"/>
              <a:t>Out Balance: </a:t>
            </a:r>
            <a:r>
              <a:rPr lang="it-IT" dirty="0"/>
              <a:t/>
            </a:r>
            <a:br>
              <a:rPr lang="it-IT" dirty="0"/>
            </a:br>
            <a:r>
              <a:rPr lang="it-IT" dirty="0"/>
              <a:t>Sum Capacity: 150713781 sat = </a:t>
            </a:r>
            <a:r>
              <a:rPr lang="it-IT" b="1" dirty="0"/>
              <a:t>7 595.58€</a:t>
            </a:r>
            <a:r>
              <a:rPr lang="it-IT" dirty="0" smtClean="0"/>
              <a:t> </a:t>
            </a:r>
            <a:r>
              <a:rPr lang="it-IT" dirty="0"/>
              <a:t/>
            </a:r>
            <a:br>
              <a:rPr lang="it-IT" dirty="0"/>
            </a:br>
            <a:r>
              <a:rPr lang="it-IT" dirty="0"/>
              <a:t>Sum EstimatedCapacity: 56004105 sat </a:t>
            </a:r>
            <a:r>
              <a:rPr lang="it-IT" dirty="0" smtClean="0"/>
              <a:t>=</a:t>
            </a:r>
            <a:r>
              <a:rPr lang="it-IT" b="1" dirty="0"/>
              <a:t>2 822.46€</a:t>
            </a:r>
            <a:r>
              <a:rPr lang="it-IT" dirty="0"/>
              <a:t/>
            </a:r>
            <a:br>
              <a:rPr lang="it-IT" dirty="0"/>
            </a:br>
            <a:r>
              <a:rPr lang="it-IT" dirty="0"/>
              <a:t>Expense: 94709676 sat = </a:t>
            </a:r>
            <a:r>
              <a:rPr lang="it-IT" b="1" dirty="0"/>
              <a:t>  </a:t>
            </a:r>
            <a:r>
              <a:rPr lang="it-IT" b="1" dirty="0" smtClean="0"/>
              <a:t>4 </a:t>
            </a:r>
            <a:r>
              <a:rPr lang="it-IT" b="1" dirty="0"/>
              <a:t>773.12</a:t>
            </a:r>
            <a:r>
              <a:rPr lang="it-IT" b="1" dirty="0" smtClean="0"/>
              <a:t>€</a:t>
            </a:r>
          </a:p>
          <a:p>
            <a:r>
              <a:rPr lang="it-IT" b="1" dirty="0" smtClean="0">
                <a:solidFill>
                  <a:srgbClr val="FF0000"/>
                </a:solidFill>
              </a:rPr>
              <a:t>Peer3Balance</a:t>
            </a:r>
            <a:r>
              <a:rPr lang="it-IT" b="1" dirty="0">
                <a:solidFill>
                  <a:srgbClr val="FF0000"/>
                </a:solidFill>
              </a:rPr>
              <a:t>: </a:t>
            </a:r>
            <a:r>
              <a:rPr lang="it-IT" b="1" dirty="0" smtClean="0">
                <a:solidFill>
                  <a:srgbClr val="FF0000"/>
                </a:solidFill>
              </a:rPr>
              <a:t>-3824.31€</a:t>
            </a:r>
            <a:endParaRPr lang="it-IT" b="1" dirty="0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37" y="1277233"/>
            <a:ext cx="5110097" cy="2840950"/>
          </a:xfr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15" y="4118183"/>
            <a:ext cx="4963147" cy="264520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297" y="1300320"/>
            <a:ext cx="5255859" cy="281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56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Mainnet Result: </a:t>
            </a:r>
            <a:r>
              <a:rPr lang="it-IT" dirty="0"/>
              <a:t>Peer3 TopCapacityPeer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6333477" y="4212791"/>
            <a:ext cx="52321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In Balance</a:t>
            </a:r>
            <a:r>
              <a:rPr lang="it-IT" dirty="0" smtClean="0"/>
              <a:t>: </a:t>
            </a:r>
            <a:br>
              <a:rPr lang="it-IT" dirty="0" smtClean="0"/>
            </a:br>
            <a:r>
              <a:rPr lang="it-IT" dirty="0" smtClean="0"/>
              <a:t>Sum </a:t>
            </a:r>
            <a:r>
              <a:rPr lang="it-IT" dirty="0"/>
              <a:t>Capacity: 49227427 </a:t>
            </a:r>
            <a:r>
              <a:rPr lang="it-IT" dirty="0" smtClean="0"/>
              <a:t>sat </a:t>
            </a:r>
            <a:r>
              <a:rPr lang="it-IT" dirty="0"/>
              <a:t>= </a:t>
            </a:r>
            <a:r>
              <a:rPr lang="it-IT" b="1" dirty="0"/>
              <a:t>2 480.93€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Sum EstimatedCapacity</a:t>
            </a:r>
            <a:r>
              <a:rPr lang="it-IT" dirty="0"/>
              <a:t>: 30400770 </a:t>
            </a:r>
            <a:r>
              <a:rPr lang="it-IT" dirty="0" smtClean="0"/>
              <a:t>sat= </a:t>
            </a:r>
            <a:r>
              <a:rPr lang="it-IT" b="1" dirty="0" smtClean="0"/>
              <a:t>1 </a:t>
            </a:r>
            <a:r>
              <a:rPr lang="it-IT" b="1" dirty="0"/>
              <a:t>532.12€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Expense</a:t>
            </a:r>
            <a:r>
              <a:rPr lang="it-IT" dirty="0"/>
              <a:t>: 18826657 sat= </a:t>
            </a:r>
            <a:r>
              <a:rPr lang="it-IT" b="1" dirty="0"/>
              <a:t>948.81€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b="1" dirty="0" smtClean="0"/>
              <a:t>Out Balance: </a:t>
            </a:r>
            <a:r>
              <a:rPr lang="it-IT" dirty="0"/>
              <a:t/>
            </a:r>
            <a:br>
              <a:rPr lang="it-IT" dirty="0"/>
            </a:br>
            <a:r>
              <a:rPr lang="it-IT" dirty="0"/>
              <a:t>Sum Capacity: 150713781 sat = </a:t>
            </a:r>
            <a:r>
              <a:rPr lang="it-IT" b="1" dirty="0"/>
              <a:t>7 595.58€</a:t>
            </a:r>
            <a:r>
              <a:rPr lang="it-IT" dirty="0" smtClean="0"/>
              <a:t> </a:t>
            </a:r>
            <a:r>
              <a:rPr lang="it-IT" dirty="0"/>
              <a:t/>
            </a:r>
            <a:br>
              <a:rPr lang="it-IT" dirty="0"/>
            </a:br>
            <a:r>
              <a:rPr lang="it-IT" dirty="0"/>
              <a:t>Sum EstimatedCapacity: 56004105 sat </a:t>
            </a:r>
            <a:r>
              <a:rPr lang="it-IT" dirty="0" smtClean="0"/>
              <a:t>=</a:t>
            </a:r>
            <a:r>
              <a:rPr lang="it-IT" b="1" dirty="0"/>
              <a:t>2 822.46€</a:t>
            </a:r>
            <a:r>
              <a:rPr lang="it-IT" dirty="0"/>
              <a:t/>
            </a:r>
            <a:br>
              <a:rPr lang="it-IT" dirty="0"/>
            </a:br>
            <a:r>
              <a:rPr lang="it-IT" dirty="0"/>
              <a:t>Expense: 94709676 sat = </a:t>
            </a:r>
            <a:r>
              <a:rPr lang="it-IT" b="1" dirty="0"/>
              <a:t>  </a:t>
            </a:r>
            <a:r>
              <a:rPr lang="it-IT" b="1" dirty="0" smtClean="0"/>
              <a:t>4 </a:t>
            </a:r>
            <a:r>
              <a:rPr lang="it-IT" b="1" dirty="0"/>
              <a:t>773.12</a:t>
            </a:r>
            <a:r>
              <a:rPr lang="it-IT" b="1" dirty="0" smtClean="0"/>
              <a:t>€</a:t>
            </a:r>
          </a:p>
          <a:p>
            <a:r>
              <a:rPr lang="it-IT" b="1" dirty="0" smtClean="0">
                <a:solidFill>
                  <a:srgbClr val="FF0000"/>
                </a:solidFill>
              </a:rPr>
              <a:t>Peer3Balance</a:t>
            </a:r>
            <a:r>
              <a:rPr lang="it-IT" b="1" dirty="0">
                <a:solidFill>
                  <a:srgbClr val="FF0000"/>
                </a:solidFill>
              </a:rPr>
              <a:t>: </a:t>
            </a:r>
            <a:r>
              <a:rPr lang="it-IT" b="1" dirty="0" smtClean="0">
                <a:solidFill>
                  <a:srgbClr val="FF0000"/>
                </a:solidFill>
              </a:rPr>
              <a:t>-3824.31€</a:t>
            </a:r>
            <a:endParaRPr lang="it-IT" b="1" dirty="0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37" y="1277233"/>
            <a:ext cx="5110097" cy="2840949"/>
          </a:xfr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96" y="4118183"/>
            <a:ext cx="4668985" cy="264520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360" y="1300320"/>
            <a:ext cx="4973732" cy="281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00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Mainnet Result: Selected Peers Ni</a:t>
            </a:r>
            <a:endParaRPr lang="it-IT" dirty="0"/>
          </a:p>
        </p:txBody>
      </p:sp>
      <p:sp>
        <p:nvSpPr>
          <p:cNvPr id="3" name="CuadroTexto 2"/>
          <p:cNvSpPr txBox="1"/>
          <p:nvPr/>
        </p:nvSpPr>
        <p:spPr>
          <a:xfrm>
            <a:off x="6333477" y="4212791"/>
            <a:ext cx="52321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In Balance</a:t>
            </a:r>
            <a:r>
              <a:rPr lang="it-IT" dirty="0" smtClean="0"/>
              <a:t>: </a:t>
            </a:r>
            <a:br>
              <a:rPr lang="it-IT" dirty="0" smtClean="0"/>
            </a:br>
            <a:r>
              <a:rPr lang="it-IT" dirty="0" smtClean="0"/>
              <a:t>Sum </a:t>
            </a:r>
            <a:r>
              <a:rPr lang="it-IT" dirty="0"/>
              <a:t>Capacity: 297751081 sat = </a:t>
            </a:r>
            <a:r>
              <a:rPr lang="it-IT" b="1" dirty="0"/>
              <a:t>15 005.88€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Sum EstimatedCapacity</a:t>
            </a:r>
            <a:r>
              <a:rPr lang="it-IT" dirty="0"/>
              <a:t>: 63223521 </a:t>
            </a:r>
            <a:r>
              <a:rPr lang="it-IT" dirty="0" smtClean="0"/>
              <a:t>sat= </a:t>
            </a:r>
            <a:r>
              <a:rPr lang="it-IT" b="1" dirty="0"/>
              <a:t> </a:t>
            </a:r>
            <a:r>
              <a:rPr lang="it-IT" b="1" dirty="0" smtClean="0"/>
              <a:t>3 </a:t>
            </a:r>
            <a:r>
              <a:rPr lang="it-IT" b="1" dirty="0"/>
              <a:t>186.30€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Expense</a:t>
            </a:r>
            <a:r>
              <a:rPr lang="it-IT" dirty="0"/>
              <a:t>: 234527560 sat= </a:t>
            </a:r>
            <a:r>
              <a:rPr lang="it-IT" b="1" dirty="0"/>
              <a:t> </a:t>
            </a:r>
            <a:r>
              <a:rPr lang="it-IT" b="1" dirty="0" smtClean="0"/>
              <a:t>11 </a:t>
            </a:r>
            <a:r>
              <a:rPr lang="it-IT" b="1" dirty="0"/>
              <a:t>819.58€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b="1" dirty="0" smtClean="0"/>
              <a:t>Out Balance: </a:t>
            </a:r>
            <a:r>
              <a:rPr lang="it-IT" dirty="0"/>
              <a:t/>
            </a:r>
            <a:br>
              <a:rPr lang="it-IT" dirty="0"/>
            </a:br>
            <a:r>
              <a:rPr lang="it-IT" dirty="0"/>
              <a:t>Sum Capacity: 408260020 sat = </a:t>
            </a:r>
            <a:r>
              <a:rPr lang="it-IT" b="1" dirty="0"/>
              <a:t>20 575.25€</a:t>
            </a:r>
            <a:r>
              <a:rPr lang="it-IT" dirty="0" smtClean="0"/>
              <a:t> </a:t>
            </a:r>
            <a:r>
              <a:rPr lang="it-IT" dirty="0"/>
              <a:t/>
            </a:r>
            <a:br>
              <a:rPr lang="it-IT" dirty="0"/>
            </a:br>
            <a:r>
              <a:rPr lang="it-IT" dirty="0"/>
              <a:t>Sum EstimatedCapacity: 287665777 sat </a:t>
            </a:r>
            <a:r>
              <a:rPr lang="it-IT" dirty="0" smtClean="0"/>
              <a:t>= </a:t>
            </a:r>
            <a:r>
              <a:rPr lang="it-IT" b="1" dirty="0" smtClean="0"/>
              <a:t>14 </a:t>
            </a:r>
            <a:r>
              <a:rPr lang="it-IT" b="1" dirty="0"/>
              <a:t>497.61€</a:t>
            </a:r>
            <a:r>
              <a:rPr lang="it-IT" dirty="0"/>
              <a:t/>
            </a:r>
            <a:br>
              <a:rPr lang="it-IT" dirty="0"/>
            </a:br>
            <a:r>
              <a:rPr lang="it-IT" dirty="0"/>
              <a:t>Expense: 120594243 sat = </a:t>
            </a:r>
            <a:r>
              <a:rPr lang="it-IT" b="1" dirty="0"/>
              <a:t>  6 077.64</a:t>
            </a:r>
            <a:r>
              <a:rPr lang="it-IT" b="1" dirty="0" smtClean="0"/>
              <a:t>€</a:t>
            </a:r>
          </a:p>
          <a:p>
            <a:r>
              <a:rPr lang="it-IT" b="1" dirty="0" smtClean="0">
                <a:solidFill>
                  <a:srgbClr val="FF0000"/>
                </a:solidFill>
              </a:rPr>
              <a:t>PeerNiBalance</a:t>
            </a:r>
            <a:r>
              <a:rPr lang="it-IT" b="1" dirty="0">
                <a:solidFill>
                  <a:srgbClr val="FF0000"/>
                </a:solidFill>
              </a:rPr>
              <a:t>: </a:t>
            </a:r>
            <a:r>
              <a:rPr lang="it-IT" b="1" dirty="0" smtClean="0">
                <a:solidFill>
                  <a:srgbClr val="FF0000"/>
                </a:solidFill>
              </a:rPr>
              <a:t>+5741.94</a:t>
            </a:r>
            <a:r>
              <a:rPr lang="it-IT" b="1" dirty="0">
                <a:solidFill>
                  <a:srgbClr val="FF0000"/>
                </a:solidFill>
              </a:rPr>
              <a:t>€</a:t>
            </a:r>
            <a:endParaRPr lang="it-IT" b="1" dirty="0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44" y="1277233"/>
            <a:ext cx="5014482" cy="2840950"/>
          </a:xfr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96" y="4118183"/>
            <a:ext cx="4668985" cy="264520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360" y="1300320"/>
            <a:ext cx="4973732" cy="281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50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1980</TotalTime>
  <Words>931</Words>
  <Application>Microsoft Office PowerPoint</Application>
  <PresentationFormat>Panorámica</PresentationFormat>
  <Paragraphs>153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Tema de Office</vt:lpstr>
      <vt:lpstr>Lightning Network</vt:lpstr>
      <vt:lpstr>Funding Transactions Balance</vt:lpstr>
      <vt:lpstr>Mainnet Result: Peer1 MostConnectedPeer</vt:lpstr>
      <vt:lpstr>Mainnet Result: Peer1 MostConnectedPeer</vt:lpstr>
      <vt:lpstr>Mainnet Result: Peer2 TopCapacityPeer </vt:lpstr>
      <vt:lpstr>Mainnet Result: Peer2 TopCapacityPeer </vt:lpstr>
      <vt:lpstr>Mainnet Result: Peer3 TopCapacityPeer</vt:lpstr>
      <vt:lpstr>Mainnet Result: Peer3 TopCapacityPeer</vt:lpstr>
      <vt:lpstr>Mainnet Result: Selected Peers Ni</vt:lpstr>
      <vt:lpstr>Mainnet Result: Selected Peers Ni</vt:lpstr>
      <vt:lpstr>Channel Intersection Stats </vt:lpstr>
      <vt:lpstr>Channel Intersection Stats </vt:lpstr>
      <vt:lpstr>Channel Intersection Stats </vt:lpstr>
      <vt:lpstr>Testnet Result</vt:lpstr>
      <vt:lpstr>Testnet Result</vt:lpstr>
      <vt:lpstr>Routing info view from different nodes</vt:lpstr>
      <vt:lpstr>Routing info view from different nodes</vt:lpstr>
      <vt:lpstr>Routing info view from different nodes</vt:lpstr>
      <vt:lpstr>Routing info view from different nodes</vt:lpstr>
      <vt:lpstr>Routing info view from different nodes</vt:lpstr>
      <vt:lpstr>Routing info view from different nodes</vt:lpstr>
      <vt:lpstr>Which daemon is a lightning node running?</vt:lpstr>
    </vt:vector>
  </TitlesOfParts>
  <Company>Universidad Carlos III de Madrid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Lightning Network</dc:title>
  <dc:creator>stefano.angieri91@gmail.com</dc:creator>
  <cp:lastModifiedBy>stefano.angieri91@gmail.com</cp:lastModifiedBy>
  <cp:revision>129</cp:revision>
  <dcterms:created xsi:type="dcterms:W3CDTF">2019-04-25T12:48:52Z</dcterms:created>
  <dcterms:modified xsi:type="dcterms:W3CDTF">2019-05-17T16:24:19Z</dcterms:modified>
</cp:coreProperties>
</file>