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74" r:id="rId8"/>
    <p:sldId id="280" r:id="rId9"/>
    <p:sldId id="283" r:id="rId10"/>
    <p:sldId id="285" r:id="rId11"/>
    <p:sldId id="284" r:id="rId12"/>
    <p:sldId id="281" r:id="rId13"/>
    <p:sldId id="282" r:id="rId14"/>
    <p:sldId id="286" r:id="rId15"/>
    <p:sldId id="287" r:id="rId16"/>
    <p:sldId id="288" r:id="rId17"/>
    <p:sldId id="264" r:id="rId18"/>
    <p:sldId id="289" r:id="rId19"/>
    <p:sldId id="265" r:id="rId20"/>
    <p:sldId id="290" r:id="rId21"/>
    <p:sldId id="291" r:id="rId22"/>
    <p:sldId id="292" r:id="rId23"/>
    <p:sldId id="268" r:id="rId24"/>
    <p:sldId id="269" r:id="rId25"/>
    <p:sldId id="272" r:id="rId26"/>
    <p:sldId id="293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5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9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stackexchange.com/questions/10986/what-is-meant-by-bitcoin-dust" TargetMode="External"/><Relationship Id="rId2" Type="http://schemas.openxmlformats.org/officeDocument/2006/relationships/hyperlink" Target="https://www.reddit.com/r/Bitcoin/comments/2unzen/what_is_bitcoins_dust_limit_precisel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ghtningnetwork/lnd/issues/4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ningnetwork/lnd/issues/2943" TargetMode="External"/><Relationship Id="rId2" Type="http://schemas.openxmlformats.org/officeDocument/2006/relationships/hyperlink" Target="https://lists.linuxfoundation.org/pipermail/lightning-dev/2018-December/00175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s.linuxfoundation.org/pipermail/lightning-dev/2015-July/000018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lightning.community/#queryrou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Measuring Channel Capacity </a:t>
            </a:r>
          </a:p>
          <a:p>
            <a:endParaRPr lang="it-IT" dirty="0"/>
          </a:p>
          <a:p>
            <a:r>
              <a:rPr lang="it-IT" smtClean="0"/>
              <a:t>29/04/2019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Double channel Announcment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The same channel ID NEVER appers twice in a result of a describegraph command ( which give the Network graph </a:t>
            </a:r>
            <a:r>
              <a:rPr lang="it-IT" b="1" dirty="0" smtClean="0"/>
              <a:t>from the point of view of the executing node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Different nodes, at the same time, can have different views of the network.</a:t>
            </a:r>
          </a:p>
          <a:p>
            <a:pPr marL="0" indent="0">
              <a:buNone/>
            </a:pPr>
            <a:r>
              <a:rPr lang="it-IT" dirty="0" smtClean="0"/>
              <a:t>N0-&gt;N1-&gt;N2</a:t>
            </a:r>
          </a:p>
          <a:p>
            <a:pPr marL="0" indent="0">
              <a:buNone/>
            </a:pPr>
            <a:r>
              <a:rPr lang="it-IT" dirty="0" smtClean="0"/>
              <a:t>N0 open a channel with N1 splitting the whole capacity in remote and local balance.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N0 and N1 and N2 see in network graph the same info. (Slide 7)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9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Bidirectional Channels and Inverse Payment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N0 -&gt;N1 -&gt; N2     We want to make a payment from N2 to N1</a:t>
            </a:r>
          </a:p>
          <a:p>
            <a:pPr marL="0" indent="0">
              <a:buNone/>
            </a:pPr>
            <a:r>
              <a:rPr lang="en-US" dirty="0" smtClean="0"/>
              <a:t>If we use </a:t>
            </a:r>
            <a:r>
              <a:rPr lang="en-US" dirty="0" err="1" smtClean="0"/>
              <a:t>queryroutes</a:t>
            </a:r>
            <a:r>
              <a:rPr lang="en-US" dirty="0" smtClean="0"/>
              <a:t> from N2 to N0   </a:t>
            </a:r>
            <a:r>
              <a:rPr lang="en-US" dirty="0" smtClean="0">
                <a:sym typeface="Wingdings" panose="05000000000000000000" pitchFamily="2" charset="2"/>
              </a:rPr>
              <a:t> No Route Provided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we create the route N2 -&gt;N1 -&gt; N0 and channels have sufficient funds the payment is </a:t>
            </a:r>
            <a:r>
              <a:rPr lang="en-US" dirty="0" err="1" smtClean="0">
                <a:sym typeface="Wingdings" panose="05000000000000000000" pitchFamily="2" charset="2"/>
              </a:rPr>
              <a:t>succesfull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Why?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N2 only </a:t>
            </a:r>
            <a:r>
              <a:rPr lang="en-US" dirty="0" err="1" smtClean="0">
                <a:sym typeface="Wingdings" panose="05000000000000000000" pitchFamily="2" charset="2"/>
              </a:rPr>
              <a:t>nows</a:t>
            </a:r>
            <a:r>
              <a:rPr lang="en-US" dirty="0" smtClean="0">
                <a:sym typeface="Wingdings" panose="05000000000000000000" pitchFamily="2" charset="2"/>
              </a:rPr>
              <a:t> he has a channel with N1 with a local and remote balance.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If he query the </a:t>
            </a:r>
            <a:r>
              <a:rPr lang="en-US" dirty="0" err="1" smtClean="0">
                <a:sym typeface="Wingdings" panose="05000000000000000000" pitchFamily="2" charset="2"/>
              </a:rPr>
              <a:t>lnd</a:t>
            </a:r>
            <a:r>
              <a:rPr lang="en-US" dirty="0" smtClean="0">
                <a:sym typeface="Wingdings" panose="05000000000000000000" pitchFamily="2" charset="2"/>
              </a:rPr>
              <a:t> daemon for a route to N0, his daemon does not know a route N1-&gt;N0 since in network graph info there is only the route N0 -&gt; N1 with the announced capacity.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But if we Force the payment over this route N2-&gt;N1-&gt;N0, since every nodes knows its Local and Remote Balances, they are able to forward the payment.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63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Dust Limit Parameter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It’s a Bitcoin Parameter.</a:t>
            </a:r>
          </a:p>
          <a:p>
            <a:r>
              <a:rPr lang="en-US" dirty="0"/>
              <a:t>A transaction will only be relayed by </a:t>
            </a:r>
            <a:r>
              <a:rPr lang="en-US" dirty="0" smtClean="0"/>
              <a:t>nodes </a:t>
            </a:r>
            <a:r>
              <a:rPr lang="en-US" dirty="0"/>
              <a:t>running default settings if the value of each output is </a:t>
            </a:r>
            <a:r>
              <a:rPr lang="en-US" b="1" dirty="0"/>
              <a:t>greater than 546 </a:t>
            </a:r>
            <a:r>
              <a:rPr lang="en-US" b="1" dirty="0" err="1"/>
              <a:t>satoshis</a:t>
            </a:r>
            <a:r>
              <a:rPr lang="en-US" dirty="0"/>
              <a:t> </a:t>
            </a:r>
            <a:r>
              <a:rPr lang="en-US" dirty="0" smtClean="0"/>
              <a:t>(0,025 €, </a:t>
            </a:r>
            <a:r>
              <a:rPr lang="en-US" dirty="0"/>
              <a:t>"dust limit“ </a:t>
            </a:r>
            <a:r>
              <a:rPr lang="en-US" dirty="0" smtClean="0"/>
              <a:t>). </a:t>
            </a:r>
            <a:r>
              <a:rPr lang="en-US" dirty="0"/>
              <a:t>If this threshold is not met, the entire transaction will be rejected as non-standard. Nodes set their own relay policies, and so may adjust this limit up or down as they please.</a:t>
            </a:r>
          </a:p>
          <a:p>
            <a:r>
              <a:rPr lang="en-US" dirty="0" smtClean="0"/>
              <a:t>The </a:t>
            </a:r>
            <a:r>
              <a:rPr lang="en-US" dirty="0"/>
              <a:t>length, in bytes, of the transaction is calculated </a:t>
            </a:r>
            <a:r>
              <a:rPr lang="en-US" dirty="0" smtClean="0"/>
              <a:t>as: transaction </a:t>
            </a:r>
            <a:r>
              <a:rPr lang="en-US" dirty="0"/>
              <a:t>length = 148 + output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dirty="0" smtClean="0"/>
              <a:t>Outputs </a:t>
            </a:r>
            <a:r>
              <a:rPr lang="en-US" dirty="0"/>
              <a:t>require 34 bytes if using a P2PKH challenge script. Plugging this value into the above equation gives a transaction length of 182 bytes (148 + 34). If a different kind of output challenge script is used (e.g., P2SH or </a:t>
            </a:r>
            <a:r>
              <a:rPr lang="en-US" dirty="0" err="1"/>
              <a:t>multisig</a:t>
            </a:r>
            <a:r>
              <a:rPr lang="en-US" dirty="0"/>
              <a:t>), its length should replace the value 34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the </a:t>
            </a:r>
            <a:r>
              <a:rPr lang="en-US" b="1" dirty="0" smtClean="0"/>
              <a:t>dust limit is 3 times the relay fee (3x182), or 546 </a:t>
            </a:r>
            <a:r>
              <a:rPr lang="en-US" b="1" dirty="0" err="1" smtClean="0"/>
              <a:t>satoshis</a:t>
            </a:r>
            <a:r>
              <a:rPr lang="en-US" dirty="0" smtClean="0"/>
              <a:t>.</a:t>
            </a:r>
          </a:p>
          <a:p>
            <a:r>
              <a:rPr lang="en-US" b="1" dirty="0"/>
              <a:t>The definition of dust is client-specific and not a network rule.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6447" y="5908022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Refs</a:t>
            </a:r>
            <a:r>
              <a:rPr lang="it-IT" dirty="0" smtClean="0"/>
              <a:t>[ </a:t>
            </a: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www.reddit.com/r/Bitcoin/comments/2unzen/what_is_bitcoins_dust_limit_precisely/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bitcoin.stackexchange.com/questions/10986/what-is-meant-by-bitcoin-dust</a:t>
            </a:r>
            <a:r>
              <a:rPr lang="it-IT" dirty="0" smtClean="0"/>
              <a:t> 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47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Dust Limit Parameter in Lightning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Mechanism </a:t>
            </a:r>
            <a:r>
              <a:rPr lang="en-US" dirty="0"/>
              <a:t>to allow sub-dust HTLC's on the network:</a:t>
            </a:r>
          </a:p>
          <a:p>
            <a:r>
              <a:rPr lang="en-US" dirty="0"/>
              <a:t>Nodes locally agree on a dust-limit when creating a channel.</a:t>
            </a:r>
          </a:p>
          <a:p>
            <a:r>
              <a:rPr lang="en-US" dirty="0"/>
              <a:t>If an incoming/outgoing HTLC is below this dust-limit, then a state transition occurs, </a:t>
            </a:r>
            <a:r>
              <a:rPr lang="en-US" i="1" dirty="0"/>
              <a:t>but</a:t>
            </a:r>
            <a:r>
              <a:rPr lang="en-US" dirty="0"/>
              <a:t>, the HTLC isn't added. Instead when the HTLC is cleared, the value simply goes to miners fees.</a:t>
            </a:r>
          </a:p>
          <a:p>
            <a:r>
              <a:rPr lang="en-US" dirty="0"/>
              <a:t>The HTLC is forwarded to the next peer in the route as normal.</a:t>
            </a:r>
          </a:p>
          <a:p>
            <a:r>
              <a:rPr lang="en-US" dirty="0"/>
              <a:t>When the HTLC is being settled on the backwards route, the value in that was pushed to miners fees is credited to the settler's balance.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uadroTexto 3"/>
          <p:cNvSpPr txBox="1"/>
          <p:nvPr/>
        </p:nvSpPr>
        <p:spPr>
          <a:xfrm>
            <a:off x="977153" y="5988734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Refs [ </a:t>
            </a: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github.com/lightningnetwork/lnd/issues/48</a:t>
            </a:r>
            <a:r>
              <a:rPr lang="it-IT" dirty="0" smtClean="0"/>
              <a:t> 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92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Peer1 MostConnectedPeer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9977718" y="4276165"/>
            <a:ext cx="173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NB: </a:t>
            </a:r>
            <a:br>
              <a:rPr lang="it-IT" dirty="0"/>
            </a:br>
            <a:r>
              <a:rPr lang="it-IT" dirty="0"/>
              <a:t>500000 Sat = </a:t>
            </a:r>
            <a:br>
              <a:rPr lang="it-IT" dirty="0"/>
            </a:br>
            <a:r>
              <a:rPr lang="it-IT" dirty="0" smtClean="0"/>
              <a:t>23.77 €</a:t>
            </a:r>
            <a:endParaRPr lang="it-IT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8" y="1407459"/>
            <a:ext cx="5061160" cy="2599765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3" y="4177552"/>
            <a:ext cx="5069457" cy="2680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92" y="1299927"/>
            <a:ext cx="5061160" cy="29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Peer2 TopCapacityPeer </a:t>
            </a:r>
            <a:endParaRPr lang="it-IT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9" y="4156315"/>
            <a:ext cx="5271246" cy="2701685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1434353"/>
            <a:ext cx="5177701" cy="26176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2" y="1434353"/>
            <a:ext cx="5061160" cy="26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Peer3 TopCapacityPeer</a:t>
            </a:r>
            <a:endParaRPr lang="it-IT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41" y="4123809"/>
            <a:ext cx="4863937" cy="2734191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6" y="1311247"/>
            <a:ext cx="4962548" cy="26332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4" y="1401870"/>
            <a:ext cx="5097018" cy="25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5733" y="455829"/>
            <a:ext cx="10515600" cy="1325563"/>
          </a:xfrm>
        </p:spPr>
        <p:txBody>
          <a:bodyPr/>
          <a:lstStyle/>
          <a:p>
            <a:r>
              <a:rPr lang="it-IT" dirty="0" smtClean="0"/>
              <a:t>Mainnet Result: Next Step Selection 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945648" y="2521140"/>
            <a:ext cx="664040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N0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2363375" y="1956287"/>
            <a:ext cx="678505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Nx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3604269" y="1952273"/>
            <a:ext cx="83103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Ni</a:t>
            </a:r>
            <a:endParaRPr lang="it-IT" dirty="0"/>
          </a:p>
        </p:txBody>
      </p:sp>
      <p:cxnSp>
        <p:nvCxnSpPr>
          <p:cNvPr id="8" name="Conector recto de flecha 7"/>
          <p:cNvCxnSpPr>
            <a:stCxn id="4" idx="7"/>
            <a:endCxn id="6" idx="3"/>
          </p:cNvCxnSpPr>
          <p:nvPr/>
        </p:nvCxnSpPr>
        <p:spPr>
          <a:xfrm flipV="1">
            <a:off x="1512442" y="2398833"/>
            <a:ext cx="950298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 flipV="1">
            <a:off x="3041880" y="2211511"/>
            <a:ext cx="562389" cy="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111122" y="5740135"/>
            <a:ext cx="664040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N0</a:t>
            </a:r>
            <a:endParaRPr lang="it-IT" dirty="0"/>
          </a:p>
        </p:txBody>
      </p:sp>
      <p:sp>
        <p:nvSpPr>
          <p:cNvPr id="20" name="Elipse 19"/>
          <p:cNvSpPr/>
          <p:nvPr/>
        </p:nvSpPr>
        <p:spPr>
          <a:xfrm>
            <a:off x="1293258" y="4648710"/>
            <a:ext cx="678505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Nx</a:t>
            </a:r>
            <a:endParaRPr lang="it-IT" dirty="0"/>
          </a:p>
        </p:txBody>
      </p:sp>
      <p:sp>
        <p:nvSpPr>
          <p:cNvPr id="21" name="Elipse 20"/>
          <p:cNvSpPr/>
          <p:nvPr/>
        </p:nvSpPr>
        <p:spPr>
          <a:xfrm>
            <a:off x="3027626" y="4648710"/>
            <a:ext cx="83103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Ni</a:t>
            </a:r>
            <a:endParaRPr lang="it-IT" dirty="0"/>
          </a:p>
        </p:txBody>
      </p:sp>
      <p:cxnSp>
        <p:nvCxnSpPr>
          <p:cNvPr id="23" name="Conector recto de flecha 22"/>
          <p:cNvCxnSpPr>
            <a:stCxn id="20" idx="6"/>
            <a:endCxn id="21" idx="2"/>
          </p:cNvCxnSpPr>
          <p:nvPr/>
        </p:nvCxnSpPr>
        <p:spPr>
          <a:xfrm>
            <a:off x="1971763" y="4907948"/>
            <a:ext cx="105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6356840" y="2470748"/>
            <a:ext cx="664040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N0</a:t>
            </a:r>
            <a:endParaRPr lang="it-IT" dirty="0"/>
          </a:p>
        </p:txBody>
      </p:sp>
      <p:sp>
        <p:nvSpPr>
          <p:cNvPr id="30" name="Elipse 29"/>
          <p:cNvSpPr/>
          <p:nvPr/>
        </p:nvSpPr>
        <p:spPr>
          <a:xfrm>
            <a:off x="7971139" y="2002665"/>
            <a:ext cx="678505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Nx</a:t>
            </a:r>
            <a:endParaRPr lang="it-IT" dirty="0"/>
          </a:p>
        </p:txBody>
      </p:sp>
      <p:sp>
        <p:nvSpPr>
          <p:cNvPr id="31" name="Elipse 30"/>
          <p:cNvSpPr/>
          <p:nvPr/>
        </p:nvSpPr>
        <p:spPr>
          <a:xfrm>
            <a:off x="9599903" y="2002665"/>
            <a:ext cx="83103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Ni</a:t>
            </a:r>
            <a:endParaRPr lang="it-IT" dirty="0"/>
          </a:p>
        </p:txBody>
      </p:sp>
      <p:cxnSp>
        <p:nvCxnSpPr>
          <p:cNvPr id="32" name="Conector recto de flecha 31"/>
          <p:cNvCxnSpPr>
            <a:stCxn id="29" idx="7"/>
            <a:endCxn id="30" idx="3"/>
          </p:cNvCxnSpPr>
          <p:nvPr/>
        </p:nvCxnSpPr>
        <p:spPr>
          <a:xfrm flipV="1">
            <a:off x="6923634" y="2445211"/>
            <a:ext cx="1146870" cy="1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2"/>
            <a:endCxn id="30" idx="6"/>
          </p:cNvCxnSpPr>
          <p:nvPr/>
        </p:nvCxnSpPr>
        <p:spPr>
          <a:xfrm flipH="1">
            <a:off x="8649644" y="2261903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165078" y="204557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</a:t>
            </a:r>
            <a:endParaRPr lang="it-IT" dirty="0"/>
          </a:p>
        </p:txBody>
      </p:sp>
      <p:cxnSp>
        <p:nvCxnSpPr>
          <p:cNvPr id="45" name="Conector recto de flecha 44"/>
          <p:cNvCxnSpPr>
            <a:stCxn id="19" idx="0"/>
            <a:endCxn id="21" idx="4"/>
          </p:cNvCxnSpPr>
          <p:nvPr/>
        </p:nvCxnSpPr>
        <p:spPr>
          <a:xfrm flipV="1">
            <a:off x="3443142" y="5167185"/>
            <a:ext cx="1" cy="57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174704" y="5766333"/>
            <a:ext cx="664040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N0</a:t>
            </a:r>
            <a:endParaRPr lang="it-IT" dirty="0"/>
          </a:p>
        </p:txBody>
      </p:sp>
      <p:sp>
        <p:nvSpPr>
          <p:cNvPr id="47" name="Elipse 46"/>
          <p:cNvSpPr/>
          <p:nvPr/>
        </p:nvSpPr>
        <p:spPr>
          <a:xfrm>
            <a:off x="6356840" y="4674908"/>
            <a:ext cx="678505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Nx</a:t>
            </a:r>
            <a:endParaRPr lang="it-IT" dirty="0"/>
          </a:p>
        </p:txBody>
      </p:sp>
      <p:sp>
        <p:nvSpPr>
          <p:cNvPr id="48" name="Elipse 47"/>
          <p:cNvSpPr/>
          <p:nvPr/>
        </p:nvSpPr>
        <p:spPr>
          <a:xfrm>
            <a:off x="8091208" y="4674908"/>
            <a:ext cx="83103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Ni</a:t>
            </a:r>
            <a:endParaRPr lang="it-IT" dirty="0"/>
          </a:p>
        </p:txBody>
      </p:sp>
      <p:cxnSp>
        <p:nvCxnSpPr>
          <p:cNvPr id="50" name="Conector recto de flecha 49"/>
          <p:cNvCxnSpPr>
            <a:stCxn id="46" idx="0"/>
            <a:endCxn id="48" idx="4"/>
          </p:cNvCxnSpPr>
          <p:nvPr/>
        </p:nvCxnSpPr>
        <p:spPr>
          <a:xfrm flipV="1">
            <a:off x="8506724" y="5193383"/>
            <a:ext cx="1" cy="57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48" idx="2"/>
            <a:endCxn id="47" idx="6"/>
          </p:cNvCxnSpPr>
          <p:nvPr/>
        </p:nvCxnSpPr>
        <p:spPr>
          <a:xfrm flipH="1">
            <a:off x="7035345" y="4934146"/>
            <a:ext cx="105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5201821" y="474947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</a:t>
            </a:r>
            <a:endParaRPr lang="it-IT" dirty="0"/>
          </a:p>
        </p:txBody>
      </p:sp>
      <p:sp>
        <p:nvSpPr>
          <p:cNvPr id="56" name="Flecha abajo 55"/>
          <p:cNvSpPr/>
          <p:nvPr/>
        </p:nvSpPr>
        <p:spPr>
          <a:xfrm>
            <a:off x="5293680" y="3209365"/>
            <a:ext cx="204781" cy="128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8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PeersNi</a:t>
            </a:r>
            <a:endParaRPr lang="it-I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6" y="1308846"/>
            <a:ext cx="5577851" cy="277009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71" y="4078941"/>
            <a:ext cx="5577851" cy="27431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4" y="1308846"/>
            <a:ext cx="5641859" cy="27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Intersection Stats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77389"/>
            <a:ext cx="2873188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Results:</a:t>
            </a:r>
          </a:p>
          <a:p>
            <a:r>
              <a:rPr lang="it-IT" dirty="0" smtClean="0"/>
              <a:t>A: 0 </a:t>
            </a:r>
          </a:p>
          <a:p>
            <a:r>
              <a:rPr lang="it-IT" dirty="0" smtClean="0"/>
              <a:t>B: 5 </a:t>
            </a:r>
            <a:r>
              <a:rPr lang="it-IT" dirty="0" smtClean="0">
                <a:sym typeface="Wingdings" panose="05000000000000000000" pitchFamily="2" charset="2"/>
              </a:rPr>
              <a:t>36%</a:t>
            </a:r>
            <a:endParaRPr lang="it-IT" dirty="0" smtClean="0"/>
          </a:p>
          <a:p>
            <a:r>
              <a:rPr lang="it-IT" dirty="0" smtClean="0"/>
              <a:t>C: </a:t>
            </a:r>
            <a:r>
              <a:rPr lang="it-IT" dirty="0"/>
              <a:t>9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64%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ángulo 3"/>
          <p:cNvSpPr/>
          <p:nvPr/>
        </p:nvSpPr>
        <p:spPr>
          <a:xfrm>
            <a:off x="6956613" y="4077389"/>
            <a:ext cx="3128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Results In Out: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A </a:t>
            </a:r>
            <a:r>
              <a:rPr lang="it-IT" sz="2800" dirty="0">
                <a:sym typeface="Wingdings" panose="05000000000000000000" pitchFamily="2" charset="2"/>
              </a:rPr>
              <a:t>In Out: </a:t>
            </a:r>
            <a:r>
              <a:rPr lang="it-IT" sz="2800" dirty="0" smtClean="0">
                <a:sym typeface="Wingdings" panose="05000000000000000000" pitchFamily="2" charset="2"/>
              </a:rPr>
              <a:t>0</a:t>
            </a:r>
            <a:endParaRPr lang="it-IT" sz="2800" dirty="0" smtClean="0"/>
          </a:p>
          <a:p>
            <a:r>
              <a:rPr lang="it-IT" sz="2800" dirty="0" smtClean="0"/>
              <a:t>B In: 3 </a:t>
            </a:r>
            <a:r>
              <a:rPr lang="it-IT" sz="2800" dirty="0" smtClean="0">
                <a:sym typeface="Wingdings" panose="05000000000000000000" pitchFamily="2" charset="2"/>
              </a:rPr>
              <a:t>22%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B Out: 2 14%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In: 8 57%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Out: 1 </a:t>
            </a:r>
            <a:r>
              <a:rPr lang="it-IT" sz="2800" dirty="0">
                <a:sym typeface="Wingdings" panose="05000000000000000000" pitchFamily="2" charset="2"/>
              </a:rPr>
              <a:t>7</a:t>
            </a:r>
            <a:r>
              <a:rPr lang="it-IT" sz="2800" dirty="0" smtClean="0">
                <a:sym typeface="Wingdings" panose="05000000000000000000" pitchFamily="2" charset="2"/>
              </a:rPr>
              <a:t>%</a:t>
            </a:r>
            <a:endParaRPr lang="it-IT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398494"/>
            <a:ext cx="10515600" cy="327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Number of Channel 14. </a:t>
            </a:r>
            <a:br>
              <a:rPr lang="it-IT" sz="5900" dirty="0" smtClean="0"/>
            </a:br>
            <a:endParaRPr lang="it-IT" sz="5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Expected Results:</a:t>
            </a:r>
          </a:p>
          <a:p>
            <a:r>
              <a:rPr lang="it-IT" sz="5900" dirty="0" smtClean="0"/>
              <a:t>A: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= </a:t>
            </a:r>
            <a:r>
              <a:rPr lang="el-GR" sz="5900" dirty="0" smtClean="0"/>
              <a:t>Λ</a:t>
            </a:r>
            <a:r>
              <a:rPr lang="it-IT" sz="5900" dirty="0" smtClean="0"/>
              <a:t> </a:t>
            </a:r>
          </a:p>
          <a:p>
            <a:r>
              <a:rPr lang="it-IT" sz="5900" dirty="0" smtClean="0"/>
              <a:t>B: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&lt;=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 smtClean="0"/>
              <a:t>Λ</a:t>
            </a:r>
            <a:r>
              <a:rPr lang="it-IT" sz="5900" dirty="0" smtClean="0"/>
              <a:t>*2/100</a:t>
            </a:r>
          </a:p>
          <a:p>
            <a:r>
              <a:rPr lang="it-IT" sz="5900" dirty="0" smtClean="0"/>
              <a:t>C: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&gt;=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/>
              <a:t>Λ</a:t>
            </a:r>
            <a:r>
              <a:rPr lang="it-IT" sz="5900" dirty="0"/>
              <a:t>*2/100 </a:t>
            </a:r>
            <a:r>
              <a:rPr lang="it-IT" sz="5900" dirty="0" smtClean="0">
                <a:sym typeface="Wingdings" panose="05000000000000000000" pitchFamily="2" charset="2"/>
              </a:rPr>
              <a:t>Local and Remote Balance </a:t>
            </a:r>
            <a:r>
              <a:rPr lang="it-IT" sz="5900" dirty="0" smtClean="0"/>
              <a:t>have changed in Time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CuadroTexto 5"/>
          <p:cNvSpPr txBox="1"/>
          <p:nvPr/>
        </p:nvSpPr>
        <p:spPr>
          <a:xfrm>
            <a:off x="9323294" y="1690688"/>
            <a:ext cx="238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N.B. InOut referring to  </a:t>
            </a:r>
            <a:br>
              <a:rPr lang="it-IT" dirty="0" smtClean="0"/>
            </a:br>
            <a:r>
              <a:rPr lang="it-IT" dirty="0" smtClean="0"/>
              <a:t>MostConnected and </a:t>
            </a:r>
            <a:br>
              <a:rPr lang="it-IT" dirty="0" smtClean="0"/>
            </a:br>
            <a:r>
              <a:rPr lang="it-IT" dirty="0" smtClean="0"/>
              <a:t>TopCapacity Peers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25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Are HTLC established on Payment Failure?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While attempting a payment, HTLC Are established first, then, on payment failure, they are cancelled.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Cancel an HTLC means that </a:t>
            </a:r>
            <a:r>
              <a:rPr lang="it-IT" dirty="0" smtClean="0"/>
              <a:t>a </a:t>
            </a:r>
            <a:r>
              <a:rPr lang="it-IT" dirty="0"/>
              <a:t>new pair of </a:t>
            </a:r>
            <a:r>
              <a:rPr lang="it-IT" dirty="0" smtClean="0"/>
              <a:t>commitment </a:t>
            </a:r>
            <a:r>
              <a:rPr lang="it-IT" dirty="0"/>
              <a:t>transaction </a:t>
            </a:r>
            <a:r>
              <a:rPr lang="it-IT" dirty="0" smtClean="0"/>
              <a:t>are created </a:t>
            </a:r>
            <a:r>
              <a:rPr lang="it-IT" dirty="0"/>
              <a:t>invalidating the old one.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N0 -&gt; N1 -&gt; N2     with C12 having insufficient capacity.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N0 attempt a payment to N2. </a:t>
            </a:r>
            <a:br>
              <a:rPr lang="it-IT" dirty="0" smtClean="0"/>
            </a:b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N0 create an HTLC to N1, N1 realize that is not able to create an HTLC to N2 beacuse of insufficient capacity of C12.</a:t>
            </a:r>
            <a:br>
              <a:rPr lang="it-IT" dirty="0" smtClean="0"/>
            </a:b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In this case lnd daemon instantly cancel off chain the N0-&gt;N1 HTLC when it realizes it can’t forward the HTLC </a:t>
            </a:r>
          </a:p>
          <a:p>
            <a:pPr marL="0" indent="0">
              <a:buNone/>
            </a:pPr>
            <a:r>
              <a:rPr lang="it-IT" dirty="0" smtClean="0"/>
              <a:t>HTLCs are </a:t>
            </a:r>
            <a:r>
              <a:rPr lang="it-IT" dirty="0"/>
              <a:t>starving if the payment is starving.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Refs[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lists.linuxfoundation.org/pipermail/lightning-dev/2018-December/001752.html</a:t>
            </a:r>
            <a:endParaRPr lang="it-IT" dirty="0"/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github.com/lightningnetwork/lnd/issues/2943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lists.linuxfoundation.org/pipermail/lightning-dev/2015-July/000018.html</a:t>
            </a:r>
            <a:r>
              <a:rPr lang="it-IT" dirty="0" smtClean="0"/>
              <a:t>]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58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Peers 1 2 3 </a:t>
            </a:r>
            <a:endParaRPr lang="it-IT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6" y="4156316"/>
            <a:ext cx="5830639" cy="2701684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8" y="1308847"/>
            <a:ext cx="5577851" cy="28059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99" y="1308847"/>
            <a:ext cx="5577851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Mixed Peers</a:t>
            </a:r>
            <a:endParaRPr lang="it-IT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15" y="4219069"/>
            <a:ext cx="5577851" cy="2638931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7" y="1363878"/>
            <a:ext cx="5577851" cy="28764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08" y="1327396"/>
            <a:ext cx="5577851" cy="29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Testnet Result </a:t>
            </a:r>
            <a:endParaRPr lang="it-IT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60" y="3675529"/>
            <a:ext cx="5586995" cy="3083859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419"/>
            <a:ext cx="5577851" cy="32346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491000"/>
            <a:ext cx="5577851" cy="29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151516" y="230797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730559" y="231044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4223816" y="101036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758027" y="101036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3545783" y="1452912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685729" y="1269603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219940" y="126488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588302" y="3003658"/>
          <a:ext cx="1033945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50010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Unabel to find</a:t>
                      </a:r>
                      <a:r>
                        <a:rPr lang="it-IT" sz="1400" baseline="0" dirty="0" smtClean="0"/>
                        <a:t> Path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5: X -&gt; Y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queryroutes 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&gt; 98816 &amp;</a:t>
                      </a:r>
                      <a:r>
                        <a:rPr lang="it-IT" sz="1400" baseline="0" dirty="0" smtClean="0">
                          <a:solidFill>
                            <a:srgbClr val="FF0000"/>
                          </a:solidFill>
                        </a:rPr>
                        <a:t> &lt;100000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Unable to find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6: X -&gt; Y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&lt; 98816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8: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4736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9: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30010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Unabel to find</a:t>
                      </a:r>
                      <a:r>
                        <a:rPr lang="it-IT" sz="1400" baseline="0" dirty="0" smtClean="0"/>
                        <a:t> Path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28146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3042194" y="1272880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37703" y="718080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70695" y="36512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</a:t>
            </a:r>
            <a:r>
              <a:rPr lang="it-IT" dirty="0"/>
              <a:t>5</a:t>
            </a:r>
            <a:r>
              <a:rPr lang="it-IT" dirty="0" smtClean="0"/>
              <a:t>0000</a:t>
            </a:r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32509" y="135187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30000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379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Validation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151516" y="230797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730559" y="231044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4223816" y="101036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758027" y="101036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3545783" y="1452912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685729" y="1269603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219940" y="126488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79890"/>
              </p:ext>
            </p:extLst>
          </p:nvPr>
        </p:nvGraphicFramePr>
        <p:xfrm>
          <a:off x="588302" y="3003658"/>
          <a:ext cx="103394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10: W -&gt; X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11: W -&gt; 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12: Y</a:t>
                      </a:r>
                      <a:r>
                        <a:rPr lang="it-IT" sz="1400" baseline="0" dirty="0" smtClean="0"/>
                        <a:t> -&gt; X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13: Z</a:t>
                      </a:r>
                      <a:r>
                        <a:rPr lang="it-IT" sz="1400" baseline="0" dirty="0" smtClean="0"/>
                        <a:t> -&gt; 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4736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28146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3294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3042194" y="1272880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37703" y="718080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70695" y="36512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</a:t>
            </a:r>
            <a:r>
              <a:rPr lang="it-IT" dirty="0"/>
              <a:t>5</a:t>
            </a:r>
            <a:r>
              <a:rPr lang="it-IT" dirty="0" smtClean="0"/>
              <a:t>0000</a:t>
            </a:r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32509" y="135187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30000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791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Next Steps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Complete </a:t>
            </a:r>
            <a:r>
              <a:rPr lang="es-ES" dirty="0" err="1" smtClean="0"/>
              <a:t>Validation</a:t>
            </a:r>
            <a:r>
              <a:rPr lang="es-E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 </a:t>
            </a:r>
            <a:r>
              <a:rPr lang="es-ES" dirty="0"/>
              <a:t>la información de rutas, me gustaría saber el balance de los </a:t>
            </a:r>
            <a:r>
              <a:rPr lang="es-ES" dirty="0" err="1"/>
              <a:t>funding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 de cada </a:t>
            </a:r>
            <a:r>
              <a:rPr lang="es-ES" dirty="0" smtClean="0"/>
              <a:t>nodo.</a:t>
            </a:r>
            <a:br>
              <a:rPr lang="es-ES" dirty="0" smtClean="0"/>
            </a:br>
            <a:r>
              <a:rPr lang="es-ES" dirty="0" smtClean="0"/>
              <a:t>La </a:t>
            </a:r>
            <a:r>
              <a:rPr lang="es-ES" dirty="0"/>
              <a:t>motivación es la siguiente: hemos visto que peer1 parece que ha transferido mucho dinero al resto (mucho más que lo que ha recibido). Quiero saber el balance de las </a:t>
            </a:r>
            <a:r>
              <a:rPr lang="es-ES" dirty="0" err="1"/>
              <a:t>funding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: suma del valor de las </a:t>
            </a:r>
            <a:r>
              <a:rPr lang="es-ES" dirty="0" err="1"/>
              <a:t>funding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 generadas por un nodo – suma valor de las </a:t>
            </a:r>
            <a:r>
              <a:rPr lang="es-ES" dirty="0" err="1"/>
              <a:t>funding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 hechas por otros nodos que terminan </a:t>
            </a:r>
            <a:r>
              <a:rPr lang="es-ES" dirty="0" smtClean="0"/>
              <a:t>aquí. </a:t>
            </a:r>
            <a:br>
              <a:rPr lang="es-ES" dirty="0" smtClean="0"/>
            </a:br>
            <a:r>
              <a:rPr lang="es-ES" dirty="0" smtClean="0"/>
              <a:t>Quiero </a:t>
            </a:r>
            <a:r>
              <a:rPr lang="es-ES" dirty="0"/>
              <a:t>ver la relación de este balance con el número de canales que </a:t>
            </a:r>
            <a:r>
              <a:rPr lang="es-ES" dirty="0" smtClean="0"/>
              <a:t>tienen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Implementar </a:t>
            </a:r>
            <a:r>
              <a:rPr lang="es-ES" dirty="0"/>
              <a:t>el ‘algoritmo mejorado’. Está descrito en el repositorio del </a:t>
            </a:r>
            <a:r>
              <a:rPr lang="es-ES" dirty="0" err="1"/>
              <a:t>paper</a:t>
            </a:r>
            <a:r>
              <a:rPr lang="es-ES" dirty="0"/>
              <a:t>, fichero </a:t>
            </a:r>
            <a:r>
              <a:rPr lang="es-ES" dirty="0" err="1"/>
              <a:t>measures_bis.tex</a:t>
            </a:r>
            <a:r>
              <a:rPr lang="es-ES" dirty="0"/>
              <a:t>. Probar que </a:t>
            </a:r>
            <a:r>
              <a:rPr lang="es-ES" dirty="0" smtClean="0"/>
              <a:t>funciona…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Hay </a:t>
            </a:r>
            <a:r>
              <a:rPr lang="es-ES" dirty="0"/>
              <a:t>algún repositorio de las rutas de </a:t>
            </a:r>
            <a:r>
              <a:rPr lang="es-ES" dirty="0" err="1"/>
              <a:t>lightning</a:t>
            </a:r>
            <a:r>
              <a:rPr lang="es-ES" dirty="0"/>
              <a:t> guardadas cada cierto tiempo?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208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Next Steps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3428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N1 -&gt;N2 </a:t>
            </a:r>
            <a:r>
              <a:rPr lang="en-US" dirty="0" smtClean="0"/>
              <a:t>--&gt; </a:t>
            </a:r>
            <a:r>
              <a:rPr lang="en-US" dirty="0"/>
              <a:t>N3 &lt;-N1'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C23 </a:t>
            </a:r>
            <a:r>
              <a:rPr lang="en-US" dirty="0"/>
              <a:t>at same time with two different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Verify if the difference between </a:t>
            </a:r>
            <a:r>
              <a:rPr lang="en-US" dirty="0" err="1"/>
              <a:t>LocalBalance</a:t>
            </a:r>
            <a:r>
              <a:rPr lang="en-US" dirty="0"/>
              <a:t> and what you can </a:t>
            </a:r>
            <a:r>
              <a:rPr lang="en-US" dirty="0" err="1"/>
              <a:t>queryroutes</a:t>
            </a:r>
            <a:r>
              <a:rPr lang="en-US" dirty="0"/>
              <a:t> </a:t>
            </a:r>
            <a:r>
              <a:rPr lang="en-US" dirty="0" smtClean="0"/>
              <a:t>for    depends </a:t>
            </a:r>
            <a:r>
              <a:rPr lang="en-US" dirty="0"/>
              <a:t>on the </a:t>
            </a:r>
            <a:r>
              <a:rPr lang="en-US" dirty="0" err="1"/>
              <a:t>InitialChannelBalance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/>
              <a:t>if we can now under which daemon is working the other node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/>
              <a:t>Bilaterals</a:t>
            </a:r>
            <a:r>
              <a:rPr lang="en-US" dirty="0"/>
              <a:t> </a:t>
            </a:r>
            <a:r>
              <a:rPr lang="en-US" dirty="0" smtClean="0"/>
              <a:t>channels. Can N1 </a:t>
            </a:r>
            <a:r>
              <a:rPr lang="en-US" dirty="0"/>
              <a:t>decide where to forward N3 payment?     </a:t>
            </a:r>
          </a:p>
          <a:p>
            <a:pPr marL="0" indent="0">
              <a:buNone/>
            </a:pPr>
            <a:r>
              <a:rPr lang="en-US" dirty="0"/>
              <a:t>					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7091680" y="5658488"/>
            <a:ext cx="743229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N0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8712200" y="5254375"/>
            <a:ext cx="772815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N1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10488629" y="5658488"/>
            <a:ext cx="767308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N2</a:t>
            </a:r>
            <a:endParaRPr lang="it-IT" dirty="0"/>
          </a:p>
        </p:txBody>
      </p:sp>
      <p:cxnSp>
        <p:nvCxnSpPr>
          <p:cNvPr id="8" name="Conector recto de flecha 7"/>
          <p:cNvCxnSpPr>
            <a:stCxn id="4" idx="7"/>
            <a:endCxn id="6" idx="1"/>
          </p:cNvCxnSpPr>
          <p:nvPr/>
        </p:nvCxnSpPr>
        <p:spPr>
          <a:xfrm flipV="1">
            <a:off x="7726066" y="5330304"/>
            <a:ext cx="1099310" cy="40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7" idx="2"/>
            <a:endCxn id="6" idx="6"/>
          </p:cNvCxnSpPr>
          <p:nvPr/>
        </p:nvCxnSpPr>
        <p:spPr>
          <a:xfrm flipH="1" flipV="1">
            <a:off x="9485015" y="5513613"/>
            <a:ext cx="1003614" cy="40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4"/>
            <a:endCxn id="4" idx="5"/>
          </p:cNvCxnSpPr>
          <p:nvPr/>
        </p:nvCxnSpPr>
        <p:spPr>
          <a:xfrm flipH="1">
            <a:off x="7726066" y="5772850"/>
            <a:ext cx="1372542" cy="32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Establishment </a:t>
            </a:r>
            <a:endParaRPr lang="it-I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6" y="3118638"/>
            <a:ext cx="5499746" cy="3297271"/>
          </a:xfrm>
        </p:spPr>
      </p:pic>
      <p:sp>
        <p:nvSpPr>
          <p:cNvPr id="5" name="CuadroTexto 4"/>
          <p:cNvSpPr txBox="1"/>
          <p:nvPr/>
        </p:nvSpPr>
        <p:spPr>
          <a:xfrm>
            <a:off x="1268506" y="1690688"/>
            <a:ext cx="905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N0 -&gt;N1 -&gt;N2 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Which information are exchanged between N0 and N1 to </a:t>
            </a:r>
            <a:r>
              <a:rPr lang="it-IT" dirty="0"/>
              <a:t>o</a:t>
            </a:r>
            <a:r>
              <a:rPr lang="it-IT" dirty="0" smtClean="0"/>
              <a:t>pen a new channel? </a:t>
            </a:r>
            <a:br>
              <a:rPr lang="it-IT" dirty="0" smtClean="0"/>
            </a:br>
            <a:r>
              <a:rPr lang="it-IT" dirty="0" smtClean="0"/>
              <a:t>Which information does N2 recieve?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84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Establishment 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297073"/>
            <a:ext cx="353657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open_channel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message contains information about a node and indicates its desire to set up a new channel.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is the first step toward creating the funding transaction and both versions of the commitment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type: 32 (open_channel)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[32:chain_hash]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[32:temporary_channel_id]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[8:funding_satoshis]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[8:push_msat]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[8:dust_limit_satoshis]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[8:max_htlc_value_in_flight_msat]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[8:channel_reserve_satoshis]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it-IT" altLang="it-IT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8:htlc_minimum_msat]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[4:feerate_per_kw</a:t>
            </a: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[2:to_self_delay]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[2:max_accepted_htlcs]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[33:funding_pubkey]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[33:revocation_basepoint]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[33:payment_basepoint]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[33:delayed_payment_basepoint]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[33:htlc_basepoint]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[33:first_per_commitment_point]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[1:channel_flags]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360459" y="1289379"/>
            <a:ext cx="4110318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300" b="1" dirty="0" smtClean="0"/>
              <a:t>The accept_channel Message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300" dirty="0" smtClean="0"/>
              <a:t>This message contains information about a node and indicates its acceptance of the new channel.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300" dirty="0" smtClean="0"/>
              <a:t>This is the second step toward creating the funding transaction and both versions of the commitment transaction.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it-IT" altLang="it-IT" sz="1300" dirty="0" smtClean="0"/>
              <a:t>type: 33 (accept_channel)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it-IT" altLang="it-IT" sz="1300" dirty="0" smtClean="0"/>
              <a:t>data: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[32:temporary_channel_id]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[8:dust_limit_satoshis]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[8:max_htlc_value_in_flight_msat]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[8:channel_reserve_satoshis]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[8:htlc_minimum_msat]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[4:minimum_depth]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[2:to_self_delay]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[2:max_accepted_htlcs]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[33:funding_pubkey]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[33:revocation_basepoint]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[33:payment_basepoint]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[33:delayed_payment_basepoint]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[33:htlc_basepoint]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300" dirty="0" smtClean="0"/>
              <a:t>[33:first_per_commitment_point]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300" dirty="0" smtClean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885329" y="5888505"/>
            <a:ext cx="617219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300" b="1" dirty="0" smtClean="0"/>
              <a:t>Nb. The openchannel message in LND does not support the definition of: </a:t>
            </a:r>
            <a:br>
              <a:rPr lang="it-IT" altLang="it-IT" sz="1300" b="1" dirty="0" smtClean="0"/>
            </a:br>
            <a:r>
              <a:rPr lang="it-IT" altLang="it-IT" sz="1300" b="1" dirty="0" smtClean="0"/>
              <a:t>-Dust_Limit  -Channel_Reserve_Sat   -Max_HTLC_Value_in..</a:t>
            </a:r>
            <a:br>
              <a:rPr lang="it-IT" altLang="it-IT" sz="1300" b="1" dirty="0" smtClean="0"/>
            </a:br>
            <a:r>
              <a:rPr lang="it-IT" altLang="it-IT" sz="1300" b="1" dirty="0" smtClean="0"/>
              <a:t>-To_self_delay  -Max_accepted_HTLC  -basepoint -chanels_flags </a:t>
            </a:r>
            <a:endParaRPr lang="it-IT" altLang="it-IT" sz="13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300" dirty="0" smtClean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Announcement and Update  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N0 -&gt; N1 -&gt; N2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When a channel </a:t>
            </a:r>
            <a:r>
              <a:rPr lang="it-IT" dirty="0"/>
              <a:t>N0-&gt;N1</a:t>
            </a:r>
            <a:r>
              <a:rPr lang="it-IT" dirty="0" smtClean="0"/>
              <a:t> is established, N0 and N1 start to send an initial channel </a:t>
            </a:r>
            <a:r>
              <a:rPr lang="it-IT" dirty="0"/>
              <a:t>a</a:t>
            </a:r>
            <a:r>
              <a:rPr lang="it-IT" dirty="0" smtClean="0"/>
              <a:t>nnouncment message to their peers. </a:t>
            </a:r>
            <a:br>
              <a:rPr lang="it-IT" dirty="0" smtClean="0"/>
            </a:br>
            <a:endParaRPr lang="it-IT" dirty="0"/>
          </a:p>
          <a:p>
            <a:pPr marL="0" indent="0">
              <a:buNone/>
            </a:pPr>
            <a:r>
              <a:rPr lang="it-IT" dirty="0" smtClean="0"/>
              <a:t>When N0 or N1 want to change their routing policy, they send a channel update message, which is then spread through the network. 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N2 recieve the initial channel announcement and all the channels update. 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73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Announcement and Update  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2792506" cy="45751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    </a:t>
            </a:r>
            <a:r>
              <a:rPr lang="it-IT" b="1" dirty="0" smtClean="0"/>
              <a:t>Channel Announcment Message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[64:node_signature_1]</a:t>
            </a:r>
          </a:p>
          <a:p>
            <a:pPr marL="0" indent="0">
              <a:buNone/>
            </a:pPr>
            <a:r>
              <a:rPr lang="it-IT" dirty="0"/>
              <a:t>        [64:node_signature_2]</a:t>
            </a:r>
          </a:p>
          <a:p>
            <a:pPr marL="0" indent="0">
              <a:buNone/>
            </a:pPr>
            <a:r>
              <a:rPr lang="it-IT" dirty="0"/>
              <a:t>        [64:bitcoin_signature_1]</a:t>
            </a:r>
          </a:p>
          <a:p>
            <a:pPr marL="0" indent="0">
              <a:buNone/>
            </a:pPr>
            <a:r>
              <a:rPr lang="it-IT" dirty="0"/>
              <a:t>        [64:bitcoin_signature_2]</a:t>
            </a:r>
          </a:p>
          <a:p>
            <a:pPr marL="0" indent="0">
              <a:buNone/>
            </a:pPr>
            <a:r>
              <a:rPr lang="it-IT" dirty="0"/>
              <a:t>        [2:len]</a:t>
            </a:r>
          </a:p>
          <a:p>
            <a:pPr marL="0" indent="0">
              <a:buNone/>
            </a:pPr>
            <a:r>
              <a:rPr lang="it-IT" dirty="0"/>
              <a:t>        [len:features]</a:t>
            </a:r>
          </a:p>
          <a:p>
            <a:pPr marL="0" indent="0">
              <a:buNone/>
            </a:pPr>
            <a:r>
              <a:rPr lang="it-IT" dirty="0"/>
              <a:t>        [32:chain_hash]</a:t>
            </a:r>
          </a:p>
          <a:p>
            <a:pPr marL="0" indent="0">
              <a:buNone/>
            </a:pPr>
            <a:r>
              <a:rPr lang="it-IT" dirty="0"/>
              <a:t>        [8:short_channel_id]</a:t>
            </a:r>
          </a:p>
          <a:p>
            <a:pPr marL="0" indent="0">
              <a:buNone/>
            </a:pPr>
            <a:r>
              <a:rPr lang="it-IT" dirty="0"/>
              <a:t>        [33:node_id_1]</a:t>
            </a:r>
          </a:p>
          <a:p>
            <a:pPr marL="0" indent="0">
              <a:buNone/>
            </a:pPr>
            <a:r>
              <a:rPr lang="it-IT" dirty="0"/>
              <a:t>        [33:node_id_2]</a:t>
            </a:r>
          </a:p>
          <a:p>
            <a:pPr marL="0" indent="0">
              <a:buNone/>
            </a:pPr>
            <a:r>
              <a:rPr lang="it-IT" dirty="0"/>
              <a:t>        [33:bitcoin_key_1]</a:t>
            </a:r>
          </a:p>
          <a:p>
            <a:pPr marL="0" indent="0">
              <a:buNone/>
            </a:pPr>
            <a:r>
              <a:rPr lang="it-IT" dirty="0"/>
              <a:t>        [33:bitcoin_key_2]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99529" y="2044796"/>
            <a:ext cx="524435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b="1" dirty="0" smtClean="0"/>
              <a:t>Channel Update Message</a:t>
            </a:r>
            <a:endParaRPr lang="it-IT" altLang="it-IT" sz="13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[64:signature]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[32:chain_hash]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[8:short_channel_id]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[4:timestamp]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[1:message_flags]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[1:channel_flags]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[2:cltv_expiry_delta]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[8:htlc_minimum_msat]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[4:fee_base_msat]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[4:fee_proportional_millionths]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it-IT" altLang="it-IT" sz="1300" dirty="0" smtClean="0"/>
              <a:t>        [8:htlc_maximum_msat] (option_channel_htlc_max)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1000" dirty="0" smtClean="0"/>
          </a:p>
        </p:txBody>
      </p:sp>
    </p:spTree>
    <p:extLst>
      <p:ext uri="{BB962C8B-B14F-4D97-AF65-F5344CB8AC3E}">
        <p14:creationId xmlns:p14="http://schemas.microsoft.com/office/powerpoint/2010/main" val="184323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Parameters Seen in Network Graph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7518" y="134153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/>
              <a:t>"channel_id": "1661551185571086336",</a:t>
            </a:r>
          </a:p>
          <a:p>
            <a:pPr marL="0" indent="0">
              <a:buNone/>
            </a:pPr>
            <a:r>
              <a:rPr lang="it-IT" sz="1200" dirty="0"/>
              <a:t>            "chan_point": "d3e62b9262dab27964d3eaced8d68ee9df50c325b92e02ee1394031945f811e1:0",</a:t>
            </a:r>
          </a:p>
          <a:p>
            <a:pPr marL="0" indent="0">
              <a:buNone/>
            </a:pPr>
            <a:r>
              <a:rPr lang="it-IT" sz="1200" dirty="0"/>
              <a:t>            "last_update": 1556014085,</a:t>
            </a:r>
          </a:p>
          <a:p>
            <a:pPr marL="0" indent="0">
              <a:buNone/>
            </a:pPr>
            <a:r>
              <a:rPr lang="it-IT" sz="1200" dirty="0"/>
              <a:t>            "node1_pub": "023b431c093e9599a17ee86f339f8f3105e5f69bdbe72b0a71f79635f1319731ef",</a:t>
            </a:r>
          </a:p>
          <a:p>
            <a:pPr marL="0" indent="0">
              <a:buNone/>
            </a:pPr>
            <a:r>
              <a:rPr lang="it-IT" sz="1200" dirty="0"/>
              <a:t>            "node2_pub": "035639efb2bdd73ff6b82374a9d958c7ab404f8c1acb6dee678d9596e7cae25b2c",</a:t>
            </a:r>
          </a:p>
          <a:p>
            <a:pPr marL="0" indent="0">
              <a:buNone/>
            </a:pPr>
            <a:r>
              <a:rPr lang="it-IT" sz="1200" dirty="0"/>
              <a:t>            "capacity": "100000",</a:t>
            </a:r>
          </a:p>
          <a:p>
            <a:pPr marL="0" indent="0">
              <a:buNone/>
            </a:pPr>
            <a:r>
              <a:rPr lang="it-IT" sz="1200" dirty="0"/>
              <a:t>            "node1_policy": {</a:t>
            </a:r>
          </a:p>
          <a:p>
            <a:pPr marL="0" indent="0">
              <a:buNone/>
            </a:pPr>
            <a:r>
              <a:rPr lang="it-IT" sz="1200" dirty="0"/>
              <a:t>                "time_lock_delta": 144,</a:t>
            </a:r>
          </a:p>
          <a:p>
            <a:pPr marL="0" indent="0">
              <a:buNone/>
            </a:pPr>
            <a:r>
              <a:rPr lang="it-IT" sz="1200" dirty="0"/>
              <a:t>                "min_htlc": "1000",</a:t>
            </a:r>
          </a:p>
          <a:p>
            <a:pPr marL="0" indent="0">
              <a:buNone/>
            </a:pPr>
            <a:r>
              <a:rPr lang="it-IT" sz="1200" dirty="0"/>
              <a:t>                "fee_base_msat": "1000",</a:t>
            </a:r>
          </a:p>
          <a:p>
            <a:pPr marL="0" indent="0">
              <a:buNone/>
            </a:pPr>
            <a:r>
              <a:rPr lang="it-IT" sz="1200" dirty="0"/>
              <a:t>                "fee_rate_milli_msat": "1",</a:t>
            </a:r>
          </a:p>
          <a:p>
            <a:pPr marL="0" indent="0">
              <a:buNone/>
            </a:pPr>
            <a:r>
              <a:rPr lang="it-IT" sz="1200" dirty="0"/>
              <a:t>                "disabled": false</a:t>
            </a:r>
          </a:p>
          <a:p>
            <a:pPr marL="0" indent="0">
              <a:buNone/>
            </a:pPr>
            <a:r>
              <a:rPr lang="it-IT" sz="1200" dirty="0"/>
              <a:t>            },</a:t>
            </a:r>
          </a:p>
          <a:p>
            <a:pPr marL="0" indent="0">
              <a:buNone/>
            </a:pPr>
            <a:r>
              <a:rPr lang="it-IT" sz="1200" dirty="0"/>
              <a:t>            "node2_policy": {</a:t>
            </a:r>
          </a:p>
          <a:p>
            <a:pPr marL="0" indent="0">
              <a:buNone/>
            </a:pPr>
            <a:r>
              <a:rPr lang="it-IT" sz="1200" dirty="0"/>
              <a:t>                "time_lock_delta": 144,</a:t>
            </a:r>
          </a:p>
          <a:p>
            <a:pPr marL="0" indent="0">
              <a:buNone/>
            </a:pPr>
            <a:r>
              <a:rPr lang="it-IT" sz="1200" dirty="0"/>
              <a:t>                "min_htlc": "1000",</a:t>
            </a:r>
          </a:p>
          <a:p>
            <a:pPr marL="0" indent="0">
              <a:buNone/>
            </a:pPr>
            <a:r>
              <a:rPr lang="it-IT" sz="1200" dirty="0"/>
              <a:t>                "fee_base_msat": "1000",</a:t>
            </a:r>
          </a:p>
          <a:p>
            <a:pPr marL="0" indent="0">
              <a:buNone/>
            </a:pPr>
            <a:r>
              <a:rPr lang="it-IT" sz="1200" dirty="0"/>
              <a:t>                "fee_rate_milli_msat": "1",</a:t>
            </a:r>
          </a:p>
          <a:p>
            <a:pPr marL="0" indent="0">
              <a:buNone/>
            </a:pPr>
            <a:r>
              <a:rPr lang="it-IT" sz="1200" dirty="0"/>
              <a:t>                "disabled": </a:t>
            </a:r>
            <a:r>
              <a:rPr lang="it-IT" sz="1200" dirty="0" smtClean="0"/>
              <a:t>false}</a:t>
            </a:r>
            <a:endParaRPr lang="it-IT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93106" y="3786141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N0 </a:t>
            </a:r>
            <a:r>
              <a:rPr lang="it-IT" dirty="0"/>
              <a:t>-</a:t>
            </a:r>
            <a:r>
              <a:rPr lang="it-IT" dirty="0" smtClean="0"/>
              <a:t>&gt;N1-&gt;N2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79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Channels Parameters Seen by Nodes owning the Channel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0623" y="161047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smtClean="0"/>
              <a:t>            "</a:t>
            </a:r>
            <a:r>
              <a:rPr lang="it-IT" sz="1200" dirty="0"/>
              <a:t>active": true,</a:t>
            </a:r>
          </a:p>
          <a:p>
            <a:pPr marL="0" indent="0">
              <a:buNone/>
            </a:pPr>
            <a:r>
              <a:rPr lang="it-IT" sz="1200" dirty="0"/>
              <a:t>            "remote_pubkey": "023b431c093e9599a17ee86f339f8f3105e5f69bdbe72b0a71f79635f1319731ef",</a:t>
            </a:r>
          </a:p>
          <a:p>
            <a:pPr marL="0" indent="0">
              <a:buNone/>
            </a:pPr>
            <a:r>
              <a:rPr lang="it-IT" sz="1200" dirty="0"/>
              <a:t>            "channel_point": "d3e62b9262dab27964d3eaced8d68ee9df50c325b92e02ee1394031945f811e1:0",</a:t>
            </a:r>
          </a:p>
          <a:p>
            <a:pPr marL="0" indent="0">
              <a:buNone/>
            </a:pPr>
            <a:r>
              <a:rPr lang="it-IT" sz="1200" dirty="0"/>
              <a:t>            "chan_id": "1661551185571086336",</a:t>
            </a:r>
          </a:p>
          <a:p>
            <a:pPr marL="0" indent="0">
              <a:buNone/>
            </a:pPr>
            <a:r>
              <a:rPr lang="it-IT" sz="1200" dirty="0"/>
              <a:t>            "capacity": "100000",</a:t>
            </a:r>
          </a:p>
          <a:p>
            <a:pPr marL="0" indent="0">
              <a:buNone/>
            </a:pPr>
            <a:r>
              <a:rPr lang="it-IT" sz="1200" dirty="0"/>
              <a:t>            "local_balance": "99815",</a:t>
            </a:r>
          </a:p>
          <a:p>
            <a:pPr marL="0" indent="0">
              <a:buNone/>
            </a:pPr>
            <a:r>
              <a:rPr lang="it-IT" sz="1200" dirty="0"/>
              <a:t>            "remote_balance": "0",</a:t>
            </a:r>
          </a:p>
          <a:p>
            <a:pPr marL="0" indent="0">
              <a:buNone/>
            </a:pPr>
            <a:r>
              <a:rPr lang="it-IT" sz="1200" dirty="0"/>
              <a:t>            "commit_fee": "185",</a:t>
            </a:r>
          </a:p>
          <a:p>
            <a:pPr marL="0" indent="0">
              <a:buNone/>
            </a:pPr>
            <a:r>
              <a:rPr lang="it-IT" sz="1200" dirty="0"/>
              <a:t>            "commit_weight": "600",</a:t>
            </a:r>
          </a:p>
          <a:p>
            <a:pPr marL="0" indent="0">
              <a:buNone/>
            </a:pPr>
            <a:r>
              <a:rPr lang="it-IT" sz="1200" dirty="0"/>
              <a:t>            "fee_per_kw": "256",</a:t>
            </a:r>
          </a:p>
          <a:p>
            <a:pPr marL="0" indent="0">
              <a:buNone/>
            </a:pPr>
            <a:r>
              <a:rPr lang="it-IT" sz="1200" dirty="0"/>
              <a:t>            "unsettled_balance": "0",</a:t>
            </a:r>
          </a:p>
          <a:p>
            <a:pPr marL="0" indent="0">
              <a:buNone/>
            </a:pPr>
            <a:r>
              <a:rPr lang="it-IT" sz="1200" dirty="0"/>
              <a:t>            "total_satoshis_sent": "0",</a:t>
            </a:r>
          </a:p>
          <a:p>
            <a:pPr marL="0" indent="0">
              <a:buNone/>
            </a:pPr>
            <a:r>
              <a:rPr lang="it-IT" sz="1200" dirty="0"/>
              <a:t>            "total_satoshis_received": "0",</a:t>
            </a:r>
          </a:p>
          <a:p>
            <a:pPr marL="0" indent="0">
              <a:buNone/>
            </a:pPr>
            <a:r>
              <a:rPr lang="it-IT" sz="1200" dirty="0"/>
              <a:t>            "num_updates": "0",</a:t>
            </a:r>
          </a:p>
          <a:p>
            <a:pPr marL="0" indent="0">
              <a:buNone/>
            </a:pPr>
            <a:r>
              <a:rPr lang="it-IT" sz="1200" dirty="0"/>
              <a:t>            "pending_htlcs": [</a:t>
            </a:r>
          </a:p>
          <a:p>
            <a:pPr marL="0" indent="0">
              <a:buNone/>
            </a:pPr>
            <a:r>
              <a:rPr lang="it-IT" sz="1200" dirty="0"/>
              <a:t>            ],</a:t>
            </a:r>
          </a:p>
          <a:p>
            <a:pPr marL="0" indent="0">
              <a:buNone/>
            </a:pPr>
            <a:r>
              <a:rPr lang="it-IT" sz="1200" dirty="0"/>
              <a:t>            "csv_delay": 144,</a:t>
            </a:r>
          </a:p>
          <a:p>
            <a:pPr marL="0" indent="0">
              <a:buNone/>
            </a:pPr>
            <a:r>
              <a:rPr lang="it-IT" sz="1200" dirty="0"/>
              <a:t>            "private": </a:t>
            </a:r>
            <a:r>
              <a:rPr lang="it-IT" sz="1200" dirty="0" smtClean="0"/>
              <a:t>false}</a:t>
            </a:r>
            <a:endParaRPr lang="it-IT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93106" y="3786141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N0 </a:t>
            </a:r>
            <a:r>
              <a:rPr lang="it-IT" dirty="0"/>
              <a:t>-</a:t>
            </a:r>
            <a:r>
              <a:rPr lang="it-IT" dirty="0" smtClean="0"/>
              <a:t>&gt;N1-&gt;N2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028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Queryroutes Command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QueryRoutes</a:t>
            </a:r>
            <a:r>
              <a:rPr lang="en-US" dirty="0"/>
              <a:t> attempts to query the </a:t>
            </a:r>
            <a:r>
              <a:rPr lang="en-US" b="1" dirty="0"/>
              <a:t>daemon’s Channel Router </a:t>
            </a:r>
            <a:r>
              <a:rPr lang="en-US" dirty="0"/>
              <a:t>for a possible route to a target destination capable of carrying a specific amount of </a:t>
            </a:r>
            <a:r>
              <a:rPr lang="en-US" dirty="0" err="1"/>
              <a:t>satoshis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N0-&gt;N1-&gt;N2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N0 </a:t>
            </a:r>
            <a:r>
              <a:rPr lang="en-US" dirty="0" err="1" smtClean="0"/>
              <a:t>queryroutes</a:t>
            </a:r>
            <a:r>
              <a:rPr lang="en-US" dirty="0" smtClean="0"/>
              <a:t> to N2 </a:t>
            </a:r>
            <a:r>
              <a:rPr lang="en-US" dirty="0" smtClean="0">
                <a:sym typeface="Wingdings" panose="05000000000000000000" pitchFamily="2" charset="2"/>
              </a:rPr>
              <a:t> N0 ask the </a:t>
            </a:r>
            <a:r>
              <a:rPr lang="en-US" dirty="0" err="1" smtClean="0">
                <a:sym typeface="Wingdings" panose="05000000000000000000" pitchFamily="2" charset="2"/>
              </a:rPr>
              <a:t>lnd</a:t>
            </a:r>
            <a:r>
              <a:rPr lang="en-US" dirty="0" smtClean="0">
                <a:sym typeface="Wingdings" panose="05000000000000000000" pitchFamily="2" charset="2"/>
              </a:rPr>
              <a:t> daemon the possible routes. </a:t>
            </a: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5850235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Refs</a:t>
            </a:r>
            <a:r>
              <a:rPr lang="it-IT" dirty="0" smtClean="0"/>
              <a:t>[  </a:t>
            </a: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://api.lightning.community/#</a:t>
            </a:r>
            <a:r>
              <a:rPr lang="it-IT" dirty="0" smtClean="0">
                <a:hlinkClick r:id="rId2"/>
              </a:rPr>
              <a:t>queryroutes</a:t>
            </a:r>
            <a:r>
              <a:rPr lang="it-IT" dirty="0" smtClean="0"/>
              <a:t> 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3983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1585</Words>
  <Application>Microsoft Office PowerPoint</Application>
  <PresentationFormat>Panorámica</PresentationFormat>
  <Paragraphs>321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de Office</vt:lpstr>
      <vt:lpstr>Lightning Network</vt:lpstr>
      <vt:lpstr>Are HTLC established on Payment Failure? </vt:lpstr>
      <vt:lpstr>Channel Establishment </vt:lpstr>
      <vt:lpstr>Channel Establishment </vt:lpstr>
      <vt:lpstr>Channel Announcement and Update   </vt:lpstr>
      <vt:lpstr>Channel Announcement and Update   </vt:lpstr>
      <vt:lpstr>Channel Parameters Seen in Network Graph </vt:lpstr>
      <vt:lpstr>Channels Parameters Seen by Nodes owning the Channel</vt:lpstr>
      <vt:lpstr>The Queryroutes Command </vt:lpstr>
      <vt:lpstr>Double channel Announcment </vt:lpstr>
      <vt:lpstr>Bidirectional Channels and Inverse Payment </vt:lpstr>
      <vt:lpstr>The Dust Limit Parameter</vt:lpstr>
      <vt:lpstr>The Dust Limit Parameter in Lightning </vt:lpstr>
      <vt:lpstr>Mainnet Result: Peer1 MostConnectedPeer</vt:lpstr>
      <vt:lpstr>Mainnet Result: Peer2 TopCapacityPeer </vt:lpstr>
      <vt:lpstr>Mainnet Result: Peer3 TopCapacityPeer</vt:lpstr>
      <vt:lpstr>Mainnet Result: Next Step Selection </vt:lpstr>
      <vt:lpstr>Mainnet Result: PeersNi</vt:lpstr>
      <vt:lpstr>Channel Intersection Stats </vt:lpstr>
      <vt:lpstr>Mainnet Result: Peers 1 2 3 </vt:lpstr>
      <vt:lpstr>Mainnet Result: Mixed Peers</vt:lpstr>
      <vt:lpstr>Testnet Result </vt:lpstr>
      <vt:lpstr>Validation</vt:lpstr>
      <vt:lpstr>Validation </vt:lpstr>
      <vt:lpstr>Next Steps </vt:lpstr>
      <vt:lpstr>Next Steps 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Network</dc:title>
  <dc:creator>stefano.angieri91@gmail.com</dc:creator>
  <cp:lastModifiedBy>stefano.angieri91@gmail.com</cp:lastModifiedBy>
  <cp:revision>93</cp:revision>
  <dcterms:created xsi:type="dcterms:W3CDTF">2019-04-25T12:48:52Z</dcterms:created>
  <dcterms:modified xsi:type="dcterms:W3CDTF">2019-05-17T16:24:10Z</dcterms:modified>
</cp:coreProperties>
</file>