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4" r:id="rId4"/>
    <p:sldId id="325" r:id="rId5"/>
    <p:sldId id="323" r:id="rId6"/>
    <p:sldId id="330" r:id="rId7"/>
    <p:sldId id="327" r:id="rId8"/>
    <p:sldId id="329" r:id="rId9"/>
    <p:sldId id="331" r:id="rId10"/>
    <p:sldId id="334" r:id="rId11"/>
    <p:sldId id="336" r:id="rId12"/>
    <p:sldId id="335" r:id="rId13"/>
    <p:sldId id="317" r:id="rId14"/>
    <p:sldId id="318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5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4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6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ACC-CBC2-49F9-B791-F26F67C7AB8C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9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page.unina.it/giovanni.distasi/pub/blockchain2018-mai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eas-tries-blockchain/bitcoin-lightning-network-3-paying-for-goods-and-services-5d9c492b0eb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eas-tries-blockchain/bitcoin-lightning-network-3-paying-for-goods-and-services-5d9c492b0eb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Lightning Network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Measuring Channel Capacity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6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nodes 3 disconnection effects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4372024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5413738" y="185702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6455452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8" name="Conector recto de flecha 7"/>
          <p:cNvCxnSpPr>
            <a:stCxn id="4" idx="6"/>
            <a:endCxn id="6" idx="2"/>
          </p:cNvCxnSpPr>
          <p:nvPr/>
        </p:nvCxnSpPr>
        <p:spPr>
          <a:xfrm flipV="1">
            <a:off x="4833937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>
            <a:off x="5875651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85839" y="1582990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49.817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28379" y="1690688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34.380</a:t>
            </a:r>
            <a:endParaRPr lang="it-IT" dirty="0"/>
          </a:p>
          <a:p>
            <a:r>
              <a:rPr lang="it-IT" dirty="0"/>
              <a:t>Remote: </a:t>
            </a:r>
            <a:r>
              <a:rPr lang="it-IT" dirty="0" smtClean="0"/>
              <a:t>2.000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77925"/>
              </p:ext>
            </p:extLst>
          </p:nvPr>
        </p:nvGraphicFramePr>
        <p:xfrm>
          <a:off x="588302" y="3003658"/>
          <a:ext cx="103394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42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47679639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Machine UnderTest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</a:t>
                      </a:r>
                      <a:r>
                        <a:rPr lang="it-IT" sz="1400" baseline="0" dirty="0" smtClean="0"/>
                        <a:t>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34380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513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33.800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No Route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it-IT" sz="1400" baseline="0" dirty="0" smtClean="0">
                          <a:solidFill>
                            <a:srgbClr val="C00000"/>
                          </a:solidFill>
                        </a:rPr>
                        <a:t> Route 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VM1</a:t>
                      </a:r>
                      <a:r>
                        <a:rPr lang="it-IT" sz="1400" baseline="0" dirty="0" smtClean="0"/>
                        <a:t>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No Route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Route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40.001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  <p:sp>
        <p:nvSpPr>
          <p:cNvPr id="3" name="Multiplicar 2"/>
          <p:cNvSpPr/>
          <p:nvPr/>
        </p:nvSpPr>
        <p:spPr>
          <a:xfrm>
            <a:off x="6355290" y="2006030"/>
            <a:ext cx="650198" cy="51847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56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208" y="1458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Validation: same time </a:t>
            </a:r>
            <a:r>
              <a:rPr lang="it-IT" dirty="0"/>
              <a:t>measurement: nodes 3 disconnection effects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072371" y="280831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6485857" y="276912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96620" y="21582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630831" y="215827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10" name="Conector recto de flecha 9"/>
          <p:cNvCxnSpPr>
            <a:stCxn id="4" idx="7"/>
            <a:endCxn id="7" idx="2"/>
          </p:cNvCxnSpPr>
          <p:nvPr/>
        </p:nvCxnSpPr>
        <p:spPr>
          <a:xfrm flipV="1">
            <a:off x="3466638" y="2417517"/>
            <a:ext cx="629982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2"/>
            <a:endCxn id="7" idx="6"/>
          </p:cNvCxnSpPr>
          <p:nvPr/>
        </p:nvCxnSpPr>
        <p:spPr>
          <a:xfrm flipH="1">
            <a:off x="4558533" y="2417516"/>
            <a:ext cx="107229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8" idx="6"/>
          </p:cNvCxnSpPr>
          <p:nvPr/>
        </p:nvCxnSpPr>
        <p:spPr>
          <a:xfrm flipH="1" flipV="1">
            <a:off x="6092744" y="2417516"/>
            <a:ext cx="460759" cy="4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4316" y="1510838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22646" y="1121885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2-&gt;3?: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39817</a:t>
            </a:r>
            <a:endParaRPr lang="it-IT" dirty="0"/>
          </a:p>
          <a:p>
            <a:r>
              <a:rPr lang="it-IT" dirty="0"/>
              <a:t>Remote: 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281958" y="1938089"/>
            <a:ext cx="320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4-&gt;3: </a:t>
            </a:r>
            <a:r>
              <a:rPr lang="it-IT" dirty="0"/>
              <a:t>Capacity at Funding Time: 50.000</a:t>
            </a:r>
          </a:p>
          <a:p>
            <a:r>
              <a:rPr lang="it-IT" dirty="0"/>
              <a:t>Local: 49817</a:t>
            </a:r>
          </a:p>
          <a:p>
            <a:r>
              <a:rPr lang="it-IT" dirty="0"/>
              <a:t>Remote: </a:t>
            </a:r>
            <a:r>
              <a:rPr lang="it-IT" dirty="0" smtClean="0"/>
              <a:t>0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61032"/>
              </p:ext>
            </p:extLst>
          </p:nvPr>
        </p:nvGraphicFramePr>
        <p:xfrm>
          <a:off x="485208" y="3515784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2188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312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-1 : Error Condition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153330" y="3415417"/>
            <a:ext cx="2883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2188= (Not counted  commit fee + 1% error (accountable punishment + 1% erorr algorithm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CuadroTexto 4"/>
          <p:cNvSpPr txBox="1"/>
          <p:nvPr/>
        </p:nvSpPr>
        <p:spPr>
          <a:xfrm>
            <a:off x="485208" y="4829175"/>
            <a:ext cx="1065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this special case the MeasurementBoot has no Error in the measuration at all.</a:t>
            </a:r>
            <a:br>
              <a:rPr lang="it-IT" dirty="0" smtClean="0"/>
            </a:br>
            <a:r>
              <a:rPr lang="it-IT" dirty="0" smtClean="0"/>
              <a:t>Since this assumption, we can distinguish real result from fake result caused by nodes disconnection. </a:t>
            </a:r>
          </a:p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9" name="Multiplicar 18"/>
          <p:cNvSpPr/>
          <p:nvPr/>
        </p:nvSpPr>
        <p:spPr>
          <a:xfrm>
            <a:off x="5548931" y="2365769"/>
            <a:ext cx="650198" cy="51847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9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Curiosity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4725"/>
          </a:xfrm>
        </p:spPr>
        <p:txBody>
          <a:bodyPr/>
          <a:lstStyle/>
          <a:p>
            <a:r>
              <a:rPr lang="it-IT" dirty="0"/>
              <a:t>BTC increase its price -&gt; More commit fee to be </a:t>
            </a:r>
            <a:r>
              <a:rPr lang="it-IT" dirty="0" smtClean="0"/>
              <a:t>paid in the lightning network, even on already established channels.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664070"/>
            <a:ext cx="5991225" cy="35152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664070"/>
            <a:ext cx="5448300" cy="35152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05000" y="6179286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BTC Price : 6800 €</a:t>
            </a:r>
            <a:endParaRPr lang="it-IT" dirty="0"/>
          </a:p>
        </p:txBody>
      </p:sp>
      <p:sp>
        <p:nvSpPr>
          <p:cNvPr id="7" name="CuadroTexto 6"/>
          <p:cNvSpPr txBox="1"/>
          <p:nvPr/>
        </p:nvSpPr>
        <p:spPr>
          <a:xfrm>
            <a:off x="6562725" y="6179286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BTC Price : 8200 €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85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Update Message [lnd log]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94234"/>
            <a:ext cx="11248176" cy="5251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/>
              <a:t>2019-05-08 19:15:47.801 [DBG] PEER: </a:t>
            </a:r>
            <a:r>
              <a:rPr lang="it-IT" sz="1800" dirty="0" smtClean="0"/>
              <a:t>Received </a:t>
            </a:r>
            <a:r>
              <a:rPr lang="it-IT" sz="1800" b="1" dirty="0" smtClean="0"/>
              <a:t>ChannelUpdate</a:t>
            </a:r>
            <a:r>
              <a:rPr lang="it-IT" sz="1800" dirty="0" smtClean="0"/>
              <a:t>(chain_hash=000000000933ea01ad0ee984209779baaec3ced90fa3f408719526f8d77f4943</a:t>
            </a:r>
            <a:r>
              <a:rPr lang="it-IT" sz="1800" dirty="0"/>
              <a:t>, short_chan_id=1637074957231521792, </a:t>
            </a:r>
            <a:r>
              <a:rPr lang="it-IT" sz="1800" b="1" dirty="0"/>
              <a:t>flag=257, update_time=2019-05-07 19:17:02 +0200 CEST) </a:t>
            </a:r>
            <a:r>
              <a:rPr lang="it-IT" sz="1800" dirty="0"/>
              <a:t>from </a:t>
            </a:r>
            <a:r>
              <a:rPr lang="it-IT" sz="1800" dirty="0" smtClean="0"/>
              <a:t>88.99.209.230:9735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2019-05-08 </a:t>
            </a:r>
            <a:r>
              <a:rPr lang="it-IT" sz="1800" dirty="0"/>
              <a:t>19:15:47.802 [TRC</a:t>
            </a:r>
            <a:r>
              <a:rPr lang="it-IT" sz="1800" dirty="0" smtClean="0"/>
              <a:t>] </a:t>
            </a:r>
            <a:r>
              <a:rPr lang="it-IT" sz="1800" dirty="0"/>
              <a:t>PEER: readMessage from 88.99.209.230:9735: (*lnwire.ChannelUpdate)(0xc420465220)({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Signature</a:t>
            </a:r>
            <a:r>
              <a:rPr lang="it-IT" sz="1800" dirty="0"/>
              <a:t>: (lnwire.Sig) (len=64 cap=64) {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00000000  </a:t>
            </a:r>
            <a:r>
              <a:rPr lang="it-IT" sz="1800" dirty="0"/>
              <a:t>e4 3a cd dd 33 bd 8e 78  62 5f 55 22 f5 70 cb e3  |.:..3..xb_U".p..|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00000010  </a:t>
            </a:r>
            <a:r>
              <a:rPr lang="it-IT" sz="1800" dirty="0"/>
              <a:t>bc be 06 01 e2 2a be 46  a6 8b 75 2c 5c 34 41 f0  |.....*.F..u,\4A.|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00000020  </a:t>
            </a:r>
            <a:r>
              <a:rPr lang="it-IT" sz="1800" dirty="0"/>
              <a:t>3d 73 b1 d7 7b 33 d2 e8  ec a0 17 4e ef 1f 1b eb  |=s..{3.....N....|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00000030  </a:t>
            </a:r>
            <a:r>
              <a:rPr lang="it-IT" sz="1800" dirty="0"/>
              <a:t>b4 24 48 3b 31 73 08 26  af 19 aa 53 96 76 8b 16  |.$H;1s.&amp;...S.v..|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}, 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ChainHash</a:t>
            </a:r>
            <a:r>
              <a:rPr lang="it-IT" sz="1800" dirty="0"/>
              <a:t>: (chainhash.Hash) (len=32 </a:t>
            </a:r>
            <a:r>
              <a:rPr lang="it-IT" sz="1800" dirty="0" smtClean="0"/>
              <a:t>cap=32)000000000933ea01ad0ee984209779baaec3ced90fa3f408719526f8d77f4943</a:t>
            </a:r>
            <a:r>
              <a:rPr lang="it-IT" sz="1800" dirty="0"/>
              <a:t>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ShortChannelID</a:t>
            </a:r>
            <a:r>
              <a:rPr lang="it-IT" sz="1800" dirty="0"/>
              <a:t>: (lnwire.ShortChannelID) 1488911:121:0,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Timestamp</a:t>
            </a:r>
            <a:r>
              <a:rPr lang="it-IT" sz="1800" dirty="0"/>
              <a:t>: (uint32) 1557249422,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Flags</a:t>
            </a:r>
            <a:r>
              <a:rPr lang="it-IT" sz="1800" dirty="0"/>
              <a:t>: (lnwire.ChanUpdateFlag) 257,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TimeLockDelta</a:t>
            </a:r>
            <a:r>
              <a:rPr lang="it-IT" sz="1800" dirty="0"/>
              <a:t>: (uint16) 144,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HtlcMinimumMsat</a:t>
            </a:r>
            <a:r>
              <a:rPr lang="it-IT" sz="1800" dirty="0"/>
              <a:t>: (lnwire.MilliSatoshi) 1000 mSAT,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BaseFee</a:t>
            </a:r>
            <a:r>
              <a:rPr lang="it-IT" sz="1800" dirty="0"/>
              <a:t>: (uint32) 1000,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FeeRate</a:t>
            </a:r>
            <a:r>
              <a:rPr lang="it-IT" sz="1800" dirty="0"/>
              <a:t>: (uint32) 1,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ExtraOpaqueData</a:t>
            </a:r>
            <a:r>
              <a:rPr lang="it-IT" sz="1800" dirty="0"/>
              <a:t>: ([]uint8) (len=8 cap=1536) { 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00000000  </a:t>
            </a:r>
            <a:r>
              <a:rPr lang="it-IT" sz="1800" dirty="0"/>
              <a:t>00 00 00 00 1d 71 fe 90                           |.....q..| }})</a:t>
            </a:r>
          </a:p>
        </p:txBody>
      </p:sp>
    </p:spTree>
    <p:extLst>
      <p:ext uri="{BB962C8B-B14F-4D97-AF65-F5344CB8AC3E}">
        <p14:creationId xmlns:p14="http://schemas.microsoft.com/office/powerpoint/2010/main" val="226613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Update Message [routing info]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6661"/>
            <a:ext cx="10515600" cy="5088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Node 1 channel: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channel_id</a:t>
            </a:r>
            <a:r>
              <a:rPr lang="en-US" dirty="0"/>
              <a:t>': '565265524997750785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chan_point</a:t>
            </a:r>
            <a:r>
              <a:rPr lang="en-US" dirty="0"/>
              <a:t>': 'aa7029ec7f0e242e10a8cae60c92addb9125221de1ae0e1190bc0372fe0f471c:1',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last_update</a:t>
            </a:r>
            <a:r>
              <a:rPr lang="en-US" b="1" dirty="0"/>
              <a:t>': 1556985107, </a:t>
            </a:r>
            <a:r>
              <a:rPr lang="en-US" b="1" dirty="0" smtClean="0"/>
              <a:t>         [Timestamp]</a:t>
            </a:r>
            <a:br>
              <a:rPr lang="en-US" b="1" dirty="0" smtClean="0"/>
            </a:br>
            <a:r>
              <a:rPr lang="en-US" dirty="0" smtClean="0"/>
              <a:t>'node1_pub</a:t>
            </a:r>
            <a:r>
              <a:rPr lang="en-US" dirty="0"/>
              <a:t>': '028bbe4e7a85ccff3987deee238fd69732a8e9e621d7e594398062d8bec2a3c571',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'node2_pub</a:t>
            </a:r>
            <a:r>
              <a:rPr lang="en-US" dirty="0"/>
              <a:t>': '0327049d8d63f0c40193cdf3afc61817c8647808a4e482de0716fcef74e6d92ebf', 'capacity': '16777216',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'node1_policy': {'</a:t>
            </a:r>
            <a:r>
              <a:rPr lang="en-US" b="1" dirty="0" err="1"/>
              <a:t>time_lock_delta</a:t>
            </a:r>
            <a:r>
              <a:rPr lang="en-US" b="1" dirty="0"/>
              <a:t>': 144, '</a:t>
            </a:r>
            <a:r>
              <a:rPr lang="en-US" b="1" dirty="0" err="1"/>
              <a:t>min_htlc</a:t>
            </a:r>
            <a:r>
              <a:rPr lang="en-US" b="1" dirty="0"/>
              <a:t>': '1000', '</a:t>
            </a:r>
            <a:r>
              <a:rPr lang="en-US" b="1" dirty="0" err="1"/>
              <a:t>fee_base_msat</a:t>
            </a:r>
            <a:r>
              <a:rPr lang="en-US" b="1" dirty="0"/>
              <a:t>': '1000', '</a:t>
            </a:r>
            <a:r>
              <a:rPr lang="en-US" b="1" dirty="0" err="1"/>
              <a:t>fee_rate_milli_msat</a:t>
            </a:r>
            <a:r>
              <a:rPr lang="en-US" b="1" dirty="0"/>
              <a:t>': '1', 'disabled': </a:t>
            </a:r>
            <a:r>
              <a:rPr lang="en-US" b="1" dirty="0" smtClean="0"/>
              <a:t>False}}</a:t>
            </a:r>
            <a:br>
              <a:rPr lang="en-US" b="1" dirty="0" smtClean="0"/>
            </a:br>
            <a:r>
              <a:rPr lang="en-US" b="1" dirty="0" smtClean="0"/>
              <a:t>'node2_policy</a:t>
            </a:r>
            <a:r>
              <a:rPr lang="en-US" b="1" dirty="0"/>
              <a:t>': {'</a:t>
            </a:r>
            <a:r>
              <a:rPr lang="en-US" b="1" dirty="0" err="1"/>
              <a:t>time_lock_delta</a:t>
            </a:r>
            <a:r>
              <a:rPr lang="en-US" b="1" dirty="0"/>
              <a:t>': 6, '</a:t>
            </a:r>
            <a:r>
              <a:rPr lang="en-US" b="1" dirty="0" err="1"/>
              <a:t>min_htlc</a:t>
            </a:r>
            <a:r>
              <a:rPr lang="en-US" b="1" dirty="0"/>
              <a:t>': '1000', '</a:t>
            </a:r>
            <a:r>
              <a:rPr lang="en-US" b="1" dirty="0" err="1"/>
              <a:t>fee_base_msat</a:t>
            </a:r>
            <a:r>
              <a:rPr lang="en-US" b="1" dirty="0"/>
              <a:t>': '1000', '</a:t>
            </a:r>
            <a:r>
              <a:rPr lang="en-US" b="1" dirty="0" err="1"/>
              <a:t>fee_rate_milli_msat</a:t>
            </a:r>
            <a:r>
              <a:rPr lang="en-US" b="1" dirty="0"/>
              <a:t>': '1', 'disabled': True}}</a:t>
            </a:r>
          </a:p>
          <a:p>
            <a:pPr marL="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1712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Update Message</a:t>
            </a:r>
            <a:br>
              <a:rPr lang="it-IT" dirty="0" smtClean="0"/>
            </a:br>
            <a:r>
              <a:rPr lang="it-IT" dirty="0" smtClean="0"/>
              <a:t>[node view : lnd listchannels command]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5214" cy="49644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dirty="0"/>
              <a:t>"channels": [</a:t>
            </a:r>
          </a:p>
          <a:p>
            <a:pPr marL="0" indent="0">
              <a:buNone/>
            </a:pPr>
            <a:r>
              <a:rPr lang="it-IT" dirty="0"/>
              <a:t>        {</a:t>
            </a:r>
          </a:p>
          <a:p>
            <a:pPr marL="0" indent="0">
              <a:buNone/>
            </a:pPr>
            <a:r>
              <a:rPr lang="it-IT" dirty="0"/>
              <a:t>            "active": false,</a:t>
            </a:r>
          </a:p>
          <a:p>
            <a:pPr marL="0" indent="0">
              <a:buNone/>
            </a:pPr>
            <a:r>
              <a:rPr lang="it-IT" dirty="0"/>
              <a:t>            "remote_pubkey": "03538c45e97be30bf01623fdec4b27355beef75ab797d3ada61091807febaeede9",</a:t>
            </a:r>
          </a:p>
          <a:p>
            <a:pPr marL="0" indent="0">
              <a:buNone/>
            </a:pPr>
            <a:r>
              <a:rPr lang="it-IT" dirty="0"/>
              <a:t>            "channel_point": "f8eaaf77054e3684f538124b9f41c5633a07a5291729850ec1e5b8ea7ec89471:0",</a:t>
            </a:r>
          </a:p>
          <a:p>
            <a:pPr marL="0" indent="0">
              <a:buNone/>
            </a:pPr>
            <a:r>
              <a:rPr lang="it-IT" dirty="0"/>
              <a:t>            "chan_id": "1665421466506231808",</a:t>
            </a:r>
          </a:p>
          <a:p>
            <a:pPr marL="0" indent="0">
              <a:buNone/>
            </a:pPr>
            <a:r>
              <a:rPr lang="it-IT" dirty="0"/>
              <a:t>            "capacity": "100000",</a:t>
            </a:r>
          </a:p>
          <a:p>
            <a:pPr marL="0" indent="0">
              <a:buNone/>
            </a:pPr>
            <a:r>
              <a:rPr lang="it-IT" dirty="0"/>
              <a:t>            "local_balance": "49817",</a:t>
            </a:r>
          </a:p>
          <a:p>
            <a:pPr marL="0" indent="0">
              <a:buNone/>
            </a:pPr>
            <a:r>
              <a:rPr lang="it-IT" dirty="0"/>
              <a:t>            "remote_balance": "50000",</a:t>
            </a:r>
          </a:p>
          <a:p>
            <a:pPr marL="0" indent="0">
              <a:buNone/>
            </a:pPr>
            <a:r>
              <a:rPr lang="it-IT" dirty="0"/>
              <a:t>            "commit_fee": "183",</a:t>
            </a:r>
          </a:p>
          <a:p>
            <a:pPr marL="0" indent="0">
              <a:buNone/>
            </a:pPr>
            <a:r>
              <a:rPr lang="it-IT" dirty="0"/>
              <a:t>            "commit_weight": "724",</a:t>
            </a:r>
          </a:p>
          <a:p>
            <a:pPr marL="0" indent="0">
              <a:buNone/>
            </a:pPr>
            <a:r>
              <a:rPr lang="it-IT" dirty="0"/>
              <a:t>            "fee_per_kw": "253",</a:t>
            </a:r>
          </a:p>
          <a:p>
            <a:pPr marL="0" indent="0">
              <a:buNone/>
            </a:pPr>
            <a:r>
              <a:rPr lang="it-IT" dirty="0"/>
              <a:t>            "unsettled_balance": "0",</a:t>
            </a:r>
          </a:p>
          <a:p>
            <a:pPr marL="0" indent="0">
              <a:buNone/>
            </a:pPr>
            <a:r>
              <a:rPr lang="it-IT" dirty="0"/>
              <a:t>            "total_satoshis_sent": "0",</a:t>
            </a:r>
          </a:p>
          <a:p>
            <a:pPr marL="0" indent="0">
              <a:buNone/>
            </a:pPr>
            <a:r>
              <a:rPr lang="it-IT" dirty="0"/>
              <a:t>            "total_satoshis_received": "0",</a:t>
            </a:r>
          </a:p>
          <a:p>
            <a:pPr marL="0" indent="0">
              <a:buNone/>
            </a:pPr>
            <a:r>
              <a:rPr lang="it-IT" sz="6200" b="1" dirty="0"/>
              <a:t>            "num_updates": </a:t>
            </a:r>
            <a:r>
              <a:rPr lang="it-IT" sz="6200" b="1" dirty="0" smtClean="0"/>
              <a:t>"0",</a:t>
            </a:r>
            <a:endParaRPr lang="it-IT" sz="6200" b="1" dirty="0"/>
          </a:p>
          <a:p>
            <a:pPr marL="0" indent="0">
              <a:buNone/>
            </a:pPr>
            <a:r>
              <a:rPr lang="it-IT" dirty="0"/>
              <a:t>            "pending_htlcs": [</a:t>
            </a:r>
          </a:p>
          <a:p>
            <a:pPr marL="0" indent="0">
              <a:buNone/>
            </a:pPr>
            <a:r>
              <a:rPr lang="it-IT" dirty="0"/>
              <a:t>            ],</a:t>
            </a:r>
          </a:p>
          <a:p>
            <a:pPr marL="0" indent="0">
              <a:buNone/>
            </a:pPr>
            <a:r>
              <a:rPr lang="it-IT" dirty="0"/>
              <a:t>            "csv_delay": 144,</a:t>
            </a:r>
          </a:p>
          <a:p>
            <a:pPr marL="0" indent="0">
              <a:buNone/>
            </a:pPr>
            <a:r>
              <a:rPr lang="it-IT" dirty="0"/>
              <a:t>            "private": false</a:t>
            </a:r>
          </a:p>
          <a:p>
            <a:pPr marL="0" indent="0">
              <a:buNone/>
            </a:pPr>
            <a:r>
              <a:rPr lang="it-IT" dirty="0"/>
              <a:t>        }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98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When is a channel_update message sent?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2729" y="1825625"/>
            <a:ext cx="1154654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After a channel has been initially announced, each side independently announces </a:t>
            </a:r>
            <a:r>
              <a:rPr lang="en-US" b="1" dirty="0" smtClean="0"/>
              <a:t>his policy. </a:t>
            </a:r>
          </a:p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node can do this multiple times, in order to change fees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 node MAY </a:t>
            </a:r>
            <a:r>
              <a:rPr lang="en-US" dirty="0"/>
              <a:t>create a </a:t>
            </a:r>
            <a:r>
              <a:rPr lang="en-US" dirty="0" err="1"/>
              <a:t>channel_update</a:t>
            </a:r>
            <a:r>
              <a:rPr lang="en-US" dirty="0"/>
              <a:t> to communicate the channel parameters to the channel peer, even though the channel has not yet been announced (i.e. the </a:t>
            </a:r>
            <a:r>
              <a:rPr lang="en-US" dirty="0" err="1"/>
              <a:t>announce_channel</a:t>
            </a:r>
            <a:r>
              <a:rPr lang="en-US" dirty="0"/>
              <a:t> bit was not set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in this case: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NOT forward such a </a:t>
            </a:r>
            <a:r>
              <a:rPr lang="en-US" dirty="0" err="1"/>
              <a:t>channel_update</a:t>
            </a:r>
            <a:r>
              <a:rPr lang="en-US" dirty="0"/>
              <a:t> to other peers, for privacy </a:t>
            </a:r>
            <a:r>
              <a:rPr lang="en-US" dirty="0" smtClean="0"/>
              <a:t>reasons.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 </a:t>
            </a:r>
            <a:r>
              <a:rPr lang="en-US" dirty="0" err="1"/>
              <a:t>channel_update</a:t>
            </a:r>
            <a:r>
              <a:rPr lang="en-US" dirty="0"/>
              <a:t>, one not preceded by a </a:t>
            </a:r>
            <a:r>
              <a:rPr lang="en-US" dirty="0" err="1"/>
              <a:t>channel_announcement</a:t>
            </a:r>
            <a:r>
              <a:rPr lang="en-US" dirty="0"/>
              <a:t>, is invalid to any other peer and would be discarded.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Disabled parameter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Sending node set the disable parameter in </a:t>
            </a:r>
            <a:r>
              <a:rPr lang="it-IT" dirty="0"/>
              <a:t>the channel_flags byte </a:t>
            </a:r>
            <a:r>
              <a:rPr lang="it-IT" dirty="0" smtClean="0"/>
              <a:t>: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signal a channel's temporary unavailability </a:t>
            </a:r>
            <a:r>
              <a:rPr lang="en-US" dirty="0"/>
              <a:t>(e.g. due to a loss of connectivity) </a:t>
            </a:r>
            <a:r>
              <a:rPr lang="en-US" b="1" dirty="0"/>
              <a:t>OR permanent unavailability </a:t>
            </a:r>
            <a:r>
              <a:rPr lang="en-US" dirty="0"/>
              <a:t>(e.g. prior to an on-chain settlement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re-enable the channel.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92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Payment Fees : </a:t>
            </a:r>
            <a:r>
              <a:rPr lang="en-US" dirty="0"/>
              <a:t>P want to pay 0.1 BTC To R.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5047"/>
            <a:ext cx="10515600" cy="4111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node cover 0.001 as fee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knows from routing info the fee costs required by every node he has to traverse to pay R. </a:t>
            </a:r>
            <a:endParaRPr lang="en-US" dirty="0"/>
          </a:p>
          <a:p>
            <a:r>
              <a:rPr lang="en-US" dirty="0" smtClean="0"/>
              <a:t>P sends 0.103 BTC to A </a:t>
            </a:r>
            <a:endParaRPr lang="en-US" dirty="0"/>
          </a:p>
          <a:p>
            <a:r>
              <a:rPr lang="en-US" dirty="0" smtClean="0"/>
              <a:t>A forward 0.102 BTC to B</a:t>
            </a:r>
          </a:p>
          <a:p>
            <a:r>
              <a:rPr lang="en-US" dirty="0" smtClean="0"/>
              <a:t>B forward 0.101 BTC to C </a:t>
            </a:r>
          </a:p>
          <a:p>
            <a:r>
              <a:rPr lang="en-US" dirty="0" smtClean="0"/>
              <a:t>C forward 0.1 BTC to </a:t>
            </a:r>
            <a:r>
              <a:rPr lang="en-US" dirty="0"/>
              <a:t>the </a:t>
            </a:r>
            <a:r>
              <a:rPr lang="en-US" dirty="0" smtClean="0"/>
              <a:t>destination R.</a:t>
            </a:r>
          </a:p>
          <a:p>
            <a:endParaRPr lang="en-US" dirty="0"/>
          </a:p>
          <a:p>
            <a:pPr marL="0" indent="0">
              <a:buNone/>
            </a:pPr>
            <a:r>
              <a:rPr lang="it-IT" b="1" dirty="0"/>
              <a:t>The original </a:t>
            </a:r>
            <a:r>
              <a:rPr lang="it-IT" b="1" dirty="0" smtClean="0"/>
              <a:t>sender P </a:t>
            </a:r>
            <a:r>
              <a:rPr lang="it-IT" b="1" dirty="0"/>
              <a:t>has to include in the amount to be sent all the fees to be paid to realying nodes</a:t>
            </a:r>
            <a:r>
              <a:rPr lang="it-IT" b="1" dirty="0" smtClean="0"/>
              <a:t>. From the invoice generated by R he knows the amout to be paid. From his routing info he knows the fees he has to pay to every nodes. </a:t>
            </a:r>
            <a:br>
              <a:rPr lang="it-IT" b="1" dirty="0" smtClean="0"/>
            </a:b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The receiver R does not cover any fee</a:t>
            </a:r>
            <a:r>
              <a:rPr lang="it-IT" dirty="0" smtClean="0"/>
              <a:t>.  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887390" y="1473923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5" name="Elipse 4"/>
          <p:cNvSpPr/>
          <p:nvPr/>
        </p:nvSpPr>
        <p:spPr>
          <a:xfrm>
            <a:off x="8971487" y="143144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" name="Elipse 5"/>
          <p:cNvSpPr/>
          <p:nvPr/>
        </p:nvSpPr>
        <p:spPr>
          <a:xfrm>
            <a:off x="4638135" y="143144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6589174" y="143145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cxnSp>
        <p:nvCxnSpPr>
          <p:cNvPr id="8" name="Conector recto de flecha 7"/>
          <p:cNvCxnSpPr>
            <a:stCxn id="4" idx="6"/>
            <a:endCxn id="6" idx="2"/>
          </p:cNvCxnSpPr>
          <p:nvPr/>
        </p:nvCxnSpPr>
        <p:spPr>
          <a:xfrm flipV="1">
            <a:off x="3349303" y="1690687"/>
            <a:ext cx="1288832" cy="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>
            <a:off x="5100048" y="1690687"/>
            <a:ext cx="1489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6"/>
            <a:endCxn id="5" idx="2"/>
          </p:cNvCxnSpPr>
          <p:nvPr/>
        </p:nvCxnSpPr>
        <p:spPr>
          <a:xfrm flipV="1">
            <a:off x="7051087" y="1690686"/>
            <a:ext cx="19204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089212" y="145268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endParaRPr lang="it-IT" dirty="0"/>
          </a:p>
        </p:txBody>
      </p:sp>
      <p:cxnSp>
        <p:nvCxnSpPr>
          <p:cNvPr id="32" name="Conector recto de flecha 31"/>
          <p:cNvCxnSpPr>
            <a:stCxn id="30" idx="6"/>
            <a:endCxn id="4" idx="2"/>
          </p:cNvCxnSpPr>
          <p:nvPr/>
        </p:nvCxnSpPr>
        <p:spPr>
          <a:xfrm>
            <a:off x="1551125" y="1711925"/>
            <a:ext cx="1336265" cy="2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434788" y="6089657"/>
            <a:ext cx="1147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Ref: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wpage.unina.it/giovanni.distasi/pub/blockchain2018-main.pdf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81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More about LN Invoices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A method to facilitating payments. 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LN invoice contains all the necessary information for a user to make a transaction.  When they are created, they are stored and updated in the invoice database of a LN node. 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8375"/>
            <a:ext cx="6341823" cy="25436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199" y="6176963"/>
            <a:ext cx="109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Ref: </a:t>
            </a: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medium.com/andreas-tries-blockchain/bitcoin-lightning-network-3-paying-for-goods-and-services-5d9c492b0eb2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776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Invoice Payment </a:t>
            </a:r>
            <a:endParaRPr lang="it-I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1362635"/>
            <a:ext cx="7270377" cy="4814328"/>
          </a:xfrm>
        </p:spPr>
      </p:pic>
      <p:sp>
        <p:nvSpPr>
          <p:cNvPr id="5" name="CuadroTexto 4"/>
          <p:cNvSpPr txBox="1"/>
          <p:nvPr/>
        </p:nvSpPr>
        <p:spPr>
          <a:xfrm>
            <a:off x="838199" y="6176963"/>
            <a:ext cx="109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Ref: </a:t>
            </a: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medium.com/andreas-tries-blockchain/bitcoin-lightning-network-3-paying-for-goods-and-services-5d9c492b0eb2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4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Distinguish between in and out channels? 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4894361" y="1762444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" name="Elipse 4"/>
          <p:cNvSpPr/>
          <p:nvPr/>
        </p:nvSpPr>
        <p:spPr>
          <a:xfrm>
            <a:off x="6557567" y="176244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7" name="Conector recto de flecha 6"/>
          <p:cNvCxnSpPr>
            <a:stCxn id="4" idx="6"/>
            <a:endCxn id="5" idx="2"/>
          </p:cNvCxnSpPr>
          <p:nvPr/>
        </p:nvCxnSpPr>
        <p:spPr>
          <a:xfrm>
            <a:off x="5356274" y="2021682"/>
            <a:ext cx="1201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55510" y="2806795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Vm2 Run: lncli –network=testnet openchannel Vm3PubKey 40.000 </a:t>
            </a:r>
            <a:endParaRPr lang="it-IT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100596" y="1394521"/>
            <a:ext cx="493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Vm3PubKey:</a:t>
            </a:r>
          </a:p>
          <a:p>
            <a:r>
              <a:rPr lang="it-IT" dirty="0" smtClean="0"/>
              <a:t>02d6d16fec1124470803e6472b7b85fb650909a3697fdfb5cb27e12ae7807f8ff8</a:t>
            </a:r>
            <a:endParaRPr lang="it-IT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5510" y="1481232"/>
            <a:ext cx="428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Vm2PubKey:</a:t>
            </a:r>
          </a:p>
          <a:p>
            <a:r>
              <a:rPr lang="it-IT" dirty="0"/>
              <a:t>03538c45e97be30bf01623fdec4b27355beef75ab797d3ada61091807febaeede9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55510" y="3480405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What can we see in routing infos? </a:t>
            </a:r>
            <a:endParaRPr lang="it-IT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4" y="3849737"/>
            <a:ext cx="6008915" cy="287763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7823671" y="391046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6" name="Elipse 25"/>
          <p:cNvSpPr/>
          <p:nvPr/>
        </p:nvSpPr>
        <p:spPr>
          <a:xfrm>
            <a:off x="9503184" y="391046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8285584" y="4159249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1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about the funds? </a:t>
            </a:r>
            <a:endParaRPr lang="it-I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0" y="1690688"/>
            <a:ext cx="4982493" cy="387721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2" y="1690687"/>
            <a:ext cx="5702613" cy="38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same time measurement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072371" y="280831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6485857" y="276912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96620" y="21582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630831" y="215827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10" name="Conector recto de flecha 9"/>
          <p:cNvCxnSpPr>
            <a:stCxn id="4" idx="7"/>
            <a:endCxn id="7" idx="2"/>
          </p:cNvCxnSpPr>
          <p:nvPr/>
        </p:nvCxnSpPr>
        <p:spPr>
          <a:xfrm flipV="1">
            <a:off x="3466638" y="2417517"/>
            <a:ext cx="629982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2"/>
            <a:endCxn id="7" idx="6"/>
          </p:cNvCxnSpPr>
          <p:nvPr/>
        </p:nvCxnSpPr>
        <p:spPr>
          <a:xfrm flipH="1">
            <a:off x="4558533" y="2417516"/>
            <a:ext cx="107229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8" idx="6"/>
          </p:cNvCxnSpPr>
          <p:nvPr/>
        </p:nvCxnSpPr>
        <p:spPr>
          <a:xfrm flipH="1" flipV="1">
            <a:off x="6092744" y="2417516"/>
            <a:ext cx="460759" cy="4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4316" y="1510838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42187" y="966661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2-&gt;3?: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39817</a:t>
            </a:r>
            <a:endParaRPr lang="it-IT" dirty="0"/>
          </a:p>
          <a:p>
            <a:r>
              <a:rPr lang="it-IT" dirty="0"/>
              <a:t>Remote: 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281958" y="1938089"/>
            <a:ext cx="320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4-&gt;3: </a:t>
            </a:r>
            <a:r>
              <a:rPr lang="it-IT" dirty="0"/>
              <a:t>Capacity at Funding Time: 50.000</a:t>
            </a:r>
          </a:p>
          <a:p>
            <a:r>
              <a:rPr lang="it-IT" dirty="0"/>
              <a:t>Local: 49817</a:t>
            </a:r>
          </a:p>
          <a:p>
            <a:r>
              <a:rPr lang="it-IT" dirty="0"/>
              <a:t>Remote: </a:t>
            </a:r>
            <a:r>
              <a:rPr lang="it-IT" dirty="0" smtClean="0"/>
              <a:t>0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77712"/>
              </p:ext>
            </p:extLst>
          </p:nvPr>
        </p:nvGraphicFramePr>
        <p:xfrm>
          <a:off x="485208" y="3515784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2188  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312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04178"/>
              </p:ext>
            </p:extLst>
          </p:nvPr>
        </p:nvGraphicFramePr>
        <p:xfrm>
          <a:off x="485208" y="4476550"/>
          <a:ext cx="10491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7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Payinvoice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99421"/>
              </p:ext>
            </p:extLst>
          </p:nvPr>
        </p:nvGraphicFramePr>
        <p:xfrm>
          <a:off x="485208" y="5116676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20938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19687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98166"/>
              </p:ext>
            </p:extLst>
          </p:nvPr>
        </p:nvGraphicFramePr>
        <p:xfrm>
          <a:off x="485208" y="6079209"/>
          <a:ext cx="10491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7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6: 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Payinvoice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153330" y="3415417"/>
            <a:ext cx="2883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2188= (Not counted  commit fee + 1% error (accountable punishment + 1% erorr algorithm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same time measurement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072371" y="280831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6485857" y="276912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96620" y="21582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630831" y="215827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10" name="Conector recto de flecha 9"/>
          <p:cNvCxnSpPr>
            <a:stCxn id="4" idx="7"/>
            <a:endCxn id="7" idx="2"/>
          </p:cNvCxnSpPr>
          <p:nvPr/>
        </p:nvCxnSpPr>
        <p:spPr>
          <a:xfrm flipV="1">
            <a:off x="3466638" y="2417517"/>
            <a:ext cx="629982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558533" y="2417516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8" idx="6"/>
          </p:cNvCxnSpPr>
          <p:nvPr/>
        </p:nvCxnSpPr>
        <p:spPr>
          <a:xfrm flipH="1" flipV="1">
            <a:off x="6092744" y="2417516"/>
            <a:ext cx="460759" cy="4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4316" y="1510838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404204" y="953838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39817</a:t>
            </a:r>
            <a:endParaRPr lang="it-IT" dirty="0"/>
          </a:p>
          <a:p>
            <a:r>
              <a:rPr lang="it-IT" dirty="0"/>
              <a:t>Remote: 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281958" y="1938089"/>
            <a:ext cx="320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4-&gt;3: </a:t>
            </a:r>
            <a:r>
              <a:rPr lang="it-IT" dirty="0"/>
              <a:t>Capacity at Funding Time: 50.000</a:t>
            </a:r>
          </a:p>
          <a:p>
            <a:r>
              <a:rPr lang="it-IT" dirty="0"/>
              <a:t>Local: 49817</a:t>
            </a:r>
          </a:p>
          <a:p>
            <a:r>
              <a:rPr lang="it-IT" dirty="0"/>
              <a:t>Remote: </a:t>
            </a:r>
            <a:r>
              <a:rPr lang="it-IT" dirty="0" smtClean="0"/>
              <a:t>0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26232"/>
              </p:ext>
            </p:extLst>
          </p:nvPr>
        </p:nvGraphicFramePr>
        <p:xfrm>
          <a:off x="485208" y="3515784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30098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8: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29687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93397"/>
              </p:ext>
            </p:extLst>
          </p:nvPr>
        </p:nvGraphicFramePr>
        <p:xfrm>
          <a:off x="485208" y="4476550"/>
          <a:ext cx="104918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7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9837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1953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9: 3-&gt;2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Payinvoice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28.000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3973"/>
              </p:ext>
            </p:extLst>
          </p:nvPr>
        </p:nvGraphicFramePr>
        <p:xfrm>
          <a:off x="485208" y="5116676"/>
          <a:ext cx="82715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07672"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Machine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Channel Under 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10: </a:t>
                      </a:r>
                      <a:r>
                        <a:rPr lang="it-IT" sz="1400" baseline="0" dirty="0" smtClean="0"/>
                        <a:t>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2813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11: VM4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2&lt;-3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1562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9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Validation: Queryroutes maxCapacity </a:t>
            </a:r>
            <a:r>
              <a:rPr lang="it-IT" dirty="0"/>
              <a:t>+ Ɛ</a:t>
            </a:r>
          </a:p>
        </p:txBody>
      </p:sp>
      <p:sp>
        <p:nvSpPr>
          <p:cNvPr id="4" name="Elipse 3"/>
          <p:cNvSpPr/>
          <p:nvPr/>
        </p:nvSpPr>
        <p:spPr>
          <a:xfrm>
            <a:off x="4372024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5413738" y="185702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6455452" y="185702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8" name="Conector recto de flecha 7"/>
          <p:cNvCxnSpPr>
            <a:stCxn id="4" idx="6"/>
            <a:endCxn id="6" idx="2"/>
          </p:cNvCxnSpPr>
          <p:nvPr/>
        </p:nvCxnSpPr>
        <p:spPr>
          <a:xfrm flipV="1">
            <a:off x="4833937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>
            <a:off x="5875651" y="2116264"/>
            <a:ext cx="579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85839" y="1582990"/>
            <a:ext cx="30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1-&gt;2: Capacity at Funding Time: 50.000</a:t>
            </a:r>
          </a:p>
          <a:p>
            <a:r>
              <a:rPr lang="it-IT" dirty="0" smtClean="0"/>
              <a:t>Local: 49.817</a:t>
            </a:r>
          </a:p>
          <a:p>
            <a:r>
              <a:rPr lang="it-IT" dirty="0" smtClean="0"/>
              <a:t>Remote: 0</a:t>
            </a:r>
          </a:p>
          <a:p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28379" y="1690688"/>
            <a:ext cx="343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2-&gt;3: </a:t>
            </a:r>
            <a:r>
              <a:rPr lang="it-IT" dirty="0"/>
              <a:t>Capacityat Funding Time: </a:t>
            </a:r>
            <a:r>
              <a:rPr lang="it-IT" dirty="0" smtClean="0"/>
              <a:t>40.000</a:t>
            </a:r>
            <a:endParaRPr lang="it-IT" dirty="0"/>
          </a:p>
          <a:p>
            <a:r>
              <a:rPr lang="it-IT" dirty="0"/>
              <a:t>Local: </a:t>
            </a:r>
            <a:r>
              <a:rPr lang="it-IT" dirty="0" smtClean="0"/>
              <a:t>34.380</a:t>
            </a:r>
            <a:endParaRPr lang="it-IT" dirty="0"/>
          </a:p>
          <a:p>
            <a:r>
              <a:rPr lang="it-IT" dirty="0"/>
              <a:t>Remote: </a:t>
            </a:r>
            <a:r>
              <a:rPr lang="it-IT" dirty="0" smtClean="0"/>
              <a:t>2.000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62504"/>
              </p:ext>
            </p:extLst>
          </p:nvPr>
        </p:nvGraphicFramePr>
        <p:xfrm>
          <a:off x="588302" y="3003658"/>
          <a:ext cx="103394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42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476796396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1723242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Machine UnderTest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</a:t>
                      </a:r>
                      <a:r>
                        <a:rPr lang="it-IT" sz="1400" baseline="0" dirty="0" smtClean="0"/>
                        <a:t>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34380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513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VM2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33.800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VM1</a:t>
                      </a:r>
                      <a:r>
                        <a:rPr lang="it-IT" sz="1400" baseline="0" dirty="0" smtClean="0"/>
                        <a:t>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40.000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5: VM1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2-&gt;3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C00000"/>
                          </a:solidFill>
                        </a:rPr>
                        <a:t>40.001</a:t>
                      </a:r>
                      <a:endParaRPr lang="it-I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No Route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82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1153</Words>
  <Application>Microsoft Office PowerPoint</Application>
  <PresentationFormat>Panorámica</PresentationFormat>
  <Paragraphs>313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Lightning Network</vt:lpstr>
      <vt:lpstr>Payment Fees : P want to pay 0.1 BTC To R.</vt:lpstr>
      <vt:lpstr>More about LN Invoices </vt:lpstr>
      <vt:lpstr>Invoice Payment </vt:lpstr>
      <vt:lpstr>Distinguish between in and out channels? </vt:lpstr>
      <vt:lpstr>What about the funds? </vt:lpstr>
      <vt:lpstr>Validation: same time measurement </vt:lpstr>
      <vt:lpstr>Validation: same time measurement </vt:lpstr>
      <vt:lpstr>Validation: Queryroutes maxCapacity + Ɛ</vt:lpstr>
      <vt:lpstr>Validation: nodes 3 disconnection effects</vt:lpstr>
      <vt:lpstr>Validation: same time measurement: nodes 3 disconnection effects </vt:lpstr>
      <vt:lpstr>Curiosity</vt:lpstr>
      <vt:lpstr>Channel Update Message [lnd log]</vt:lpstr>
      <vt:lpstr>Channel Update Message [routing info]</vt:lpstr>
      <vt:lpstr>Channel Update Message [node view : lnd listchannels command] </vt:lpstr>
      <vt:lpstr>When is a channel_update message sent?</vt:lpstr>
      <vt:lpstr>Disabled parameter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Network</dc:title>
  <dc:creator>stefano.angieri91@gmail.com</dc:creator>
  <cp:lastModifiedBy>stefano.angieri91@gmail.com</cp:lastModifiedBy>
  <cp:revision>211</cp:revision>
  <dcterms:created xsi:type="dcterms:W3CDTF">2019-04-25T12:48:52Z</dcterms:created>
  <dcterms:modified xsi:type="dcterms:W3CDTF">2019-09-06T16:40:07Z</dcterms:modified>
</cp:coreProperties>
</file>