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60" r:id="rId5"/>
    <p:sldId id="261" r:id="rId6"/>
    <p:sldId id="262" r:id="rId7"/>
    <p:sldId id="263" r:id="rId8"/>
    <p:sldId id="270"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December 21,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972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December 21,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2615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December 21,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6191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December 21,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2805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December 21,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2330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December 21,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2882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December 21,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1776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December 21,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2802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December 21,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8936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December 21,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0888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December 21,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2276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December 21,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3641033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A1BF0-68C0-4A0D-B780-579C0B8472B3}"/>
              </a:ext>
            </a:extLst>
          </p:cNvPr>
          <p:cNvSpPr>
            <a:spLocks noGrp="1"/>
          </p:cNvSpPr>
          <p:nvPr>
            <p:ph type="ctrTitle"/>
          </p:nvPr>
        </p:nvSpPr>
        <p:spPr>
          <a:xfrm>
            <a:off x="6480000" y="728663"/>
            <a:ext cx="5015638" cy="2795737"/>
          </a:xfrm>
        </p:spPr>
        <p:txBody>
          <a:bodyPr>
            <a:normAutofit/>
          </a:bodyPr>
          <a:lstStyle/>
          <a:p>
            <a:r>
              <a:rPr lang="en-CA" sz="5200"/>
              <a:t>The Battle of Neighborhoods</a:t>
            </a:r>
          </a:p>
        </p:txBody>
      </p:sp>
      <p:sp>
        <p:nvSpPr>
          <p:cNvPr id="3" name="Subtitle 2">
            <a:extLst>
              <a:ext uri="{FF2B5EF4-FFF2-40B4-BE49-F238E27FC236}">
                <a16:creationId xmlns:a16="http://schemas.microsoft.com/office/drawing/2014/main" id="{2B5DC553-9236-41C3-BA27-84256A80C05B}"/>
              </a:ext>
            </a:extLst>
          </p:cNvPr>
          <p:cNvSpPr>
            <a:spLocks noGrp="1"/>
          </p:cNvSpPr>
          <p:nvPr>
            <p:ph type="subTitle" idx="1"/>
          </p:nvPr>
        </p:nvSpPr>
        <p:spPr>
          <a:xfrm>
            <a:off x="6480000" y="3830399"/>
            <a:ext cx="5015638" cy="2298938"/>
          </a:xfrm>
        </p:spPr>
        <p:txBody>
          <a:bodyPr>
            <a:normAutofit/>
          </a:bodyPr>
          <a:lstStyle/>
          <a:p>
            <a:r>
              <a:rPr lang="en-CA" dirty="0"/>
              <a:t>Exploring Neighborhoods of Toronto</a:t>
            </a:r>
          </a:p>
          <a:p>
            <a:r>
              <a:rPr lang="en-CA" dirty="0"/>
              <a:t>Presented By – Sangita Mitra</a:t>
            </a:r>
          </a:p>
        </p:txBody>
      </p:sp>
      <p:pic>
        <p:nvPicPr>
          <p:cNvPr id="4" name="Picture 3">
            <a:extLst>
              <a:ext uri="{FF2B5EF4-FFF2-40B4-BE49-F238E27FC236}">
                <a16:creationId xmlns:a16="http://schemas.microsoft.com/office/drawing/2014/main" id="{F12BBFAF-D946-411E-987F-AE2AFBE2BE91}"/>
              </a:ext>
            </a:extLst>
          </p:cNvPr>
          <p:cNvPicPr>
            <a:picLocks noChangeAspect="1"/>
          </p:cNvPicPr>
          <p:nvPr/>
        </p:nvPicPr>
        <p:blipFill rotWithShape="1">
          <a:blip r:embed="rId2"/>
          <a:srcRect l="43093" r="5504"/>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3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26019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6C6EC-FDCF-46BE-A139-A58A4D5CC521}"/>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r>
              <a:rPr lang="en-US" sz="4000" spc="-100" dirty="0"/>
              <a:t>Clustering of Thai Restaurants</a:t>
            </a:r>
          </a:p>
        </p:txBody>
      </p:sp>
      <p:grpSp>
        <p:nvGrpSpPr>
          <p:cNvPr id="37" name="Group 36">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8"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2" name="Group 41">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43"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4"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5"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Map&#10;&#10;Description automatically generated">
            <a:extLst>
              <a:ext uri="{FF2B5EF4-FFF2-40B4-BE49-F238E27FC236}">
                <a16:creationId xmlns:a16="http://schemas.microsoft.com/office/drawing/2014/main" id="{BA2DBFB7-20D4-4311-8E6D-F4B4BF310F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566" y="1462360"/>
            <a:ext cx="9664413" cy="4590598"/>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59" name="Freeform: Shape 46">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8233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776FDF6F-0D10-4EF2-8E93-204FCB48F819}"/>
              </a:ext>
            </a:extLst>
          </p:cNvPr>
          <p:cNvSpPr>
            <a:spLocks noGrp="1"/>
          </p:cNvSpPr>
          <p:nvPr>
            <p:ph type="title"/>
          </p:nvPr>
        </p:nvSpPr>
        <p:spPr>
          <a:xfrm>
            <a:off x="720000" y="619201"/>
            <a:ext cx="3095626" cy="3238964"/>
          </a:xfrm>
        </p:spPr>
        <p:txBody>
          <a:bodyPr>
            <a:normAutofit/>
          </a:bodyPr>
          <a:lstStyle/>
          <a:p>
            <a:r>
              <a:rPr lang="en-CA" sz="4400" dirty="0"/>
              <a:t>Result</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C1A43AA-4C14-46E3-B353-883B7BEDD199}"/>
              </a:ext>
            </a:extLst>
          </p:cNvPr>
          <p:cNvSpPr>
            <a:spLocks noGrp="1"/>
          </p:cNvSpPr>
          <p:nvPr>
            <p:ph idx="1"/>
          </p:nvPr>
        </p:nvSpPr>
        <p:spPr>
          <a:xfrm>
            <a:off x="3372860" y="633600"/>
            <a:ext cx="8075465" cy="5135374"/>
          </a:xfrm>
        </p:spPr>
        <p:txBody>
          <a:bodyPr>
            <a:normAutofit/>
          </a:bodyPr>
          <a:lstStyle/>
          <a:p>
            <a:r>
              <a:rPr lang="en-US" dirty="0"/>
              <a:t>Clustered the neighborhoods in Toronto into 3 clusters based on their frequency of occurrence for Thai restaurants using K-means clustering and visualized the map using Folium. </a:t>
            </a:r>
          </a:p>
          <a:p>
            <a:pPr>
              <a:buFont typeface="Wingdings" panose="05000000000000000000" pitchFamily="2" charset="2"/>
              <a:buChar char="Ø"/>
            </a:pPr>
            <a:r>
              <a:rPr lang="en-US" dirty="0"/>
              <a:t>Cluster 0: Neighborhoods with a low number of Thai restaurants</a:t>
            </a:r>
          </a:p>
          <a:p>
            <a:pPr>
              <a:buFont typeface="Wingdings" panose="05000000000000000000" pitchFamily="2" charset="2"/>
              <a:buChar char="Ø"/>
            </a:pPr>
            <a:r>
              <a:rPr lang="en-US" dirty="0"/>
              <a:t>Cluster 1: Neighborhoods with no Thai restaurants</a:t>
            </a:r>
          </a:p>
          <a:p>
            <a:pPr>
              <a:buFont typeface="Wingdings" panose="05000000000000000000" pitchFamily="2" charset="2"/>
              <a:buChar char="Ø"/>
            </a:pPr>
            <a:r>
              <a:rPr lang="en-US" dirty="0"/>
              <a:t>Cluster 2: Neighborhoods with a high number of Thai restaurants</a:t>
            </a:r>
          </a:p>
          <a:p>
            <a:r>
              <a:rPr lang="en-US" dirty="0"/>
              <a:t>The results are visualized in the above map with Cluster 0 in red color, Cluster 1 in purple color, and Cluster 2 in light green color.</a:t>
            </a:r>
          </a:p>
          <a:p>
            <a:endParaRPr lang="en-CA" dirty="0"/>
          </a:p>
        </p:txBody>
      </p:sp>
    </p:spTree>
    <p:extLst>
      <p:ext uri="{BB962C8B-B14F-4D97-AF65-F5344CB8AC3E}">
        <p14:creationId xmlns:p14="http://schemas.microsoft.com/office/powerpoint/2010/main" val="283739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36540A5B-2D1D-475F-A760-6DF7D9A0BCE0}"/>
              </a:ext>
            </a:extLst>
          </p:cNvPr>
          <p:cNvSpPr>
            <a:spLocks noGrp="1"/>
          </p:cNvSpPr>
          <p:nvPr>
            <p:ph type="title"/>
          </p:nvPr>
        </p:nvSpPr>
        <p:spPr>
          <a:xfrm>
            <a:off x="708887" y="619201"/>
            <a:ext cx="3095626" cy="3238964"/>
          </a:xfrm>
        </p:spPr>
        <p:txBody>
          <a:bodyPr>
            <a:normAutofit/>
          </a:bodyPr>
          <a:lstStyle/>
          <a:p>
            <a:r>
              <a:rPr lang="en-CA" sz="4000" dirty="0"/>
              <a:t>Discussions</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EB101883-6B62-4AC5-AC03-D2BB3853B462}"/>
              </a:ext>
            </a:extLst>
          </p:cNvPr>
          <p:cNvSpPr>
            <a:spLocks noGrp="1"/>
          </p:cNvSpPr>
          <p:nvPr>
            <p:ph idx="1"/>
          </p:nvPr>
        </p:nvSpPr>
        <p:spPr>
          <a:xfrm>
            <a:off x="4548188" y="633600"/>
            <a:ext cx="6900137" cy="5135374"/>
          </a:xfrm>
        </p:spPr>
        <p:txBody>
          <a:bodyPr>
            <a:normAutofit lnSpcReduction="10000"/>
          </a:bodyPr>
          <a:lstStyle/>
          <a:p>
            <a:r>
              <a:rPr lang="en-US" dirty="0"/>
              <a:t>The neighborhoods of Toronto are very multicultural. </a:t>
            </a:r>
          </a:p>
          <a:p>
            <a:r>
              <a:rPr lang="en-US" dirty="0"/>
              <a:t>Most Thai restaurants are in Cluster 2 (Green), which is around Regent Park, India Bazar, Queen’s park, Toronto Island areas</a:t>
            </a:r>
          </a:p>
          <a:p>
            <a:r>
              <a:rPr lang="en-US" dirty="0"/>
              <a:t> Lowest (close to zero) no of Thai restaurants in Cluster 1 (Purple), which are near High Park areas. </a:t>
            </a:r>
          </a:p>
          <a:p>
            <a:r>
              <a:rPr lang="en-US" dirty="0"/>
              <a:t>Fewer Thai restaurants in Cluster 0 (Red) around First Canadian Place, Richmond, and Victoria Hotel </a:t>
            </a:r>
          </a:p>
          <a:p>
            <a:r>
              <a:rPr lang="en-US" dirty="0"/>
              <a:t>Therefore, there are good opportunities to open near High Park, Toronto, as the competition below. </a:t>
            </a:r>
          </a:p>
          <a:p>
            <a:r>
              <a:rPr lang="en-US" dirty="0"/>
              <a:t>This project recommends the entrepreneur open an authentic Thai restaurant in these locations with little to no competition.</a:t>
            </a:r>
            <a:endParaRPr lang="en-CA" dirty="0"/>
          </a:p>
        </p:txBody>
      </p:sp>
    </p:spTree>
    <p:extLst>
      <p:ext uri="{BB962C8B-B14F-4D97-AF65-F5344CB8AC3E}">
        <p14:creationId xmlns:p14="http://schemas.microsoft.com/office/powerpoint/2010/main" val="42887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4E3AEA2E-57EA-48F9-A2A8-0D97F4A99665}"/>
              </a:ext>
            </a:extLst>
          </p:cNvPr>
          <p:cNvSpPr>
            <a:spLocks noGrp="1"/>
          </p:cNvSpPr>
          <p:nvPr>
            <p:ph type="title"/>
          </p:nvPr>
        </p:nvSpPr>
        <p:spPr>
          <a:xfrm>
            <a:off x="720000" y="619201"/>
            <a:ext cx="3095626" cy="3238964"/>
          </a:xfrm>
        </p:spPr>
        <p:txBody>
          <a:bodyPr>
            <a:normAutofit/>
          </a:bodyPr>
          <a:lstStyle/>
          <a:p>
            <a:r>
              <a:rPr lang="en-CA" sz="4000" dirty="0"/>
              <a:t>Conclusions</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2BBFE1E-C1B5-4911-9A45-C3F1590DB039}"/>
              </a:ext>
            </a:extLst>
          </p:cNvPr>
          <p:cNvSpPr>
            <a:spLocks noGrp="1"/>
          </p:cNvSpPr>
          <p:nvPr>
            <p:ph idx="1"/>
          </p:nvPr>
        </p:nvSpPr>
        <p:spPr>
          <a:xfrm>
            <a:off x="4548188" y="633600"/>
            <a:ext cx="6900137" cy="5135374"/>
          </a:xfrm>
        </p:spPr>
        <p:txBody>
          <a:bodyPr>
            <a:normAutofit/>
          </a:bodyPr>
          <a:lstStyle/>
          <a:p>
            <a:r>
              <a:rPr lang="en-US" dirty="0"/>
              <a:t>This project aimed to explore Toronto’s city and find the most common venues in each neighborhood for potential tourists and migrants. </a:t>
            </a:r>
          </a:p>
          <a:p>
            <a:r>
              <a:rPr lang="en-US" dirty="0"/>
              <a:t>The city of Toronto offers a multicultural, diverse, and certainly entertaining experience.</a:t>
            </a:r>
          </a:p>
          <a:p>
            <a:r>
              <a:rPr lang="en-US" dirty="0"/>
              <a:t>Applied k-means clustering approach to find suitable location to open a Thai restaurant.</a:t>
            </a:r>
          </a:p>
          <a:p>
            <a:r>
              <a:rPr lang="en-US" dirty="0"/>
              <a:t>This project recommends the entrepreneur to open an authentic Thai restaurant near High Park as the competition will be low in that area.</a:t>
            </a:r>
            <a:endParaRPr lang="en-CA" dirty="0"/>
          </a:p>
        </p:txBody>
      </p:sp>
    </p:spTree>
    <p:extLst>
      <p:ext uri="{BB962C8B-B14F-4D97-AF65-F5344CB8AC3E}">
        <p14:creationId xmlns:p14="http://schemas.microsoft.com/office/powerpoint/2010/main" val="19493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1B4826E1-9ACC-4752-A3FA-CF776C26856B}"/>
              </a:ext>
            </a:extLst>
          </p:cNvPr>
          <p:cNvSpPr>
            <a:spLocks noGrp="1"/>
          </p:cNvSpPr>
          <p:nvPr>
            <p:ph type="title"/>
          </p:nvPr>
        </p:nvSpPr>
        <p:spPr>
          <a:xfrm>
            <a:off x="720000" y="619201"/>
            <a:ext cx="3095626" cy="3238964"/>
          </a:xfrm>
        </p:spPr>
        <p:txBody>
          <a:bodyPr>
            <a:normAutofit/>
          </a:bodyPr>
          <a:lstStyle/>
          <a:p>
            <a:r>
              <a:rPr lang="en-CA" sz="4000" dirty="0"/>
              <a:t>Introduction</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8700207-F1F8-42D8-94D8-EB4BCEDD3D9B}"/>
              </a:ext>
            </a:extLst>
          </p:cNvPr>
          <p:cNvSpPr>
            <a:spLocks noGrp="1"/>
          </p:cNvSpPr>
          <p:nvPr>
            <p:ph idx="1"/>
          </p:nvPr>
        </p:nvSpPr>
        <p:spPr>
          <a:xfrm>
            <a:off x="4548188" y="633600"/>
            <a:ext cx="6900137" cy="5135374"/>
          </a:xfrm>
        </p:spPr>
        <p:txBody>
          <a:bodyPr>
            <a:normAutofit/>
          </a:bodyPr>
          <a:lstStyle/>
          <a:p>
            <a:pPr>
              <a:lnSpc>
                <a:spcPct val="110000"/>
              </a:lnSpc>
            </a:pPr>
            <a:r>
              <a:rPr lang="en-US" sz="1700"/>
              <a:t>This capstone project explores neighborhoods in Toronto, including Central Toronto, East Toronto, West Toronto, and Downtown Toronto.</a:t>
            </a:r>
          </a:p>
          <a:p>
            <a:pPr>
              <a:lnSpc>
                <a:spcPct val="110000"/>
              </a:lnSpc>
            </a:pPr>
            <a:r>
              <a:rPr lang="en-US" sz="1700"/>
              <a:t> The aim is to help people to explore better facilities around the neighborhoods of Toronto. </a:t>
            </a:r>
          </a:p>
          <a:p>
            <a:pPr>
              <a:lnSpc>
                <a:spcPct val="110000"/>
              </a:lnSpc>
            </a:pPr>
            <a:r>
              <a:rPr lang="en-US" sz="1700"/>
              <a:t>The findings will help immigrants make informed decisions and address any concerns they have, including the different kinds of cuisines, pubs, parks, provision stores, and what the city has to offer. </a:t>
            </a:r>
          </a:p>
          <a:p>
            <a:pPr>
              <a:lnSpc>
                <a:spcPct val="110000"/>
              </a:lnSpc>
            </a:pPr>
            <a:r>
              <a:rPr lang="en-US" sz="1700"/>
              <a:t>It will help people make smart and efficient decisions on selecting great neighborhoods out of numbers of other Toronto neighborhoods.</a:t>
            </a:r>
          </a:p>
          <a:p>
            <a:pPr>
              <a:lnSpc>
                <a:spcPct val="110000"/>
              </a:lnSpc>
            </a:pPr>
            <a:r>
              <a:rPr lang="en-US" sz="1700"/>
              <a:t>In this project, I’ve also explored Thai restaurants in Toronto and tried to find a suitable location to open a new Thai restaurant in the neighborhoods.</a:t>
            </a:r>
          </a:p>
          <a:p>
            <a:pPr>
              <a:lnSpc>
                <a:spcPct val="110000"/>
              </a:lnSpc>
            </a:pPr>
            <a:endParaRPr lang="en-CA" sz="1700"/>
          </a:p>
        </p:txBody>
      </p:sp>
    </p:spTree>
    <p:extLst>
      <p:ext uri="{BB962C8B-B14F-4D97-AF65-F5344CB8AC3E}">
        <p14:creationId xmlns:p14="http://schemas.microsoft.com/office/powerpoint/2010/main" val="132676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7E9E6F92-D705-403B-8EEA-D7AE5533AD41}"/>
              </a:ext>
            </a:extLst>
          </p:cNvPr>
          <p:cNvSpPr>
            <a:spLocks noGrp="1"/>
          </p:cNvSpPr>
          <p:nvPr>
            <p:ph type="title"/>
          </p:nvPr>
        </p:nvSpPr>
        <p:spPr>
          <a:xfrm>
            <a:off x="720000" y="619201"/>
            <a:ext cx="3095626" cy="3238964"/>
          </a:xfrm>
        </p:spPr>
        <p:txBody>
          <a:bodyPr>
            <a:normAutofit/>
          </a:bodyPr>
          <a:lstStyle/>
          <a:p>
            <a:r>
              <a:rPr lang="en-CA" sz="4000" dirty="0"/>
              <a:t>Business Problem</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D10B834-E2FF-4AC9-B916-6DF2046CB837}"/>
              </a:ext>
            </a:extLst>
          </p:cNvPr>
          <p:cNvSpPr>
            <a:spLocks noGrp="1"/>
          </p:cNvSpPr>
          <p:nvPr>
            <p:ph idx="1"/>
          </p:nvPr>
        </p:nvSpPr>
        <p:spPr>
          <a:xfrm>
            <a:off x="4548188" y="633600"/>
            <a:ext cx="6900137" cy="5135374"/>
          </a:xfrm>
        </p:spPr>
        <p:txBody>
          <a:bodyPr>
            <a:normAutofit/>
          </a:bodyPr>
          <a:lstStyle/>
          <a:p>
            <a:r>
              <a:rPr lang="en-US"/>
              <a:t>This project explores Toronto’s neighborhoods and finds the most suitable location for an entrepreneur to open a Thai restaurant in Toronto. </a:t>
            </a:r>
          </a:p>
          <a:p>
            <a:r>
              <a:rPr lang="en-US"/>
              <a:t>The business problems that this project trying to solve are –</a:t>
            </a:r>
          </a:p>
          <a:p>
            <a:pPr marL="457200" indent="-457200">
              <a:buFont typeface="+mj-lt"/>
              <a:buAutoNum type="arabicPeriod"/>
            </a:pPr>
            <a:r>
              <a:rPr lang="en-US"/>
              <a:t>1. What are the most common venues for different neighborhoods of Toronto?</a:t>
            </a:r>
          </a:p>
          <a:p>
            <a:pPr marL="457200" indent="-457200">
              <a:buFont typeface="+mj-lt"/>
              <a:buAutoNum type="arabicPeriod"/>
            </a:pPr>
            <a:r>
              <a:rPr lang="en-US"/>
              <a:t>2. If an entrepreneur wants to open a new Thai restaurant, which place would be most suitable?</a:t>
            </a:r>
          </a:p>
          <a:p>
            <a:endParaRPr lang="en-CA" dirty="0"/>
          </a:p>
        </p:txBody>
      </p:sp>
    </p:spTree>
    <p:extLst>
      <p:ext uri="{BB962C8B-B14F-4D97-AF65-F5344CB8AC3E}">
        <p14:creationId xmlns:p14="http://schemas.microsoft.com/office/powerpoint/2010/main" val="317388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A667831B-8082-479D-ACA9-B2762A67CEF1}"/>
              </a:ext>
            </a:extLst>
          </p:cNvPr>
          <p:cNvSpPr>
            <a:spLocks noGrp="1"/>
          </p:cNvSpPr>
          <p:nvPr>
            <p:ph type="title"/>
          </p:nvPr>
        </p:nvSpPr>
        <p:spPr>
          <a:xfrm>
            <a:off x="396240" y="619201"/>
            <a:ext cx="2956560" cy="3238964"/>
          </a:xfrm>
        </p:spPr>
        <p:txBody>
          <a:bodyPr>
            <a:normAutofit/>
          </a:bodyPr>
          <a:lstStyle/>
          <a:p>
            <a:r>
              <a:rPr lang="en-CA" sz="4000" dirty="0"/>
              <a:t>Data Description</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2C06E9A-569D-4C99-80D9-55DDF3241504}"/>
              </a:ext>
            </a:extLst>
          </p:cNvPr>
          <p:cNvSpPr>
            <a:spLocks noGrp="1"/>
          </p:cNvSpPr>
          <p:nvPr>
            <p:ph idx="1"/>
          </p:nvPr>
        </p:nvSpPr>
        <p:spPr>
          <a:xfrm>
            <a:off x="3528313" y="633600"/>
            <a:ext cx="8099140" cy="5135374"/>
          </a:xfrm>
        </p:spPr>
        <p:txBody>
          <a:bodyPr>
            <a:normAutofit/>
          </a:bodyPr>
          <a:lstStyle/>
          <a:p>
            <a:r>
              <a:rPr lang="en-CA" dirty="0"/>
              <a:t>Data Link: </a:t>
            </a:r>
            <a:r>
              <a:rPr lang="en-CA" dirty="0">
                <a:hlinkClick r:id="rId2"/>
              </a:rPr>
              <a:t>https://en.wikipedia.org/wiki/List_of_postal_codes_of_Canada:_M</a:t>
            </a:r>
            <a:endParaRPr lang="en-CA" dirty="0"/>
          </a:p>
          <a:p>
            <a:r>
              <a:rPr lang="en-CA" dirty="0"/>
              <a:t>Extract data about –</a:t>
            </a:r>
          </a:p>
          <a:p>
            <a:pPr marL="457200" indent="-457200">
              <a:buFont typeface="+mj-lt"/>
              <a:buAutoNum type="arabicPeriod"/>
            </a:pPr>
            <a:r>
              <a:rPr lang="en-US" dirty="0"/>
              <a:t>Postal Code</a:t>
            </a:r>
          </a:p>
          <a:p>
            <a:pPr marL="457200" indent="-457200">
              <a:buFont typeface="+mj-lt"/>
              <a:buAutoNum type="arabicPeriod"/>
            </a:pPr>
            <a:r>
              <a:rPr lang="en-US" dirty="0"/>
              <a:t>Borough</a:t>
            </a:r>
          </a:p>
          <a:p>
            <a:pPr marL="457200" indent="-457200">
              <a:buFont typeface="+mj-lt"/>
              <a:buAutoNum type="arabicPeriod"/>
            </a:pPr>
            <a:r>
              <a:rPr lang="en-US" dirty="0"/>
              <a:t>Neighborhoods</a:t>
            </a:r>
          </a:p>
          <a:p>
            <a:pPr marL="457200" indent="-457200">
              <a:buFont typeface="+mj-lt"/>
              <a:buAutoNum type="arabicPeriod"/>
            </a:pPr>
            <a:r>
              <a:rPr lang="en-US" dirty="0"/>
              <a:t>Latitude</a:t>
            </a:r>
          </a:p>
          <a:p>
            <a:pPr marL="457200" indent="-457200">
              <a:buFont typeface="+mj-lt"/>
              <a:buAutoNum type="arabicPeriod"/>
            </a:pPr>
            <a:r>
              <a:rPr lang="en-US" dirty="0"/>
              <a:t>Longitude</a:t>
            </a:r>
          </a:p>
          <a:p>
            <a:pPr marL="457200" indent="-457200">
              <a:buFont typeface="+mj-lt"/>
              <a:buAutoNum type="arabicPeriod"/>
            </a:pPr>
            <a:r>
              <a:rPr lang="en-US" dirty="0"/>
              <a:t>Venues</a:t>
            </a:r>
          </a:p>
          <a:p>
            <a:pPr marL="457200" indent="-457200">
              <a:buFont typeface="+mj-lt"/>
              <a:buAutoNum type="arabicPeriod"/>
            </a:pPr>
            <a:r>
              <a:rPr lang="en-US" dirty="0"/>
              <a:t>Thai Restaurant</a:t>
            </a:r>
          </a:p>
          <a:p>
            <a:pPr marL="457200" indent="-457200">
              <a:buFont typeface="+mj-lt"/>
              <a:buAutoNum type="arabicPeriod"/>
            </a:pPr>
            <a:endParaRPr lang="en-CA" dirty="0"/>
          </a:p>
        </p:txBody>
      </p:sp>
    </p:spTree>
    <p:extLst>
      <p:ext uri="{BB962C8B-B14F-4D97-AF65-F5344CB8AC3E}">
        <p14:creationId xmlns:p14="http://schemas.microsoft.com/office/powerpoint/2010/main" val="341110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1B56ED31-398D-4D82-B232-DBB3EF2E8D9A}"/>
              </a:ext>
            </a:extLst>
          </p:cNvPr>
          <p:cNvSpPr>
            <a:spLocks noGrp="1"/>
          </p:cNvSpPr>
          <p:nvPr>
            <p:ph type="title"/>
          </p:nvPr>
        </p:nvSpPr>
        <p:spPr>
          <a:xfrm>
            <a:off x="203200" y="619201"/>
            <a:ext cx="3271520" cy="3238964"/>
          </a:xfrm>
        </p:spPr>
        <p:txBody>
          <a:bodyPr>
            <a:normAutofit/>
          </a:bodyPr>
          <a:lstStyle/>
          <a:p>
            <a:r>
              <a:rPr lang="en-CA" sz="4000" dirty="0"/>
              <a:t>Methodology</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5F21C2F-AB7C-4567-A474-67875E78ECB7}"/>
              </a:ext>
            </a:extLst>
          </p:cNvPr>
          <p:cNvSpPr>
            <a:spLocks noGrp="1"/>
          </p:cNvSpPr>
          <p:nvPr>
            <p:ph idx="1"/>
          </p:nvPr>
        </p:nvSpPr>
        <p:spPr>
          <a:xfrm>
            <a:off x="3815626" y="386080"/>
            <a:ext cx="7632699" cy="6126480"/>
          </a:xfrm>
        </p:spPr>
        <p:txBody>
          <a:bodyPr>
            <a:normAutofit lnSpcReduction="10000"/>
          </a:bodyPr>
          <a:lstStyle/>
          <a:p>
            <a:pPr marL="457200" indent="-457200">
              <a:buFont typeface="+mj-lt"/>
              <a:buAutoNum type="arabicPeriod"/>
            </a:pPr>
            <a:r>
              <a:rPr lang="en-US" dirty="0"/>
              <a:t>Extracting the list of Toronto neighborhoods by web scrapping using Pandas packages from Wikipedia page.</a:t>
            </a:r>
          </a:p>
          <a:p>
            <a:pPr marL="457200" indent="-457200">
              <a:buFont typeface="+mj-lt"/>
              <a:buAutoNum type="arabicPeriod"/>
            </a:pPr>
            <a:r>
              <a:rPr lang="en-US" dirty="0"/>
              <a:t>Extracting coordinates with latitude and longitude of each neighborhood of Toronto using IBM’s csv file. </a:t>
            </a:r>
          </a:p>
          <a:p>
            <a:pPr marL="457200" indent="-457200">
              <a:buFont typeface="+mj-lt"/>
              <a:buAutoNum type="arabicPeriod"/>
            </a:pPr>
            <a:r>
              <a:rPr lang="en-US" dirty="0"/>
              <a:t>Created a new data frame with Borough that contains Toronto. </a:t>
            </a:r>
          </a:p>
          <a:p>
            <a:pPr marL="457200" indent="-457200">
              <a:buFont typeface="+mj-lt"/>
              <a:buAutoNum type="arabicPeriod"/>
            </a:pPr>
            <a:r>
              <a:rPr lang="en-US" dirty="0"/>
              <a:t>Visualized the map of Toronto using the Folium package.</a:t>
            </a:r>
          </a:p>
          <a:p>
            <a:pPr marL="457200" indent="-457200">
              <a:buFont typeface="+mj-lt"/>
              <a:buAutoNum type="arabicPeriod"/>
            </a:pPr>
            <a:r>
              <a:rPr lang="en-US" dirty="0"/>
              <a:t>Using Foursquare API, collected information about each neighborhood, including the neighborhood, geo-coordinates, venue, and venue categories.</a:t>
            </a:r>
          </a:p>
          <a:p>
            <a:pPr marL="457200" indent="-457200">
              <a:buFont typeface="+mj-lt"/>
              <a:buAutoNum type="arabicPeriod"/>
            </a:pPr>
            <a:r>
              <a:rPr lang="en-US" dirty="0"/>
              <a:t>Find the top 10 most common venue categories in Toronto’s neighborhood.</a:t>
            </a:r>
          </a:p>
          <a:p>
            <a:pPr marL="457200" indent="-457200">
              <a:buFont typeface="+mj-lt"/>
              <a:buAutoNum type="arabicPeriod"/>
            </a:pPr>
            <a:r>
              <a:rPr lang="en-US" dirty="0"/>
              <a:t>Using K-means clustering, the neighborhoods of Toronto is clustered  into 3 clusters, and the map of clustered neighborhoods is visualized using Folium.</a:t>
            </a:r>
          </a:p>
          <a:p>
            <a:pPr marL="457200" indent="-457200">
              <a:buFont typeface="+mj-lt"/>
              <a:buAutoNum type="arabicPeriod"/>
            </a:pPr>
            <a:endParaRPr lang="en-CA" dirty="0"/>
          </a:p>
        </p:txBody>
      </p:sp>
    </p:spTree>
    <p:extLst>
      <p:ext uri="{BB962C8B-B14F-4D97-AF65-F5344CB8AC3E}">
        <p14:creationId xmlns:p14="http://schemas.microsoft.com/office/powerpoint/2010/main" val="40727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7E067-8B8A-4FEA-AE89-C98AB796D0B6}"/>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r>
              <a:rPr lang="en-US" sz="4000" spc="-100" dirty="0"/>
              <a:t>Data of Toronto Neighborhoods</a:t>
            </a:r>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Graphical user interface, application&#10;&#10;Description automatically generated">
            <a:extLst>
              <a:ext uri="{FF2B5EF4-FFF2-40B4-BE49-F238E27FC236}">
                <a16:creationId xmlns:a16="http://schemas.microsoft.com/office/drawing/2014/main" id="{14F6F0AA-6289-4E2D-8B62-ECD972B85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000" y="2660710"/>
            <a:ext cx="10728325" cy="3084393"/>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85095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52D35-4678-4022-9410-2F6809DB1143}"/>
              </a:ext>
            </a:extLst>
          </p:cNvPr>
          <p:cNvSpPr>
            <a:spLocks noGrp="1"/>
          </p:cNvSpPr>
          <p:nvPr>
            <p:ph type="title"/>
          </p:nvPr>
        </p:nvSpPr>
        <p:spPr>
          <a:xfrm>
            <a:off x="1349567" y="609600"/>
            <a:ext cx="9492866" cy="1127760"/>
          </a:xfrm>
        </p:spPr>
        <p:txBody>
          <a:bodyPr vert="horz" wrap="square" lIns="0" tIns="0" rIns="0" bIns="0" rtlCol="0" anchor="t" anchorCtr="0">
            <a:noAutofit/>
          </a:bodyPr>
          <a:lstStyle/>
          <a:p>
            <a:pPr algn="ctr"/>
            <a:r>
              <a:rPr lang="en-US" sz="4000" spc="-100" dirty="0"/>
              <a:t>Most Common Venues of Each Neighborhoods</a:t>
            </a:r>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Graphical user interface, application&#10;&#10;Description automatically generated">
            <a:extLst>
              <a:ext uri="{FF2B5EF4-FFF2-40B4-BE49-F238E27FC236}">
                <a16:creationId xmlns:a16="http://schemas.microsoft.com/office/drawing/2014/main" id="{E5CAFE01-5D89-4282-932C-F2780A2EB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165" y="2202952"/>
            <a:ext cx="10459670" cy="3477838"/>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1661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129480-CA21-405E-B90A-96B6D081647D}"/>
              </a:ext>
            </a:extLst>
          </p:cNvPr>
          <p:cNvSpPr>
            <a:spLocks noGrp="1"/>
          </p:cNvSpPr>
          <p:nvPr>
            <p:ph type="title"/>
          </p:nvPr>
        </p:nvSpPr>
        <p:spPr>
          <a:xfrm>
            <a:off x="1349567" y="619199"/>
            <a:ext cx="9492866" cy="492443"/>
          </a:xfrm>
        </p:spPr>
        <p:txBody>
          <a:bodyPr vert="horz" wrap="square" lIns="0" tIns="0" rIns="0" bIns="0" rtlCol="0" anchor="t" anchorCtr="0">
            <a:normAutofit/>
          </a:bodyPr>
          <a:lstStyle/>
          <a:p>
            <a:pPr algn="ctr"/>
            <a:r>
              <a:rPr lang="en-US" spc="-100"/>
              <a:t>Map of Neighborhoods of Toronto</a:t>
            </a:r>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Map&#10;&#10;Description automatically generated">
            <a:extLst>
              <a:ext uri="{FF2B5EF4-FFF2-40B4-BE49-F238E27FC236}">
                <a16:creationId xmlns:a16="http://schemas.microsoft.com/office/drawing/2014/main" id="{8120A707-8B5D-4DB8-9398-6A044D884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391" y="1442700"/>
            <a:ext cx="10987360" cy="4642157"/>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49073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730CB-83D2-433A-9076-B1CD13C1E53B}"/>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r>
              <a:rPr lang="en-US" sz="4000" spc="-100" dirty="0"/>
              <a:t>Clustering of Neighborhoods of Toronto</a:t>
            </a:r>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Map&#10;&#10;Description automatically generated">
            <a:extLst>
              <a:ext uri="{FF2B5EF4-FFF2-40B4-BE49-F238E27FC236}">
                <a16:creationId xmlns:a16="http://schemas.microsoft.com/office/drawing/2014/main" id="{EAF0469C-185A-4118-A4A9-00CB44546D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808" y="1637947"/>
            <a:ext cx="10402131" cy="4446910"/>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445680942"/>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2F1B30"/>
      </a:dk2>
      <a:lt2>
        <a:srgbClr val="F0F3F3"/>
      </a:lt2>
      <a:accent1>
        <a:srgbClr val="C34D66"/>
      </a:accent1>
      <a:accent2>
        <a:srgbClr val="B13B86"/>
      </a:accent2>
      <a:accent3>
        <a:srgbClr val="BD4DC3"/>
      </a:accent3>
      <a:accent4>
        <a:srgbClr val="7A3BB1"/>
      </a:accent4>
      <a:accent5>
        <a:srgbClr val="5A4DC3"/>
      </a:accent5>
      <a:accent6>
        <a:srgbClr val="3B5EB1"/>
      </a:accent6>
      <a:hlink>
        <a:srgbClr val="7959C7"/>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25</TotalTime>
  <Words>664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Rockwell Nova Light</vt:lpstr>
      <vt:lpstr>The Hand Extrablack</vt:lpstr>
      <vt:lpstr>Wingdings</vt:lpstr>
      <vt:lpstr>BlobVTI</vt:lpstr>
      <vt:lpstr>The Battle of Neighborhoods</vt:lpstr>
      <vt:lpstr>Introduction</vt:lpstr>
      <vt:lpstr>Business Problem</vt:lpstr>
      <vt:lpstr>Data Description</vt:lpstr>
      <vt:lpstr>Methodology</vt:lpstr>
      <vt:lpstr>Data of Toronto Neighborhoods</vt:lpstr>
      <vt:lpstr>Most Common Venues of Each Neighborhoods</vt:lpstr>
      <vt:lpstr>Map of Neighborhoods of Toronto</vt:lpstr>
      <vt:lpstr>Clustering of Neighborhoods of Toronto</vt:lpstr>
      <vt:lpstr>Clustering of Thai Restaurants</vt:lpstr>
      <vt:lpstr>Result</vt:lpstr>
      <vt:lpstr>Discussions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sangita</dc:creator>
  <cp:lastModifiedBy>sangita</cp:lastModifiedBy>
  <cp:revision>3</cp:revision>
  <dcterms:created xsi:type="dcterms:W3CDTF">2020-12-22T02:40:16Z</dcterms:created>
  <dcterms:modified xsi:type="dcterms:W3CDTF">2020-12-22T03:18:44Z</dcterms:modified>
</cp:coreProperties>
</file>