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57" r:id="rId2"/>
    <p:sldId id="563" r:id="rId3"/>
    <p:sldId id="564" r:id="rId4"/>
    <p:sldId id="565" r:id="rId5"/>
    <p:sldId id="566" r:id="rId6"/>
    <p:sldId id="567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A9B"/>
    <a:srgbClr val="F49E86"/>
    <a:srgbClr val="EE6E4A"/>
    <a:srgbClr val="F5EFF3"/>
    <a:srgbClr val="F5E7B4"/>
    <a:srgbClr val="D2B191"/>
    <a:srgbClr val="782008"/>
    <a:srgbClr val="A5300F"/>
    <a:srgbClr val="7E94B9"/>
    <a:srgbClr val="9B5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6457" autoAdjust="0"/>
  </p:normalViewPr>
  <p:slideViewPr>
    <p:cSldViewPr snapToGrid="0" showGuides="1">
      <p:cViewPr varScale="1">
        <p:scale>
          <a:sx n="115" d="100"/>
          <a:sy n="115" d="100"/>
        </p:scale>
        <p:origin x="96" y="-102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4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8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4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3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gjianshun/Master-School/blob/master/EvaluationIndex1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多标签分类评价指标介绍（一）</a:t>
            </a:r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业务背景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3987818" y="2281634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074953" y="4925554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53549" y="2189724"/>
            <a:ext cx="1653927" cy="6470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一篇文本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447516" y="1634551"/>
            <a:ext cx="1653927" cy="6470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模型一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472582" y="4278471"/>
            <a:ext cx="1653927" cy="6470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模型二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75509" y="4833644"/>
            <a:ext cx="1653927" cy="6470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一篇文本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54375"/>
              </p:ext>
            </p:extLst>
          </p:nvPr>
        </p:nvGraphicFramePr>
        <p:xfrm>
          <a:off x="7007630" y="2003366"/>
          <a:ext cx="3374965" cy="1112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993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体育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娱乐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军事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科技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31055"/>
              </p:ext>
            </p:extLst>
          </p:nvPr>
        </p:nvGraphicFramePr>
        <p:xfrm>
          <a:off x="6869655" y="4597176"/>
          <a:ext cx="3374965" cy="1112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993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体育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娱乐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军事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科技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539689" y="662384"/>
            <a:ext cx="9208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https://github.com/sangjianshun/Master-School/blob/master/EvaluationIndex1.py</a:t>
            </a:r>
            <a:endParaRPr lang="zh-CN" altLang="en-US" dirty="0"/>
          </a:p>
        </p:txBody>
      </p:sp>
      <p:sp>
        <p:nvSpPr>
          <p:cNvPr id="35" name="圆角矩形标注 34"/>
          <p:cNvSpPr/>
          <p:nvPr/>
        </p:nvSpPr>
        <p:spPr>
          <a:xfrm>
            <a:off x="7829716" y="3613667"/>
            <a:ext cx="3998534" cy="485320"/>
          </a:xfrm>
          <a:prstGeom prst="wedgeRoundRectCallout">
            <a:avLst>
              <a:gd name="adj1" fmla="val -52213"/>
              <a:gd name="adj2" fmla="val -1427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注意：这个概率和单标签分类之间的区别</a:t>
            </a:r>
            <a:endParaRPr lang="en-US" altLang="zh-CN" sz="1600" dirty="0" smtClean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291651"/>
              </p:ext>
            </p:extLst>
          </p:nvPr>
        </p:nvGraphicFramePr>
        <p:xfrm>
          <a:off x="6479730" y="3280254"/>
          <a:ext cx="1349986" cy="1112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993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</a:tblGrid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消极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积极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多标签分类评价指标介绍（一）</a:t>
            </a:r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汉明损失（</a:t>
            </a:r>
            <a:r>
              <a:rPr lang="en-US" altLang="zh-CN" dirty="0"/>
              <a:t>Hamming Loss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30649"/>
              </p:ext>
            </p:extLst>
          </p:nvPr>
        </p:nvGraphicFramePr>
        <p:xfrm>
          <a:off x="469974" y="3782363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77091"/>
              </p:ext>
            </p:extLst>
          </p:nvPr>
        </p:nvGraphicFramePr>
        <p:xfrm>
          <a:off x="473827" y="5254623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0.35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9974" y="2086426"/>
                <a:ext cx="3928318" cy="773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𝐻𝑎𝑚𝑚𝑖𝑛𝑔𝐿𝑜𝑠𝑠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𝑥𝑜𝑟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74" y="2086426"/>
                <a:ext cx="3928318" cy="773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标注 3"/>
              <p:cNvSpPr/>
              <p:nvPr/>
            </p:nvSpPr>
            <p:spPr>
              <a:xfrm>
                <a:off x="5561102" y="1128264"/>
                <a:ext cx="3998534" cy="1494700"/>
              </a:xfrm>
              <a:prstGeom prst="wedgeRoundRectCallout">
                <a:avLst>
                  <a:gd name="adj1" fmla="val -79239"/>
                  <a:gd name="adj2" fmla="val 44658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：样本数，这里为</a:t>
                </a:r>
                <a:r>
                  <a:rPr lang="en-US" altLang="zh-CN" sz="1600" dirty="0" smtClean="0"/>
                  <a:t>1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：标签数，这里为</a:t>
                </a:r>
                <a:r>
                  <a:rPr lang="en-US" altLang="zh-CN" sz="1600" dirty="0" smtClean="0"/>
                  <a:t>5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：第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 smtClean="0"/>
                  <a:t>条样本是否包含第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 dirty="0" smtClean="0"/>
                  <a:t>个标签</a:t>
                </a:r>
                <a:endParaRPr lang="en-US" altLang="zh-CN" sz="16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1600" dirty="0"/>
                  <a:t>：第</a:t>
                </a:r>
                <a:r>
                  <a:rPr lang="en-US" altLang="zh-CN" sz="1600" dirty="0"/>
                  <a:t>i</a:t>
                </a:r>
                <a:r>
                  <a:rPr lang="zh-CN" altLang="en-US" sz="1600" dirty="0"/>
                  <a:t>个样本的第</a:t>
                </a:r>
                <a:r>
                  <a:rPr lang="en-US" altLang="zh-CN" sz="1600" dirty="0"/>
                  <a:t>j</a:t>
                </a:r>
                <a:r>
                  <a:rPr lang="zh-CN" altLang="en-US" sz="1600" dirty="0"/>
                  <a:t>个标签的预测</a:t>
                </a:r>
                <a:r>
                  <a:rPr lang="zh-CN" altLang="en-US" sz="1600" dirty="0" smtClean="0"/>
                  <a:t>情况</a:t>
                </a:r>
                <a:endParaRPr lang="en-US" altLang="zh-CN" sz="1600" dirty="0" smtClean="0"/>
              </a:p>
              <a:p>
                <a:pPr algn="ctr"/>
                <a:r>
                  <a:rPr lang="en-US" altLang="zh-CN" sz="1600" dirty="0" err="1"/>
                  <a:t>x</a:t>
                </a:r>
                <a:r>
                  <a:rPr lang="en-US" altLang="zh-CN" sz="1600" dirty="0" err="1" smtClean="0"/>
                  <a:t>or</a:t>
                </a:r>
                <a:r>
                  <a:rPr lang="zh-CN" altLang="en-US" sz="1600" dirty="0" smtClean="0"/>
                  <a:t>：异或操作</a:t>
                </a:r>
                <a:r>
                  <a:rPr lang="en-US" altLang="zh-CN" sz="1600" dirty="0" smtClean="0"/>
                  <a:t>.</a:t>
                </a:r>
                <a:r>
                  <a:rPr lang="zh-CN" altLang="en-US" sz="1600" dirty="0" smtClean="0"/>
                  <a:t>即不同为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，相同为</a:t>
                </a:r>
                <a:r>
                  <a:rPr lang="en-US" altLang="zh-CN" sz="1600" dirty="0" smtClean="0"/>
                  <a:t>0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4" name="圆角矩形标注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102" y="1128264"/>
                <a:ext cx="3998534" cy="1494700"/>
              </a:xfrm>
              <a:prstGeom prst="wedgeRoundRectCallout">
                <a:avLst>
                  <a:gd name="adj1" fmla="val -79239"/>
                  <a:gd name="adj2" fmla="val 44658"/>
                  <a:gd name="adj3" fmla="val 16667"/>
                </a:avLst>
              </a:prstGeom>
              <a:blipFill>
                <a:blip r:embed="rId4"/>
                <a:stretch>
                  <a:fillRect b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3533005" y="4788203"/>
            <a:ext cx="1230172" cy="4664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19942"/>
              </p:ext>
            </p:extLst>
          </p:nvPr>
        </p:nvGraphicFramePr>
        <p:xfrm>
          <a:off x="4804835" y="3782363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13271"/>
              </p:ext>
            </p:extLst>
          </p:nvPr>
        </p:nvGraphicFramePr>
        <p:xfrm>
          <a:off x="4808688" y="5254623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8346151" y="4042396"/>
                <a:ext cx="2755819" cy="485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𝐻𝑎𝑚𝑚𝑖𝑛𝑔𝐿𝑜𝑠𝑠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dirty="0" smtClean="0"/>
                  <a:t>=0.4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151" y="4042396"/>
                <a:ext cx="2755819" cy="485774"/>
              </a:xfrm>
              <a:prstGeom prst="rect">
                <a:avLst/>
              </a:prstGeom>
              <a:blipFill>
                <a:blip r:embed="rId5"/>
                <a:stretch>
                  <a:fillRect l="-664" r="-132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8346150" y="5514656"/>
                <a:ext cx="2755819" cy="485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𝐻𝑎𝑚𝑚𝑖𝑛𝑔𝐿𝑜𝑠𝑠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dirty="0" smtClean="0"/>
                  <a:t>=0.4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150" y="5514656"/>
                <a:ext cx="2755819" cy="485774"/>
              </a:xfrm>
              <a:prstGeom prst="rect">
                <a:avLst/>
              </a:prstGeom>
              <a:blipFill>
                <a:blip r:embed="rId6"/>
                <a:stretch>
                  <a:fillRect l="-664" r="-1327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1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多标签分类评价指标介绍（一）</a:t>
            </a:r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覆盖率（</a:t>
            </a:r>
            <a:r>
              <a:rPr lang="en-US" altLang="zh-CN" dirty="0" smtClean="0"/>
              <a:t>Coverage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23677"/>
              </p:ext>
            </p:extLst>
          </p:nvPr>
        </p:nvGraphicFramePr>
        <p:xfrm>
          <a:off x="469974" y="3765664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73827" y="5254623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0.35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9974" y="2178897"/>
                <a:ext cx="4251677" cy="671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𝐶𝑜𝑣𝑒𝑟𝑎𝑔𝑒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ma</m:t>
                                  </m:r>
                                  <m:func>
                                    <m:func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fNam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74" y="2178897"/>
                <a:ext cx="4251677" cy="671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标注 7"/>
              <p:cNvSpPr/>
              <p:nvPr/>
            </p:nvSpPr>
            <p:spPr>
              <a:xfrm>
                <a:off x="5918550" y="1312930"/>
                <a:ext cx="3998534" cy="1116172"/>
              </a:xfrm>
              <a:prstGeom prst="wedgeRoundRectCallout">
                <a:avLst>
                  <a:gd name="adj1" fmla="val -79239"/>
                  <a:gd name="adj2" fmla="val 44658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：样本数，这里为</a:t>
                </a:r>
                <a:r>
                  <a:rPr lang="en-US" altLang="zh-CN" sz="1600" dirty="0" smtClean="0"/>
                  <a:t>1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600" dirty="0" smtClean="0"/>
                  <a:t>：标签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的预测概率按照所有预测概率从大到小排序的位置，如果样本不包含标签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600" dirty="0"/>
                  <a:t>会被更新为</a:t>
                </a:r>
                <a:r>
                  <a:rPr lang="en-US" altLang="zh-CN" sz="1600" dirty="0"/>
                  <a:t>0</a:t>
                </a:r>
                <a:endParaRPr lang="en-US" altLang="zh-CN" sz="1600" dirty="0" smtClean="0"/>
              </a:p>
            </p:txBody>
          </p:sp>
        </mc:Choice>
        <mc:Fallback xmlns="">
          <p:sp>
            <p:nvSpPr>
              <p:cNvPr id="8" name="圆角矩形标注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550" y="1312930"/>
                <a:ext cx="3998534" cy="1116172"/>
              </a:xfrm>
              <a:prstGeom prst="wedgeRoundRectCallout">
                <a:avLst>
                  <a:gd name="adj1" fmla="val -79239"/>
                  <a:gd name="adj2" fmla="val 44658"/>
                  <a:gd name="adj3" fmla="val 16667"/>
                </a:avLst>
              </a:prstGeom>
              <a:blipFill>
                <a:blip r:embed="rId4"/>
                <a:stretch>
                  <a:fillRect t="-2717" b="-5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3487494" y="4771504"/>
            <a:ext cx="1230172" cy="4664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300640" y="4025697"/>
                <a:ext cx="1844031" cy="484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𝐶𝑜𝑣𝑒𝑟𝑎𝑔𝑒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dirty="0" smtClean="0"/>
                  <a:t>=3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640" y="4025697"/>
                <a:ext cx="1844031" cy="484043"/>
              </a:xfrm>
              <a:prstGeom prst="rect">
                <a:avLst/>
              </a:prstGeom>
              <a:blipFill>
                <a:blip r:embed="rId5"/>
                <a:stretch>
                  <a:fillRect l="-993" r="-198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300639" y="5497957"/>
                <a:ext cx="1844031" cy="482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𝐶𝑜𝑣𝑒𝑟𝑎𝑔𝑒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dirty="0" smtClean="0"/>
                  <a:t>=4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639" y="5497957"/>
                <a:ext cx="1844031" cy="482889"/>
              </a:xfrm>
              <a:prstGeom prst="rect">
                <a:avLst/>
              </a:prstGeom>
              <a:blipFill>
                <a:blip r:embed="rId6"/>
                <a:stretch>
                  <a:fillRect l="-993" r="-1987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60567"/>
              </p:ext>
            </p:extLst>
          </p:nvPr>
        </p:nvGraphicFramePr>
        <p:xfrm>
          <a:off x="4717666" y="3765664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84406"/>
              </p:ext>
            </p:extLst>
          </p:nvPr>
        </p:nvGraphicFramePr>
        <p:xfrm>
          <a:off x="4721519" y="5254623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4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多标签分类评价指标介绍（一）</a:t>
            </a:r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错误率（</a:t>
            </a:r>
            <a:r>
              <a:rPr lang="en-US" altLang="zh-CN" dirty="0" smtClean="0"/>
              <a:t>One Error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10154"/>
              </p:ext>
            </p:extLst>
          </p:nvPr>
        </p:nvGraphicFramePr>
        <p:xfrm>
          <a:off x="469974" y="3765664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73827" y="5254623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0.35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>
            <a:off x="3487494" y="4771504"/>
            <a:ext cx="1230172" cy="4664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300640" y="4025697"/>
                <a:ext cx="1848839" cy="484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𝑂𝑛𝑒𝐸𝑟𝑟𝑜𝑟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dirty="0" smtClean="0"/>
                  <a:t>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640" y="4025697"/>
                <a:ext cx="1848839" cy="484043"/>
              </a:xfrm>
              <a:prstGeom prst="rect">
                <a:avLst/>
              </a:prstGeom>
              <a:blipFill>
                <a:blip r:embed="rId3"/>
                <a:stretch>
                  <a:fillRect r="-1980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8300639" y="5497957"/>
                <a:ext cx="1844031" cy="484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𝑂𝑛𝑒𝐸𝑟𝑟𝑜𝑟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dirty="0" smtClean="0"/>
                  <a:t>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639" y="5497957"/>
                <a:ext cx="1844031" cy="484043"/>
              </a:xfrm>
              <a:prstGeom prst="rect">
                <a:avLst/>
              </a:prstGeom>
              <a:blipFill>
                <a:blip r:embed="rId4"/>
                <a:stretch>
                  <a:fillRect r="-2318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74081" y="1988562"/>
                <a:ext cx="4018344" cy="696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𝑂𝑛𝑒𝐸𝑟𝑟𝑜𝑟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argmax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𝕃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81" y="1988562"/>
                <a:ext cx="4018344" cy="6963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圆角矩形标注 23"/>
              <p:cNvSpPr/>
              <p:nvPr/>
            </p:nvSpPr>
            <p:spPr>
              <a:xfrm>
                <a:off x="6425626" y="1312930"/>
                <a:ext cx="3998534" cy="1116172"/>
              </a:xfrm>
              <a:prstGeom prst="wedgeRoundRectCallout">
                <a:avLst>
                  <a:gd name="adj1" fmla="val -79239"/>
                  <a:gd name="adj2" fmla="val 44658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：样本数，这里为</a:t>
                </a:r>
                <a:r>
                  <a:rPr lang="en-US" altLang="zh-CN" sz="1600" dirty="0" smtClean="0"/>
                  <a:t>1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zh-CN" altLang="en-US" sz="1600" dirty="0" smtClean="0"/>
                  <a:t>：</a:t>
                </a:r>
                <a:r>
                  <a:rPr lang="en-US" altLang="zh-CN" sz="1600" dirty="0" smtClean="0"/>
                  <a:t>index function</a:t>
                </a:r>
                <a:r>
                  <a:rPr lang="zh-CN" altLang="en-US" sz="1600" dirty="0" smtClean="0"/>
                  <a:t>，即统计满足括号里的条件的次数</a:t>
                </a:r>
                <a:endParaRPr lang="en-US" altLang="zh-CN" sz="1600" dirty="0" smtClean="0"/>
              </a:p>
            </p:txBody>
          </p:sp>
        </mc:Choice>
        <mc:Fallback xmlns="">
          <p:sp>
            <p:nvSpPr>
              <p:cNvPr id="24" name="圆角矩形标注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626" y="1312930"/>
                <a:ext cx="3998534" cy="1116172"/>
              </a:xfrm>
              <a:prstGeom prst="wedgeRoundRectCallout">
                <a:avLst>
                  <a:gd name="adj1" fmla="val -79239"/>
                  <a:gd name="adj2" fmla="val 44658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64447"/>
              </p:ext>
            </p:extLst>
          </p:nvPr>
        </p:nvGraphicFramePr>
        <p:xfrm>
          <a:off x="4713813" y="3765664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78409"/>
              </p:ext>
            </p:extLst>
          </p:nvPr>
        </p:nvGraphicFramePr>
        <p:xfrm>
          <a:off x="4717666" y="5254623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0.35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6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多标签分类评价指标介绍（一）</a:t>
            </a:r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排序损失（</a:t>
            </a:r>
            <a:r>
              <a:rPr lang="en-US" altLang="zh-CN" dirty="0" smtClean="0"/>
              <a:t>Ranking </a:t>
            </a:r>
            <a:r>
              <a:rPr lang="en-US" altLang="zh-CN" dirty="0"/>
              <a:t>Loss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52830"/>
              </p:ext>
            </p:extLst>
          </p:nvPr>
        </p:nvGraphicFramePr>
        <p:xfrm>
          <a:off x="469974" y="3765664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3827" y="5254623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0.35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3487494" y="4771504"/>
            <a:ext cx="1230172" cy="4664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240484" y="4268584"/>
                <a:ext cx="3305894" cy="48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𝑅𝑎𝑛𝑘𝑖𝑛𝑔𝐿𝑜𝑠𝑠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=0.1667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484" y="4268584"/>
                <a:ext cx="3305894" cy="484876"/>
              </a:xfrm>
              <a:prstGeom prst="rect">
                <a:avLst/>
              </a:prstGeom>
              <a:blipFill>
                <a:blip r:embed="rId3"/>
                <a:stretch>
                  <a:fillRect l="-554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8300639" y="5497957"/>
                <a:ext cx="2952988" cy="485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𝑅𝑎𝑛𝑘𝑖𝑛𝑔𝐿𝑜𝑠𝑠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=0.3333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639" y="5497957"/>
                <a:ext cx="2952988" cy="485454"/>
              </a:xfrm>
              <a:prstGeom prst="rect">
                <a:avLst/>
              </a:prstGeom>
              <a:blipFill>
                <a:blip r:embed="rId4"/>
                <a:stretch>
                  <a:fillRect l="-620" r="-1033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7264"/>
              </p:ext>
            </p:extLst>
          </p:nvPr>
        </p:nvGraphicFramePr>
        <p:xfrm>
          <a:off x="4713813" y="3765664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0.15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98374"/>
              </p:ext>
            </p:extLst>
          </p:nvPr>
        </p:nvGraphicFramePr>
        <p:xfrm>
          <a:off x="4717666" y="5254623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0.35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67613" y="2125687"/>
                <a:ext cx="4146200" cy="746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𝑅𝑎𝑛𝑘𝑖𝑛𝑔𝐿𝑜𝑠𝑠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𝕃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𝕃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  <m:sup/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13" y="2125687"/>
                <a:ext cx="4146200" cy="746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圆角矩形标注 14"/>
              <p:cNvSpPr/>
              <p:nvPr/>
            </p:nvSpPr>
            <p:spPr>
              <a:xfrm>
                <a:off x="5968426" y="1571105"/>
                <a:ext cx="3433269" cy="872150"/>
              </a:xfrm>
              <a:prstGeom prst="wedgeRoundRectCallout">
                <a:avLst>
                  <a:gd name="adj1" fmla="val -79239"/>
                  <a:gd name="adj2" fmla="val 44658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1600" dirty="0" smtClean="0"/>
                  <a:t>：</a:t>
                </a:r>
                <a:r>
                  <a:rPr lang="zh-CN" altLang="zh-CN" sz="1600" dirty="0" smtClean="0"/>
                  <a:t>样本</a:t>
                </a:r>
                <a:r>
                  <a:rPr lang="zh-CN" altLang="zh-CN" sz="1600" dirty="0"/>
                  <a:t>不包含的</a:t>
                </a:r>
                <a:r>
                  <a:rPr lang="zh-CN" altLang="zh-CN" sz="1600" dirty="0" smtClean="0"/>
                  <a:t>标签集</a:t>
                </a:r>
                <a:endParaRPr lang="en-US" altLang="zh-CN" sz="16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：</a:t>
                </a:r>
                <a:r>
                  <a:rPr lang="zh-CN" altLang="zh-CN" sz="1600" dirty="0" smtClean="0"/>
                  <a:t>样本包含</a:t>
                </a:r>
                <a:r>
                  <a:rPr lang="zh-CN" altLang="zh-CN" sz="1600" dirty="0"/>
                  <a:t>的</a:t>
                </a:r>
                <a:r>
                  <a:rPr lang="zh-CN" altLang="zh-CN" sz="1600" dirty="0" smtClean="0"/>
                  <a:t>标签集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5" name="圆角矩形标注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426" y="1571105"/>
                <a:ext cx="3433269" cy="872150"/>
              </a:xfrm>
              <a:prstGeom prst="wedgeRoundRectCallout">
                <a:avLst>
                  <a:gd name="adj1" fmla="val -79239"/>
                  <a:gd name="adj2" fmla="val 44658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7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多标签分类评价指标介绍（一）</a:t>
            </a:r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366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平均精确率（</a:t>
            </a:r>
            <a:r>
              <a:rPr lang="en-US" altLang="zh-CN" dirty="0" smtClean="0"/>
              <a:t>Average Precision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899465" y="4102329"/>
                <a:ext cx="430342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zh-CN" altLang="en-US" i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+mj-ea"/>
                    <a:ea typeface="+mj-ea"/>
                  </a:rPr>
                  <a:t>（</a:t>
                </a:r>
                <a:r>
                  <a:rPr lang="zh-CN" altLang="en-US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+mj-ea"/>
                    <a:ea typeface="+mj-ea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+mj-ea"/>
                    <a:ea typeface="+mj-ea"/>
                  </a:rPr>
                  <a:t>）</a:t>
                </a:r>
                <a:r>
                  <a:rPr lang="en-US" altLang="zh-CN" dirty="0" smtClean="0">
                    <a:latin typeface="+mj-ea"/>
                    <a:ea typeface="+mj-ea"/>
                  </a:rPr>
                  <a:t>=0.8333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465" y="4102329"/>
                <a:ext cx="4303421" cy="492443"/>
              </a:xfrm>
              <a:prstGeom prst="rect">
                <a:avLst/>
              </a:prstGeom>
              <a:blipFill>
                <a:blip r:embed="rId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04503" y="2005903"/>
                <a:ext cx="4842864" cy="758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在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中的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子集排名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在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中的排名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3" y="2005903"/>
                <a:ext cx="4842864" cy="758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53449"/>
              </p:ext>
            </p:extLst>
          </p:nvPr>
        </p:nvGraphicFramePr>
        <p:xfrm>
          <a:off x="469974" y="3765664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3827" y="5254623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0.35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sp>
        <p:nvSpPr>
          <p:cNvPr id="21" name="右箭头 20"/>
          <p:cNvSpPr/>
          <p:nvPr/>
        </p:nvSpPr>
        <p:spPr>
          <a:xfrm>
            <a:off x="3487494" y="4771504"/>
            <a:ext cx="1230172" cy="4664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27007"/>
              </p:ext>
            </p:extLst>
          </p:nvPr>
        </p:nvGraphicFramePr>
        <p:xfrm>
          <a:off x="4717666" y="3765664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164073"/>
              </p:ext>
            </p:extLst>
          </p:nvPr>
        </p:nvGraphicFramePr>
        <p:xfrm>
          <a:off x="4721519" y="5254623"/>
          <a:ext cx="301752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体育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娱乐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军事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科技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257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899465" y="5511321"/>
                <a:ext cx="430342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zh-CN" altLang="en-US" i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+mj-ea"/>
                    <a:ea typeface="+mj-ea"/>
                  </a:rPr>
                  <a:t>（</a:t>
                </a:r>
                <a:r>
                  <a:rPr lang="zh-CN" altLang="en-US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+mj-ea"/>
                    <a:ea typeface="+mj-ea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+mj-ea"/>
                    <a:ea typeface="+mj-ea"/>
                  </a:rPr>
                  <a:t>）</a:t>
                </a:r>
                <a:r>
                  <a:rPr lang="en-US" altLang="zh-CN" dirty="0" smtClean="0">
                    <a:latin typeface="+mj-ea"/>
                    <a:ea typeface="+mj-ea"/>
                  </a:rPr>
                  <a:t>=0.75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465" y="5511321"/>
                <a:ext cx="4303421" cy="492443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27832</TotalTime>
  <Words>759</Words>
  <Application>Microsoft Office PowerPoint</Application>
  <PresentationFormat>宽屏</PresentationFormat>
  <Paragraphs>386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DengXian</vt:lpstr>
      <vt:lpstr>DengXian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883</cp:revision>
  <cp:lastPrinted>2019-05-17T11:44:11Z</cp:lastPrinted>
  <dcterms:created xsi:type="dcterms:W3CDTF">2018-12-30T12:34:33Z</dcterms:created>
  <dcterms:modified xsi:type="dcterms:W3CDTF">2020-02-05T06:24:22Z</dcterms:modified>
</cp:coreProperties>
</file>