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22" r:id="rId6"/>
    <p:sldId id="296" r:id="rId7"/>
    <p:sldId id="298" r:id="rId8"/>
    <p:sldId id="297" r:id="rId9"/>
    <p:sldId id="299" r:id="rId10"/>
    <p:sldId id="300" r:id="rId11"/>
    <p:sldId id="301" r:id="rId12"/>
    <p:sldId id="319" r:id="rId13"/>
    <p:sldId id="324" r:id="rId14"/>
    <p:sldId id="317" r:id="rId15"/>
    <p:sldId id="318" r:id="rId16"/>
    <p:sldId id="323" r:id="rId17"/>
    <p:sldId id="295" r:id="rId18"/>
    <p:sldId id="320" r:id="rId19"/>
    <p:sldId id="286" r:id="rId20"/>
    <p:sldId id="282" r:id="rId21"/>
    <p:sldId id="279" r:id="rId22"/>
    <p:sldId id="283" r:id="rId23"/>
    <p:sldId id="284" r:id="rId24"/>
    <p:sldId id="307" r:id="rId25"/>
    <p:sldId id="308" r:id="rId26"/>
    <p:sldId id="309" r:id="rId27"/>
    <p:sldId id="314" r:id="rId28"/>
    <p:sldId id="291" r:id="rId29"/>
    <p:sldId id="303" r:id="rId30"/>
    <p:sldId id="292" r:id="rId31"/>
    <p:sldId id="305" r:id="rId32"/>
    <p:sldId id="306" r:id="rId33"/>
    <p:sldId id="310" r:id="rId34"/>
    <p:sldId id="311" r:id="rId35"/>
    <p:sldId id="313" r:id="rId36"/>
    <p:sldId id="31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 snapToGrid="0">
      <p:cViewPr>
        <p:scale>
          <a:sx n="125" d="100"/>
          <a:sy n="125" d="100"/>
        </p:scale>
        <p:origin x="14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VGG-Like for Cifar-10</a:t>
            </a:r>
            <a:endParaRPr lang="ko-KR" altLang="ko-KR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BIT1+Pooling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O3BNN</c:v>
                </c:pt>
                <c:pt idx="1">
                  <c:v>Our Work (-0.5)</c:v>
                </c:pt>
                <c:pt idx="2">
                  <c:v>Our Work (0)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18.5</c:v>
                </c:pt>
                <c:pt idx="1">
                  <c:v>16.809999999999999</c:v>
                </c:pt>
                <c:pt idx="2">
                  <c:v>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O3BNN</c:v>
                </c:pt>
                <c:pt idx="1">
                  <c:v>Our Work (-0.5)</c:v>
                </c:pt>
                <c:pt idx="2">
                  <c:v>Our Work (0)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8.5</c:v>
                </c:pt>
                <c:pt idx="1">
                  <c:v>0.66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O3BNN</c:v>
                </c:pt>
                <c:pt idx="1">
                  <c:v>Our Work (-0.5)</c:v>
                </c:pt>
                <c:pt idx="2">
                  <c:v>Our Work (0)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8.779031916689215</c:v>
                </c:pt>
                <c:pt idx="2">
                  <c:v>8.779031916689215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316032"/>
        <c:axId val="212031728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O3BNN</c:v>
                </c:pt>
                <c:pt idx="1">
                  <c:v>Our Work (-0.5)</c:v>
                </c:pt>
                <c:pt idx="2">
                  <c:v>Our Work (0)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88.5</c:v>
                </c:pt>
                <c:pt idx="1">
                  <c:v>89.5</c:v>
                </c:pt>
                <c:pt idx="2">
                  <c:v>89.5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77-49E6-9333-9416C6E97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3736016"/>
        <c:axId val="19537514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195375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3736016"/>
        <c:crosses val="max"/>
        <c:crossBetween val="between"/>
      </c:valAx>
      <c:catAx>
        <c:axId val="195373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375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ConvNet  (k2=1.7)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8.779031916689215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16.809999999999999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pruning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26.459884448350046</c:v>
                </c:pt>
                <c:pt idx="2">
                  <c:v>26.927847867264294</c:v>
                </c:pt>
                <c:pt idx="3">
                  <c:v>28.333328868086795</c:v>
                </c:pt>
                <c:pt idx="4">
                  <c:v>29.636131524729876</c:v>
                </c:pt>
                <c:pt idx="5">
                  <c:v>31.478280147781803</c:v>
                </c:pt>
                <c:pt idx="6">
                  <c:v>34.371240820569426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316032"/>
        <c:axId val="2120317280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no threshold relaxing</c:v>
                </c:pt>
                <c:pt idx="1">
                  <c:v>k1=1.6</c:v>
                </c:pt>
                <c:pt idx="2">
                  <c:v>k1=1.5</c:v>
                </c:pt>
                <c:pt idx="3">
                  <c:v>k1=1.4</c:v>
                </c:pt>
                <c:pt idx="4">
                  <c:v>k1=1.35</c:v>
                </c:pt>
                <c:pt idx="5">
                  <c:v>k1=1.3</c:v>
                </c:pt>
                <c:pt idx="6">
                  <c:v>k1=1.25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89.54</c:v>
                </c:pt>
                <c:pt idx="1">
                  <c:v>89.48</c:v>
                </c:pt>
                <c:pt idx="2">
                  <c:v>89.11</c:v>
                </c:pt>
                <c:pt idx="3">
                  <c:v>88.94</c:v>
                </c:pt>
                <c:pt idx="4">
                  <c:v>88.12</c:v>
                </c:pt>
                <c:pt idx="5">
                  <c:v>86.83</c:v>
                </c:pt>
                <c:pt idx="6">
                  <c:v>79.56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1A-4F8E-83A1-6D87B7A44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221408"/>
        <c:axId val="1825216832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18252168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221408"/>
        <c:crosses val="max"/>
        <c:crossBetween val="between"/>
      </c:valAx>
      <c:catAx>
        <c:axId val="1825221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5216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Original </a:t>
            </a:r>
            <a:r>
              <a:rPr lang="en-US" altLang="ko-KR" sz="1800" baseline="0" dirty="0" err="1" smtClean="0">
                <a:effectLst/>
              </a:rPr>
              <a:t>ConvNet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8.779031916689215</c:v>
                </c:pt>
                <c:pt idx="1">
                  <c:v>8.779031916689215</c:v>
                </c:pt>
                <c:pt idx="2">
                  <c:v>8.779031916689215</c:v>
                </c:pt>
                <c:pt idx="3">
                  <c:v>8.779031916689215</c:v>
                </c:pt>
                <c:pt idx="4">
                  <c:v>8.779031916689215</c:v>
                </c:pt>
                <c:pt idx="5">
                  <c:v>8.779031916689215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16.809999999999999</c:v>
                </c:pt>
                <c:pt idx="2">
                  <c:v>16.809999999999999</c:v>
                </c:pt>
                <c:pt idx="3">
                  <c:v>16.809999999999999</c:v>
                </c:pt>
                <c:pt idx="4">
                  <c:v>16.809999999999999</c:v>
                </c:pt>
                <c:pt idx="5">
                  <c:v>16.809999999999999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4.1100000000000003</c:v>
                </c:pt>
                <c:pt idx="2">
                  <c:v>5.37</c:v>
                </c:pt>
                <c:pt idx="3">
                  <c:v>5.67</c:v>
                </c:pt>
                <c:pt idx="4">
                  <c:v>6.07</c:v>
                </c:pt>
                <c:pt idx="5">
                  <c:v>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89.54</c:v>
                </c:pt>
                <c:pt idx="1">
                  <c:v>88.95</c:v>
                </c:pt>
                <c:pt idx="2">
                  <c:v>87.84</c:v>
                </c:pt>
                <c:pt idx="3">
                  <c:v>87.02</c:v>
                </c:pt>
                <c:pt idx="4">
                  <c:v>85.65</c:v>
                </c:pt>
                <c:pt idx="5">
                  <c:v>82.46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Model Effective for Skipping (SVHN)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11.58</c:v>
                </c:pt>
                <c:pt idx="1">
                  <c:v>11.58</c:v>
                </c:pt>
                <c:pt idx="2">
                  <c:v>11.58</c:v>
                </c:pt>
                <c:pt idx="3">
                  <c:v>11.58</c:v>
                </c:pt>
                <c:pt idx="4">
                  <c:v>11.58</c:v>
                </c:pt>
                <c:pt idx="5">
                  <c:v>11.58</c:v>
                </c:pt>
                <c:pt idx="6">
                  <c:v>11.58</c:v>
                </c:pt>
                <c:pt idx="7">
                  <c:v>11.58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21.07</c:v>
                </c:pt>
                <c:pt idx="1">
                  <c:v>21.07</c:v>
                </c:pt>
                <c:pt idx="2">
                  <c:v>21.07</c:v>
                </c:pt>
                <c:pt idx="3">
                  <c:v>21.07</c:v>
                </c:pt>
                <c:pt idx="4">
                  <c:v>21.07</c:v>
                </c:pt>
                <c:pt idx="5">
                  <c:v>21.07</c:v>
                </c:pt>
                <c:pt idx="6">
                  <c:v>21.07</c:v>
                </c:pt>
                <c:pt idx="7">
                  <c:v>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0.94</c:v>
                </c:pt>
                <c:pt idx="1">
                  <c:v>0.94</c:v>
                </c:pt>
                <c:pt idx="2">
                  <c:v>0.94</c:v>
                </c:pt>
                <c:pt idx="3">
                  <c:v>0.94</c:v>
                </c:pt>
                <c:pt idx="4">
                  <c:v>0.94</c:v>
                </c:pt>
                <c:pt idx="5">
                  <c:v>0.94</c:v>
                </c:pt>
                <c:pt idx="6">
                  <c:v>0.94</c:v>
                </c:pt>
                <c:pt idx="7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1">
                  <c:v>4.72</c:v>
                </c:pt>
                <c:pt idx="2">
                  <c:v>6.95</c:v>
                </c:pt>
                <c:pt idx="3">
                  <c:v>7.92</c:v>
                </c:pt>
                <c:pt idx="4">
                  <c:v>9.43</c:v>
                </c:pt>
                <c:pt idx="5">
                  <c:v>10.91</c:v>
                </c:pt>
                <c:pt idx="6">
                  <c:v>12.61</c:v>
                </c:pt>
                <c:pt idx="7">
                  <c:v>14.38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95.14</c:v>
                </c:pt>
                <c:pt idx="1">
                  <c:v>95.04</c:v>
                </c:pt>
                <c:pt idx="2">
                  <c:v>94.82</c:v>
                </c:pt>
                <c:pt idx="3">
                  <c:v>94.69</c:v>
                </c:pt>
                <c:pt idx="4">
                  <c:v>94.61</c:v>
                </c:pt>
                <c:pt idx="5">
                  <c:v>94.54</c:v>
                </c:pt>
                <c:pt idx="6">
                  <c:v>94.23</c:v>
                </c:pt>
                <c:pt idx="7">
                  <c:v>93.78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0.07666</cdr:x>
      <cdr:y>0.15261</cdr:y>
    </cdr:from>
    <cdr:to>
      <cdr:x>0.1355</cdr:x>
      <cdr:y>0.20763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7505" y="745938"/>
          <a:ext cx="681318" cy="2689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 smtClean="0"/>
            <a:t>89.54%</a:t>
          </a:r>
          <a:endParaRPr lang="ko-KR" alt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12-Aug-21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12-Aug-21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12-Aug-21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12-Aug-21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12-Aug-21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Locality Exploiting </a:t>
            </a:r>
            <a:r>
              <a:rPr lang="en-US" altLang="ko-KR" dirty="0" err="1" smtClean="0"/>
              <a:t>Maxpooling</a:t>
            </a:r>
            <a:r>
              <a:rPr lang="en-US" altLang="ko-KR" dirty="0"/>
              <a:t> </a:t>
            </a:r>
            <a:r>
              <a:rPr lang="en-US" altLang="ko-KR" dirty="0" smtClean="0"/>
              <a:t>For BCNN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60915"/>
              </p:ext>
            </p:extLst>
          </p:nvPr>
        </p:nvGraphicFramePr>
        <p:xfrm>
          <a:off x="3803457" y="1425479"/>
          <a:ext cx="4580965" cy="4923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5047130" y="2158811"/>
            <a:ext cx="596750" cy="33580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27%</a:t>
            </a:r>
            <a:endParaRPr lang="ko-KR" altLang="en-US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6290803" y="2254995"/>
            <a:ext cx="596750" cy="33580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26.1%</a:t>
            </a:r>
            <a:endParaRPr lang="ko-KR" altLang="en-US" sz="1100" dirty="0"/>
          </a:p>
        </p:txBody>
      </p:sp>
      <p:sp>
        <p:nvSpPr>
          <p:cNvPr id="9" name="TextBox 1"/>
          <p:cNvSpPr txBox="1"/>
          <p:nvPr/>
        </p:nvSpPr>
        <p:spPr>
          <a:xfrm>
            <a:off x="7523450" y="2990100"/>
            <a:ext cx="596750" cy="33580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20.1%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252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Threshold Relaxing</a:t>
                </a:r>
              </a:p>
              <a:p>
                <a:pPr lvl="1"/>
                <a:r>
                  <a:rPr lang="en-US" altLang="ko-KR" dirty="0" smtClean="0"/>
                  <a:t>Condition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41959" y="6492875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7181335" y="4564926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T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</a:t>
            </a:r>
            <a:r>
              <a:rPr lang="ko-KR" altLang="en-US" sz="1200" dirty="0" smtClean="0"/>
              <a:t>]/</a:t>
            </a:r>
            <a:r>
              <a:rPr lang="ko-KR" altLang="en-US" sz="1200" dirty="0" err="1" smtClean="0"/>
              <a:t>N</a:t>
            </a:r>
            <a:r>
              <a:rPr lang="ko-KR" altLang="en-US" sz="1200" dirty="0" smtClean="0"/>
              <a:t>*</a:t>
            </a:r>
            <a:r>
              <a:rPr lang="ko-KR" altLang="en-US" sz="1200" dirty="0" err="1" smtClean="0"/>
              <a:t>N_count</a:t>
            </a:r>
            <a:endParaRPr lang="ko-KR" altLang="en-US" sz="1200" dirty="0"/>
          </a:p>
        </p:txBody>
      </p:sp>
      <p:sp>
        <p:nvSpPr>
          <p:cNvPr id="102" name="직사각형 101"/>
          <p:cNvSpPr/>
          <p:nvPr/>
        </p:nvSpPr>
        <p:spPr>
          <a:xfrm>
            <a:off x="6260861" y="6049352"/>
            <a:ext cx="233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4631199" y="5774369"/>
            <a:ext cx="901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N/2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9323554" y="5617951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N_count</a:t>
            </a:r>
            <a:endParaRPr lang="ko-KR" altLang="en-US" sz="12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2566339" y="2358012"/>
            <a:ext cx="7134883" cy="3697665"/>
            <a:chOff x="1507475" y="2786912"/>
            <a:chExt cx="1967697" cy="1903394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1507475" y="2892413"/>
              <a:ext cx="0" cy="15741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507475" y="4466570"/>
              <a:ext cx="19676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843142" y="4096179"/>
              <a:ext cx="0" cy="370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 flipV="1">
              <a:off x="1634512" y="3342149"/>
              <a:ext cx="4476" cy="112283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843986" y="4547213"/>
              <a:ext cx="751473" cy="369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23019" y="3860353"/>
              <a:ext cx="0" cy="2509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435439" y="3484169"/>
              <a:ext cx="0" cy="371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2123021" y="3861126"/>
              <a:ext cx="312418" cy="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435439" y="3484169"/>
              <a:ext cx="4599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843142" y="4093005"/>
              <a:ext cx="279877" cy="3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1843986" y="4687050"/>
              <a:ext cx="1524758" cy="32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3361599" y="2829963"/>
              <a:ext cx="7145" cy="1635814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562476" y="2786912"/>
              <a:ext cx="7145" cy="1635814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95377" y="3216199"/>
              <a:ext cx="4662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895377" y="3216199"/>
              <a:ext cx="0" cy="2679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2561775" y="3625296"/>
              <a:ext cx="7864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1627368" y="3347142"/>
              <a:ext cx="1760308" cy="5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1646132" y="3367548"/>
              <a:ext cx="1722612" cy="109155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641116" y="3625296"/>
              <a:ext cx="0" cy="83236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H="1" flipV="1">
              <a:off x="2700199" y="3805117"/>
              <a:ext cx="214798" cy="11940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V="1">
              <a:off x="2567899" y="3121797"/>
              <a:ext cx="791849" cy="49939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/>
          <p:cNvSpPr/>
          <p:nvPr/>
        </p:nvSpPr>
        <p:spPr>
          <a:xfrm>
            <a:off x="9282694" y="2799343"/>
            <a:ext cx="1480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K * </a:t>
            </a:r>
            <a:r>
              <a:rPr lang="ko-KR" altLang="en-US" sz="1200" dirty="0" err="1" smtClean="0"/>
              <a:t>T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</a:t>
            </a:r>
            <a:r>
              <a:rPr lang="ko-KR" altLang="en-US" sz="1200" dirty="0" smtClean="0"/>
              <a:t>]/</a:t>
            </a:r>
            <a:r>
              <a:rPr lang="ko-KR" altLang="en-US" sz="1200" dirty="0" err="1" smtClean="0"/>
              <a:t>N</a:t>
            </a:r>
            <a:r>
              <a:rPr lang="ko-KR" altLang="en-US" sz="1200" dirty="0" smtClean="0"/>
              <a:t>*</a:t>
            </a:r>
            <a:r>
              <a:rPr lang="ko-KR" altLang="en-US" sz="1200" dirty="0" err="1" smtClean="0"/>
              <a:t>N_count</a:t>
            </a:r>
            <a:endParaRPr lang="ko-KR" altLang="en-US" sz="1200" dirty="0"/>
          </a:p>
        </p:txBody>
      </p:sp>
      <p:sp>
        <p:nvSpPr>
          <p:cNvPr id="133" name="직사각형 132"/>
          <p:cNvSpPr/>
          <p:nvPr/>
        </p:nvSpPr>
        <p:spPr>
          <a:xfrm>
            <a:off x="6668689" y="4981143"/>
            <a:ext cx="824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K * </a:t>
            </a:r>
            <a:r>
              <a:rPr lang="ko-KR" altLang="en-US" sz="1200" dirty="0" err="1" smtClean="0"/>
              <a:t>T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</a:t>
            </a:r>
            <a:r>
              <a:rPr lang="ko-KR" altLang="en-US" sz="1200" dirty="0" smtClean="0"/>
              <a:t>]/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/>
              <p:cNvSpPr/>
              <p:nvPr/>
            </p:nvSpPr>
            <p:spPr>
              <a:xfrm>
                <a:off x="3006391" y="4334093"/>
                <a:ext cx="413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6" name="직사각형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91" y="4334093"/>
                <a:ext cx="4131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Threshold Relaxing</a:t>
                </a:r>
              </a:p>
              <a:p>
                <a:pPr lvl="1"/>
                <a:r>
                  <a:rPr lang="en-US" altLang="ko-KR" dirty="0" smtClean="0"/>
                  <a:t>Condition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If </a:t>
                </a:r>
                <a:r>
                  <a:rPr lang="en-US" altLang="ko-KR" dirty="0" err="1" smtClean="0"/>
                  <a:t>pre_result_bit</a:t>
                </a:r>
                <a:r>
                  <a:rPr lang="en-US" altLang="ko-KR" dirty="0" smtClean="0"/>
                  <a:t> == 1 ? K = K1</a:t>
                </a:r>
              </a:p>
              <a:p>
                <a:pPr lvl="1"/>
                <a:r>
                  <a:rPr lang="en-US" altLang="ko-KR" dirty="0" smtClean="0"/>
                  <a:t>If </a:t>
                </a:r>
                <a:r>
                  <a:rPr lang="en-US" altLang="ko-KR" dirty="0" err="1" smtClean="0"/>
                  <a:t>pre_result_bit</a:t>
                </a:r>
                <a:r>
                  <a:rPr lang="en-US" altLang="ko-KR" dirty="0" smtClean="0"/>
                  <a:t> == 0 ? K = K2</a:t>
                </a:r>
              </a:p>
              <a:p>
                <a:pPr lvl="1"/>
                <a:r>
                  <a:rPr lang="en-US" altLang="ko-KR" dirty="0" smtClean="0"/>
                  <a:t>K1&lt;K2</a:t>
                </a:r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41959" y="6492875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27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02206"/>
              </p:ext>
            </p:extLst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2707340" y="2057400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89.48%</a:t>
            </a:r>
            <a:endParaRPr lang="ko-KR" altLang="en-US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4267198" y="2120153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89.11%</a:t>
            </a:r>
            <a:endParaRPr lang="ko-KR" altLang="en-US" sz="1100" dirty="0"/>
          </a:p>
        </p:txBody>
      </p:sp>
      <p:sp>
        <p:nvSpPr>
          <p:cNvPr id="9" name="TextBox 1"/>
          <p:cNvSpPr txBox="1"/>
          <p:nvPr/>
        </p:nvSpPr>
        <p:spPr>
          <a:xfrm>
            <a:off x="5752960" y="2160588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88.94%</a:t>
            </a:r>
            <a:endParaRPr lang="ko-KR" altLang="en-US" sz="1100" dirty="0"/>
          </a:p>
        </p:txBody>
      </p:sp>
      <p:sp>
        <p:nvSpPr>
          <p:cNvPr id="11" name="TextBox 1"/>
          <p:cNvSpPr txBox="1"/>
          <p:nvPr/>
        </p:nvSpPr>
        <p:spPr>
          <a:xfrm>
            <a:off x="7294889" y="2326341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88.12%</a:t>
            </a:r>
            <a:endParaRPr lang="ko-KR" altLang="en-US" sz="1100" dirty="0"/>
          </a:p>
        </p:txBody>
      </p:sp>
      <p:sp>
        <p:nvSpPr>
          <p:cNvPr id="12" name="TextBox 1"/>
          <p:cNvSpPr txBox="1"/>
          <p:nvPr/>
        </p:nvSpPr>
        <p:spPr>
          <a:xfrm>
            <a:off x="8860140" y="2595282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86.83%</a:t>
            </a:r>
            <a:endParaRPr lang="ko-KR" altLang="en-US" sz="1100" dirty="0"/>
          </a:p>
        </p:txBody>
      </p:sp>
      <p:sp>
        <p:nvSpPr>
          <p:cNvPr id="13" name="TextBox 1"/>
          <p:cNvSpPr txBox="1"/>
          <p:nvPr/>
        </p:nvSpPr>
        <p:spPr>
          <a:xfrm>
            <a:off x="10428964" y="3931023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79.56</a:t>
            </a:r>
            <a:r>
              <a:rPr lang="en-US" altLang="ko-KR" sz="1100" dirty="0" smtClean="0"/>
              <a:t>%</a:t>
            </a:r>
            <a:endParaRPr lang="ko-KR" altLang="en-US" sz="1100" dirty="0"/>
          </a:p>
        </p:txBody>
      </p:sp>
      <p:sp>
        <p:nvSpPr>
          <p:cNvPr id="14" name="TextBox 1"/>
          <p:cNvSpPr txBox="1"/>
          <p:nvPr/>
        </p:nvSpPr>
        <p:spPr>
          <a:xfrm>
            <a:off x="1158986" y="2809688"/>
            <a:ext cx="681318" cy="23046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26.1%</a:t>
            </a:r>
            <a:endParaRPr lang="ko-KR" altLang="en-US" sz="1100" dirty="0"/>
          </a:p>
        </p:txBody>
      </p:sp>
      <p:sp>
        <p:nvSpPr>
          <p:cNvPr id="15" name="TextBox 1"/>
          <p:cNvSpPr txBox="1"/>
          <p:nvPr/>
        </p:nvSpPr>
        <p:spPr>
          <a:xfrm>
            <a:off x="2694489" y="2825750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26.45%</a:t>
            </a:r>
            <a:endParaRPr lang="ko-KR" altLang="en-US" sz="1100" dirty="0"/>
          </a:p>
        </p:txBody>
      </p:sp>
      <p:sp>
        <p:nvSpPr>
          <p:cNvPr id="16" name="TextBox 1"/>
          <p:cNvSpPr txBox="1"/>
          <p:nvPr/>
        </p:nvSpPr>
        <p:spPr>
          <a:xfrm>
            <a:off x="4241811" y="2749576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26.92%</a:t>
            </a:r>
            <a:endParaRPr lang="ko-KR" altLang="en-US" sz="1100" dirty="0"/>
          </a:p>
        </p:txBody>
      </p:sp>
      <p:sp>
        <p:nvSpPr>
          <p:cNvPr id="17" name="TextBox 1"/>
          <p:cNvSpPr txBox="1"/>
          <p:nvPr/>
        </p:nvSpPr>
        <p:spPr>
          <a:xfrm>
            <a:off x="5784056" y="2628645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28.33%</a:t>
            </a:r>
            <a:endParaRPr lang="ko-KR" altLang="en-US" sz="1100" dirty="0"/>
          </a:p>
        </p:txBody>
      </p:sp>
      <p:sp>
        <p:nvSpPr>
          <p:cNvPr id="18" name="TextBox 1"/>
          <p:cNvSpPr txBox="1"/>
          <p:nvPr/>
        </p:nvSpPr>
        <p:spPr>
          <a:xfrm>
            <a:off x="7337087" y="2749575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29.63%</a:t>
            </a:r>
            <a:endParaRPr lang="ko-KR" altLang="en-US" sz="1100" dirty="0"/>
          </a:p>
        </p:txBody>
      </p:sp>
      <p:sp>
        <p:nvSpPr>
          <p:cNvPr id="19" name="TextBox 1"/>
          <p:cNvSpPr txBox="1"/>
          <p:nvPr/>
        </p:nvSpPr>
        <p:spPr>
          <a:xfrm>
            <a:off x="8860140" y="3163161"/>
            <a:ext cx="681318" cy="2689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31.47%</a:t>
            </a:r>
            <a:endParaRPr lang="ko-KR" altLang="en-US" sz="1100" dirty="0"/>
          </a:p>
        </p:txBody>
      </p:sp>
      <p:sp>
        <p:nvSpPr>
          <p:cNvPr id="21" name="TextBox 1"/>
          <p:cNvSpPr txBox="1"/>
          <p:nvPr/>
        </p:nvSpPr>
        <p:spPr>
          <a:xfrm>
            <a:off x="10395169" y="2326341"/>
            <a:ext cx="681318" cy="3023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34.37%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343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5759" y="1251122"/>
            <a:ext cx="11578282" cy="4887741"/>
          </a:xfrm>
        </p:spPr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/>
          </a:p>
          <a:p>
            <a:pPr lvl="1"/>
            <a:r>
              <a:rPr lang="en-US" altLang="ko-KR" dirty="0"/>
              <a:t>Method </a:t>
            </a:r>
            <a:r>
              <a:rPr lang="en-US" altLang="ko-KR" dirty="0" smtClean="0"/>
              <a:t>1 </a:t>
            </a:r>
            <a:r>
              <a:rPr lang="en-US" altLang="ko-KR" dirty="0"/>
              <a:t>: Early Detection of BIT1 (</a:t>
            </a:r>
            <a:r>
              <a:rPr lang="en-US" altLang="ko-KR" dirty="0" smtClean="0"/>
              <a:t>s=2)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1070544" y="344835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917666" y="5412553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1122724" y="349641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1283574" y="349641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1122725" y="367655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1283575" y="367655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1610409" y="350159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1771259" y="350159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1610410" y="3681732"/>
            <a:ext cx="321699" cy="179431"/>
            <a:chOff x="4951340" y="4623908"/>
            <a:chExt cx="266856" cy="1385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구부러짐 107">
            <a:extLst>
              <a:ext uri="{FF2B5EF4-FFF2-40B4-BE49-F238E27FC236}">
                <a16:creationId xmlns:a16="http://schemas.microsoft.com/office/drawing/2014/main" id="{F916A04C-7C0F-4554-8D57-79F90E369C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9134" y="3186184"/>
            <a:ext cx="126639" cy="650989"/>
          </a:xfrm>
          <a:prstGeom prst="curvedConnector3">
            <a:avLst>
              <a:gd name="adj1" fmla="val -180513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17">
            <a:extLst>
              <a:ext uri="{FF2B5EF4-FFF2-40B4-BE49-F238E27FC236}">
                <a16:creationId xmlns:a16="http://schemas.microsoft.com/office/drawing/2014/main" id="{61D96C6B-93C2-4839-8FD6-FFC32D861576}"/>
              </a:ext>
            </a:extLst>
          </p:cNvPr>
          <p:cNvCxnSpPr>
            <a:cxnSpLocks/>
            <a:stCxn id="93" idx="0"/>
          </p:cNvCxnSpPr>
          <p:nvPr/>
        </p:nvCxnSpPr>
        <p:spPr>
          <a:xfrm rot="16200000" flipH="1">
            <a:off x="1382332" y="3269177"/>
            <a:ext cx="127294" cy="485659"/>
          </a:xfrm>
          <a:prstGeom prst="curvedConnector3">
            <a:avLst>
              <a:gd name="adj1" fmla="val -118225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구부러짐 121">
            <a:extLst>
              <a:ext uri="{FF2B5EF4-FFF2-40B4-BE49-F238E27FC236}">
                <a16:creationId xmlns:a16="http://schemas.microsoft.com/office/drawing/2014/main" id="{BD07E920-3C31-46E1-A1C3-11C2859DF48F}"/>
              </a:ext>
            </a:extLst>
          </p:cNvPr>
          <p:cNvCxnSpPr>
            <a:cxnSpLocks/>
            <a:stCxn id="93" idx="2"/>
          </p:cNvCxnSpPr>
          <p:nvPr/>
        </p:nvCxnSpPr>
        <p:spPr>
          <a:xfrm rot="16200000" flipH="1">
            <a:off x="1408369" y="3520139"/>
            <a:ext cx="78189" cy="488626"/>
          </a:xfrm>
          <a:prstGeom prst="curvedConnector3">
            <a:avLst>
              <a:gd name="adj1" fmla="val 294912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23">
            <a:extLst>
              <a:ext uri="{FF2B5EF4-FFF2-40B4-BE49-F238E27FC236}">
                <a16:creationId xmlns:a16="http://schemas.microsoft.com/office/drawing/2014/main" id="{471945D6-E5E7-4E84-8FB1-A9BEE91F60E4}"/>
              </a:ext>
            </a:extLst>
          </p:cNvPr>
          <p:cNvCxnSpPr>
            <a:cxnSpLocks/>
            <a:stCxn id="93" idx="2"/>
          </p:cNvCxnSpPr>
          <p:nvPr/>
        </p:nvCxnSpPr>
        <p:spPr>
          <a:xfrm rot="16200000" flipH="1">
            <a:off x="1493320" y="3435187"/>
            <a:ext cx="79348" cy="659689"/>
          </a:xfrm>
          <a:prstGeom prst="curvedConnector3">
            <a:avLst>
              <a:gd name="adj1" fmla="val 388098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1070544" y="3130761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1070544" y="3069316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2092959" y="3176201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2037669" y="3575462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 flipV="1">
            <a:off x="1690865" y="3620287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C39ADBF-7FEC-407D-ADAD-1901FF6123D3}"/>
              </a:ext>
            </a:extLst>
          </p:cNvPr>
          <p:cNvCxnSpPr>
            <a:cxnSpLocks/>
          </p:cNvCxnSpPr>
          <p:nvPr/>
        </p:nvCxnSpPr>
        <p:spPr>
          <a:xfrm flipH="1">
            <a:off x="1690740" y="3621232"/>
            <a:ext cx="162625" cy="13315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>
            <a:off x="1853397" y="3621233"/>
            <a:ext cx="1" cy="132254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1B78664-50CB-4F2F-AEB3-F5ACFBB47E29}"/>
              </a:ext>
            </a:extLst>
          </p:cNvPr>
          <p:cNvSpPr txBox="1"/>
          <p:nvPr/>
        </p:nvSpPr>
        <p:spPr>
          <a:xfrm>
            <a:off x="2426515" y="346431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420E05-4C81-41C9-98B2-E5BA71986D60}"/>
              </a:ext>
            </a:extLst>
          </p:cNvPr>
          <p:cNvSpPr/>
          <p:nvPr/>
        </p:nvSpPr>
        <p:spPr>
          <a:xfrm>
            <a:off x="2322111" y="350403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7A374A8-E907-4BC7-B5BF-05F7E97A253F}"/>
              </a:ext>
            </a:extLst>
          </p:cNvPr>
          <p:cNvSpPr/>
          <p:nvPr/>
        </p:nvSpPr>
        <p:spPr>
          <a:xfrm>
            <a:off x="2482961" y="350403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AEBF3FF-9208-4491-9808-7933549F2B20}"/>
              </a:ext>
            </a:extLst>
          </p:cNvPr>
          <p:cNvSpPr/>
          <p:nvPr/>
        </p:nvSpPr>
        <p:spPr>
          <a:xfrm>
            <a:off x="2322112" y="368417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38C0352-280B-40D1-8D1C-73DEEE4B535B}"/>
              </a:ext>
            </a:extLst>
          </p:cNvPr>
          <p:cNvSpPr/>
          <p:nvPr/>
        </p:nvSpPr>
        <p:spPr>
          <a:xfrm>
            <a:off x="2482962" y="368417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AADE731-803B-4A10-BEC7-9717EAAA9700}"/>
              </a:ext>
            </a:extLst>
          </p:cNvPr>
          <p:cNvSpPr/>
          <p:nvPr/>
        </p:nvSpPr>
        <p:spPr>
          <a:xfrm>
            <a:off x="2809796" y="350921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266D66E-FF48-4A46-8C19-151CB7A027F5}"/>
              </a:ext>
            </a:extLst>
          </p:cNvPr>
          <p:cNvSpPr/>
          <p:nvPr/>
        </p:nvSpPr>
        <p:spPr>
          <a:xfrm>
            <a:off x="2970646" y="350921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E7E8AA7-CBEF-4899-8815-5CBDC4EA1178}"/>
              </a:ext>
            </a:extLst>
          </p:cNvPr>
          <p:cNvSpPr/>
          <p:nvPr/>
        </p:nvSpPr>
        <p:spPr>
          <a:xfrm>
            <a:off x="2809797" y="3689352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1BC526-21DE-43ED-84C5-D7DF244072E7}"/>
              </a:ext>
            </a:extLst>
          </p:cNvPr>
          <p:cNvSpPr/>
          <p:nvPr/>
        </p:nvSpPr>
        <p:spPr>
          <a:xfrm>
            <a:off x="2970647" y="3689352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66">
            <a:extLst>
              <a:ext uri="{FF2B5EF4-FFF2-40B4-BE49-F238E27FC236}">
                <a16:creationId xmlns:a16="http://schemas.microsoft.com/office/drawing/2014/main" id="{A86D1F94-928A-4442-AEA4-AE65C4118F05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H="1">
            <a:off x="2752789" y="3270651"/>
            <a:ext cx="107250" cy="494586"/>
          </a:xfrm>
          <a:prstGeom prst="curvedConnector3">
            <a:avLst>
              <a:gd name="adj1" fmla="val -117231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67">
            <a:extLst>
              <a:ext uri="{FF2B5EF4-FFF2-40B4-BE49-F238E27FC236}">
                <a16:creationId xmlns:a16="http://schemas.microsoft.com/office/drawing/2014/main" id="{C0332183-58CF-4A70-8BE1-838D630B6333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H="1">
            <a:off x="2667836" y="3355603"/>
            <a:ext cx="106091" cy="323523"/>
          </a:xfrm>
          <a:prstGeom prst="curvedConnector3">
            <a:avLst>
              <a:gd name="adj1" fmla="val -62847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68">
            <a:extLst>
              <a:ext uri="{FF2B5EF4-FFF2-40B4-BE49-F238E27FC236}">
                <a16:creationId xmlns:a16="http://schemas.microsoft.com/office/drawing/2014/main" id="{191A63C0-8531-47B3-BAE6-2F9182BBFDED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2693873" y="3606566"/>
            <a:ext cx="56986" cy="326490"/>
          </a:xfrm>
          <a:prstGeom prst="curvedConnector3">
            <a:avLst>
              <a:gd name="adj1" fmla="val 30391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69">
            <a:extLst>
              <a:ext uri="{FF2B5EF4-FFF2-40B4-BE49-F238E27FC236}">
                <a16:creationId xmlns:a16="http://schemas.microsoft.com/office/drawing/2014/main" id="{A4365A38-16DE-415F-81BD-57060E32569C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2778825" y="3521613"/>
            <a:ext cx="58145" cy="497553"/>
          </a:xfrm>
          <a:prstGeom prst="curvedConnector3">
            <a:avLst>
              <a:gd name="adj1" fmla="val 43090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2245806" y="3135125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5A3E69-FFF3-444C-8082-718BE1028DC6}"/>
              </a:ext>
            </a:extLst>
          </p:cNvPr>
          <p:cNvSpPr txBox="1"/>
          <p:nvPr/>
        </p:nvSpPr>
        <p:spPr>
          <a:xfrm>
            <a:off x="1073019" y="4833570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64BA4E-7AB2-4A30-A595-169F84F3E510}"/>
              </a:ext>
            </a:extLst>
          </p:cNvPr>
          <p:cNvSpPr/>
          <p:nvPr/>
        </p:nvSpPr>
        <p:spPr>
          <a:xfrm>
            <a:off x="1121855" y="469665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5C2D544-A41F-4F1D-9D5D-9FB81501D2B0}"/>
              </a:ext>
            </a:extLst>
          </p:cNvPr>
          <p:cNvSpPr/>
          <p:nvPr/>
        </p:nvSpPr>
        <p:spPr>
          <a:xfrm>
            <a:off x="1282705" y="469665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03965FB-2543-4716-8D68-37B094B0ED16}"/>
              </a:ext>
            </a:extLst>
          </p:cNvPr>
          <p:cNvSpPr/>
          <p:nvPr/>
        </p:nvSpPr>
        <p:spPr>
          <a:xfrm>
            <a:off x="1121856" y="48767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627184-3248-4778-AE4A-2A5C9415AD28}"/>
              </a:ext>
            </a:extLst>
          </p:cNvPr>
          <p:cNvSpPr/>
          <p:nvPr/>
        </p:nvSpPr>
        <p:spPr>
          <a:xfrm>
            <a:off x="1282706" y="487679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1E249B1-00B9-4090-B57F-9747DCBAD89C}"/>
              </a:ext>
            </a:extLst>
          </p:cNvPr>
          <p:cNvSpPr/>
          <p:nvPr/>
        </p:nvSpPr>
        <p:spPr>
          <a:xfrm>
            <a:off x="1609540" y="470183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982D739-6A8F-4303-88CC-714D0560B225}"/>
              </a:ext>
            </a:extLst>
          </p:cNvPr>
          <p:cNvSpPr/>
          <p:nvPr/>
        </p:nvSpPr>
        <p:spPr>
          <a:xfrm>
            <a:off x="1770390" y="470183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71AAF4-B51C-44E2-9079-80F8FB1E595F}"/>
              </a:ext>
            </a:extLst>
          </p:cNvPr>
          <p:cNvSpPr/>
          <p:nvPr/>
        </p:nvSpPr>
        <p:spPr>
          <a:xfrm>
            <a:off x="1609541" y="488197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4CE7BA-757B-4933-AB23-3CDE00C59E63}"/>
              </a:ext>
            </a:extLst>
          </p:cNvPr>
          <p:cNvSpPr/>
          <p:nvPr/>
        </p:nvSpPr>
        <p:spPr>
          <a:xfrm>
            <a:off x="1770391" y="488197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연결선: 구부러짐 208">
            <a:extLst>
              <a:ext uri="{FF2B5EF4-FFF2-40B4-BE49-F238E27FC236}">
                <a16:creationId xmlns:a16="http://schemas.microsoft.com/office/drawing/2014/main" id="{7DC1AB5E-99FF-405A-BA55-A8153BD71085}"/>
              </a:ext>
            </a:extLst>
          </p:cNvPr>
          <p:cNvCxnSpPr>
            <a:cxnSpLocks/>
            <a:stCxn id="129" idx="2"/>
          </p:cNvCxnSpPr>
          <p:nvPr/>
        </p:nvCxnSpPr>
        <p:spPr>
          <a:xfrm rot="5400000" flipH="1" flipV="1">
            <a:off x="1473780" y="4728496"/>
            <a:ext cx="113917" cy="650229"/>
          </a:xfrm>
          <a:prstGeom prst="curvedConnector3">
            <a:avLst>
              <a:gd name="adj1" fmla="val -162210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209">
            <a:extLst>
              <a:ext uri="{FF2B5EF4-FFF2-40B4-BE49-F238E27FC236}">
                <a16:creationId xmlns:a16="http://schemas.microsoft.com/office/drawing/2014/main" id="{55EC74B6-FCE9-4800-B5D9-E71F91BA1556}"/>
              </a:ext>
            </a:extLst>
          </p:cNvPr>
          <p:cNvCxnSpPr>
            <a:cxnSpLocks/>
            <a:stCxn id="129" idx="2"/>
          </p:cNvCxnSpPr>
          <p:nvPr/>
        </p:nvCxnSpPr>
        <p:spPr>
          <a:xfrm rot="5400000" flipH="1" flipV="1">
            <a:off x="1393047" y="4813652"/>
            <a:ext cx="109495" cy="484340"/>
          </a:xfrm>
          <a:prstGeom prst="curvedConnector3">
            <a:avLst>
              <a:gd name="adj1" fmla="val -81771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210">
            <a:extLst>
              <a:ext uri="{FF2B5EF4-FFF2-40B4-BE49-F238E27FC236}">
                <a16:creationId xmlns:a16="http://schemas.microsoft.com/office/drawing/2014/main" id="{75D33C6C-6DC9-432E-AFDA-F7751E8FCB11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1415488" y="4560089"/>
            <a:ext cx="63619" cy="483344"/>
          </a:xfrm>
          <a:prstGeom prst="curvedConnector3">
            <a:avLst>
              <a:gd name="adj1" fmla="val 33355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구부러짐 211">
            <a:extLst>
              <a:ext uri="{FF2B5EF4-FFF2-40B4-BE49-F238E27FC236}">
                <a16:creationId xmlns:a16="http://schemas.microsoft.com/office/drawing/2014/main" id="{EBE60393-9875-4AB8-AC30-BEBE0F9C5B1D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1498741" y="4477994"/>
            <a:ext cx="62460" cy="648692"/>
          </a:xfrm>
          <a:prstGeom prst="curvedConnector3">
            <a:avLst>
              <a:gd name="adj1" fmla="val 44464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1069675" y="4331007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890053" y="3619702"/>
            <a:ext cx="162657" cy="153076"/>
            <a:chOff x="2867193" y="3612082"/>
            <a:chExt cx="162657" cy="153076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DC894BB-E484-4D8E-BB8C-F38EA029F6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7318" y="3612082"/>
              <a:ext cx="1" cy="133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1992FAB-8247-4023-8062-E3EC785DE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7193" y="3613027"/>
              <a:ext cx="162625" cy="133153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A157D8A-2F8B-4ACB-A92E-373FD46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50" y="3613028"/>
              <a:ext cx="0" cy="1521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B2D81F6-511C-4DC4-AD44-61F6767D229D}"/>
              </a:ext>
            </a:extLst>
          </p:cNvPr>
          <p:cNvSpPr txBox="1"/>
          <p:nvPr/>
        </p:nvSpPr>
        <p:spPr>
          <a:xfrm>
            <a:off x="2402171" y="4821490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154541D-52EB-4A2B-ADC9-8834F8F35908}"/>
              </a:ext>
            </a:extLst>
          </p:cNvPr>
          <p:cNvSpPr/>
          <p:nvPr/>
        </p:nvSpPr>
        <p:spPr>
          <a:xfrm>
            <a:off x="2293502" y="469478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142FA1F-F685-45AE-830C-8C4D983115E6}"/>
              </a:ext>
            </a:extLst>
          </p:cNvPr>
          <p:cNvSpPr/>
          <p:nvPr/>
        </p:nvSpPr>
        <p:spPr>
          <a:xfrm>
            <a:off x="2454352" y="469478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097D060-51FF-4F62-B0D5-131C79202094}"/>
              </a:ext>
            </a:extLst>
          </p:cNvPr>
          <p:cNvSpPr/>
          <p:nvPr/>
        </p:nvSpPr>
        <p:spPr>
          <a:xfrm>
            <a:off x="2293503" y="487492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89DE99F-2E28-41B7-BFA4-AB48D8BA3039}"/>
              </a:ext>
            </a:extLst>
          </p:cNvPr>
          <p:cNvSpPr/>
          <p:nvPr/>
        </p:nvSpPr>
        <p:spPr>
          <a:xfrm>
            <a:off x="2454353" y="487492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E93B94-3E0C-47CE-8761-81C1A4813B0E}"/>
              </a:ext>
            </a:extLst>
          </p:cNvPr>
          <p:cNvSpPr/>
          <p:nvPr/>
        </p:nvSpPr>
        <p:spPr>
          <a:xfrm>
            <a:off x="2781187" y="469996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6F24E07-111C-45E2-9630-EC4BEBF28BEB}"/>
              </a:ext>
            </a:extLst>
          </p:cNvPr>
          <p:cNvSpPr/>
          <p:nvPr/>
        </p:nvSpPr>
        <p:spPr>
          <a:xfrm>
            <a:off x="2942037" y="4699966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676BCB-A1F4-4D3D-B300-D0A47C7519FD}"/>
              </a:ext>
            </a:extLst>
          </p:cNvPr>
          <p:cNvSpPr/>
          <p:nvPr/>
        </p:nvSpPr>
        <p:spPr>
          <a:xfrm>
            <a:off x="2781188" y="488010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28902D0-13BD-4256-B851-D6FD85183A58}"/>
              </a:ext>
            </a:extLst>
          </p:cNvPr>
          <p:cNvSpPr/>
          <p:nvPr/>
        </p:nvSpPr>
        <p:spPr>
          <a:xfrm>
            <a:off x="2942038" y="488010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연결선: 구부러짐 275">
            <a:extLst>
              <a:ext uri="{FF2B5EF4-FFF2-40B4-BE49-F238E27FC236}">
                <a16:creationId xmlns:a16="http://schemas.microsoft.com/office/drawing/2014/main" id="{DD389143-429F-4495-9DC7-27C00F160182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 flipH="1" flipV="1">
            <a:off x="2729285" y="4800273"/>
            <a:ext cx="103708" cy="492724"/>
          </a:xfrm>
          <a:prstGeom prst="curvedConnector3">
            <a:avLst>
              <a:gd name="adj1" fmla="val -148788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276">
            <a:extLst>
              <a:ext uri="{FF2B5EF4-FFF2-40B4-BE49-F238E27FC236}">
                <a16:creationId xmlns:a16="http://schemas.microsoft.com/office/drawing/2014/main" id="{48DD6C35-C27B-476C-9944-40C0DBD2257E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 flipH="1" flipV="1">
            <a:off x="2648551" y="4885428"/>
            <a:ext cx="99286" cy="326835"/>
          </a:xfrm>
          <a:prstGeom prst="curvedConnector3">
            <a:avLst>
              <a:gd name="adj1" fmla="val -97854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구부러짐 277">
            <a:extLst>
              <a:ext uri="{FF2B5EF4-FFF2-40B4-BE49-F238E27FC236}">
                <a16:creationId xmlns:a16="http://schemas.microsoft.com/office/drawing/2014/main" id="{C3F86252-509A-4CCA-80A8-530713ED08B5}"/>
              </a:ext>
            </a:extLst>
          </p:cNvPr>
          <p:cNvCxnSpPr>
            <a:cxnSpLocks/>
            <a:stCxn id="146" idx="0"/>
          </p:cNvCxnSpPr>
          <p:nvPr/>
        </p:nvCxnSpPr>
        <p:spPr>
          <a:xfrm rot="5400000" flipH="1" flipV="1">
            <a:off x="2663699" y="4625406"/>
            <a:ext cx="67163" cy="325006"/>
          </a:xfrm>
          <a:prstGeom prst="curvedConnector3">
            <a:avLst>
              <a:gd name="adj1" fmla="val 304217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278">
            <a:extLst>
              <a:ext uri="{FF2B5EF4-FFF2-40B4-BE49-F238E27FC236}">
                <a16:creationId xmlns:a16="http://schemas.microsoft.com/office/drawing/2014/main" id="{729E9E3B-BC52-421A-844F-1D21100978A8}"/>
              </a:ext>
            </a:extLst>
          </p:cNvPr>
          <p:cNvCxnSpPr>
            <a:cxnSpLocks/>
            <a:stCxn id="146" idx="0"/>
          </p:cNvCxnSpPr>
          <p:nvPr/>
        </p:nvCxnSpPr>
        <p:spPr>
          <a:xfrm rot="5400000" flipH="1" flipV="1">
            <a:off x="2750802" y="4544791"/>
            <a:ext cx="60675" cy="492724"/>
          </a:xfrm>
          <a:prstGeom prst="curvedConnector3">
            <a:avLst>
              <a:gd name="adj1" fmla="val 470479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2241322" y="4329136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0160CFC-0812-4BD5-8B45-E3D2506A0DF0}"/>
              </a:ext>
            </a:extLst>
          </p:cNvPr>
          <p:cNvCxnSpPr>
            <a:cxnSpLocks/>
          </p:cNvCxnSpPr>
          <p:nvPr/>
        </p:nvCxnSpPr>
        <p:spPr>
          <a:xfrm flipH="1" flipV="1">
            <a:off x="1690956" y="4827737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CFA9C8-7681-4A5C-8C56-CFCFA9609A1A}"/>
              </a:ext>
            </a:extLst>
          </p:cNvPr>
          <p:cNvCxnSpPr>
            <a:cxnSpLocks/>
          </p:cNvCxnSpPr>
          <p:nvPr/>
        </p:nvCxnSpPr>
        <p:spPr>
          <a:xfrm flipH="1" flipV="1">
            <a:off x="1690957" y="4823924"/>
            <a:ext cx="162499" cy="13776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36640C-DC6D-47A5-A6BC-0068655C619F}"/>
              </a:ext>
            </a:extLst>
          </p:cNvPr>
          <p:cNvCxnSpPr>
            <a:cxnSpLocks/>
          </p:cNvCxnSpPr>
          <p:nvPr/>
        </p:nvCxnSpPr>
        <p:spPr>
          <a:xfrm flipV="1">
            <a:off x="1853456" y="4797869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64177" y="4794794"/>
            <a:ext cx="166909" cy="163822"/>
            <a:chOff x="2864177" y="4794794"/>
            <a:chExt cx="166909" cy="163822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4446DED8-FDD8-4CBE-8C5D-722942A2A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4177" y="4815283"/>
              <a:ext cx="1" cy="133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5A317D6-F46E-4330-A839-B1DE40862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4178" y="4811470"/>
              <a:ext cx="162499" cy="137767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EE058F-36BD-4195-94EB-BF33A4CA7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086" y="4794794"/>
              <a:ext cx="0" cy="16382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8729019" y="5054364"/>
            <a:ext cx="3181921" cy="1066545"/>
            <a:chOff x="8974873" y="5285862"/>
            <a:chExt cx="2697494" cy="866578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C165B4F-0CCF-4111-B01C-3E97F70EF32F}"/>
                </a:ext>
              </a:extLst>
            </p:cNvPr>
            <p:cNvGrpSpPr/>
            <p:nvPr/>
          </p:nvGrpSpPr>
          <p:grpSpPr>
            <a:xfrm>
              <a:off x="8974873" y="5401278"/>
              <a:ext cx="403860" cy="661020"/>
              <a:chOff x="5773420" y="2838405"/>
              <a:chExt cx="724989" cy="661020"/>
            </a:xfrm>
          </p:grpSpPr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FAF94D60-FCFB-4977-B34B-5F67A2FB7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3420" y="2838405"/>
                <a:ext cx="645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084164FC-FFE6-4DF0-A347-F178B7A4A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3420" y="3000965"/>
                <a:ext cx="645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EF3C67B4-ACA0-40E7-BB16-36E9606B7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3420" y="3167460"/>
                <a:ext cx="645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72148BD-6419-4548-BF1C-8F214512C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3420" y="3335586"/>
                <a:ext cx="645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25EB637A-5E96-4CF6-B85D-3ADD101D8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3420" y="3499425"/>
                <a:ext cx="724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717986-ADFA-441D-A02F-33DDA5580B29}"/>
                </a:ext>
              </a:extLst>
            </p:cNvPr>
            <p:cNvSpPr txBox="1"/>
            <p:nvPr/>
          </p:nvSpPr>
          <p:spPr>
            <a:xfrm>
              <a:off x="9331972" y="5285862"/>
              <a:ext cx="2315934" cy="20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 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Position of the 1</a:t>
              </a:r>
              <a:r>
                <a:rPr lang="en-US" altLang="ko-KR" sz="105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st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nearest element from bit ‘1’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F962816-C279-4B0A-B130-DBEBBA9106B9}"/>
                </a:ext>
              </a:extLst>
            </p:cNvPr>
            <p:cNvSpPr txBox="1"/>
            <p:nvPr/>
          </p:nvSpPr>
          <p:spPr>
            <a:xfrm>
              <a:off x="9331972" y="5465084"/>
              <a:ext cx="2340395" cy="20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 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Position of the 2</a:t>
              </a:r>
              <a:r>
                <a:rPr lang="en-US" altLang="ko-KR" sz="105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nd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nearest element from bit ‘1’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D4CBE3E-4813-4911-AC94-92E0D647CD45}"/>
                </a:ext>
              </a:extLst>
            </p:cNvPr>
            <p:cNvSpPr txBox="1"/>
            <p:nvPr/>
          </p:nvSpPr>
          <p:spPr>
            <a:xfrm>
              <a:off x="9334512" y="5620859"/>
              <a:ext cx="2328164" cy="20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 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Position of the 3</a:t>
              </a:r>
              <a:r>
                <a:rPr lang="en-US" altLang="ko-KR" sz="105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rd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nearest element from bit ‘1’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02360F6-2033-40F1-A4FE-A354699B4EF5}"/>
                </a:ext>
              </a:extLst>
            </p:cNvPr>
            <p:cNvSpPr txBox="1"/>
            <p:nvPr/>
          </p:nvSpPr>
          <p:spPr>
            <a:xfrm>
              <a:off x="9334512" y="5781390"/>
              <a:ext cx="2324087" cy="20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 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Position of the 4</a:t>
              </a:r>
              <a:r>
                <a:rPr lang="en-US" altLang="ko-KR" sz="105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nearest element from bit ‘1’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835F440-94D9-440F-A57E-EB2D13896218}"/>
                </a:ext>
              </a:extLst>
            </p:cNvPr>
            <p:cNvSpPr txBox="1"/>
            <p:nvPr/>
          </p:nvSpPr>
          <p:spPr>
            <a:xfrm>
              <a:off x="9335305" y="5946131"/>
              <a:ext cx="2317292" cy="20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 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Order of </a:t>
              </a:r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operation in the maxpooling window</a:t>
              </a:r>
              <a:endParaRPr lang="en-US" altLang="ko-K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1029420" y="3840135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1559294" y="3836437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1409253" y="2779825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418861" y="3210827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9418861" y="3210827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9418859" y="3210826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418799" y="3210748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/>
          <p:cNvSpPr/>
          <p:nvPr/>
        </p:nvSpPr>
        <p:spPr>
          <a:xfrm>
            <a:off x="10024270" y="3210826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10024210" y="3210748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9418799" y="3501771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10024210" y="3501771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9418861" y="3809601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9418861" y="3809601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9418859" y="3809600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418799" y="3809522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10024270" y="3809600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10024210" y="3809522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9418799" y="4100545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10024210" y="4100545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9558017" y="3362908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9558017" y="3655635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H="1">
            <a:off x="9558016" y="4265101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9558017" y="3955072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9933861" y="4450980"/>
                <a:ext cx="232436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861" y="4450980"/>
                <a:ext cx="232436" cy="286297"/>
              </a:xfrm>
              <a:prstGeom prst="rect">
                <a:avLst/>
              </a:prstGeom>
              <a:blipFill>
                <a:blip r:embed="rId2"/>
                <a:stretch>
                  <a:fillRect l="-21053" t="-14894" r="-52632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Box 204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9764680" y="2824240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9418800" y="3103329"/>
            <a:ext cx="119443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 flipH="1">
            <a:off x="10729125" y="3218491"/>
            <a:ext cx="315" cy="118978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10661238" y="3624940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4020476" y="3119563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3590608" y="5400339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4064587" y="31696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4225437" y="316969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4064588" y="334983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4225438" y="334983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4066412" y="371918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4227262" y="371918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4066413" y="3899328"/>
            <a:ext cx="321699" cy="179431"/>
            <a:chOff x="4951340" y="4623908"/>
            <a:chExt cx="266856" cy="1385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3743486" y="3118547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3743486" y="3057102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4765901" y="3163987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4710611" y="356324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4145012" y="3807382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V="1">
            <a:off x="4139916" y="3983913"/>
            <a:ext cx="176069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4920013" y="3118547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3742617" y="4318793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4914264" y="4316922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3937685" y="3453336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4025367" y="4017675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4082195" y="2767611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4145012" y="3809389"/>
            <a:ext cx="153059" cy="17561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5357711" y="3126980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5240104" y="3178033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5400954" y="317803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5240105" y="335817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5400955" y="335817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5241929" y="3727522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5402779" y="3727522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5241930" y="3907663"/>
            <a:ext cx="321699" cy="179431"/>
            <a:chOff x="4951340" y="4623908"/>
            <a:chExt cx="266856" cy="138500"/>
          </a:xfrm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5320529" y="3815717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H="1" flipV="1">
            <a:off x="5308079" y="3986082"/>
            <a:ext cx="180420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5113202" y="3461671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5200884" y="4026010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5322354" y="3815257"/>
            <a:ext cx="167962" cy="17378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5247470" y="438362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5408320" y="438362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5247471" y="456376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5408321" y="456376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5249295" y="493311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5410145" y="493311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5249296" y="5113258"/>
            <a:ext cx="321699" cy="179431"/>
            <a:chOff x="4951340" y="4623908"/>
            <a:chExt cx="266856" cy="138500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5335441" y="5014447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H="1" flipV="1">
            <a:off x="5315445" y="5191677"/>
            <a:ext cx="180420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5120568" y="4667266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5208250" y="5231605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5329720" y="5020852"/>
            <a:ext cx="167962" cy="17378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4062021" y="438710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4222871" y="438710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4062022" y="456724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4222872" y="4567243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4063846" y="493659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4224696" y="493659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4063847" y="5116732"/>
            <a:ext cx="321699" cy="179431"/>
            <a:chOff x="4951340" y="4623908"/>
            <a:chExt cx="266856" cy="138500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3935119" y="4670740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4022801" y="5235079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5358858" y="4506421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4018698" y="452271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4159319" y="5026916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V="1">
            <a:off x="4154223" y="5203447"/>
            <a:ext cx="176069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4159319" y="5028923"/>
            <a:ext cx="153059" cy="17561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6829738" y="3438684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6206431" y="5412553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6873849" y="348881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7034699" y="348881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6873850" y="366896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7034700" y="366896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6413992" y="348386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6574842" y="348386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6413993" y="3664010"/>
            <a:ext cx="321699" cy="179431"/>
            <a:chOff x="4951340" y="4623908"/>
            <a:chExt cx="266856" cy="138500"/>
          </a:xfrm>
        </p:grpSpPr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6320487" y="3130761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4" name="직선 화살표 연결선 473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6320487" y="3069316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7342902" y="3176201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7287612" y="3575462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7497014" y="3130761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6319618" y="4331007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7491265" y="4329136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6746947" y="3772457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6372947" y="3782357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6659196" y="2779825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8184838" y="3436962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8067231" y="348801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8228081" y="348801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8067232" y="366815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8228082" y="366815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7580980" y="349201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7741830" y="349201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7580981" y="3672158"/>
            <a:ext cx="321699" cy="179431"/>
            <a:chOff x="4951340" y="4623908"/>
            <a:chExt cx="266856" cy="138500"/>
          </a:xfrm>
        </p:grpSpPr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8" name="TextBox 497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7940329" y="3771653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7539935" y="3790505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8048280" y="46755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8209130" y="46755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8048281" y="485566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8209131" y="485566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7583200" y="46790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7744050" y="46790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7583201" y="4859239"/>
            <a:ext cx="321699" cy="179431"/>
            <a:chOff x="4951340" y="4623908"/>
            <a:chExt cx="266856" cy="138500"/>
          </a:xfrm>
        </p:grpSpPr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7921378" y="4959162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7542155" y="4977586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6896330" y="467963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7057180" y="467963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6896331" y="485977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7057181" y="485977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6399378" y="46790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6560228" y="467909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6399379" y="4859239"/>
            <a:ext cx="321699" cy="179431"/>
            <a:chOff x="4951340" y="4623908"/>
            <a:chExt cx="266856" cy="138500"/>
          </a:xfrm>
        </p:grpSpPr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6769428" y="4963274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6358333" y="4977586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8159668" y="4798317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6853007" y="4815253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5" name="직선 연결선 534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6650490" y="3606569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6493778" y="3599210"/>
            <a:ext cx="161489" cy="133721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연결선 536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6496378" y="3593969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6634931" y="4798199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>
            <a:off x="6495563" y="4805342"/>
            <a:ext cx="130144" cy="127758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6493778" y="4779632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7812969" y="3607120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연결선 545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7651480" y="3599210"/>
            <a:ext cx="161489" cy="133721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7654080" y="3593969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7816856" y="4787263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>
            <a:off x="7677488" y="4794406"/>
            <a:ext cx="130144" cy="127758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7675703" y="4768696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화살표 연결선 558"/>
          <p:cNvCxnSpPr/>
          <p:nvPr/>
        </p:nvCxnSpPr>
        <p:spPr>
          <a:xfrm>
            <a:off x="1759453" y="2677108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화살표 연결선 559"/>
          <p:cNvCxnSpPr/>
          <p:nvPr/>
        </p:nvCxnSpPr>
        <p:spPr>
          <a:xfrm flipV="1">
            <a:off x="6966010" y="2700970"/>
            <a:ext cx="888377" cy="26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/>
          <p:cNvCxnSpPr/>
          <p:nvPr/>
        </p:nvCxnSpPr>
        <p:spPr>
          <a:xfrm flipH="1" flipV="1">
            <a:off x="4851588" y="2340389"/>
            <a:ext cx="9064" cy="5475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74067" y="2594413"/>
            <a:ext cx="3104" cy="3257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6101543" y="2594413"/>
            <a:ext cx="3104" cy="3257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3042578" y="3772102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flipV="1">
            <a:off x="10447541" y="3358225"/>
            <a:ext cx="727" cy="31180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flipV="1">
            <a:off x="9557623" y="3643212"/>
            <a:ext cx="727" cy="31180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/>
          <p:nvPr/>
        </p:nvCxnSpPr>
        <p:spPr>
          <a:xfrm flipV="1">
            <a:off x="10456604" y="3967294"/>
            <a:ext cx="727" cy="31180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9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/>
          </a:p>
          <a:p>
            <a:pPr lvl="1"/>
            <a:r>
              <a:rPr lang="en-US" altLang="ko-KR" dirty="0"/>
              <a:t>Method </a:t>
            </a:r>
            <a:r>
              <a:rPr lang="en-US" altLang="ko-KR" dirty="0" smtClean="0"/>
              <a:t>1 </a:t>
            </a:r>
            <a:r>
              <a:rPr lang="en-US" altLang="ko-KR" dirty="0"/>
              <a:t>: Early Detection of </a:t>
            </a:r>
            <a:r>
              <a:rPr lang="en-US" altLang="ko-KR" dirty="0" smtClean="0"/>
              <a:t>BIT1 (s=4)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51958" y="2834750"/>
            <a:ext cx="1900842" cy="1789802"/>
            <a:chOff x="1273282" y="2834750"/>
            <a:chExt cx="1683565" cy="1584033"/>
          </a:xfrm>
        </p:grpSpPr>
        <p:sp>
          <p:nvSpPr>
            <p:cNvPr id="180" name="직사각형 179"/>
            <p:cNvSpPr/>
            <p:nvPr/>
          </p:nvSpPr>
          <p:spPr>
            <a:xfrm>
              <a:off x="1273344" y="3221337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273344" y="3221337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273342" y="3221336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273282" y="3221258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878753" y="3221336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878693" y="3221258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273282" y="3512281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878693" y="3512281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273344" y="3820111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273344" y="3820111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273342" y="3820110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273282" y="3820032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78753" y="3820110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878693" y="3820032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273282" y="4111055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878693" y="4111055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1619163" y="28347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94425AA2-4811-4E54-AD82-B9892690B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3283" y="3113839"/>
              <a:ext cx="1194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393FA170-D594-4E12-9887-8CDD16728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3608" y="3229001"/>
              <a:ext cx="315" cy="11897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2515721" y="36354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3529005" y="2838191"/>
            <a:ext cx="1900842" cy="1789802"/>
            <a:chOff x="1273282" y="2834750"/>
            <a:chExt cx="1683565" cy="1584033"/>
          </a:xfrm>
        </p:grpSpPr>
        <p:sp>
          <p:nvSpPr>
            <p:cNvPr id="267" name="직사각형 266"/>
            <p:cNvSpPr/>
            <p:nvPr/>
          </p:nvSpPr>
          <p:spPr>
            <a:xfrm>
              <a:off x="1273344" y="3221337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273344" y="3221337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273342" y="3221336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1273282" y="3221258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1878753" y="3221336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878693" y="3221258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273282" y="3512281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1878693" y="3512281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273344" y="3820111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273344" y="3820111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273342" y="3820110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273282" y="3820032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878753" y="3820110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878693" y="3820032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273282" y="4111055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878693" y="4111055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1619163" y="28347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94425AA2-4811-4E54-AD82-B9892690B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3283" y="3113839"/>
              <a:ext cx="1194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393FA170-D594-4E12-9887-8CDD16728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3608" y="3229001"/>
              <a:ext cx="315" cy="11897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2515721" y="36354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6765182" y="2844562"/>
            <a:ext cx="1900842" cy="1789802"/>
            <a:chOff x="1273282" y="2834750"/>
            <a:chExt cx="1683565" cy="1584033"/>
          </a:xfrm>
        </p:grpSpPr>
        <p:sp>
          <p:nvSpPr>
            <p:cNvPr id="289" name="직사각형 288"/>
            <p:cNvSpPr/>
            <p:nvPr/>
          </p:nvSpPr>
          <p:spPr>
            <a:xfrm>
              <a:off x="1273344" y="3221337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1273344" y="3221337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1273342" y="3221336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273282" y="3221258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878753" y="3221336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1878693" y="3221258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273282" y="3512281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878693" y="3512281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1273344" y="3820111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1273344" y="3820111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1273342" y="3820110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1273282" y="3820032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1878753" y="3820110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1878693" y="3820032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1273282" y="4111055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1878693" y="4111055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1619163" y="28347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94425AA2-4811-4E54-AD82-B9892690B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3283" y="3113839"/>
              <a:ext cx="1194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393FA170-D594-4E12-9887-8CDD16728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3608" y="3229001"/>
              <a:ext cx="315" cy="11897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2515721" y="36354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8809198" y="2848003"/>
            <a:ext cx="1900842" cy="1789802"/>
            <a:chOff x="1273282" y="2834750"/>
            <a:chExt cx="1683565" cy="1584033"/>
          </a:xfrm>
        </p:grpSpPr>
        <p:sp>
          <p:nvSpPr>
            <p:cNvPr id="314" name="직사각형 313"/>
            <p:cNvSpPr/>
            <p:nvPr/>
          </p:nvSpPr>
          <p:spPr>
            <a:xfrm>
              <a:off x="1273344" y="3221337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1273344" y="3221337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1273342" y="3221336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1273282" y="3221258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1878753" y="3221336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878693" y="3221258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1273282" y="3512281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878693" y="3512281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1273344" y="3820111"/>
              <a:ext cx="1194377" cy="598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1273344" y="3820111"/>
              <a:ext cx="119437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1273342" y="3820110"/>
              <a:ext cx="60600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1273282" y="3820032"/>
              <a:ext cx="292396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1878753" y="3820110"/>
              <a:ext cx="588967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1878693" y="3820032"/>
              <a:ext cx="284175" cy="2911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1273282" y="4111055"/>
              <a:ext cx="292396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1878693" y="4111055"/>
              <a:ext cx="284175" cy="307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1619163" y="28347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94425AA2-4811-4E54-AD82-B9892690B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3283" y="3113839"/>
              <a:ext cx="1194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93FA170-D594-4E12-9887-8CDD16728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3608" y="3229001"/>
              <a:ext cx="315" cy="11897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2515721" y="3635450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1119730" y="3948463"/>
            <a:ext cx="2013046" cy="34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 flipV="1">
            <a:off x="6552854" y="3964024"/>
            <a:ext cx="2013046" cy="34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439444" y="4313636"/>
            <a:ext cx="1595670" cy="1795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/>
          <p:nvPr/>
        </p:nvCxnSpPr>
        <p:spPr>
          <a:xfrm flipV="1">
            <a:off x="2130538" y="3420071"/>
            <a:ext cx="1598432" cy="1999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그룹 381"/>
          <p:cNvGrpSpPr/>
          <p:nvPr/>
        </p:nvGrpSpPr>
        <p:grpSpPr>
          <a:xfrm>
            <a:off x="8984884" y="3459446"/>
            <a:ext cx="326544" cy="1045123"/>
            <a:chOff x="2857516" y="4794794"/>
            <a:chExt cx="173570" cy="163822"/>
          </a:xfrm>
        </p:grpSpPr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4446DED8-FDD8-4CBE-8C5D-722942A2A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16" y="4797289"/>
              <a:ext cx="3677" cy="154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F5A317D6-F46E-4330-A839-B1DE40862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212" y="4797522"/>
              <a:ext cx="165466" cy="151715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DAEE058F-36BD-4195-94EB-BF33A4CA7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086" y="4794794"/>
              <a:ext cx="0" cy="16382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6" name="그룹 385"/>
          <p:cNvGrpSpPr/>
          <p:nvPr/>
        </p:nvGrpSpPr>
        <p:grpSpPr>
          <a:xfrm>
            <a:off x="9649070" y="3475363"/>
            <a:ext cx="326544" cy="1045123"/>
            <a:chOff x="2857516" y="4794794"/>
            <a:chExt cx="173570" cy="163822"/>
          </a:xfrm>
        </p:grpSpPr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4446DED8-FDD8-4CBE-8C5D-722942A2A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16" y="4797289"/>
              <a:ext cx="3677" cy="154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F5A317D6-F46E-4330-A839-B1DE40862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212" y="4797522"/>
              <a:ext cx="165466" cy="151715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DAEE058F-36BD-4195-94EB-BF33A4CA7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086" y="4794794"/>
              <a:ext cx="0" cy="16382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그룹 389"/>
          <p:cNvGrpSpPr/>
          <p:nvPr/>
        </p:nvGrpSpPr>
        <p:grpSpPr>
          <a:xfrm>
            <a:off x="3660168" y="3433936"/>
            <a:ext cx="375173" cy="1059235"/>
            <a:chOff x="2859575" y="3612082"/>
            <a:chExt cx="170275" cy="153076"/>
          </a:xfrm>
        </p:grpSpPr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2DC894BB-E484-4D8E-BB8C-F38EA029F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91" y="3612082"/>
              <a:ext cx="7727" cy="153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21992FAB-8247-4023-8062-E3EC785DE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575" y="3613027"/>
              <a:ext cx="170243" cy="152131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1A157D8A-2F8B-4ACB-A92E-373FD46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50" y="3613028"/>
              <a:ext cx="0" cy="1521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그룹 393"/>
          <p:cNvGrpSpPr/>
          <p:nvPr/>
        </p:nvGrpSpPr>
        <p:grpSpPr>
          <a:xfrm>
            <a:off x="4357837" y="3433936"/>
            <a:ext cx="375173" cy="1059235"/>
            <a:chOff x="2859575" y="3612082"/>
            <a:chExt cx="170275" cy="153076"/>
          </a:xfrm>
        </p:grpSpPr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2DC894BB-E484-4D8E-BB8C-F38EA029F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91" y="3612082"/>
              <a:ext cx="7727" cy="153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21992FAB-8247-4023-8062-E3EC785DE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575" y="3613027"/>
              <a:ext cx="170243" cy="152131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1A157D8A-2F8B-4ACB-A92E-373FD46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50" y="3613028"/>
              <a:ext cx="0" cy="1521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2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00911" y="634897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sp>
        <p:nvSpPr>
          <p:cNvPr id="101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 2 : Early Detection of BIT0</a:t>
            </a:r>
          </a:p>
          <a:p>
            <a:pPr lvl="1"/>
            <a:r>
              <a:rPr lang="en-US" altLang="ko-KR" sz="2400" dirty="0" smtClean="0"/>
              <a:t>Early Detection of BIT0 </a:t>
            </a:r>
            <a:r>
              <a:rPr lang="en-US" altLang="ko-KR" sz="2400" dirty="0" err="1" smtClean="0"/>
              <a:t>maxpooling</a:t>
            </a:r>
            <a:r>
              <a:rPr lang="en-US" altLang="ko-KR" sz="2400" dirty="0" smtClean="0"/>
              <a:t> result by skipping last small windows.</a:t>
            </a:r>
            <a:endParaRPr lang="ko-KR" altLang="en-US" sz="2400" dirty="0"/>
          </a:p>
        </p:txBody>
      </p:sp>
      <p:grpSp>
        <p:nvGrpSpPr>
          <p:cNvPr id="397" name="그룹 396"/>
          <p:cNvGrpSpPr/>
          <p:nvPr/>
        </p:nvGrpSpPr>
        <p:grpSpPr>
          <a:xfrm>
            <a:off x="2638623" y="3177364"/>
            <a:ext cx="6707995" cy="2500449"/>
            <a:chOff x="2433891" y="2943556"/>
            <a:chExt cx="6707995" cy="2500449"/>
          </a:xfrm>
        </p:grpSpPr>
        <p:sp>
          <p:nvSpPr>
            <p:cNvPr id="259" name="정육면체 258">
              <a:extLst>
                <a:ext uri="{FF2B5EF4-FFF2-40B4-BE49-F238E27FC236}">
                  <a16:creationId xmlns:a16="http://schemas.microsoft.com/office/drawing/2014/main" id="{21BD136C-4A17-46B7-B226-255AECAD46C4}"/>
                </a:ext>
              </a:extLst>
            </p:cNvPr>
            <p:cNvSpPr/>
            <p:nvPr/>
          </p:nvSpPr>
          <p:spPr>
            <a:xfrm>
              <a:off x="2640412" y="3305787"/>
              <a:ext cx="1112520" cy="1228357"/>
            </a:xfrm>
            <a:prstGeom prst="cube">
              <a:avLst>
                <a:gd name="adj" fmla="val 6786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>
              <a:extLst>
                <a:ext uri="{FF2B5EF4-FFF2-40B4-BE49-F238E27FC236}">
                  <a16:creationId xmlns:a16="http://schemas.microsoft.com/office/drawing/2014/main" id="{E5E34457-9D02-44D1-A21C-4FCA496BC774}"/>
                </a:ext>
              </a:extLst>
            </p:cNvPr>
            <p:cNvSpPr/>
            <p:nvPr/>
          </p:nvSpPr>
          <p:spPr>
            <a:xfrm>
              <a:off x="2515367" y="3012005"/>
              <a:ext cx="1665132" cy="1783726"/>
            </a:xfrm>
            <a:prstGeom prst="cube">
              <a:avLst>
                <a:gd name="adj" fmla="val 521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166B85B2-1E22-4B26-864E-8716F04732EB}"/>
                </a:ext>
              </a:extLst>
            </p:cNvPr>
            <p:cNvCxnSpPr/>
            <p:nvPr/>
          </p:nvCxnSpPr>
          <p:spPr>
            <a:xfrm>
              <a:off x="2444533" y="3919966"/>
              <a:ext cx="0" cy="8757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FB10D897-8A05-4950-B0B2-DD05359EC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050" y="2979116"/>
              <a:ext cx="853315" cy="8636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4CC8976A-E30C-43CC-9197-68AC848C8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661" y="2943556"/>
              <a:ext cx="72783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정육면체 263">
              <a:extLst>
                <a:ext uri="{FF2B5EF4-FFF2-40B4-BE49-F238E27FC236}">
                  <a16:creationId xmlns:a16="http://schemas.microsoft.com/office/drawing/2014/main" id="{882B2ECC-DA37-47DA-A480-794DA60A98D6}"/>
                </a:ext>
              </a:extLst>
            </p:cNvPr>
            <p:cNvSpPr/>
            <p:nvPr/>
          </p:nvSpPr>
          <p:spPr>
            <a:xfrm>
              <a:off x="2641383" y="3816137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>
              <a:extLst>
                <a:ext uri="{FF2B5EF4-FFF2-40B4-BE49-F238E27FC236}">
                  <a16:creationId xmlns:a16="http://schemas.microsoft.com/office/drawing/2014/main" id="{D61EAB05-D8DD-4E79-958A-3E721332CA7B}"/>
                </a:ext>
              </a:extLst>
            </p:cNvPr>
            <p:cNvSpPr/>
            <p:nvPr/>
          </p:nvSpPr>
          <p:spPr>
            <a:xfrm>
              <a:off x="2888187" y="3568600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>
              <a:extLst>
                <a:ext uri="{FF2B5EF4-FFF2-40B4-BE49-F238E27FC236}">
                  <a16:creationId xmlns:a16="http://schemas.microsoft.com/office/drawing/2014/main" id="{391A3C52-9FFE-48E0-9E4F-A7045AC7ACEA}"/>
                </a:ext>
              </a:extLst>
            </p:cNvPr>
            <p:cNvSpPr/>
            <p:nvPr/>
          </p:nvSpPr>
          <p:spPr>
            <a:xfrm>
              <a:off x="3443476" y="3690413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E660A45-89C1-486E-B41F-90F51BCD9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098" y="3507539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E20B0E4D-FF23-4E2F-85A5-9E46C0612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5855" y="3816137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정육면체 268">
              <a:extLst>
                <a:ext uri="{FF2B5EF4-FFF2-40B4-BE49-F238E27FC236}">
                  <a16:creationId xmlns:a16="http://schemas.microsoft.com/office/drawing/2014/main" id="{F17C476E-1317-43C4-8D7D-45677A8AD8B3}"/>
                </a:ext>
              </a:extLst>
            </p:cNvPr>
            <p:cNvSpPr/>
            <p:nvPr/>
          </p:nvSpPr>
          <p:spPr>
            <a:xfrm>
              <a:off x="4338424" y="3305787"/>
              <a:ext cx="1112520" cy="1228357"/>
            </a:xfrm>
            <a:prstGeom prst="cube">
              <a:avLst>
                <a:gd name="adj" fmla="val 6786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>
              <a:extLst>
                <a:ext uri="{FF2B5EF4-FFF2-40B4-BE49-F238E27FC236}">
                  <a16:creationId xmlns:a16="http://schemas.microsoft.com/office/drawing/2014/main" id="{377EBBFB-0645-4307-8062-93DD199174ED}"/>
                </a:ext>
              </a:extLst>
            </p:cNvPr>
            <p:cNvSpPr/>
            <p:nvPr/>
          </p:nvSpPr>
          <p:spPr>
            <a:xfrm>
              <a:off x="4339395" y="3816137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정육면체 270">
              <a:extLst>
                <a:ext uri="{FF2B5EF4-FFF2-40B4-BE49-F238E27FC236}">
                  <a16:creationId xmlns:a16="http://schemas.microsoft.com/office/drawing/2014/main" id="{AB8B4772-49D9-4C6B-9262-4A01C7AEC899}"/>
                </a:ext>
              </a:extLst>
            </p:cNvPr>
            <p:cNvSpPr/>
            <p:nvPr/>
          </p:nvSpPr>
          <p:spPr>
            <a:xfrm>
              <a:off x="4586199" y="3568600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정육면체 271">
              <a:extLst>
                <a:ext uri="{FF2B5EF4-FFF2-40B4-BE49-F238E27FC236}">
                  <a16:creationId xmlns:a16="http://schemas.microsoft.com/office/drawing/2014/main" id="{DA1D6CCA-BA30-4D2E-B462-BEF5E1F305BB}"/>
                </a:ext>
              </a:extLst>
            </p:cNvPr>
            <p:cNvSpPr/>
            <p:nvPr/>
          </p:nvSpPr>
          <p:spPr>
            <a:xfrm>
              <a:off x="5141488" y="3690413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2F6A924A-0A22-405A-82A3-D5A2BD59C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110" y="3507539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5F2C4D90-A5BF-40F7-B817-413D55DF3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3867" y="3816137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B99837A-9427-4027-B287-D0D2434368E9}"/>
                </a:ext>
              </a:extLst>
            </p:cNvPr>
            <p:cNvSpPr txBox="1"/>
            <p:nvPr/>
          </p:nvSpPr>
          <p:spPr>
            <a:xfrm rot="18944822">
              <a:off x="3063900" y="33011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CC374EE-7606-4D05-BBB3-E13F9F29200C}"/>
                </a:ext>
              </a:extLst>
            </p:cNvPr>
            <p:cNvSpPr txBox="1"/>
            <p:nvPr/>
          </p:nvSpPr>
          <p:spPr>
            <a:xfrm rot="18944822">
              <a:off x="3161422" y="38429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52E1ECA-0A52-4199-97C7-BFB0CA48CEB9}"/>
                </a:ext>
              </a:extLst>
            </p:cNvPr>
            <p:cNvSpPr txBox="1"/>
            <p:nvPr/>
          </p:nvSpPr>
          <p:spPr>
            <a:xfrm rot="18944822">
              <a:off x="4750899" y="327900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CE4CAD0-9FB4-4CAD-8298-F3D68B4662B2}"/>
                </a:ext>
              </a:extLst>
            </p:cNvPr>
            <p:cNvSpPr txBox="1"/>
            <p:nvPr/>
          </p:nvSpPr>
          <p:spPr>
            <a:xfrm rot="18944822">
              <a:off x="4848421" y="382080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2BABB361-FCEF-4867-AFE2-5DF781A61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054" y="3261178"/>
              <a:ext cx="3639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EE48F6F4-D839-4936-93CB-0A48C81168B2}"/>
                </a:ext>
              </a:extLst>
            </p:cNvPr>
            <p:cNvCxnSpPr>
              <a:cxnSpLocks/>
            </p:cNvCxnSpPr>
            <p:nvPr/>
          </p:nvCxnSpPr>
          <p:spPr>
            <a:xfrm>
              <a:off x="5499766" y="3317192"/>
              <a:ext cx="0" cy="4378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6F0876B-506E-4740-A5DF-B3F650E2EFB9}"/>
                </a:ext>
              </a:extLst>
            </p:cNvPr>
            <p:cNvSpPr txBox="1"/>
            <p:nvPr/>
          </p:nvSpPr>
          <p:spPr>
            <a:xfrm>
              <a:off x="2688256" y="3238789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EBDDF02-C692-460B-AB06-DC54DA3941F1}"/>
                    </a:ext>
                  </a:extLst>
                </p:cNvPr>
                <p:cNvSpPr txBox="1"/>
                <p:nvPr/>
              </p:nvSpPr>
              <p:spPr>
                <a:xfrm>
                  <a:off x="2795625" y="3413414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EBDDF02-C692-460B-AB06-DC54DA39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625" y="3413414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F198D5B-251F-4BE4-AEF9-94C6049E4C8F}"/>
                    </a:ext>
                  </a:extLst>
                </p:cNvPr>
                <p:cNvSpPr txBox="1"/>
                <p:nvPr/>
              </p:nvSpPr>
              <p:spPr>
                <a:xfrm>
                  <a:off x="3574022" y="3825572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F198D5B-251F-4BE4-AEF9-94C6049E4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022" y="3825572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09F7DBAE-92C7-4D6D-B56A-DE704926EBCB}"/>
                    </a:ext>
                  </a:extLst>
                </p:cNvPr>
                <p:cNvSpPr txBox="1"/>
                <p:nvPr/>
              </p:nvSpPr>
              <p:spPr>
                <a:xfrm>
                  <a:off x="4512138" y="3413414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09F7DBAE-92C7-4D6D-B56A-DE704926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138" y="3413414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E7FD20F-33D5-47B6-8730-1F9D13D03348}"/>
                    </a:ext>
                  </a:extLst>
                </p:cNvPr>
                <p:cNvSpPr txBox="1"/>
                <p:nvPr/>
              </p:nvSpPr>
              <p:spPr>
                <a:xfrm>
                  <a:off x="5259010" y="3840371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E7FD20F-33D5-47B6-8730-1F9D13D03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010" y="3840371"/>
                  <a:ext cx="30008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85178EF-4193-4293-B67D-E0F4F6E58A9A}"/>
                </a:ext>
              </a:extLst>
            </p:cNvPr>
            <p:cNvSpPr txBox="1"/>
            <p:nvPr/>
          </p:nvSpPr>
          <p:spPr>
            <a:xfrm>
              <a:off x="5075167" y="3026457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75B31937-4F52-49EB-8CFE-0E0667A04E08}"/>
                </a:ext>
              </a:extLst>
            </p:cNvPr>
            <p:cNvSpPr txBox="1"/>
            <p:nvPr/>
          </p:nvSpPr>
          <p:spPr>
            <a:xfrm>
              <a:off x="5439290" y="3386903"/>
              <a:ext cx="34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EF6B2F9-FF9E-47CF-A8F5-0A76F0F7AD81}"/>
                </a:ext>
              </a:extLst>
            </p:cNvPr>
            <p:cNvSpPr txBox="1"/>
            <p:nvPr/>
          </p:nvSpPr>
          <p:spPr>
            <a:xfrm>
              <a:off x="3191083" y="3056020"/>
              <a:ext cx="1191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Receptive field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319455A-1ECD-437B-8FCE-5255951B1D78}"/>
                </a:ext>
              </a:extLst>
            </p:cNvPr>
            <p:cNvSpPr/>
            <p:nvPr/>
          </p:nvSpPr>
          <p:spPr>
            <a:xfrm>
              <a:off x="6052493" y="3303456"/>
              <a:ext cx="907206" cy="104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EA929F65-B5E9-418C-BCA0-4D848B647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2493" y="3242858"/>
              <a:ext cx="9072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453A128F-7761-40DA-9D58-D7BD3635F8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5699" y="3303456"/>
              <a:ext cx="0" cy="10401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8CC7B1-2A89-4F9E-903E-663C9D835826}"/>
                </a:ext>
              </a:extLst>
            </p:cNvPr>
            <p:cNvSpPr txBox="1"/>
            <p:nvPr/>
          </p:nvSpPr>
          <p:spPr>
            <a:xfrm>
              <a:off x="6356055" y="3010394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524C8B3-BC00-40B7-9D09-BF90D0004B5D}"/>
                </a:ext>
              </a:extLst>
            </p:cNvPr>
            <p:cNvSpPr txBox="1"/>
            <p:nvPr/>
          </p:nvSpPr>
          <p:spPr>
            <a:xfrm>
              <a:off x="6941451" y="3650384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4E8D492-63B9-4C73-BFB7-D672D0EFADD5}"/>
                </a:ext>
              </a:extLst>
            </p:cNvPr>
            <p:cNvSpPr txBox="1"/>
            <p:nvPr/>
          </p:nvSpPr>
          <p:spPr>
            <a:xfrm>
              <a:off x="2474526" y="4765646"/>
              <a:ext cx="955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feature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D2E26D0-28CA-41BD-99FF-4EF72A53DF19}"/>
                </a:ext>
              </a:extLst>
            </p:cNvPr>
            <p:cNvSpPr txBox="1"/>
            <p:nvPr/>
          </p:nvSpPr>
          <p:spPr>
            <a:xfrm>
              <a:off x="4230660" y="4504490"/>
              <a:ext cx="636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D40743E-7F79-43C3-9227-189DD08EAADA}"/>
                </a:ext>
              </a:extLst>
            </p:cNvPr>
            <p:cNvSpPr txBox="1"/>
            <p:nvPr/>
          </p:nvSpPr>
          <p:spPr>
            <a:xfrm>
              <a:off x="6006000" y="3882026"/>
              <a:ext cx="944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 window</a:t>
              </a: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109780" y="337734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169081" y="343527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연결선: 구부러짐 59">
              <a:extLst>
                <a:ext uri="{FF2B5EF4-FFF2-40B4-BE49-F238E27FC236}">
                  <a16:creationId xmlns:a16="http://schemas.microsoft.com/office/drawing/2014/main" id="{6BD43EE1-2FA4-4488-B076-A9AD27B00AD4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2703006" y="4107202"/>
              <a:ext cx="1541958" cy="75447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연결선: 구부러짐 60">
              <a:extLst>
                <a:ext uri="{FF2B5EF4-FFF2-40B4-BE49-F238E27FC236}">
                  <a16:creationId xmlns:a16="http://schemas.microsoft.com/office/drawing/2014/main" id="{A3FAE5E2-E055-440A-98DB-66950233B630}"/>
                </a:ext>
              </a:extLst>
            </p:cNvPr>
            <p:cNvCxnSpPr>
              <a:cxnSpLocks/>
              <a:stCxn id="270" idx="2"/>
            </p:cNvCxnSpPr>
            <p:nvPr/>
          </p:nvCxnSpPr>
          <p:spPr>
            <a:xfrm rot="10800000" flipV="1">
              <a:off x="4244965" y="4107201"/>
              <a:ext cx="94431" cy="754479"/>
            </a:xfrm>
            <a:prstGeom prst="curvedConnector3">
              <a:avLst>
                <a:gd name="adj1" fmla="val 3420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BA42B5-DCB7-4878-BC28-86AFC0F9BA0A}"/>
                </a:ext>
              </a:extLst>
            </p:cNvPr>
            <p:cNvSpPr/>
            <p:nvPr/>
          </p:nvSpPr>
          <p:spPr>
            <a:xfrm>
              <a:off x="4209405" y="4944233"/>
              <a:ext cx="2632924" cy="19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6" name="연결선: 구부러짐 62">
              <a:extLst>
                <a:ext uri="{FF2B5EF4-FFF2-40B4-BE49-F238E27FC236}">
                  <a16:creationId xmlns:a16="http://schemas.microsoft.com/office/drawing/2014/main" id="{9F22381E-C520-4BAE-8927-27C587CFF80A}"/>
                </a:ext>
              </a:extLst>
            </p:cNvPr>
            <p:cNvCxnSpPr>
              <a:cxnSpLocks/>
              <a:endCxn id="305" idx="1"/>
            </p:cNvCxnSpPr>
            <p:nvPr/>
          </p:nvCxnSpPr>
          <p:spPr>
            <a:xfrm rot="5400000">
              <a:off x="3849165" y="4176379"/>
              <a:ext cx="1223361" cy="502880"/>
            </a:xfrm>
            <a:prstGeom prst="curvedConnector4">
              <a:avLst>
                <a:gd name="adj1" fmla="val 46106"/>
                <a:gd name="adj2" fmla="val 1454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연결선: 구부러짐 63">
              <a:extLst>
                <a:ext uri="{FF2B5EF4-FFF2-40B4-BE49-F238E27FC236}">
                  <a16:creationId xmlns:a16="http://schemas.microsoft.com/office/drawing/2014/main" id="{7E71180D-426A-4ED6-B6AB-FE15284E09ED}"/>
                </a:ext>
              </a:extLst>
            </p:cNvPr>
            <p:cNvCxnSpPr>
              <a:cxnSpLocks/>
              <a:endCxn id="305" idx="1"/>
            </p:cNvCxnSpPr>
            <p:nvPr/>
          </p:nvCxnSpPr>
          <p:spPr>
            <a:xfrm>
              <a:off x="2988338" y="3840371"/>
              <a:ext cx="1221067" cy="119912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F81E387-5512-497B-AD77-F1BC681B4D4A}"/>
                </a:ext>
              </a:extLst>
            </p:cNvPr>
            <p:cNvSpPr txBox="1"/>
            <p:nvPr/>
          </p:nvSpPr>
          <p:spPr>
            <a:xfrm>
              <a:off x="2433891" y="4982340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◎ </a:t>
              </a:r>
              <a:r>
                <a:rPr lang="en-US" altLang="ko-KR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XNOR-</a:t>
              </a:r>
              <a:r>
                <a:rPr lang="en-US" altLang="ko-KR" sz="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endPara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◇ </a:t>
              </a:r>
              <a:r>
                <a:rPr lang="en-US" altLang="ko-KR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XNOR-</a:t>
              </a:r>
              <a:r>
                <a:rPr lang="en-US" altLang="ko-KR" sz="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result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◆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Accumulated XNOR-</a:t>
              </a:r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result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4175011" y="4748815"/>
              <a:ext cx="20040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sym typeface="Wingdings" panose="05000000000000000000" pitchFamily="2" charset="2"/>
                </a:rPr>
                <a:t>◎  ◇ &gt; 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Threshold ? No (Continue op.) 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2527960-EF3E-4C83-85E3-1E328BC1DD2B}"/>
                </a:ext>
              </a:extLst>
            </p:cNvPr>
            <p:cNvSpPr txBox="1"/>
            <p:nvPr/>
          </p:nvSpPr>
          <p:spPr>
            <a:xfrm>
              <a:off x="4169258" y="4926490"/>
              <a:ext cx="2613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◎   ◆ + ◇ </a:t>
              </a:r>
              <a:r>
                <a:rPr lang="en-US" altLang="ko-KR" sz="800" dirty="0">
                  <a:solidFill>
                    <a:schemeClr val="tx1"/>
                  </a:solidFill>
                  <a:sym typeface="Wingdings" panose="05000000000000000000" pitchFamily="2" charset="2"/>
                </a:rPr>
                <a:t>&gt; 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Threshold ? Yes (Skip the redundant op.)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stCxn id="313" idx="3"/>
              <a:endCxn id="324" idx="1"/>
            </p:cNvCxnSpPr>
            <p:nvPr/>
          </p:nvCxnSpPr>
          <p:spPr>
            <a:xfrm flipH="1" flipV="1">
              <a:off x="6168631" y="3678054"/>
              <a:ext cx="10454" cy="1178483"/>
            </a:xfrm>
            <a:prstGeom prst="curvedConnector5">
              <a:avLst>
                <a:gd name="adj1" fmla="val -2186723"/>
                <a:gd name="adj2" fmla="val 24770"/>
                <a:gd name="adj3" fmla="val 41818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0E35675-9C41-443C-8B19-AEA7B77CA0B1}"/>
                </a:ext>
              </a:extLst>
            </p:cNvPr>
            <p:cNvSpPr txBox="1"/>
            <p:nvPr/>
          </p:nvSpPr>
          <p:spPr>
            <a:xfrm>
              <a:off x="6191276" y="50077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8F4B0C75-17F8-4C62-AEBD-B1C6A49883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459" y="5096666"/>
              <a:ext cx="529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왼쪽 중괄호 317">
              <a:extLst>
                <a:ext uri="{FF2B5EF4-FFF2-40B4-BE49-F238E27FC236}">
                  <a16:creationId xmlns:a16="http://schemas.microsoft.com/office/drawing/2014/main" id="{9146607F-2DEF-46E5-B829-6D86D6E432BF}"/>
                </a:ext>
              </a:extLst>
            </p:cNvPr>
            <p:cNvSpPr/>
            <p:nvPr/>
          </p:nvSpPr>
          <p:spPr>
            <a:xfrm rot="5400000">
              <a:off x="6328213" y="5090292"/>
              <a:ext cx="64680" cy="182826"/>
            </a:xfrm>
            <a:prstGeom prst="leftBrace">
              <a:avLst>
                <a:gd name="adj1" fmla="val 10191"/>
                <a:gd name="adj2" fmla="val 487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83734BA1-798E-446D-AF20-9EFD07D239A9}"/>
                </a:ext>
              </a:extLst>
            </p:cNvPr>
            <p:cNvSpPr txBox="1"/>
            <p:nvPr/>
          </p:nvSpPr>
          <p:spPr>
            <a:xfrm>
              <a:off x="5890793" y="4325773"/>
              <a:ext cx="1229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feature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300348" y="3434949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171012" y="3596913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300347" y="3596824"/>
              <a:ext cx="130817" cy="162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238459" y="337890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168631" y="3539554"/>
              <a:ext cx="68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3E6EE17-0914-4D3F-9ECD-F204721B2427}"/>
                </a:ext>
              </a:extLst>
            </p:cNvPr>
            <p:cNvSpPr/>
            <p:nvPr/>
          </p:nvSpPr>
          <p:spPr>
            <a:xfrm>
              <a:off x="7754259" y="3438715"/>
              <a:ext cx="532480" cy="659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FAB2F347-CD47-45D1-8EB4-ACA354B8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259" y="3393853"/>
              <a:ext cx="532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3AD23F7A-714F-435C-831A-99407F139E5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296" y="3436371"/>
              <a:ext cx="0" cy="6618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7799265" y="3148504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310481D-4D7A-4193-8921-CEC17D1714EA}"/>
                </a:ext>
              </a:extLst>
            </p:cNvPr>
            <p:cNvSpPr txBox="1"/>
            <p:nvPr/>
          </p:nvSpPr>
          <p:spPr>
            <a:xfrm>
              <a:off x="8241019" y="3614299"/>
              <a:ext cx="34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92A252E8-09B9-43B4-8AC0-92AC89470164}"/>
                </a:ext>
              </a:extLst>
            </p:cNvPr>
            <p:cNvSpPr/>
            <p:nvPr/>
          </p:nvSpPr>
          <p:spPr>
            <a:xfrm>
              <a:off x="7840987" y="354239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4E9203F-7C0D-4D48-8FAB-66F7140911BA}"/>
                </a:ext>
              </a:extLst>
            </p:cNvPr>
            <p:cNvSpPr txBox="1"/>
            <p:nvPr/>
          </p:nvSpPr>
          <p:spPr>
            <a:xfrm>
              <a:off x="7562711" y="4071092"/>
              <a:ext cx="1112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feature</a:t>
              </a: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86BF421-FA59-44A4-BC42-6867235AE75A}"/>
                </a:ext>
              </a:extLst>
            </p:cNvPr>
            <p:cNvSpPr txBox="1"/>
            <p:nvPr/>
          </p:nvSpPr>
          <p:spPr>
            <a:xfrm>
              <a:off x="7784506" y="348184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18FC1295-1DAF-4397-AB01-1309F371C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600" y="3570828"/>
              <a:ext cx="146290" cy="95937"/>
            </a:xfrm>
            <a:prstGeom prst="line">
              <a:avLst/>
            </a:prstGeom>
            <a:ln w="9525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AAB96ED-BDA9-4C6C-8B1E-49DCC319F440}"/>
                </a:ext>
              </a:extLst>
            </p:cNvPr>
            <p:cNvSpPr txBox="1"/>
            <p:nvPr/>
          </p:nvSpPr>
          <p:spPr>
            <a:xfrm>
              <a:off x="6436024" y="3364383"/>
              <a:ext cx="49285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</a:t>
              </a:r>
            </a:p>
            <a:p>
              <a:r>
                <a:rPr lang="en-US" altLang="ko-K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Care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6344325" y="4545049"/>
              <a:ext cx="22733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Previous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Window Result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== 0 ? No 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(Continue op.)</a:t>
              </a:r>
              <a:endParaRPr lang="ko-KR" altLang="en-US" sz="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6344325" y="4702841"/>
              <a:ext cx="27975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Previous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Window Result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== 0 ? Yes (Skip small window’s op.)</a:t>
              </a:r>
              <a:endParaRPr lang="ko-KR" altLang="en-US" sz="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347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stCxn id="346" idx="3"/>
              <a:endCxn id="322" idx="2"/>
            </p:cNvCxnSpPr>
            <p:nvPr/>
          </p:nvCxnSpPr>
          <p:spPr>
            <a:xfrm flipH="1" flipV="1">
              <a:off x="6365756" y="3758848"/>
              <a:ext cx="2776130" cy="1051715"/>
            </a:xfrm>
            <a:prstGeom prst="curvedConnector4">
              <a:avLst>
                <a:gd name="adj1" fmla="val -8234"/>
                <a:gd name="adj2" fmla="val 4847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86BF421-FA59-44A4-BC42-6867235AE75A}"/>
                </a:ext>
              </a:extLst>
            </p:cNvPr>
            <p:cNvSpPr txBox="1"/>
            <p:nvPr/>
          </p:nvSpPr>
          <p:spPr>
            <a:xfrm>
              <a:off x="7911505" y="347976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92A252E8-09B9-43B4-8AC0-92AC89470164}"/>
                </a:ext>
              </a:extLst>
            </p:cNvPr>
            <p:cNvSpPr/>
            <p:nvPr/>
          </p:nvSpPr>
          <p:spPr>
            <a:xfrm>
              <a:off x="7972617" y="354239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8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43643" y="3821249"/>
              <a:ext cx="845544" cy="6857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endCxn id="387" idx="0"/>
            </p:cNvCxnSpPr>
            <p:nvPr/>
          </p:nvCxnSpPr>
          <p:spPr>
            <a:xfrm flipV="1">
              <a:off x="6519890" y="3542392"/>
              <a:ext cx="1518136" cy="171677"/>
            </a:xfrm>
            <a:prstGeom prst="curvedConnector4">
              <a:avLst>
                <a:gd name="adj1" fmla="val 47846"/>
                <a:gd name="adj2" fmla="val 23315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0E8CC7B1-2A89-4F9E-903E-663C9D835826}"/>
              </a:ext>
            </a:extLst>
          </p:cNvPr>
          <p:cNvSpPr txBox="1"/>
          <p:nvPr/>
        </p:nvSpPr>
        <p:spPr>
          <a:xfrm>
            <a:off x="3897849" y="2921452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524C8B3-BC00-40B7-9D09-BF90D0004B5D}"/>
              </a:ext>
            </a:extLst>
          </p:cNvPr>
          <p:cNvSpPr txBox="1"/>
          <p:nvPr/>
        </p:nvSpPr>
        <p:spPr>
          <a:xfrm>
            <a:off x="2412133" y="4405692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ConvNet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: 89.84%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33244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6.282722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828127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29.7988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9.943644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750335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36.39331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18.76899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658426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44.18454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0.961304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3.222656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4425630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25.89427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7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0.47%  (89.84% </a:t>
            </a:r>
            <a:r>
              <a:rPr lang="en-US" altLang="ko-KR" dirty="0" smtClean="0">
                <a:sym typeface="Wingdings" panose="05000000000000000000" pitchFamily="2" charset="2"/>
              </a:rPr>
              <a:t> 89.37%)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35569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365831247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Pooling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0.535126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6.790924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828127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710097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14.25264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710370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39.78119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-0.00282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9.94534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750335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678884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9.522547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678554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42.47826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479120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0.093087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18.84511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658426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578902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12.07789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578710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50.94215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0.106308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1.063538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0.567608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3.759766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4425630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4150164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6.224334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4149811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30.51277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3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: 89.54%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59686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Conv.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6.253137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832037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29.46735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10.00926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751456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36.29829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18.94989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672873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42.95985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0.968933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3.210449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4443999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25.58668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 for Pruning</a:t>
            </a:r>
          </a:p>
          <a:p>
            <a:pPr lvl="1"/>
            <a:r>
              <a:rPr lang="en-US" altLang="ko-KR" dirty="0"/>
              <a:t>Batch-Normalization </a:t>
            </a:r>
            <a:r>
              <a:rPr lang="en-US" altLang="ko-KR" dirty="0" smtClean="0"/>
              <a:t>functions (BN</a:t>
            </a:r>
            <a:r>
              <a:rPr lang="en-US" altLang="ko-KR" dirty="0"/>
              <a:t>) in most BNNs can be simplified to a threshold-based </a:t>
            </a:r>
            <a:r>
              <a:rPr lang="en-US" altLang="ko-KR" dirty="0" smtClean="0"/>
              <a:t>compare operation </a:t>
            </a:r>
            <a:r>
              <a:rPr lang="en-US" altLang="ko-KR" dirty="0"/>
              <a:t>thus avoiding the floating-point calculation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 expensive FP operations in BN now </a:t>
            </a:r>
            <a:r>
              <a:rPr lang="en-US" altLang="ko-KR" dirty="0" smtClean="0"/>
              <a:t>become a </a:t>
            </a:r>
            <a:r>
              <a:rPr lang="en-US" altLang="ko-KR" dirty="0"/>
              <a:t>simple threshold </a:t>
            </a:r>
            <a:r>
              <a:rPr lang="en-US" altLang="ko-KR" dirty="0" smtClean="0"/>
              <a:t>comparison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, as soon as </a:t>
            </a:r>
            <a:r>
              <a:rPr lang="en-US" altLang="ko-KR" sz="2400" dirty="0" smtClean="0">
                <a:sym typeface="Wingdings" panose="05000000000000000000" pitchFamily="2" charset="2"/>
              </a:rPr>
              <a:t>the current </a:t>
            </a:r>
            <a:r>
              <a:rPr lang="en-US" altLang="ko-KR" sz="2400" dirty="0">
                <a:sym typeface="Wingdings" panose="05000000000000000000" pitchFamily="2" charset="2"/>
              </a:rPr>
              <a:t>accumulation becomes larger than the activation </a:t>
            </a:r>
            <a:r>
              <a:rPr lang="en-US" altLang="ko-KR" sz="2400" dirty="0" smtClean="0">
                <a:sym typeface="Wingdings" panose="05000000000000000000" pitchFamily="2" charset="2"/>
              </a:rPr>
              <a:t>threshold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400" dirty="0" smtClean="0"/>
              <a:t>0, as </a:t>
            </a:r>
            <a:r>
              <a:rPr lang="en-US" altLang="ko-KR" sz="2400" dirty="0"/>
              <a:t>long as the current accumulation is </a:t>
            </a:r>
            <a:r>
              <a:rPr lang="en-US" altLang="ko-KR" sz="2400" dirty="0" smtClean="0"/>
              <a:t>still small</a:t>
            </a:r>
            <a:endParaRPr lang="en-US" altLang="ko-KR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98" y="3076358"/>
            <a:ext cx="622069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0.49%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88.95%)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35705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91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771616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1910499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Pooling</a:t>
                      </a:r>
                      <a:r>
                        <a:rPr lang="en-US" altLang="ko-KR" sz="1200" baseline="0" smtClean="0"/>
                        <a:t> window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14.29444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39.54959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-0.00301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10.00654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751456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9.528036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42.36781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0.089321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19.02228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672873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587977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12.61694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587977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50.15657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0.080122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1.048279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0.567537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3.759766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4443999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4162678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6.330357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4162678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30.29731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5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1.7%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87.84</a:t>
            </a:r>
            <a:r>
              <a:rPr lang="en-US" altLang="ko-KR" dirty="0">
                <a:sym typeface="Wingdings" panose="05000000000000000000" pitchFamily="2" charset="2"/>
              </a:rPr>
              <a:t>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44157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49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1838781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14.29444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39.54959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-0.00301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10.00654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751456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9.528036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42.36781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0.089321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19.02228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672873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517834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23.04135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517834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56.10267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0.033898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1.002502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0.201791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3.405762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4443999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4092594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7.907405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4092594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31.47085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6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3.89%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85.65</a:t>
            </a:r>
            <a:r>
              <a:rPr lang="en-US" altLang="ko-KR" dirty="0">
                <a:sym typeface="Wingdings" panose="05000000000000000000" pitchFamily="2" charset="2"/>
              </a:rPr>
              <a:t>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98433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1892569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27.83867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49.1027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9.996372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751456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9.629839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679092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42.43266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0.09727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19.02873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672873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12.39833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50.03187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-0.04931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0.920105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0.416194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3.613281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4443999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4050809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8.847662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4050809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32.17052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1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7.08%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82.46</a:t>
            </a:r>
            <a:r>
              <a:rPr lang="en-US" altLang="ko-KR" dirty="0">
                <a:sym typeface="Wingdings" panose="05000000000000000000" pitchFamily="2" charset="2"/>
              </a:rPr>
              <a:t>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33183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770964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1874640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1105883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27.83867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49.1027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9.996372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751456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587570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21.80913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587570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50.19107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476671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0.289089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476671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19.1842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672873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517215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23.13334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517215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56.15514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-0.23883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0.732422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-0.17657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3.039551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4443999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3886307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12.54933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3886307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34.92505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0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25079"/>
              </p:ext>
            </p:extLst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: 95.14%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6695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Conv.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43.897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10.65267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8.76024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x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28.55817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31.27713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31.64775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0.889587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3.356934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32.65578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7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</a:t>
            </a:r>
            <a:r>
              <a:rPr lang="en-US" altLang="ko-KR" dirty="0"/>
              <a:t>0.1% (95.14% </a:t>
            </a:r>
            <a:r>
              <a:rPr lang="en-US" altLang="ko-KR" dirty="0">
                <a:sym typeface="Wingdings" panose="05000000000000000000" pitchFamily="2" charset="2"/>
              </a:rPr>
              <a:t> 95.04%)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20804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4281373193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1641886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10.68858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1641886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49.89362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0.080457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263284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10.72456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0.005203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8.764988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2088014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10.80698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2088014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36.27887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-0.01579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101352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31.26628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0.292193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31.84747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0.230936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64803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1.118469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4906395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8.409876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4906395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38.31935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0.32% </a:t>
            </a:r>
            <a:r>
              <a:rPr lang="en-US" altLang="ko-KR" dirty="0"/>
              <a:t>(95.14%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94.82%)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9603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2091254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10.66858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2091254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36.17999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-0.06118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31.23508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0.329399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31.8729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0.175512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1.063538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4729204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11.71759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4729204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40.5469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6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0.45% </a:t>
            </a:r>
            <a:r>
              <a:rPr lang="en-US" altLang="ko-KR" dirty="0"/>
              <a:t>(95.14%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94.69%)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03156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13.9745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38.54181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-0.08881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31.21609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0.327415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31.87154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0.152418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1.040649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0.732601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4.064941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4651858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13.16145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4651858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41.51925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6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0.53%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94.61%)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02145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1894109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19.08996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1894109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42.19638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-0.14013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31.18083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0.326423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31.87086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0.089295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0.978088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0.745232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4.077148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15.39518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43.02354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0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3.2 Threshold-based Edge-Pruning</a:t>
                </a:r>
              </a:p>
              <a:p>
                <a:pPr lvl="1"/>
                <a:r>
                  <a:rPr lang="en-US" altLang="ko-KR" dirty="0"/>
                  <a:t>Condition </a:t>
                </a:r>
                <a:r>
                  <a:rPr lang="en-US" altLang="ko-KR" dirty="0" smtClean="0"/>
                  <a:t>1 :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6181" r="51499"/>
          <a:stretch/>
        </p:blipFill>
        <p:spPr>
          <a:xfrm>
            <a:off x="1639659" y="3028086"/>
            <a:ext cx="2527366" cy="2020189"/>
          </a:xfrm>
          <a:prstGeom prst="rect">
            <a:avLst/>
          </a:prstGeom>
        </p:spPr>
      </p:pic>
      <p:sp>
        <p:nvSpPr>
          <p:cNvPr id="9" name="정육면체 8">
            <a:extLst>
              <a:ext uri="{FF2B5EF4-FFF2-40B4-BE49-F238E27FC236}">
                <a16:creationId xmlns:a16="http://schemas.microsoft.com/office/drawing/2014/main" id="{21BD136C-4A17-46B7-B226-255AECAD46C4}"/>
              </a:ext>
            </a:extLst>
          </p:cNvPr>
          <p:cNvSpPr/>
          <p:nvPr/>
        </p:nvSpPr>
        <p:spPr>
          <a:xfrm>
            <a:off x="5660721" y="3218956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5E34457-9D02-44D1-A21C-4FCA496BC774}"/>
              </a:ext>
            </a:extLst>
          </p:cNvPr>
          <p:cNvSpPr/>
          <p:nvPr/>
        </p:nvSpPr>
        <p:spPr>
          <a:xfrm>
            <a:off x="5535676" y="2925174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6B85B2-1E22-4B26-864E-8716F04732EB}"/>
              </a:ext>
            </a:extLst>
          </p:cNvPr>
          <p:cNvCxnSpPr/>
          <p:nvPr/>
        </p:nvCxnSpPr>
        <p:spPr>
          <a:xfrm>
            <a:off x="5464842" y="3833135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10D897-8A05-4950-B0B2-DD05359EC08D}"/>
              </a:ext>
            </a:extLst>
          </p:cNvPr>
          <p:cNvCxnSpPr>
            <a:cxnSpLocks/>
          </p:cNvCxnSpPr>
          <p:nvPr/>
        </p:nvCxnSpPr>
        <p:spPr>
          <a:xfrm flipH="1">
            <a:off x="5492359" y="2892285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C8976A-E30C-43CC-9197-68AC848C801F}"/>
              </a:ext>
            </a:extLst>
          </p:cNvPr>
          <p:cNvCxnSpPr>
            <a:cxnSpLocks/>
          </p:cNvCxnSpPr>
          <p:nvPr/>
        </p:nvCxnSpPr>
        <p:spPr>
          <a:xfrm flipH="1">
            <a:off x="6472970" y="2856725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882B2ECC-DA37-47DA-A480-794DA60A98D6}"/>
              </a:ext>
            </a:extLst>
          </p:cNvPr>
          <p:cNvSpPr/>
          <p:nvPr/>
        </p:nvSpPr>
        <p:spPr>
          <a:xfrm>
            <a:off x="5661692" y="372930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D61EAB05-D8DD-4E79-958A-3E721332CA7B}"/>
              </a:ext>
            </a:extLst>
          </p:cNvPr>
          <p:cNvSpPr/>
          <p:nvPr/>
        </p:nvSpPr>
        <p:spPr>
          <a:xfrm>
            <a:off x="5908496" y="3481769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391A3C52-9FFE-48E0-9E4F-A7045AC7ACEA}"/>
              </a:ext>
            </a:extLst>
          </p:cNvPr>
          <p:cNvSpPr/>
          <p:nvPr/>
        </p:nvSpPr>
        <p:spPr>
          <a:xfrm>
            <a:off x="6463785" y="3603582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660A45-89C1-486E-B41F-90F51BCD9708}"/>
              </a:ext>
            </a:extLst>
          </p:cNvPr>
          <p:cNvCxnSpPr>
            <a:cxnSpLocks/>
          </p:cNvCxnSpPr>
          <p:nvPr/>
        </p:nvCxnSpPr>
        <p:spPr>
          <a:xfrm flipH="1">
            <a:off x="5884407" y="3420708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0B0E4D-FF23-4E2F-85A5-9E46C0612AD1}"/>
              </a:ext>
            </a:extLst>
          </p:cNvPr>
          <p:cNvCxnSpPr>
            <a:cxnSpLocks/>
          </p:cNvCxnSpPr>
          <p:nvPr/>
        </p:nvCxnSpPr>
        <p:spPr>
          <a:xfrm flipH="1">
            <a:off x="6556164" y="3729306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F17C476E-1317-43C4-8D7D-45677A8AD8B3}"/>
              </a:ext>
            </a:extLst>
          </p:cNvPr>
          <p:cNvSpPr/>
          <p:nvPr/>
        </p:nvSpPr>
        <p:spPr>
          <a:xfrm>
            <a:off x="7358733" y="3218956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77EBBFB-0645-4307-8062-93DD199174ED}"/>
              </a:ext>
            </a:extLst>
          </p:cNvPr>
          <p:cNvSpPr/>
          <p:nvPr/>
        </p:nvSpPr>
        <p:spPr>
          <a:xfrm>
            <a:off x="7359704" y="372930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AB8B4772-49D9-4C6B-9262-4A01C7AEC899}"/>
              </a:ext>
            </a:extLst>
          </p:cNvPr>
          <p:cNvSpPr/>
          <p:nvPr/>
        </p:nvSpPr>
        <p:spPr>
          <a:xfrm>
            <a:off x="7606508" y="3481769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DA1D6CCA-BA30-4D2E-B462-BEF5E1F305BB}"/>
              </a:ext>
            </a:extLst>
          </p:cNvPr>
          <p:cNvSpPr/>
          <p:nvPr/>
        </p:nvSpPr>
        <p:spPr>
          <a:xfrm>
            <a:off x="8161797" y="3603582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6A924A-0A22-405A-82A3-D5A2BD59CD1E}"/>
              </a:ext>
            </a:extLst>
          </p:cNvPr>
          <p:cNvCxnSpPr>
            <a:cxnSpLocks/>
          </p:cNvCxnSpPr>
          <p:nvPr/>
        </p:nvCxnSpPr>
        <p:spPr>
          <a:xfrm flipH="1">
            <a:off x="7582419" y="3420708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2C4D90-A5BF-40F7-B817-413D55DF3C75}"/>
              </a:ext>
            </a:extLst>
          </p:cNvPr>
          <p:cNvCxnSpPr>
            <a:cxnSpLocks/>
          </p:cNvCxnSpPr>
          <p:nvPr/>
        </p:nvCxnSpPr>
        <p:spPr>
          <a:xfrm flipH="1">
            <a:off x="8254176" y="3729306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99837A-9427-4027-B287-D0D2434368E9}"/>
              </a:ext>
            </a:extLst>
          </p:cNvPr>
          <p:cNvSpPr txBox="1"/>
          <p:nvPr/>
        </p:nvSpPr>
        <p:spPr>
          <a:xfrm rot="18944822">
            <a:off x="6084209" y="32143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374EE-7606-4D05-BBB3-E13F9F29200C}"/>
              </a:ext>
            </a:extLst>
          </p:cNvPr>
          <p:cNvSpPr txBox="1"/>
          <p:nvPr/>
        </p:nvSpPr>
        <p:spPr>
          <a:xfrm rot="18944822">
            <a:off x="6181731" y="37561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E1ECA-0A52-4199-97C7-BFB0CA48CEB9}"/>
              </a:ext>
            </a:extLst>
          </p:cNvPr>
          <p:cNvSpPr txBox="1"/>
          <p:nvPr/>
        </p:nvSpPr>
        <p:spPr>
          <a:xfrm rot="18944822">
            <a:off x="7771208" y="31921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4CAD0-9FB4-4CAD-8298-F3D68B4662B2}"/>
              </a:ext>
            </a:extLst>
          </p:cNvPr>
          <p:cNvSpPr txBox="1"/>
          <p:nvPr/>
        </p:nvSpPr>
        <p:spPr>
          <a:xfrm rot="18944822">
            <a:off x="7868730" y="37339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ABB361-FCEF-4867-AFE2-5DF781A61792}"/>
              </a:ext>
            </a:extLst>
          </p:cNvPr>
          <p:cNvCxnSpPr>
            <a:cxnSpLocks/>
          </p:cNvCxnSpPr>
          <p:nvPr/>
        </p:nvCxnSpPr>
        <p:spPr>
          <a:xfrm flipH="1">
            <a:off x="8106363" y="3174347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48F6F4-D839-4936-93CB-0A48C81168B2}"/>
              </a:ext>
            </a:extLst>
          </p:cNvPr>
          <p:cNvCxnSpPr>
            <a:cxnSpLocks/>
          </p:cNvCxnSpPr>
          <p:nvPr/>
        </p:nvCxnSpPr>
        <p:spPr>
          <a:xfrm>
            <a:off x="8520075" y="3230361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C74B7-44DB-454E-B645-3D7CD6469569}"/>
              </a:ext>
            </a:extLst>
          </p:cNvPr>
          <p:cNvSpPr txBox="1"/>
          <p:nvPr/>
        </p:nvSpPr>
        <p:spPr>
          <a:xfrm>
            <a:off x="5252785" y="414223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0876B-506E-4740-A5DF-B3F650E2EFB9}"/>
              </a:ext>
            </a:extLst>
          </p:cNvPr>
          <p:cNvSpPr txBox="1"/>
          <p:nvPr/>
        </p:nvSpPr>
        <p:spPr>
          <a:xfrm>
            <a:off x="5708565" y="315195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0E9C7-AC36-435B-96F6-60BA95886434}"/>
              </a:ext>
            </a:extLst>
          </p:cNvPr>
          <p:cNvSpPr txBox="1"/>
          <p:nvPr/>
        </p:nvSpPr>
        <p:spPr>
          <a:xfrm>
            <a:off x="6729520" y="261313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/>
              <p:nvPr/>
            </p:nvSpPr>
            <p:spPr>
              <a:xfrm>
                <a:off x="5815934" y="3326583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34" y="3326583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/>
              <p:nvPr/>
            </p:nvSpPr>
            <p:spPr>
              <a:xfrm>
                <a:off x="6594331" y="3738741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31" y="3738741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/>
              <p:nvPr/>
            </p:nvSpPr>
            <p:spPr>
              <a:xfrm>
                <a:off x="7532447" y="3326583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47" y="3326583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/>
              <p:nvPr/>
            </p:nvSpPr>
            <p:spPr>
              <a:xfrm>
                <a:off x="8279319" y="3753540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9" y="375354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85178EF-4193-4293-B67D-E0F4F6E58A9A}"/>
              </a:ext>
            </a:extLst>
          </p:cNvPr>
          <p:cNvSpPr txBox="1"/>
          <p:nvPr/>
        </p:nvSpPr>
        <p:spPr>
          <a:xfrm>
            <a:off x="8095476" y="2939626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B31937-4F52-49EB-8CFE-0E0667A04E08}"/>
              </a:ext>
            </a:extLst>
          </p:cNvPr>
          <p:cNvSpPr txBox="1"/>
          <p:nvPr/>
        </p:nvSpPr>
        <p:spPr>
          <a:xfrm>
            <a:off x="8459599" y="3300072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F6B2F9-FF9E-47CF-A8F5-0A76F0F7AD81}"/>
              </a:ext>
            </a:extLst>
          </p:cNvPr>
          <p:cNvSpPr txBox="1"/>
          <p:nvPr/>
        </p:nvSpPr>
        <p:spPr>
          <a:xfrm>
            <a:off x="6211392" y="2969189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E6EE17-0914-4D3F-9ECD-F204721B2427}"/>
              </a:ext>
            </a:extLst>
          </p:cNvPr>
          <p:cNvSpPr/>
          <p:nvPr/>
        </p:nvSpPr>
        <p:spPr>
          <a:xfrm>
            <a:off x="9175761" y="3310739"/>
            <a:ext cx="532480" cy="65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B2F347-CD47-45D1-8EB4-ACA354B8298C}"/>
              </a:ext>
            </a:extLst>
          </p:cNvPr>
          <p:cNvCxnSpPr>
            <a:cxnSpLocks/>
          </p:cNvCxnSpPr>
          <p:nvPr/>
        </p:nvCxnSpPr>
        <p:spPr>
          <a:xfrm flipH="1">
            <a:off x="9175761" y="3265877"/>
            <a:ext cx="532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AD23F7A-714F-435C-831A-99407F139E5C}"/>
              </a:ext>
            </a:extLst>
          </p:cNvPr>
          <p:cNvCxnSpPr>
            <a:cxnSpLocks/>
          </p:cNvCxnSpPr>
          <p:nvPr/>
        </p:nvCxnSpPr>
        <p:spPr>
          <a:xfrm>
            <a:off x="9750798" y="3308395"/>
            <a:ext cx="0" cy="6618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9220767" y="3020528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0481D-4D7A-4193-8921-CEC17D1714EA}"/>
              </a:ext>
            </a:extLst>
          </p:cNvPr>
          <p:cNvSpPr txBox="1"/>
          <p:nvPr/>
        </p:nvSpPr>
        <p:spPr>
          <a:xfrm>
            <a:off x="9662521" y="3486323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A252E8-09B9-43B4-8AC0-92AC89470164}"/>
              </a:ext>
            </a:extLst>
          </p:cNvPr>
          <p:cNvSpPr/>
          <p:nvPr/>
        </p:nvSpPr>
        <p:spPr>
          <a:xfrm>
            <a:off x="9262489" y="3414416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E8D492-63B9-4C73-BFB7-D672D0EFADD5}"/>
              </a:ext>
            </a:extLst>
          </p:cNvPr>
          <p:cNvSpPr txBox="1"/>
          <p:nvPr/>
        </p:nvSpPr>
        <p:spPr>
          <a:xfrm>
            <a:off x="5494835" y="4678815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2E26D0-28CA-41BD-99FF-4EF72A53DF19}"/>
              </a:ext>
            </a:extLst>
          </p:cNvPr>
          <p:cNvSpPr txBox="1"/>
          <p:nvPr/>
        </p:nvSpPr>
        <p:spPr>
          <a:xfrm>
            <a:off x="7250969" y="4417659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E9203F-7C0D-4D48-8FAB-66F7140911BA}"/>
              </a:ext>
            </a:extLst>
          </p:cNvPr>
          <p:cNvSpPr txBox="1"/>
          <p:nvPr/>
        </p:nvSpPr>
        <p:spPr>
          <a:xfrm>
            <a:off x="8984213" y="3943116"/>
            <a:ext cx="1112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6BF421-FA59-44A4-BC42-6867235AE75A}"/>
              </a:ext>
            </a:extLst>
          </p:cNvPr>
          <p:cNvSpPr txBox="1"/>
          <p:nvPr/>
        </p:nvSpPr>
        <p:spPr>
          <a:xfrm>
            <a:off x="9197092" y="33569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연결선: 구부러짐 59">
            <a:extLst>
              <a:ext uri="{FF2B5EF4-FFF2-40B4-BE49-F238E27FC236}">
                <a16:creationId xmlns:a16="http://schemas.microsoft.com/office/drawing/2014/main" id="{6BD43EE1-2FA4-4488-B076-A9AD27B00A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23315" y="4020371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0">
            <a:extLst>
              <a:ext uri="{FF2B5EF4-FFF2-40B4-BE49-F238E27FC236}">
                <a16:creationId xmlns:a16="http://schemas.microsoft.com/office/drawing/2014/main" id="{A3FAE5E2-E055-440A-98DB-66950233B630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V="1">
            <a:off x="7265274" y="4020370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BA42B5-DCB7-4878-BC28-86AFC0F9BA0A}"/>
              </a:ext>
            </a:extLst>
          </p:cNvPr>
          <p:cNvSpPr/>
          <p:nvPr/>
        </p:nvSpPr>
        <p:spPr>
          <a:xfrm>
            <a:off x="7229714" y="4857402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연결선: 구부러짐 62">
            <a:extLst>
              <a:ext uri="{FF2B5EF4-FFF2-40B4-BE49-F238E27FC236}">
                <a16:creationId xmlns:a16="http://schemas.microsoft.com/office/drawing/2014/main" id="{9F22381E-C520-4BAE-8927-27C587CFF80A}"/>
              </a:ext>
            </a:extLst>
          </p:cNvPr>
          <p:cNvCxnSpPr>
            <a:cxnSpLocks/>
            <a:endCxn id="64" idx="1"/>
          </p:cNvCxnSpPr>
          <p:nvPr/>
        </p:nvCxnSpPr>
        <p:spPr>
          <a:xfrm rot="5400000">
            <a:off x="6869474" y="4089548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3">
            <a:extLst>
              <a:ext uri="{FF2B5EF4-FFF2-40B4-BE49-F238E27FC236}">
                <a16:creationId xmlns:a16="http://schemas.microsoft.com/office/drawing/2014/main" id="{7E71180D-426A-4ED6-B6AB-FE15284E09E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008647" y="3753540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81E387-5512-497B-AD77-F1BC681B4D4A}"/>
              </a:ext>
            </a:extLst>
          </p:cNvPr>
          <p:cNvSpPr txBox="1"/>
          <p:nvPr/>
        </p:nvSpPr>
        <p:spPr>
          <a:xfrm>
            <a:off x="5454200" y="4895509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88874-9E05-4518-B1F2-45762B441CB5}"/>
              </a:ext>
            </a:extLst>
          </p:cNvPr>
          <p:cNvSpPr txBox="1"/>
          <p:nvPr/>
        </p:nvSpPr>
        <p:spPr>
          <a:xfrm>
            <a:off x="7195320" y="4661984"/>
            <a:ext cx="2004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  ◇ 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No (Continue op.) 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527960-EF3E-4C83-85E3-1E328BC1DD2B}"/>
              </a:ext>
            </a:extLst>
          </p:cNvPr>
          <p:cNvSpPr txBox="1"/>
          <p:nvPr/>
        </p:nvSpPr>
        <p:spPr>
          <a:xfrm>
            <a:off x="7189567" y="4839659"/>
            <a:ext cx="2613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  ◆ + ◇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Yes (Skip the redundant op.)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연결선: 구부러짐 71">
            <a:extLst>
              <a:ext uri="{FF2B5EF4-FFF2-40B4-BE49-F238E27FC236}">
                <a16:creationId xmlns:a16="http://schemas.microsoft.com/office/drawing/2014/main" id="{B2D44A23-9B94-4618-AA9C-E93B93A01423}"/>
              </a:ext>
            </a:extLst>
          </p:cNvPr>
          <p:cNvCxnSpPr>
            <a:cxnSpLocks/>
            <a:stCxn id="73" idx="3"/>
            <a:endCxn id="56" idx="1"/>
          </p:cNvCxnSpPr>
          <p:nvPr/>
        </p:nvCxnSpPr>
        <p:spPr>
          <a:xfrm flipH="1" flipV="1">
            <a:off x="9197092" y="3495428"/>
            <a:ext cx="605690" cy="1451953"/>
          </a:xfrm>
          <a:prstGeom prst="curvedConnector5">
            <a:avLst>
              <a:gd name="adj1" fmla="val -37742"/>
              <a:gd name="adj2" fmla="val 42117"/>
              <a:gd name="adj3" fmla="val 16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E35675-9C41-443C-8B19-AEA7B77CA0B1}"/>
              </a:ext>
            </a:extLst>
          </p:cNvPr>
          <p:cNvSpPr txBox="1"/>
          <p:nvPr/>
        </p:nvSpPr>
        <p:spPr>
          <a:xfrm>
            <a:off x="9211585" y="4920965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F4B0C75-17F8-4C62-AEBD-B1C6A49883B5}"/>
              </a:ext>
            </a:extLst>
          </p:cNvPr>
          <p:cNvCxnSpPr>
            <a:cxnSpLocks/>
          </p:cNvCxnSpPr>
          <p:nvPr/>
        </p:nvCxnSpPr>
        <p:spPr>
          <a:xfrm>
            <a:off x="9116768" y="5009835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9146607F-2DEF-46E5-B829-6D86D6E432BF}"/>
              </a:ext>
            </a:extLst>
          </p:cNvPr>
          <p:cNvSpPr/>
          <p:nvPr/>
        </p:nvSpPr>
        <p:spPr>
          <a:xfrm rot="5400000">
            <a:off x="9348522" y="5003461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35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0.60%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94.54%)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8203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1776397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24.11822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1776397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45.78867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-0.17171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31.15913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0.323446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31.86883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0.049266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0.938416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0.732601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4.064941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4414552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17.59136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4414552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44.50254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6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Skipping (SVHN)</a:t>
            </a:r>
          </a:p>
          <a:p>
            <a:pPr lvl="1"/>
            <a:r>
              <a:rPr lang="en-US" altLang="ko-KR" dirty="0" smtClean="0"/>
              <a:t>Accuracy Loss : 0.91%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94.23%)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55137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1640768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29.91184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1640768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49.92773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-0.20624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31.13539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0.318486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31.86544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0.891113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4279000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20.12177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4279000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46.20663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89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(SVHN)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0.91%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94.23%)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21257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35.929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54.2265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-0.24078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31.11165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0.314517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31.86273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-0.04465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0.845337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0.694708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4.02832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22.74991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47.97653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8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414981"/>
              </p:ext>
            </p:extLst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8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3.2 Threshold-based Edge-Pruning</a:t>
                </a:r>
              </a:p>
              <a:p>
                <a:pPr lvl="1"/>
                <a:r>
                  <a:rPr lang="en-US" altLang="ko-KR" dirty="0"/>
                  <a:t>Condition </a:t>
                </a:r>
                <a:r>
                  <a:rPr lang="en-US" altLang="ko-KR" dirty="0" smtClean="0"/>
                  <a:t>2 :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𝑁𝐼𝐶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𝐶𝑢𝑟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405" t="16181" r="-1064"/>
          <a:stretch/>
        </p:blipFill>
        <p:spPr>
          <a:xfrm>
            <a:off x="1465869" y="2926198"/>
            <a:ext cx="2744008" cy="2020189"/>
          </a:xfrm>
          <a:prstGeom prst="rect">
            <a:avLst/>
          </a:prstGeom>
        </p:spPr>
      </p:pic>
      <p:sp>
        <p:nvSpPr>
          <p:cNvPr id="9" name="정육면체 8">
            <a:extLst>
              <a:ext uri="{FF2B5EF4-FFF2-40B4-BE49-F238E27FC236}">
                <a16:creationId xmlns:a16="http://schemas.microsoft.com/office/drawing/2014/main" id="{93B6E31A-9994-4F19-8D98-5F2EA6B6210A}"/>
              </a:ext>
            </a:extLst>
          </p:cNvPr>
          <p:cNvSpPr/>
          <p:nvPr/>
        </p:nvSpPr>
        <p:spPr>
          <a:xfrm>
            <a:off x="5778883" y="32281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F9F0218-D09E-4660-ACDF-01A2A14B925E}"/>
              </a:ext>
            </a:extLst>
          </p:cNvPr>
          <p:cNvSpPr/>
          <p:nvPr/>
        </p:nvSpPr>
        <p:spPr>
          <a:xfrm>
            <a:off x="5653838" y="2934349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89E95E-8AB1-4E34-90B7-BD3A6ACA9960}"/>
              </a:ext>
            </a:extLst>
          </p:cNvPr>
          <p:cNvCxnSpPr/>
          <p:nvPr/>
        </p:nvCxnSpPr>
        <p:spPr>
          <a:xfrm>
            <a:off x="5583004" y="3842310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F87DBA-10CE-4594-BB5F-1931F89EC218}"/>
              </a:ext>
            </a:extLst>
          </p:cNvPr>
          <p:cNvCxnSpPr>
            <a:cxnSpLocks/>
          </p:cNvCxnSpPr>
          <p:nvPr/>
        </p:nvCxnSpPr>
        <p:spPr>
          <a:xfrm flipH="1">
            <a:off x="5610521" y="2901460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6362-66EA-4DB4-9224-F3299843AD78}"/>
              </a:ext>
            </a:extLst>
          </p:cNvPr>
          <p:cNvCxnSpPr>
            <a:cxnSpLocks/>
          </p:cNvCxnSpPr>
          <p:nvPr/>
        </p:nvCxnSpPr>
        <p:spPr>
          <a:xfrm flipH="1">
            <a:off x="6591132" y="2865900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C58A48A4-DF53-4E0D-B8B9-B8E976DD0FCB}"/>
              </a:ext>
            </a:extLst>
          </p:cNvPr>
          <p:cNvSpPr/>
          <p:nvPr/>
        </p:nvSpPr>
        <p:spPr>
          <a:xfrm>
            <a:off x="5779854" y="37384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F3DF0343-A7C6-4D36-AC18-5F9978472366}"/>
              </a:ext>
            </a:extLst>
          </p:cNvPr>
          <p:cNvSpPr/>
          <p:nvPr/>
        </p:nvSpPr>
        <p:spPr>
          <a:xfrm>
            <a:off x="6026658" y="34909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E9C6523-838A-4C85-8020-5B2950985D74}"/>
              </a:ext>
            </a:extLst>
          </p:cNvPr>
          <p:cNvSpPr/>
          <p:nvPr/>
        </p:nvSpPr>
        <p:spPr>
          <a:xfrm>
            <a:off x="6581947" y="36127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1D6B53-BB50-4020-AEA2-D894B507A8BE}"/>
              </a:ext>
            </a:extLst>
          </p:cNvPr>
          <p:cNvCxnSpPr>
            <a:cxnSpLocks/>
          </p:cNvCxnSpPr>
          <p:nvPr/>
        </p:nvCxnSpPr>
        <p:spPr>
          <a:xfrm flipH="1">
            <a:off x="6002569" y="34298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1E1E19-87CD-404C-9471-5ED2D18DEC7F}"/>
              </a:ext>
            </a:extLst>
          </p:cNvPr>
          <p:cNvCxnSpPr>
            <a:cxnSpLocks/>
          </p:cNvCxnSpPr>
          <p:nvPr/>
        </p:nvCxnSpPr>
        <p:spPr>
          <a:xfrm flipH="1">
            <a:off x="6674326" y="37384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0DDCCA07-9DCB-41CC-A6C5-154F681F6398}"/>
              </a:ext>
            </a:extLst>
          </p:cNvPr>
          <p:cNvSpPr/>
          <p:nvPr/>
        </p:nvSpPr>
        <p:spPr>
          <a:xfrm>
            <a:off x="7476895" y="32281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0A9F157D-A5D3-4E0C-845D-AB7C10A819D6}"/>
              </a:ext>
            </a:extLst>
          </p:cNvPr>
          <p:cNvSpPr/>
          <p:nvPr/>
        </p:nvSpPr>
        <p:spPr>
          <a:xfrm>
            <a:off x="7477866" y="37384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0B7BBB3A-2D47-407F-93CB-DF5B23EC340C}"/>
              </a:ext>
            </a:extLst>
          </p:cNvPr>
          <p:cNvSpPr/>
          <p:nvPr/>
        </p:nvSpPr>
        <p:spPr>
          <a:xfrm>
            <a:off x="7724670" y="34909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1144ED0-7830-4410-9EC0-6F92B1D06464}"/>
              </a:ext>
            </a:extLst>
          </p:cNvPr>
          <p:cNvSpPr/>
          <p:nvPr/>
        </p:nvSpPr>
        <p:spPr>
          <a:xfrm>
            <a:off x="8279959" y="36127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43F8F1-290D-4B94-89C0-11BBE5E5C662}"/>
              </a:ext>
            </a:extLst>
          </p:cNvPr>
          <p:cNvCxnSpPr>
            <a:cxnSpLocks/>
          </p:cNvCxnSpPr>
          <p:nvPr/>
        </p:nvCxnSpPr>
        <p:spPr>
          <a:xfrm flipH="1">
            <a:off x="7700581" y="34298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3234B-6E72-4539-9AB5-0559867B6564}"/>
              </a:ext>
            </a:extLst>
          </p:cNvPr>
          <p:cNvCxnSpPr>
            <a:cxnSpLocks/>
          </p:cNvCxnSpPr>
          <p:nvPr/>
        </p:nvCxnSpPr>
        <p:spPr>
          <a:xfrm flipH="1">
            <a:off x="8372338" y="37384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2FBD53-F88C-437F-83AF-269FED3B6CA8}"/>
              </a:ext>
            </a:extLst>
          </p:cNvPr>
          <p:cNvSpPr txBox="1"/>
          <p:nvPr/>
        </p:nvSpPr>
        <p:spPr>
          <a:xfrm rot="18944822">
            <a:off x="6202371" y="3223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DA7E38-7759-4356-9B53-9A8A946607B0}"/>
              </a:ext>
            </a:extLst>
          </p:cNvPr>
          <p:cNvSpPr txBox="1"/>
          <p:nvPr/>
        </p:nvSpPr>
        <p:spPr>
          <a:xfrm rot="18944822">
            <a:off x="6299893" y="37653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FEC91-48C2-470D-A345-E5249F4BFA74}"/>
              </a:ext>
            </a:extLst>
          </p:cNvPr>
          <p:cNvSpPr txBox="1"/>
          <p:nvPr/>
        </p:nvSpPr>
        <p:spPr>
          <a:xfrm rot="18944822">
            <a:off x="7889370" y="32013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D218D-45E4-44FD-B85D-8E37CAB424B0}"/>
              </a:ext>
            </a:extLst>
          </p:cNvPr>
          <p:cNvSpPr txBox="1"/>
          <p:nvPr/>
        </p:nvSpPr>
        <p:spPr>
          <a:xfrm rot="18944822">
            <a:off x="7986892" y="3743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C450DF-D4C3-4C7C-9BB3-F318A6668C5B}"/>
              </a:ext>
            </a:extLst>
          </p:cNvPr>
          <p:cNvCxnSpPr>
            <a:cxnSpLocks/>
          </p:cNvCxnSpPr>
          <p:nvPr/>
        </p:nvCxnSpPr>
        <p:spPr>
          <a:xfrm flipH="1">
            <a:off x="8224525" y="3183522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233F89-A9C9-4FDD-8532-E9DA0EE29475}"/>
              </a:ext>
            </a:extLst>
          </p:cNvPr>
          <p:cNvCxnSpPr>
            <a:cxnSpLocks/>
          </p:cNvCxnSpPr>
          <p:nvPr/>
        </p:nvCxnSpPr>
        <p:spPr>
          <a:xfrm>
            <a:off x="8638237" y="3239536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05F2FC-CFFF-46EF-946D-7AFA40AAB36F}"/>
              </a:ext>
            </a:extLst>
          </p:cNvPr>
          <p:cNvSpPr txBox="1"/>
          <p:nvPr/>
        </p:nvSpPr>
        <p:spPr>
          <a:xfrm>
            <a:off x="5370947" y="415141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D965B1-9F46-40A2-88B0-37A71F9F93FE}"/>
              </a:ext>
            </a:extLst>
          </p:cNvPr>
          <p:cNvSpPr txBox="1"/>
          <p:nvPr/>
        </p:nvSpPr>
        <p:spPr>
          <a:xfrm>
            <a:off x="5826727" y="316113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6847682" y="262230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/>
              <p:nvPr/>
            </p:nvSpPr>
            <p:spPr>
              <a:xfrm>
                <a:off x="5934096" y="33357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96" y="3335758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/>
              <p:nvPr/>
            </p:nvSpPr>
            <p:spPr>
              <a:xfrm>
                <a:off x="6712493" y="3747916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93" y="3747916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/>
              <p:nvPr/>
            </p:nvSpPr>
            <p:spPr>
              <a:xfrm>
                <a:off x="7650609" y="33357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09" y="3335758"/>
                <a:ext cx="30008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/>
              <p:nvPr/>
            </p:nvSpPr>
            <p:spPr>
              <a:xfrm>
                <a:off x="8397481" y="3762715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81" y="3762715"/>
                <a:ext cx="30008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3235FAC-C885-4F19-93E6-AC867A581F0F}"/>
              </a:ext>
            </a:extLst>
          </p:cNvPr>
          <p:cNvSpPr txBox="1"/>
          <p:nvPr/>
        </p:nvSpPr>
        <p:spPr>
          <a:xfrm>
            <a:off x="8213638" y="2948801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3F038D-3FBF-4AFD-9C11-3D3FCBEB635C}"/>
              </a:ext>
            </a:extLst>
          </p:cNvPr>
          <p:cNvSpPr txBox="1"/>
          <p:nvPr/>
        </p:nvSpPr>
        <p:spPr>
          <a:xfrm>
            <a:off x="8577761" y="3309247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93FCF3-635C-40DF-8C0B-5187BA022470}"/>
              </a:ext>
            </a:extLst>
          </p:cNvPr>
          <p:cNvSpPr txBox="1"/>
          <p:nvPr/>
        </p:nvSpPr>
        <p:spPr>
          <a:xfrm>
            <a:off x="6329554" y="2978364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EF0992-2298-4864-9055-1C912405EF2D}"/>
              </a:ext>
            </a:extLst>
          </p:cNvPr>
          <p:cNvSpPr/>
          <p:nvPr/>
        </p:nvSpPr>
        <p:spPr>
          <a:xfrm>
            <a:off x="9009774" y="3218382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B4F7AE-CF11-441D-A3BB-3DD549000B96}"/>
              </a:ext>
            </a:extLst>
          </p:cNvPr>
          <p:cNvCxnSpPr>
            <a:cxnSpLocks/>
          </p:cNvCxnSpPr>
          <p:nvPr/>
        </p:nvCxnSpPr>
        <p:spPr>
          <a:xfrm flipH="1">
            <a:off x="9009774" y="3157784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DDF201C-33E2-413B-8908-481B753A787A}"/>
              </a:ext>
            </a:extLst>
          </p:cNvPr>
          <p:cNvCxnSpPr>
            <a:cxnSpLocks/>
          </p:cNvCxnSpPr>
          <p:nvPr/>
        </p:nvCxnSpPr>
        <p:spPr>
          <a:xfrm>
            <a:off x="9962980" y="3218382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AE79C-3245-460E-B3F4-8CDD6AC4F235}"/>
              </a:ext>
            </a:extLst>
          </p:cNvPr>
          <p:cNvSpPr txBox="1"/>
          <p:nvPr/>
        </p:nvSpPr>
        <p:spPr>
          <a:xfrm>
            <a:off x="9313336" y="292532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F41F1F-AF69-4506-9A6B-59EC871D197C}"/>
              </a:ext>
            </a:extLst>
          </p:cNvPr>
          <p:cNvSpPr txBox="1"/>
          <p:nvPr/>
        </p:nvSpPr>
        <p:spPr>
          <a:xfrm>
            <a:off x="9898732" y="356531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CF65E8-D47B-42E4-B792-BEFB02B9C077}"/>
              </a:ext>
            </a:extLst>
          </p:cNvPr>
          <p:cNvSpPr txBox="1"/>
          <p:nvPr/>
        </p:nvSpPr>
        <p:spPr>
          <a:xfrm>
            <a:off x="5632047" y="4678465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D5CE98-C445-41F6-B837-027D19AEDD7C}"/>
              </a:ext>
            </a:extLst>
          </p:cNvPr>
          <p:cNvSpPr txBox="1"/>
          <p:nvPr/>
        </p:nvSpPr>
        <p:spPr>
          <a:xfrm>
            <a:off x="7350081" y="4426834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11D2-994B-4ACF-A234-C16397372AD9}"/>
              </a:ext>
            </a:extLst>
          </p:cNvPr>
          <p:cNvSpPr txBox="1"/>
          <p:nvPr/>
        </p:nvSpPr>
        <p:spPr>
          <a:xfrm>
            <a:off x="9067061" y="3292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A9E44D-9084-4415-B811-DFC1A6927A41}"/>
              </a:ext>
            </a:extLst>
          </p:cNvPr>
          <p:cNvSpPr/>
          <p:nvPr/>
        </p:nvSpPr>
        <p:spPr>
          <a:xfrm>
            <a:off x="9126362" y="3350198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구부러짐 47">
            <a:extLst>
              <a:ext uri="{FF2B5EF4-FFF2-40B4-BE49-F238E27FC236}">
                <a16:creationId xmlns:a16="http://schemas.microsoft.com/office/drawing/2014/main" id="{9ED733C6-022D-4922-9463-1996B22D47B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841477" y="4029546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48">
            <a:extLst>
              <a:ext uri="{FF2B5EF4-FFF2-40B4-BE49-F238E27FC236}">
                <a16:creationId xmlns:a16="http://schemas.microsoft.com/office/drawing/2014/main" id="{12FE7658-898D-4FF9-80AD-DEA5793D8569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V="1">
            <a:off x="7383436" y="4029545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54DF7D-4F94-40E3-91B5-F232E183B936}"/>
              </a:ext>
            </a:extLst>
          </p:cNvPr>
          <p:cNvSpPr/>
          <p:nvPr/>
        </p:nvSpPr>
        <p:spPr>
          <a:xfrm>
            <a:off x="7347876" y="4866577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연결선: 구부러짐 50">
            <a:extLst>
              <a:ext uri="{FF2B5EF4-FFF2-40B4-BE49-F238E27FC236}">
                <a16:creationId xmlns:a16="http://schemas.microsoft.com/office/drawing/2014/main" id="{809D6248-B7F6-43BE-A99C-53F2D4907326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>
            <a:off x="6987636" y="4098723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1">
            <a:extLst>
              <a:ext uri="{FF2B5EF4-FFF2-40B4-BE49-F238E27FC236}">
                <a16:creationId xmlns:a16="http://schemas.microsoft.com/office/drawing/2014/main" id="{20617500-21B3-42BA-B60C-F4DF681A728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126809" y="3762715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4CADE6-B4F0-46AF-B915-027F01184235}"/>
              </a:ext>
            </a:extLst>
          </p:cNvPr>
          <p:cNvSpPr txBox="1"/>
          <p:nvPr/>
        </p:nvSpPr>
        <p:spPr>
          <a:xfrm>
            <a:off x="5572362" y="490468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Total number of iterations in receptive field</a:t>
            </a:r>
            <a:endParaRPr lang="en-US" altLang="ko-K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/>
              <p:nvPr/>
            </p:nvSpPr>
            <p:spPr>
              <a:xfrm>
                <a:off x="7022595" y="4669850"/>
                <a:ext cx="302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◎ 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Threshold ? No (Continue op.) 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95" y="4669850"/>
                <a:ext cx="3028600" cy="21544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/>
              <p:nvPr/>
            </p:nvSpPr>
            <p:spPr>
              <a:xfrm>
                <a:off x="7294578" y="4840738"/>
                <a:ext cx="27096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◎   ◆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+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-2)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? Yes (Skip the redundant op.)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78" y="4840738"/>
                <a:ext cx="2709653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구부러짐 55">
            <a:extLst>
              <a:ext uri="{FF2B5EF4-FFF2-40B4-BE49-F238E27FC236}">
                <a16:creationId xmlns:a16="http://schemas.microsoft.com/office/drawing/2014/main" id="{2CD1B044-B075-4A1A-A7BC-23F5114CC32D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H="1" flipV="1">
            <a:off x="9126362" y="3431210"/>
            <a:ext cx="877869" cy="1517250"/>
          </a:xfrm>
          <a:prstGeom prst="curvedConnector5">
            <a:avLst>
              <a:gd name="adj1" fmla="val -26040"/>
              <a:gd name="adj2" fmla="val 50880"/>
              <a:gd name="adj3" fmla="val 126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5FB144-79C6-46BA-B16A-E69D15070D68}"/>
              </a:ext>
            </a:extLst>
          </p:cNvPr>
          <p:cNvSpPr txBox="1"/>
          <p:nvPr/>
        </p:nvSpPr>
        <p:spPr>
          <a:xfrm>
            <a:off x="9390707" y="491871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44B3E3F-E4B0-4F30-B4C3-BE3E218AC78D}"/>
              </a:ext>
            </a:extLst>
          </p:cNvPr>
          <p:cNvCxnSpPr>
            <a:cxnSpLocks/>
          </p:cNvCxnSpPr>
          <p:nvPr/>
        </p:nvCxnSpPr>
        <p:spPr>
          <a:xfrm>
            <a:off x="9295890" y="5007580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D7344ADB-E0EE-4993-9AF6-D07E809EB06C}"/>
              </a:ext>
            </a:extLst>
          </p:cNvPr>
          <p:cNvSpPr/>
          <p:nvPr/>
        </p:nvSpPr>
        <p:spPr>
          <a:xfrm rot="5400000">
            <a:off x="9527644" y="5001206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2609D2-AA2A-4A7F-9761-49DA020E96C8}"/>
              </a:ext>
            </a:extLst>
          </p:cNvPr>
          <p:cNvSpPr txBox="1"/>
          <p:nvPr/>
        </p:nvSpPr>
        <p:spPr>
          <a:xfrm>
            <a:off x="8885041" y="4221642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799" y="1363113"/>
            <a:ext cx="11578282" cy="4887741"/>
          </a:xfrm>
        </p:spPr>
        <p:txBody>
          <a:bodyPr/>
          <a:lstStyle/>
          <a:p>
            <a:r>
              <a:rPr lang="en-US" altLang="ko-KR" dirty="0"/>
              <a:t>3.3 Pooling-based-Edge-Pruning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4471" t="1243" r="1059" b="-1243"/>
          <a:stretch/>
        </p:blipFill>
        <p:spPr>
          <a:xfrm>
            <a:off x="831312" y="2708577"/>
            <a:ext cx="4357439" cy="2490563"/>
          </a:xfrm>
          <a:prstGeom prst="rect">
            <a:avLst/>
          </a:prstGeom>
        </p:spPr>
      </p:pic>
      <p:sp>
        <p:nvSpPr>
          <p:cNvPr id="8" name="정육면체 7">
            <a:extLst>
              <a:ext uri="{FF2B5EF4-FFF2-40B4-BE49-F238E27FC236}">
                <a16:creationId xmlns:a16="http://schemas.microsoft.com/office/drawing/2014/main" id="{21BD136C-4A17-46B7-B226-255AECAD46C4}"/>
              </a:ext>
            </a:extLst>
          </p:cNvPr>
          <p:cNvSpPr/>
          <p:nvPr/>
        </p:nvSpPr>
        <p:spPr>
          <a:xfrm>
            <a:off x="5927205" y="3233965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5E34457-9D02-44D1-A21C-4FCA496BC774}"/>
              </a:ext>
            </a:extLst>
          </p:cNvPr>
          <p:cNvSpPr/>
          <p:nvPr/>
        </p:nvSpPr>
        <p:spPr>
          <a:xfrm>
            <a:off x="5802160" y="2940183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6B85B2-1E22-4B26-864E-8716F04732EB}"/>
              </a:ext>
            </a:extLst>
          </p:cNvPr>
          <p:cNvCxnSpPr/>
          <p:nvPr/>
        </p:nvCxnSpPr>
        <p:spPr>
          <a:xfrm>
            <a:off x="5731326" y="3848144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0D897-8A05-4950-B0B2-DD05359EC08D}"/>
              </a:ext>
            </a:extLst>
          </p:cNvPr>
          <p:cNvCxnSpPr>
            <a:cxnSpLocks/>
          </p:cNvCxnSpPr>
          <p:nvPr/>
        </p:nvCxnSpPr>
        <p:spPr>
          <a:xfrm flipH="1">
            <a:off x="5758843" y="2907294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C8976A-E30C-43CC-9197-68AC848C801F}"/>
              </a:ext>
            </a:extLst>
          </p:cNvPr>
          <p:cNvCxnSpPr>
            <a:cxnSpLocks/>
          </p:cNvCxnSpPr>
          <p:nvPr/>
        </p:nvCxnSpPr>
        <p:spPr>
          <a:xfrm flipH="1">
            <a:off x="6739454" y="2871734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82B2ECC-DA37-47DA-A480-794DA60A98D6}"/>
              </a:ext>
            </a:extLst>
          </p:cNvPr>
          <p:cNvSpPr/>
          <p:nvPr/>
        </p:nvSpPr>
        <p:spPr>
          <a:xfrm>
            <a:off x="5928176" y="3744315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D61EAB05-D8DD-4E79-958A-3E721332CA7B}"/>
              </a:ext>
            </a:extLst>
          </p:cNvPr>
          <p:cNvSpPr/>
          <p:nvPr/>
        </p:nvSpPr>
        <p:spPr>
          <a:xfrm>
            <a:off x="6174980" y="3496778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1A3C52-9FFE-48E0-9E4F-A7045AC7ACEA}"/>
              </a:ext>
            </a:extLst>
          </p:cNvPr>
          <p:cNvSpPr/>
          <p:nvPr/>
        </p:nvSpPr>
        <p:spPr>
          <a:xfrm>
            <a:off x="6730269" y="361859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660A45-89C1-486E-B41F-90F51BCD9708}"/>
              </a:ext>
            </a:extLst>
          </p:cNvPr>
          <p:cNvCxnSpPr>
            <a:cxnSpLocks/>
          </p:cNvCxnSpPr>
          <p:nvPr/>
        </p:nvCxnSpPr>
        <p:spPr>
          <a:xfrm flipH="1">
            <a:off x="6150891" y="3435717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0B0E4D-FF23-4E2F-85A5-9E46C0612AD1}"/>
              </a:ext>
            </a:extLst>
          </p:cNvPr>
          <p:cNvCxnSpPr>
            <a:cxnSpLocks/>
          </p:cNvCxnSpPr>
          <p:nvPr/>
        </p:nvCxnSpPr>
        <p:spPr>
          <a:xfrm flipH="1">
            <a:off x="6822648" y="3744315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F17C476E-1317-43C4-8D7D-45677A8AD8B3}"/>
              </a:ext>
            </a:extLst>
          </p:cNvPr>
          <p:cNvSpPr/>
          <p:nvPr/>
        </p:nvSpPr>
        <p:spPr>
          <a:xfrm>
            <a:off x="7625217" y="3233965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377EBBFB-0645-4307-8062-93DD199174ED}"/>
              </a:ext>
            </a:extLst>
          </p:cNvPr>
          <p:cNvSpPr/>
          <p:nvPr/>
        </p:nvSpPr>
        <p:spPr>
          <a:xfrm>
            <a:off x="7626188" y="3744315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AB8B4772-49D9-4C6B-9262-4A01C7AEC899}"/>
              </a:ext>
            </a:extLst>
          </p:cNvPr>
          <p:cNvSpPr/>
          <p:nvPr/>
        </p:nvSpPr>
        <p:spPr>
          <a:xfrm>
            <a:off x="7872992" y="3496778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A1D6CCA-BA30-4D2E-B462-BEF5E1F305BB}"/>
              </a:ext>
            </a:extLst>
          </p:cNvPr>
          <p:cNvSpPr/>
          <p:nvPr/>
        </p:nvSpPr>
        <p:spPr>
          <a:xfrm>
            <a:off x="8428281" y="361859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6A924A-0A22-405A-82A3-D5A2BD59CD1E}"/>
              </a:ext>
            </a:extLst>
          </p:cNvPr>
          <p:cNvCxnSpPr>
            <a:cxnSpLocks/>
          </p:cNvCxnSpPr>
          <p:nvPr/>
        </p:nvCxnSpPr>
        <p:spPr>
          <a:xfrm flipH="1">
            <a:off x="7848903" y="3435717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2C4D90-A5BF-40F7-B817-413D55DF3C75}"/>
              </a:ext>
            </a:extLst>
          </p:cNvPr>
          <p:cNvCxnSpPr>
            <a:cxnSpLocks/>
          </p:cNvCxnSpPr>
          <p:nvPr/>
        </p:nvCxnSpPr>
        <p:spPr>
          <a:xfrm flipH="1">
            <a:off x="8520660" y="3744315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9837A-9427-4027-B287-D0D2434368E9}"/>
              </a:ext>
            </a:extLst>
          </p:cNvPr>
          <p:cNvSpPr txBox="1"/>
          <p:nvPr/>
        </p:nvSpPr>
        <p:spPr>
          <a:xfrm rot="18944822">
            <a:off x="6350693" y="32293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374EE-7606-4D05-BBB3-E13F9F29200C}"/>
              </a:ext>
            </a:extLst>
          </p:cNvPr>
          <p:cNvSpPr txBox="1"/>
          <p:nvPr/>
        </p:nvSpPr>
        <p:spPr>
          <a:xfrm rot="18944822">
            <a:off x="6448215" y="3771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2E1ECA-0A52-4199-97C7-BFB0CA48CEB9}"/>
              </a:ext>
            </a:extLst>
          </p:cNvPr>
          <p:cNvSpPr txBox="1"/>
          <p:nvPr/>
        </p:nvSpPr>
        <p:spPr>
          <a:xfrm rot="18944822">
            <a:off x="8037692" y="3207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4CAD0-9FB4-4CAD-8298-F3D68B4662B2}"/>
              </a:ext>
            </a:extLst>
          </p:cNvPr>
          <p:cNvSpPr txBox="1"/>
          <p:nvPr/>
        </p:nvSpPr>
        <p:spPr>
          <a:xfrm rot="18944822">
            <a:off x="8135214" y="37489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ABB361-FCEF-4867-AFE2-5DF781A61792}"/>
              </a:ext>
            </a:extLst>
          </p:cNvPr>
          <p:cNvCxnSpPr>
            <a:cxnSpLocks/>
          </p:cNvCxnSpPr>
          <p:nvPr/>
        </p:nvCxnSpPr>
        <p:spPr>
          <a:xfrm flipH="1">
            <a:off x="8372847" y="3189356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48F6F4-D839-4936-93CB-0A48C81168B2}"/>
              </a:ext>
            </a:extLst>
          </p:cNvPr>
          <p:cNvCxnSpPr>
            <a:cxnSpLocks/>
          </p:cNvCxnSpPr>
          <p:nvPr/>
        </p:nvCxnSpPr>
        <p:spPr>
          <a:xfrm>
            <a:off x="8786559" y="3245370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9C74B7-44DB-454E-B645-3D7CD6469569}"/>
              </a:ext>
            </a:extLst>
          </p:cNvPr>
          <p:cNvSpPr txBox="1"/>
          <p:nvPr/>
        </p:nvSpPr>
        <p:spPr>
          <a:xfrm>
            <a:off x="5519269" y="415724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0876B-506E-4740-A5DF-B3F650E2EFB9}"/>
              </a:ext>
            </a:extLst>
          </p:cNvPr>
          <p:cNvSpPr txBox="1"/>
          <p:nvPr/>
        </p:nvSpPr>
        <p:spPr>
          <a:xfrm>
            <a:off x="5975049" y="3166967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0E9C7-AC36-435B-96F6-60BA95886434}"/>
              </a:ext>
            </a:extLst>
          </p:cNvPr>
          <p:cNvSpPr txBox="1"/>
          <p:nvPr/>
        </p:nvSpPr>
        <p:spPr>
          <a:xfrm>
            <a:off x="6996004" y="262814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/>
              <p:nvPr/>
            </p:nvSpPr>
            <p:spPr>
              <a:xfrm>
                <a:off x="6082418" y="3341592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18" y="3341592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/>
              <p:nvPr/>
            </p:nvSpPr>
            <p:spPr>
              <a:xfrm>
                <a:off x="6860815" y="3753750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15" y="375375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/>
              <p:nvPr/>
            </p:nvSpPr>
            <p:spPr>
              <a:xfrm>
                <a:off x="7798931" y="3341592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31" y="3341592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/>
              <p:nvPr/>
            </p:nvSpPr>
            <p:spPr>
              <a:xfrm>
                <a:off x="8545803" y="3768549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03" y="3768549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85178EF-4193-4293-B67D-E0F4F6E58A9A}"/>
              </a:ext>
            </a:extLst>
          </p:cNvPr>
          <p:cNvSpPr txBox="1"/>
          <p:nvPr/>
        </p:nvSpPr>
        <p:spPr>
          <a:xfrm>
            <a:off x="8361960" y="2954635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B31937-4F52-49EB-8CFE-0E0667A04E08}"/>
              </a:ext>
            </a:extLst>
          </p:cNvPr>
          <p:cNvSpPr txBox="1"/>
          <p:nvPr/>
        </p:nvSpPr>
        <p:spPr>
          <a:xfrm>
            <a:off x="8726083" y="3315081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F6B2F9-FF9E-47CF-A8F5-0A76F0F7AD81}"/>
              </a:ext>
            </a:extLst>
          </p:cNvPr>
          <p:cNvSpPr txBox="1"/>
          <p:nvPr/>
        </p:nvSpPr>
        <p:spPr>
          <a:xfrm>
            <a:off x="6477876" y="2984198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19455A-1ECD-437B-8FCE-5255951B1D78}"/>
              </a:ext>
            </a:extLst>
          </p:cNvPr>
          <p:cNvSpPr/>
          <p:nvPr/>
        </p:nvSpPr>
        <p:spPr>
          <a:xfrm>
            <a:off x="9158096" y="3224216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E6EE17-0914-4D3F-9ECD-F204721B2427}"/>
              </a:ext>
            </a:extLst>
          </p:cNvPr>
          <p:cNvSpPr/>
          <p:nvPr/>
        </p:nvSpPr>
        <p:spPr>
          <a:xfrm>
            <a:off x="10542105" y="3350328"/>
            <a:ext cx="532480" cy="65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929F65-B5E9-418C-BCA0-4D848B647F8B}"/>
              </a:ext>
            </a:extLst>
          </p:cNvPr>
          <p:cNvCxnSpPr>
            <a:cxnSpLocks/>
          </p:cNvCxnSpPr>
          <p:nvPr/>
        </p:nvCxnSpPr>
        <p:spPr>
          <a:xfrm flipH="1">
            <a:off x="9158096" y="3163618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3A128F-7761-40DA-9D58-D7BD3635F881}"/>
              </a:ext>
            </a:extLst>
          </p:cNvPr>
          <p:cNvCxnSpPr>
            <a:cxnSpLocks/>
          </p:cNvCxnSpPr>
          <p:nvPr/>
        </p:nvCxnSpPr>
        <p:spPr>
          <a:xfrm>
            <a:off x="10111302" y="3224216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8CC7B1-2A89-4F9E-903E-663C9D835826}"/>
              </a:ext>
            </a:extLst>
          </p:cNvPr>
          <p:cNvSpPr txBox="1"/>
          <p:nvPr/>
        </p:nvSpPr>
        <p:spPr>
          <a:xfrm>
            <a:off x="9461658" y="293115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24C8B3-BC00-40B7-9D09-BF90D0004B5D}"/>
              </a:ext>
            </a:extLst>
          </p:cNvPr>
          <p:cNvSpPr txBox="1"/>
          <p:nvPr/>
        </p:nvSpPr>
        <p:spPr>
          <a:xfrm>
            <a:off x="10047054" y="357114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AB2F347-CD47-45D1-8EB4-ACA354B8298C}"/>
              </a:ext>
            </a:extLst>
          </p:cNvPr>
          <p:cNvCxnSpPr>
            <a:cxnSpLocks/>
          </p:cNvCxnSpPr>
          <p:nvPr/>
        </p:nvCxnSpPr>
        <p:spPr>
          <a:xfrm flipH="1">
            <a:off x="10542105" y="3305466"/>
            <a:ext cx="532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D23F7A-714F-435C-831A-99407F139E5C}"/>
              </a:ext>
            </a:extLst>
          </p:cNvPr>
          <p:cNvCxnSpPr>
            <a:cxnSpLocks/>
          </p:cNvCxnSpPr>
          <p:nvPr/>
        </p:nvCxnSpPr>
        <p:spPr>
          <a:xfrm>
            <a:off x="11117142" y="3347984"/>
            <a:ext cx="0" cy="6618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10587111" y="3060117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10481D-4D7A-4193-8921-CEC17D1714EA}"/>
              </a:ext>
            </a:extLst>
          </p:cNvPr>
          <p:cNvSpPr txBox="1"/>
          <p:nvPr/>
        </p:nvSpPr>
        <p:spPr>
          <a:xfrm>
            <a:off x="11028865" y="3525912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A252E8-09B9-43B4-8AC0-92AC89470164}"/>
              </a:ext>
            </a:extLst>
          </p:cNvPr>
          <p:cNvSpPr/>
          <p:nvPr/>
        </p:nvSpPr>
        <p:spPr>
          <a:xfrm>
            <a:off x="10628833" y="3454005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E8D492-63B9-4C73-BFB7-D672D0EFADD5}"/>
              </a:ext>
            </a:extLst>
          </p:cNvPr>
          <p:cNvSpPr txBox="1"/>
          <p:nvPr/>
        </p:nvSpPr>
        <p:spPr>
          <a:xfrm>
            <a:off x="5761319" y="4693824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E26D0-28CA-41BD-99FF-4EF72A53DF19}"/>
              </a:ext>
            </a:extLst>
          </p:cNvPr>
          <p:cNvSpPr txBox="1"/>
          <p:nvPr/>
        </p:nvSpPr>
        <p:spPr>
          <a:xfrm>
            <a:off x="7517453" y="4432668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0743E-7F79-43C3-9227-189DD08EAADA}"/>
              </a:ext>
            </a:extLst>
          </p:cNvPr>
          <p:cNvSpPr txBox="1"/>
          <p:nvPr/>
        </p:nvSpPr>
        <p:spPr>
          <a:xfrm>
            <a:off x="9102809" y="3666205"/>
            <a:ext cx="94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window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E9203F-7C0D-4D48-8FAB-66F7140911BA}"/>
              </a:ext>
            </a:extLst>
          </p:cNvPr>
          <p:cNvSpPr txBox="1"/>
          <p:nvPr/>
        </p:nvSpPr>
        <p:spPr>
          <a:xfrm>
            <a:off x="10350557" y="3982705"/>
            <a:ext cx="1112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6BF421-FA59-44A4-BC42-6867235AE75A}"/>
              </a:ext>
            </a:extLst>
          </p:cNvPr>
          <p:cNvSpPr txBox="1"/>
          <p:nvPr/>
        </p:nvSpPr>
        <p:spPr>
          <a:xfrm>
            <a:off x="10563436" y="339651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59BCD-01DE-4F4A-899A-310CB2245E29}"/>
              </a:ext>
            </a:extLst>
          </p:cNvPr>
          <p:cNvSpPr txBox="1"/>
          <p:nvPr/>
        </p:nvSpPr>
        <p:spPr>
          <a:xfrm>
            <a:off x="9215383" y="32981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95F006-BCD6-4EE3-946D-DBB338865C1A}"/>
              </a:ext>
            </a:extLst>
          </p:cNvPr>
          <p:cNvSpPr/>
          <p:nvPr/>
        </p:nvSpPr>
        <p:spPr>
          <a:xfrm>
            <a:off x="9274684" y="3356032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F1F73C-A95D-484C-A3E9-06D783E10C03}"/>
              </a:ext>
            </a:extLst>
          </p:cNvPr>
          <p:cNvSpPr/>
          <p:nvPr/>
        </p:nvSpPr>
        <p:spPr>
          <a:xfrm>
            <a:off x="9402470" y="3356032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46DC99-14FD-4F7E-90B1-9D04E2E6899C}"/>
              </a:ext>
            </a:extLst>
          </p:cNvPr>
          <p:cNvSpPr/>
          <p:nvPr/>
        </p:nvSpPr>
        <p:spPr>
          <a:xfrm>
            <a:off x="9274684" y="3518056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C976D6-E7F9-4140-939B-60D76F234AD1}"/>
              </a:ext>
            </a:extLst>
          </p:cNvPr>
          <p:cNvSpPr/>
          <p:nvPr/>
        </p:nvSpPr>
        <p:spPr>
          <a:xfrm>
            <a:off x="9402470" y="3518056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구부러짐 59">
            <a:extLst>
              <a:ext uri="{FF2B5EF4-FFF2-40B4-BE49-F238E27FC236}">
                <a16:creationId xmlns:a16="http://schemas.microsoft.com/office/drawing/2014/main" id="{6BD43EE1-2FA4-4488-B076-A9AD27B00AD4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989799" y="4035380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0">
            <a:extLst>
              <a:ext uri="{FF2B5EF4-FFF2-40B4-BE49-F238E27FC236}">
                <a16:creationId xmlns:a16="http://schemas.microsoft.com/office/drawing/2014/main" id="{A3FAE5E2-E055-440A-98DB-66950233B630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7531758" y="4035379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BA42B5-DCB7-4878-BC28-86AFC0F9BA0A}"/>
              </a:ext>
            </a:extLst>
          </p:cNvPr>
          <p:cNvSpPr/>
          <p:nvPr/>
        </p:nvSpPr>
        <p:spPr>
          <a:xfrm>
            <a:off x="7496198" y="4872411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연결선: 구부러짐 62">
            <a:extLst>
              <a:ext uri="{FF2B5EF4-FFF2-40B4-BE49-F238E27FC236}">
                <a16:creationId xmlns:a16="http://schemas.microsoft.com/office/drawing/2014/main" id="{9F22381E-C520-4BAE-8927-27C587CFF80A}"/>
              </a:ext>
            </a:extLst>
          </p:cNvPr>
          <p:cNvCxnSpPr>
            <a:cxnSpLocks/>
            <a:endCxn id="63" idx="1"/>
          </p:cNvCxnSpPr>
          <p:nvPr/>
        </p:nvCxnSpPr>
        <p:spPr>
          <a:xfrm rot="5400000">
            <a:off x="7135958" y="4104557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3">
            <a:extLst>
              <a:ext uri="{FF2B5EF4-FFF2-40B4-BE49-F238E27FC236}">
                <a16:creationId xmlns:a16="http://schemas.microsoft.com/office/drawing/2014/main" id="{7E71180D-426A-4ED6-B6AB-FE15284E09E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275131" y="3768549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97CDB-CE66-49B3-BC58-82EE7AFAB8D3}"/>
              </a:ext>
            </a:extLst>
          </p:cNvPr>
          <p:cNvCxnSpPr>
            <a:cxnSpLocks/>
          </p:cNvCxnSpPr>
          <p:nvPr/>
        </p:nvCxnSpPr>
        <p:spPr>
          <a:xfrm>
            <a:off x="9476993" y="3443966"/>
            <a:ext cx="268013" cy="0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CFE4C4B-B2FA-450A-A60F-AD8862AEFA3A}"/>
              </a:ext>
            </a:extLst>
          </p:cNvPr>
          <p:cNvCxnSpPr>
            <a:cxnSpLocks/>
          </p:cNvCxnSpPr>
          <p:nvPr/>
        </p:nvCxnSpPr>
        <p:spPr>
          <a:xfrm flipV="1">
            <a:off x="9336154" y="3443966"/>
            <a:ext cx="417374" cy="160434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FC1295-1DAF-4397-AB01-1309F371C632}"/>
              </a:ext>
            </a:extLst>
          </p:cNvPr>
          <p:cNvCxnSpPr>
            <a:cxnSpLocks/>
          </p:cNvCxnSpPr>
          <p:nvPr/>
        </p:nvCxnSpPr>
        <p:spPr>
          <a:xfrm flipV="1">
            <a:off x="9470898" y="3442132"/>
            <a:ext cx="289613" cy="167118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AB96ED-BDA9-4C6C-8B1E-49DCC319F440}"/>
              </a:ext>
            </a:extLst>
          </p:cNvPr>
          <p:cNvSpPr txBox="1"/>
          <p:nvPr/>
        </p:nvSpPr>
        <p:spPr>
          <a:xfrm>
            <a:off x="9666745" y="3275604"/>
            <a:ext cx="49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81E387-5512-497B-AD77-F1BC681B4D4A}"/>
              </a:ext>
            </a:extLst>
          </p:cNvPr>
          <p:cNvSpPr txBox="1"/>
          <p:nvPr/>
        </p:nvSpPr>
        <p:spPr>
          <a:xfrm>
            <a:off x="5720684" y="491051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188874-9E05-4518-B1F2-45762B441CB5}"/>
              </a:ext>
            </a:extLst>
          </p:cNvPr>
          <p:cNvSpPr txBox="1"/>
          <p:nvPr/>
        </p:nvSpPr>
        <p:spPr>
          <a:xfrm>
            <a:off x="7461804" y="4676993"/>
            <a:ext cx="2004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  ◇ 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No (Continue op.) 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527960-EF3E-4C83-85E3-1E328BC1DD2B}"/>
              </a:ext>
            </a:extLst>
          </p:cNvPr>
          <p:cNvSpPr txBox="1"/>
          <p:nvPr/>
        </p:nvSpPr>
        <p:spPr>
          <a:xfrm>
            <a:off x="7456051" y="4854668"/>
            <a:ext cx="2613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  ◆ + ◇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Yes (Skip the redundant op.)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연결선: 구부러짐 71">
            <a:extLst>
              <a:ext uri="{FF2B5EF4-FFF2-40B4-BE49-F238E27FC236}">
                <a16:creationId xmlns:a16="http://schemas.microsoft.com/office/drawing/2014/main" id="{B2D44A23-9B94-4618-AA9C-E93B93A01423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 flipH="1" flipV="1">
            <a:off x="9274684" y="3437044"/>
            <a:ext cx="794582" cy="1525346"/>
          </a:xfrm>
          <a:prstGeom prst="curvedConnector5">
            <a:avLst>
              <a:gd name="adj1" fmla="val -28770"/>
              <a:gd name="adj2" fmla="val 50876"/>
              <a:gd name="adj3" fmla="val 128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2">
            <a:extLst>
              <a:ext uri="{FF2B5EF4-FFF2-40B4-BE49-F238E27FC236}">
                <a16:creationId xmlns:a16="http://schemas.microsoft.com/office/drawing/2014/main" id="{A399D6BC-4874-4EEE-A92A-94E9AF48B3C9}"/>
              </a:ext>
            </a:extLst>
          </p:cNvPr>
          <p:cNvCxnSpPr>
            <a:stCxn id="53" idx="0"/>
            <a:endCxn id="55" idx="1"/>
          </p:cNvCxnSpPr>
          <p:nvPr/>
        </p:nvCxnSpPr>
        <p:spPr>
          <a:xfrm rot="5400000" flipH="1" flipV="1">
            <a:off x="10003589" y="3106359"/>
            <a:ext cx="131188" cy="9885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E35675-9C41-443C-8B19-AEA7B77CA0B1}"/>
              </a:ext>
            </a:extLst>
          </p:cNvPr>
          <p:cNvSpPr txBox="1"/>
          <p:nvPr/>
        </p:nvSpPr>
        <p:spPr>
          <a:xfrm>
            <a:off x="9478069" y="493597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4B0C75-17F8-4C62-AEBD-B1C6A49883B5}"/>
              </a:ext>
            </a:extLst>
          </p:cNvPr>
          <p:cNvCxnSpPr>
            <a:cxnSpLocks/>
          </p:cNvCxnSpPr>
          <p:nvPr/>
        </p:nvCxnSpPr>
        <p:spPr>
          <a:xfrm>
            <a:off x="9383252" y="5024844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9146607F-2DEF-46E5-B829-6D86D6E432BF}"/>
              </a:ext>
            </a:extLst>
          </p:cNvPr>
          <p:cNvSpPr/>
          <p:nvPr/>
        </p:nvSpPr>
        <p:spPr>
          <a:xfrm rot="5400000">
            <a:off x="9615006" y="5018470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734BA1-798E-446D-AF20-9EFD07D239A9}"/>
              </a:ext>
            </a:extLst>
          </p:cNvPr>
          <p:cNvSpPr txBox="1"/>
          <p:nvPr/>
        </p:nvSpPr>
        <p:spPr>
          <a:xfrm>
            <a:off x="8996396" y="4246533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7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4.4.2 </a:t>
                </a:r>
                <a:r>
                  <a:rPr lang="en-US" altLang="ko-KR" dirty="0"/>
                  <a:t>Threshold </a:t>
                </a:r>
                <a:r>
                  <a:rPr lang="en-US" altLang="ko-KR" dirty="0" smtClean="0"/>
                  <a:t>Relaxing</a:t>
                </a:r>
              </a:p>
              <a:p>
                <a:pPr lvl="1"/>
                <a:r>
                  <a:rPr lang="en-US" altLang="ko-KR" dirty="0"/>
                  <a:t>The idea is to set </a:t>
                </a:r>
                <a:r>
                  <a:rPr lang="en-US" altLang="ko-KR" dirty="0" smtClean="0"/>
                  <a:t>a relaxing </a:t>
                </a:r>
                <a:r>
                  <a:rPr lang="en-US" altLang="ko-KR" dirty="0"/>
                  <a:t>factor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n-US" altLang="ko-KR" dirty="0"/>
                  <a:t>) on the </a:t>
                </a:r>
                <a:r>
                  <a:rPr lang="en-US" altLang="ko-KR" dirty="0" smtClean="0"/>
                  <a:t>threshold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= Relaxing Factor</a:t>
                </a:r>
              </a:p>
              <a:p>
                <a:pPr lvl="2"/>
                <a:r>
                  <a:rPr lang="en-US" altLang="ko-KR" dirty="0" smtClean="0"/>
                  <a:t>Condition 1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Condition 2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l-GR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l-GR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l-GR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l-GR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 smtClean="0"/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Condition1, 2 will be triggered </a:t>
                </a:r>
                <a:r>
                  <a:rPr lang="en-US" altLang="ko-KR" dirty="0">
                    <a:sym typeface="Wingdings" panose="05000000000000000000" pitchFamily="2" charset="2"/>
                  </a:rPr>
                  <a:t>earlier than it would have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been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is 1, threshold </a:t>
                </a:r>
                <a:r>
                  <a:rPr lang="en-US" altLang="ko-KR" dirty="0" smtClean="0"/>
                  <a:t>relaxing is </a:t>
                </a:r>
                <a:r>
                  <a:rPr lang="en-US" altLang="ko-KR" dirty="0"/>
                  <a:t>not used and the pruning is lossless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7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5.1 Ideal Pruning Rate vs Network </a:t>
                </a:r>
                <a:r>
                  <a:rPr lang="en-US" altLang="ko-KR" dirty="0" smtClean="0"/>
                  <a:t>Accuracy</a:t>
                </a:r>
              </a:p>
              <a:p>
                <a:pPr lvl="1"/>
                <a:r>
                  <a:rPr lang="en-US" altLang="ko-KR" dirty="0"/>
                  <a:t>(1)&amp;(2) “Condition 1” and “Condition 2” of </a:t>
                </a:r>
                <a:r>
                  <a:rPr lang="en-US" altLang="ko-KR" dirty="0" smtClean="0"/>
                  <a:t>threshold-based-edge-pruning; and </a:t>
                </a:r>
                <a:r>
                  <a:rPr lang="en-US" altLang="ko-KR" dirty="0"/>
                  <a:t>(3) Pooling </a:t>
                </a:r>
                <a:r>
                  <a:rPr lang="en-US" altLang="ko-KR" dirty="0" smtClean="0"/>
                  <a:t>Pruning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= 1, the top-1 accuracy </a:t>
                </a:r>
                <a:r>
                  <a:rPr lang="en-US" altLang="ko-KR" dirty="0" smtClean="0"/>
                  <a:t>: 88.5%, pruning </a:t>
                </a:r>
                <a:r>
                  <a:rPr lang="en-US" altLang="ko-KR" dirty="0"/>
                  <a:t>rate :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27% for </a:t>
                </a:r>
                <a:r>
                  <a:rPr lang="en-US" altLang="ko-KR" dirty="0" smtClean="0"/>
                  <a:t>VGG-Like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 r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7" y="2714609"/>
            <a:ext cx="11444668" cy="16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5.1 Ideal Pruning Rate vs Network Accuracy</a:t>
            </a:r>
          </a:p>
          <a:p>
            <a:pPr lvl="1"/>
            <a:r>
              <a:rPr lang="en-US" altLang="ko-KR" dirty="0" smtClean="0"/>
              <a:t>Infection Point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8" y="2247900"/>
            <a:ext cx="11380483" cy="32904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514601" y="3733092"/>
            <a:ext cx="190499" cy="152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215" y="3933824"/>
            <a:ext cx="278285" cy="1288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80065" y="3800476"/>
            <a:ext cx="316385" cy="14216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3925" y="5516527"/>
            <a:ext cx="1070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smaller </a:t>
            </a:r>
            <a:r>
              <a:rPr lang="en-US" altLang="ko-KR" dirty="0">
                <a:sym typeface="Wingdings" panose="05000000000000000000" pitchFamily="2" charset="2"/>
              </a:rPr>
              <a:t>than the </a:t>
            </a:r>
            <a:r>
              <a:rPr lang="en-US" altLang="ko-KR" dirty="0" smtClean="0">
                <a:sym typeface="Wingdings" panose="05000000000000000000" pitchFamily="2" charset="2"/>
              </a:rPr>
              <a:t>inflection point 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49</a:t>
            </a:r>
            <a:r>
              <a:rPr lang="ko-KR" altLang="en-US" dirty="0"/>
              <a:t>%, 46%, and 48%,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3.3%, 0.9%, and 2.9% </a:t>
            </a:r>
            <a:r>
              <a:rPr lang="ko-KR" altLang="en-US" dirty="0" err="1" smtClean="0"/>
              <a:t>loss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accuracy</a:t>
            </a:r>
            <a:r>
              <a:rPr lang="en-US" altLang="ko-KR" dirty="0" smtClean="0"/>
              <a:t>, </a:t>
            </a:r>
            <a:r>
              <a:rPr lang="en-US" altLang="ko-KR" dirty="0"/>
              <a:t>respectively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6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Pruning </a:t>
                </a:r>
                <a:r>
                  <a:rPr lang="ko-KR" altLang="en-US" dirty="0" smtClean="0"/>
                  <a:t>적용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= 1, the top-1 accuracy : 88.5%, pruning rate : 27% for </a:t>
                </a:r>
                <a:r>
                  <a:rPr lang="en-US" altLang="ko-KR" dirty="0" smtClean="0"/>
                  <a:t>VGG-Like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= 1, </a:t>
                </a:r>
                <a:r>
                  <a:rPr lang="en-US" altLang="ko-KR" dirty="0" smtClean="0"/>
                  <a:t>accuracy : 89.54%, pruning </a:t>
                </a:r>
                <a:r>
                  <a:rPr lang="en-US" altLang="ko-KR" dirty="0"/>
                  <a:t>rate :</a:t>
                </a:r>
                <a:r>
                  <a:rPr lang="en-US" altLang="ko-KR" dirty="0" smtClean="0"/>
                  <a:t> 17.47% </a:t>
                </a:r>
                <a:r>
                  <a:rPr lang="en-US" altLang="ko-KR" dirty="0"/>
                  <a:t>for </a:t>
                </a:r>
                <a:r>
                  <a:rPr lang="en-US" altLang="ko-KR" dirty="0" smtClean="0"/>
                  <a:t>VGG-Like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12-Aug-21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61218"/>
          <a:stretch/>
        </p:blipFill>
        <p:spPr>
          <a:xfrm>
            <a:off x="389921" y="1924901"/>
            <a:ext cx="11444668" cy="62433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95879"/>
              </p:ext>
            </p:extLst>
          </p:nvPr>
        </p:nvGraphicFramePr>
        <p:xfrm>
          <a:off x="1986098" y="3847518"/>
          <a:ext cx="8606528" cy="13827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1632">
                  <a:extLst>
                    <a:ext uri="{9D8B030D-6E8A-4147-A177-3AD203B41FA5}">
                      <a16:colId xmlns:a16="http://schemas.microsoft.com/office/drawing/2014/main" val="2915157915"/>
                    </a:ext>
                  </a:extLst>
                </a:gridCol>
                <a:gridCol w="2151632">
                  <a:extLst>
                    <a:ext uri="{9D8B030D-6E8A-4147-A177-3AD203B41FA5}">
                      <a16:colId xmlns:a16="http://schemas.microsoft.com/office/drawing/2014/main" val="2167583241"/>
                    </a:ext>
                  </a:extLst>
                </a:gridCol>
                <a:gridCol w="2151632">
                  <a:extLst>
                    <a:ext uri="{9D8B030D-6E8A-4147-A177-3AD203B41FA5}">
                      <a16:colId xmlns:a16="http://schemas.microsoft.com/office/drawing/2014/main" val="2662394093"/>
                    </a:ext>
                  </a:extLst>
                </a:gridCol>
                <a:gridCol w="2151632">
                  <a:extLst>
                    <a:ext uri="{9D8B030D-6E8A-4147-A177-3AD203B41FA5}">
                      <a16:colId xmlns:a16="http://schemas.microsoft.com/office/drawing/2014/main" val="1087796241"/>
                    </a:ext>
                  </a:extLst>
                </a:gridCol>
              </a:tblGrid>
              <a:tr h="456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Relaxing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Pruning 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34227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O3BNN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79164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Our 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89.54%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17.47%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1667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70875" y="5356803"/>
            <a:ext cx="6777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17.47% = 16.81%(Condition1+Pooling)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0.66%</a:t>
            </a:r>
            <a:r>
              <a:rPr lang="en-US" altLang="ko-KR" dirty="0" smtClean="0"/>
              <a:t>(Condition2)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9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0" ma:contentTypeDescription="새 문서를 만듭니다." ma:contentTypeScope="" ma:versionID="519df7bd0686bd8af6cb26be24adf338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1d9ff99dde7cdc8b8147b9146ea1aa09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891C0-5EFB-4168-9B38-8FDFB70C0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8c6921-977f-462c-abad-c744a74fa2eb"/>
    <ds:schemaRef ds:uri="a69c5110-de25-4dce-8433-b990c8f8dcd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6926</TotalTime>
  <Words>3402</Words>
  <Application>Microsoft Office PowerPoint</Application>
  <PresentationFormat>와이드스크린</PresentationFormat>
  <Paragraphs>1711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Cambria Math</vt:lpstr>
      <vt:lpstr>times</vt:lpstr>
      <vt:lpstr>Times New Roman</vt:lpstr>
      <vt:lpstr>Wingdings</vt:lpstr>
      <vt:lpstr>Office 테마</vt:lpstr>
      <vt:lpstr>Locality Exploiting Maxpooling For BCNN</vt:lpstr>
      <vt:lpstr>O3BNN</vt:lpstr>
      <vt:lpstr>O3BNN</vt:lpstr>
      <vt:lpstr>O3BNN</vt:lpstr>
      <vt:lpstr>O3BNN</vt:lpstr>
      <vt:lpstr>O3BNN</vt:lpstr>
      <vt:lpstr>O3BNN</vt:lpstr>
      <vt:lpstr>O3BNN</vt:lpstr>
      <vt:lpstr>O3BNN</vt:lpstr>
      <vt:lpstr>O3BNN</vt:lpstr>
      <vt:lpstr>O3BNN</vt:lpstr>
      <vt:lpstr>O3BNN</vt:lpstr>
      <vt:lpstr>O3BNN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846</cp:revision>
  <dcterms:created xsi:type="dcterms:W3CDTF">2020-02-04T03:15:38Z</dcterms:created>
  <dcterms:modified xsi:type="dcterms:W3CDTF">2021-08-12T01:45:07Z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