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1" r:id="rId6"/>
    <p:sldId id="329" r:id="rId7"/>
    <p:sldId id="322" r:id="rId8"/>
    <p:sldId id="325" r:id="rId9"/>
    <p:sldId id="326" r:id="rId10"/>
    <p:sldId id="330" r:id="rId11"/>
    <p:sldId id="319" r:id="rId12"/>
    <p:sldId id="324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43A5-59BE-46D9-A03E-F11B910E8B10}" v="2" dt="2020-10-15T03:24:45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창호(***6***096)" userId="c5241caf-a6af-4120-966e-9f4cae89140f" providerId="ADAL" clId="{DFBD43A5-59BE-46D9-A03E-F11B910E8B10}"/>
    <pc:docChg chg="undo modSld">
      <pc:chgData name="류창호(***6***096)" userId="c5241caf-a6af-4120-966e-9f4cae89140f" providerId="ADAL" clId="{DFBD43A5-59BE-46D9-A03E-F11B910E8B10}" dt="2020-10-15T03:36:23.730" v="8" actId="1076"/>
      <pc:docMkLst>
        <pc:docMk/>
      </pc:docMkLst>
      <pc:sldChg chg="modSp">
        <pc:chgData name="류창호(***6***096)" userId="c5241caf-a6af-4120-966e-9f4cae89140f" providerId="ADAL" clId="{DFBD43A5-59BE-46D9-A03E-F11B910E8B10}" dt="2020-10-15T03:07:21.354" v="1" actId="1076"/>
        <pc:sldMkLst>
          <pc:docMk/>
          <pc:sldMk cId="4198277005" sldId="283"/>
        </pc:sldMkLst>
        <pc:spChg chg="mod">
          <ac:chgData name="류창호(***6***096)" userId="c5241caf-a6af-4120-966e-9f4cae89140f" providerId="ADAL" clId="{DFBD43A5-59BE-46D9-A03E-F11B910E8B10}" dt="2020-10-15T03:07:21.354" v="1" actId="1076"/>
          <ac:spMkLst>
            <pc:docMk/>
            <pc:sldMk cId="4198277005" sldId="283"/>
            <ac:spMk id="10" creationId="{E937B997-D3ED-4395-B070-F8B36AB759B5}"/>
          </ac:spMkLst>
        </pc:spChg>
      </pc:sldChg>
      <pc:sldChg chg="modSp">
        <pc:chgData name="류창호(***6***096)" userId="c5241caf-a6af-4120-966e-9f4cae89140f" providerId="ADAL" clId="{DFBD43A5-59BE-46D9-A03E-F11B910E8B10}" dt="2020-10-15T03:36:23.730" v="8" actId="1076"/>
        <pc:sldMkLst>
          <pc:docMk/>
          <pc:sldMk cId="89583762" sldId="285"/>
        </pc:sldMkLst>
        <pc:spChg chg="mod">
          <ac:chgData name="류창호(***6***096)" userId="c5241caf-a6af-4120-966e-9f4cae89140f" providerId="ADAL" clId="{DFBD43A5-59BE-46D9-A03E-F11B910E8B10}" dt="2020-10-15T03:36:23.730" v="8" actId="1076"/>
          <ac:spMkLst>
            <pc:docMk/>
            <pc:sldMk cId="89583762" sldId="285"/>
            <ac:spMk id="2" creationId="{804ECA87-6774-46DB-BC2C-C02D2C2C1E3D}"/>
          </ac:spMkLst>
        </pc:spChg>
      </pc:sldChg>
      <pc:sldChg chg="modSp">
        <pc:chgData name="류창호(***6***096)" userId="c5241caf-a6af-4120-966e-9f4cae89140f" providerId="ADAL" clId="{DFBD43A5-59BE-46D9-A03E-F11B910E8B10}" dt="2020-10-15T03:11:37.480" v="3" actId="1076"/>
        <pc:sldMkLst>
          <pc:docMk/>
          <pc:sldMk cId="2818065242" sldId="306"/>
        </pc:sldMkLst>
        <pc:graphicFrameChg chg="mod">
          <ac:chgData name="류창호(***6***096)" userId="c5241caf-a6af-4120-966e-9f4cae89140f" providerId="ADAL" clId="{DFBD43A5-59BE-46D9-A03E-F11B910E8B10}" dt="2020-10-15T03:11:37.480" v="3" actId="1076"/>
          <ac:graphicFrameMkLst>
            <pc:docMk/>
            <pc:sldMk cId="2818065242" sldId="306"/>
            <ac:graphicFrameMk id="47" creationId="{BB211941-A27A-440C-9EBC-A47C4D77486A}"/>
          </ac:graphicFrameMkLst>
        </pc:graphicFrameChg>
        <pc:cxnChg chg="mod">
          <ac:chgData name="류창호(***6***096)" userId="c5241caf-a6af-4120-966e-9f4cae89140f" providerId="ADAL" clId="{DFBD43A5-59BE-46D9-A03E-F11B910E8B10}" dt="2020-10-15T03:11:37.480" v="3" actId="1076"/>
          <ac:cxnSpMkLst>
            <pc:docMk/>
            <pc:sldMk cId="2818065242" sldId="306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13:20.701" v="5" actId="1076"/>
        <pc:sldMkLst>
          <pc:docMk/>
          <pc:sldMk cId="1677514847" sldId="308"/>
        </pc:sldMkLst>
        <pc:graphicFrameChg chg="mod">
          <ac:chgData name="류창호(***6***096)" userId="c5241caf-a6af-4120-966e-9f4cae89140f" providerId="ADAL" clId="{DFBD43A5-59BE-46D9-A03E-F11B910E8B10}" dt="2020-10-15T03:13:20.701" v="5" actId="1076"/>
          <ac:graphicFrameMkLst>
            <pc:docMk/>
            <pc:sldMk cId="1677514847" sldId="308"/>
            <ac:graphicFrameMk id="31" creationId="{D3E29F2A-D2E6-4409-9FE1-5DD232C1C5A4}"/>
          </ac:graphicFrameMkLst>
        </pc:graphicFrameChg>
        <pc:cxnChg chg="mod">
          <ac:chgData name="류창호(***6***096)" userId="c5241caf-a6af-4120-966e-9f4cae89140f" providerId="ADAL" clId="{DFBD43A5-59BE-46D9-A03E-F11B910E8B10}" dt="2020-10-15T03:13:20.701" v="5" actId="1076"/>
          <ac:cxnSpMkLst>
            <pc:docMk/>
            <pc:sldMk cId="1677514847" sldId="308"/>
            <ac:cxnSpMk id="54" creationId="{D02CDF87-5204-49B8-AC34-0680B3BD417B}"/>
          </ac:cxnSpMkLst>
        </pc:cxnChg>
      </pc:sldChg>
      <pc:sldChg chg="modSp">
        <pc:chgData name="류창호(***6***096)" userId="c5241caf-a6af-4120-966e-9f4cae89140f" providerId="ADAL" clId="{DFBD43A5-59BE-46D9-A03E-F11B910E8B10}" dt="2020-10-15T03:24:43.418" v="6" actId="20578"/>
        <pc:sldMkLst>
          <pc:docMk/>
          <pc:sldMk cId="3864217405" sldId="310"/>
        </pc:sldMkLst>
        <pc:spChg chg="mod">
          <ac:chgData name="류창호(***6***096)" userId="c5241caf-a6af-4120-966e-9f4cae89140f" providerId="ADAL" clId="{DFBD43A5-59BE-46D9-A03E-F11B910E8B10}" dt="2020-10-15T03:24:43.418" v="6" actId="20578"/>
          <ac:spMkLst>
            <pc:docMk/>
            <pc:sldMk cId="3864217405" sldId="310"/>
            <ac:spMk id="8" creationId="{BD53EC6F-BBFE-4714-80CE-2BA8C81EB9E5}"/>
          </ac:spMkLst>
        </pc:spChg>
      </pc:sldChg>
    </pc:docChg>
  </pc:docChgLst>
  <pc:docChgLst>
    <pc:chgData name="류창호(***6***096)" userId="c5241caf-a6af-4120-966e-9f4cae89140f" providerId="ADAL" clId="{D5D84EDC-004A-4569-B5E4-8F943792A54C}"/>
    <pc:docChg chg="addSld modSld sldOrd">
      <pc:chgData name="류창호(***6***096)" userId="c5241caf-a6af-4120-966e-9f4cae89140f" providerId="ADAL" clId="{D5D84EDC-004A-4569-B5E4-8F943792A54C}" dt="2020-09-21T01:48:21.924" v="1"/>
      <pc:docMkLst>
        <pc:docMk/>
      </pc:docMkLst>
      <pc:sldChg chg="add ord">
        <pc:chgData name="류창호(***6***096)" userId="c5241caf-a6af-4120-966e-9f4cae89140f" providerId="ADAL" clId="{D5D84EDC-004A-4569-B5E4-8F943792A54C}" dt="2020-09-21T01:48:21.924" v="1"/>
        <pc:sldMkLst>
          <pc:docMk/>
          <pc:sldMk cId="3709346114" sldId="32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baseline="0" dirty="0" smtClean="0">
                <a:effectLst/>
              </a:rPr>
              <a:t>VGG-Like for Cifar-10</a:t>
            </a:r>
            <a:endParaRPr lang="ko-KR" altLang="ko-KR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BIT1+Pooling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O3BNN</c:v>
                </c:pt>
                <c:pt idx="1">
                  <c:v>Our Work (-0.5)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18.5</c:v>
                </c:pt>
                <c:pt idx="1">
                  <c:v>23.6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C-42F3-AF0A-CAC608EEB2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BIT0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O3BNN</c:v>
                </c:pt>
                <c:pt idx="1">
                  <c:v>Our Work (-0.5)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8.5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316032"/>
        <c:axId val="212031728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O3BNN</c:v>
                </c:pt>
                <c:pt idx="1">
                  <c:v>Our Work (-0.5)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88.5</c:v>
                </c:pt>
                <c:pt idx="1">
                  <c:v>89.5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AC-42F3-AF0A-CAC608EEB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54064"/>
        <c:axId val="17138256"/>
      </c:lineChart>
      <c:catAx>
        <c:axId val="21203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7280"/>
        <c:crosses val="autoZero"/>
        <c:auto val="1"/>
        <c:lblAlgn val="ctr"/>
        <c:lblOffset val="100"/>
        <c:noMultiLvlLbl val="0"/>
      </c:catAx>
      <c:valAx>
        <c:axId val="21203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0316032"/>
        <c:crosses val="autoZero"/>
        <c:crossBetween val="between"/>
      </c:valAx>
      <c:valAx>
        <c:axId val="17138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4064"/>
        <c:crosses val="max"/>
        <c:crossBetween val="between"/>
      </c:valAx>
      <c:catAx>
        <c:axId val="17154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138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9-Aug-21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9-Aug-21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9-Aug-21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9-Aug-21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9-Aug-21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BC5-69B0-4CB8-B505-96FEDF09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41224" cy="2387600"/>
          </a:xfrm>
        </p:spPr>
        <p:txBody>
          <a:bodyPr/>
          <a:lstStyle/>
          <a:p>
            <a:r>
              <a:rPr lang="en-US" altLang="ko-KR" dirty="0" smtClean="0"/>
              <a:t>O3BNN-R vs Our 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5D7F-3C17-444D-BED5-85F76F2B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2016124103 </a:t>
            </a:r>
            <a:r>
              <a:rPr lang="ko-KR" altLang="en-US" dirty="0" smtClean="0"/>
              <a:t>박상준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5CCD-9896-4BF8-839D-86C40FE6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FD52-9711-483E-B96A-BF814C1F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16379-C551-40D9-9B5D-3D43C765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2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ConvNet</a:t>
            </a:r>
            <a:endParaRPr lang="en-US" altLang="ko-KR" dirty="0"/>
          </a:p>
          <a:p>
            <a:pPr lvl="1"/>
            <a:r>
              <a:rPr lang="en-US" altLang="ko-KR" dirty="0" smtClean="0"/>
              <a:t>Accuracy Loss : 0.49%  (89.54% </a:t>
            </a:r>
            <a:r>
              <a:rPr lang="en-US" altLang="ko-KR" dirty="0" smtClean="0">
                <a:sym typeface="Wingdings" panose="05000000000000000000" pitchFamily="2" charset="2"/>
              </a:rPr>
              <a:t> 88.95%)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 vs Our Work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182538-7C64-430B-937B-272D65320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67007"/>
              </p:ext>
            </p:extLst>
          </p:nvPr>
        </p:nvGraphicFramePr>
        <p:xfrm>
          <a:off x="304800" y="2249766"/>
          <a:ext cx="11578280" cy="40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3583">
                  <a:extLst>
                    <a:ext uri="{9D8B030D-6E8A-4147-A177-3AD203B41FA5}">
                      <a16:colId xmlns:a16="http://schemas.microsoft.com/office/drawing/2014/main" val="3856438819"/>
                    </a:ext>
                  </a:extLst>
                </a:gridCol>
                <a:gridCol w="813583">
                  <a:extLst>
                    <a:ext uri="{9D8B030D-6E8A-4147-A177-3AD203B41FA5}">
                      <a16:colId xmlns:a16="http://schemas.microsoft.com/office/drawing/2014/main" val="1415629405"/>
                    </a:ext>
                  </a:extLst>
                </a:gridCol>
                <a:gridCol w="1837414">
                  <a:extLst>
                    <a:ext uri="{9D8B030D-6E8A-4147-A177-3AD203B41FA5}">
                      <a16:colId xmlns:a16="http://schemas.microsoft.com/office/drawing/2014/main" val="3456897292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817479375"/>
                    </a:ext>
                  </a:extLst>
                </a:gridCol>
                <a:gridCol w="1469633">
                  <a:extLst>
                    <a:ext uri="{9D8B030D-6E8A-4147-A177-3AD203B41FA5}">
                      <a16:colId xmlns:a16="http://schemas.microsoft.com/office/drawing/2014/main" val="2790157541"/>
                    </a:ext>
                  </a:extLst>
                </a:gridCol>
                <a:gridCol w="1685318">
                  <a:extLst>
                    <a:ext uri="{9D8B030D-6E8A-4147-A177-3AD203B41FA5}">
                      <a16:colId xmlns:a16="http://schemas.microsoft.com/office/drawing/2014/main" val="3993723028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3199049084"/>
                    </a:ext>
                  </a:extLst>
                </a:gridCol>
                <a:gridCol w="1537814">
                  <a:extLst>
                    <a:ext uri="{9D8B030D-6E8A-4147-A177-3AD203B41FA5}">
                      <a16:colId xmlns:a16="http://schemas.microsoft.com/office/drawing/2014/main" val="1121068310"/>
                    </a:ext>
                  </a:extLst>
                </a:gridCol>
              </a:tblGrid>
              <a:tr h="657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Pooling</a:t>
                      </a:r>
                      <a:r>
                        <a:rPr lang="en-US" altLang="ko-KR" sz="1200" baseline="0" dirty="0" smtClean="0"/>
                        <a:t> window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dirty="0" smtClean="0"/>
                        <a:t>Conv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</a:t>
                      </a:r>
                      <a:r>
                        <a:rPr lang="en-US" altLang="ko-KR" sz="1200" dirty="0" smtClean="0"/>
                        <a:t>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Cycle count</a:t>
                      </a:r>
                    </a:p>
                    <a:p>
                      <a:pPr algn="ctr" latinLnBrk="1"/>
                      <a:r>
                        <a:rPr lang="en-US" altLang="ko-KR" sz="1200" baseline="0" dirty="0" smtClean="0"/>
                        <a:t>(No Skipping)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Cycle count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(Prop.)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Reduction rate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 smtClean="0"/>
                        <a:t>(%)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411273"/>
                  </a:ext>
                </a:extLst>
              </a:tr>
              <a:tr h="311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3264752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0.033448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3538944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3263660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7.778705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412854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13038550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10730519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17.70159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10730519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43.14766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584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8079682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0.241928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8060135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14.59174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835646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12030533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10659769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11.39404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10659769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43.52251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70176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7458752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0.235549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9437184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7441183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21.15039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6780897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(3/4)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10566166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9162248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13.28692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18874368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9162248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51.45666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399847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1032701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0.30396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1048576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1029562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1.813316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22190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122506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2.435799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131072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119522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8.811951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751495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942358"/>
                  </a:ext>
                </a:extLst>
              </a:tr>
              <a:tr h="34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55594922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50467878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9.222144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80217344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50467878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37.08608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50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0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O3BNN-R: An Out-of-Order </a:t>
            </a:r>
            <a:r>
              <a:rPr lang="en-US" altLang="ko-KR" dirty="0" smtClean="0"/>
              <a:t>Architecture for </a:t>
            </a:r>
            <a:r>
              <a:rPr lang="en-US" altLang="ko-KR" dirty="0"/>
              <a:t>High-Performance and </a:t>
            </a:r>
            <a:r>
              <a:rPr lang="en-US" altLang="ko-KR" dirty="0" smtClean="0"/>
              <a:t>Regularized BNN Inference</a:t>
            </a:r>
          </a:p>
          <a:p>
            <a:pPr lvl="1"/>
            <a:r>
              <a:rPr lang="en-US" altLang="ko-KR" dirty="0"/>
              <a:t>IEEE TRANSACTIONS ON PARALLEL AND DISTRIBUTED SYSTEMS, VOL. 32, NO. 1, JANUARY 2021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O3BNN-R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7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en-US" altLang="ko-KR" dirty="0" smtClean="0"/>
              <a:t>Normalization as Threshold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Batch-Normalization functions (BN) in most BNNs can be simplified to a threshold-based compare operation thus avoiding the floating-point calculation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the expensive FP operations in BN now </a:t>
            </a:r>
            <a:r>
              <a:rPr lang="en-US" altLang="ko-KR" dirty="0" smtClean="0"/>
              <a:t>become a </a:t>
            </a:r>
            <a:r>
              <a:rPr lang="en-US" altLang="ko-KR" dirty="0"/>
              <a:t>simple threshold </a:t>
            </a:r>
            <a:r>
              <a:rPr lang="en-US" altLang="ko-KR" dirty="0" smtClean="0"/>
              <a:t>comparison</a:t>
            </a: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O3BNN-R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552" y="3187957"/>
            <a:ext cx="6220693" cy="9907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61" y="3259405"/>
            <a:ext cx="359142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Batch Normalization as Threshold</a:t>
            </a:r>
          </a:p>
          <a:p>
            <a:pPr lvl="1"/>
            <a:r>
              <a:rPr lang="en-US" altLang="ko-KR" sz="2400" dirty="0"/>
              <a:t>Reference : </a:t>
            </a:r>
            <a:r>
              <a:rPr lang="en-US" altLang="ko-KR" sz="2400" dirty="0" smtClean="0"/>
              <a:t>FINN</a:t>
            </a:r>
            <a:r>
              <a:rPr lang="en-US" altLang="ko-KR" sz="2400" dirty="0"/>
              <a:t>: A Framework for Fast, Scalable </a:t>
            </a:r>
            <a:r>
              <a:rPr lang="en-US" altLang="ko-KR" sz="2400" dirty="0" err="1"/>
              <a:t>Binarized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Neural Network Inference</a:t>
            </a:r>
            <a:endParaRPr lang="en-US" altLang="ko-KR" sz="2400" dirty="0"/>
          </a:p>
          <a:p>
            <a:pPr lvl="2"/>
            <a:r>
              <a:rPr lang="en-US" altLang="ko-KR" sz="2000" dirty="0" err="1"/>
              <a:t>Yaman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Umuroglu</a:t>
            </a:r>
            <a:r>
              <a:rPr lang="en-US" altLang="ko-KR" sz="2000" dirty="0"/>
              <a:t>, Nicholas J Fraser, Giulio Gambardella, Michaela </a:t>
            </a:r>
            <a:r>
              <a:rPr lang="en-US" altLang="ko-KR" sz="2000" dirty="0" err="1"/>
              <a:t>Blott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Philip Leong</a:t>
            </a:r>
            <a:r>
              <a:rPr lang="en-US" altLang="ko-KR" sz="2000" dirty="0"/>
              <a:t>, Magnus </a:t>
            </a:r>
            <a:r>
              <a:rPr lang="en-US" altLang="ko-KR" sz="2000" dirty="0" err="1"/>
              <a:t>Jahre</a:t>
            </a:r>
            <a:r>
              <a:rPr lang="en-US" altLang="ko-KR" sz="2000" dirty="0"/>
              <a:t>, and </a:t>
            </a:r>
            <a:r>
              <a:rPr lang="en-US" altLang="ko-KR" sz="2000" dirty="0" err="1"/>
              <a:t>Kees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Vissers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2017</a:t>
            </a:r>
          </a:p>
          <a:p>
            <a:pPr lvl="2"/>
            <a:r>
              <a:rPr lang="en-US" altLang="ko-KR" sz="2000" dirty="0"/>
              <a:t>4.2.2 </a:t>
            </a:r>
            <a:r>
              <a:rPr lang="en-US" altLang="ko-KR" sz="2000" dirty="0" err="1"/>
              <a:t>Batchnorm</a:t>
            </a:r>
            <a:r>
              <a:rPr lang="en-US" altLang="ko-KR" sz="2000" dirty="0"/>
              <a:t>-activation as Threshold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1"/>
            <a:endParaRPr lang="en-US" altLang="ko-KR" sz="2400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5991" y="635635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O3BNN-R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Batch Normalization as Threshold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𝑆𝑖𝑔𝑛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𝐵𝑎𝑡𝑐h𝑁𝑜𝑟𝑚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𝐵𝑎𝑡𝑐h𝑁𝑜𝑟𝑚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·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h𝑟𝑒𝑠h𝑜𝑙𝑑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  <a:p>
                <a:pPr lvl="1"/>
                <a:r>
                  <a:rPr lang="en-US" altLang="ko-KR" sz="2400" dirty="0" smtClean="0"/>
                  <a:t>Solving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𝐵𝑎𝑡𝑐h𝑁𝑜𝑟𝑚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→     </m:t>
                    </m:r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− 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sz="2400" dirty="0" smtClean="0"/>
              </a:p>
              <a:p>
                <a:pPr lvl="1"/>
                <a:r>
                  <a:rPr lang="en-US" altLang="ko-KR" sz="2400" dirty="0"/>
                  <a:t>To make the thresholds compatible with the </a:t>
                </a:r>
                <a:r>
                  <a:rPr lang="en-US" altLang="ko-KR" sz="2400" dirty="0" smtClean="0"/>
                  <a:t>positive-only operations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dirty="0"/>
                  <a:t>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𝐼𝐶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neuron fan-in)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𝑎𝑟</m:t>
                            </m:r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pt-BR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  <m:t>∗,</m:t>
                                </m:r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] + </m:t>
                            </m:r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pt-BR" altLang="ko-KR"/>
                              <m:t> 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 b="-2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5991" y="635635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O3BNN-R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18908" y="3038479"/>
            <a:ext cx="3242709" cy="394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2686" y="3815747"/>
            <a:ext cx="2232979" cy="394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37" y="5274269"/>
            <a:ext cx="3677163" cy="90500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182998" y="4271579"/>
            <a:ext cx="6263640" cy="1053365"/>
            <a:chOff x="3436620" y="4281521"/>
            <a:chExt cx="6263640" cy="10533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36620" y="4281521"/>
                  <a:ext cx="6263640" cy="1053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l-NL" altLang="ko-KR" sz="2000" i="1">
                            <a:latin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nl-NL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ko-KR" sz="20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nl-NL" altLang="ko-KR" sz="2000" i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oMath>
                    </m:oMathPara>
                  </a14:m>
                  <a:endParaRPr lang="en-US" altLang="ko-KR" sz="2000" dirty="0"/>
                </a:p>
                <a:p>
                  <a:endParaRPr lang="ko-KR" altLang="en-US" sz="16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620" y="4281521"/>
                  <a:ext cx="6263640" cy="10533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/>
            <p:cNvSpPr/>
            <p:nvPr/>
          </p:nvSpPr>
          <p:spPr>
            <a:xfrm>
              <a:off x="4709160" y="4299428"/>
              <a:ext cx="3352800" cy="7931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476237" y="5213115"/>
            <a:ext cx="3677163" cy="10226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21287" y="5724462"/>
            <a:ext cx="3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Batch normalization in O3BNN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5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Batch Normalization as Threshold</a:t>
                </a:r>
                <a:endParaRPr lang="en-US" altLang="ko-KR" sz="2400" dirty="0" smtClean="0"/>
              </a:p>
              <a:p>
                <a:pPr lvl="1"/>
                <a:r>
                  <a:rPr lang="en-US" altLang="ko-KR" sz="2400" dirty="0" smtClean="0"/>
                  <a:t>Solving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𝐵𝑎𝑡𝑐h𝑁𝑜𝑟𝑚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→     </m:t>
                    </m:r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− 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altLang="ko-KR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sz="2400" dirty="0" smtClean="0"/>
              </a:p>
              <a:p>
                <a:pPr lvl="1"/>
                <a:r>
                  <a:rPr lang="en-US" altLang="ko-KR" sz="2400" dirty="0"/>
                  <a:t>To make the thresholds compatible with the </a:t>
                </a:r>
                <a:r>
                  <a:rPr lang="en-US" altLang="ko-KR" sz="2400" dirty="0" smtClean="0"/>
                  <a:t>positive-only operations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dirty="0"/>
                  <a:t>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𝐼𝐶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neuron fan-in)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en-US" altLang="ko-KR" sz="2400" dirty="0" smtClean="0"/>
                  <a:t>All </a:t>
                </a:r>
                <a:r>
                  <a:rPr lang="en-US" altLang="ko-KR" sz="2400" dirty="0"/>
                  <a:t>neurons can </a:t>
                </a:r>
                <a:r>
                  <a:rPr lang="en-US" altLang="ko-KR" sz="2400" dirty="0" smtClean="0"/>
                  <a:t>be made </a:t>
                </a:r>
                <a:r>
                  <a:rPr lang="en-US" altLang="ko-KR" sz="2400" dirty="0"/>
                  <a:t>to activate using a greater-than threshold by </a:t>
                </a:r>
                <a:r>
                  <a:rPr lang="en-US" altLang="ko-KR" sz="2400" dirty="0" smtClean="0"/>
                  <a:t>flipping the </a:t>
                </a:r>
                <a:r>
                  <a:rPr lang="en-US" altLang="ko-KR" sz="2400" dirty="0"/>
                  <a:t>signs of a neuron’s weights if </a:t>
                </a:r>
                <a:endParaRPr lang="en-US" altLang="ko-KR" dirty="0"/>
              </a:p>
              <a:p>
                <a:pPr lvl="1"/>
                <a:r>
                  <a:rPr lang="en-US" altLang="ko-KR" sz="2400" dirty="0"/>
                  <a:t>Using these techniques, we can compute the output </a:t>
                </a:r>
                <a:r>
                  <a:rPr lang="en-US" altLang="ko-KR" sz="2400" dirty="0" smtClean="0"/>
                  <a:t>activation using </a:t>
                </a:r>
                <a:r>
                  <a:rPr lang="en-US" altLang="ko-KR" sz="2400" dirty="0"/>
                  <a:t>an unsigned </a:t>
                </a:r>
                <a:r>
                  <a:rPr lang="en-US" altLang="ko-KR" sz="2400" dirty="0" smtClean="0"/>
                  <a:t>comparison</a:t>
                </a: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8" r="-1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5991" y="6356350"/>
            <a:ext cx="2743200" cy="365125"/>
          </a:xfrm>
        </p:spPr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O3BNN-R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60100" y="1814043"/>
            <a:ext cx="3242709" cy="394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4250" y="2577151"/>
            <a:ext cx="2232979" cy="394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85" y="3255095"/>
            <a:ext cx="6125430" cy="1009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256782" y="3255094"/>
            <a:ext cx="1959333" cy="10097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999" y="4914514"/>
            <a:ext cx="1286054" cy="34294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808220" y="2971829"/>
            <a:ext cx="3009614" cy="551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24" y="3316248"/>
            <a:ext cx="3677163" cy="90500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824" y="3255094"/>
            <a:ext cx="3677163" cy="1022694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Parallelization </a:t>
            </a:r>
            <a:r>
              <a:rPr lang="en-US" altLang="ko-KR" dirty="0" smtClean="0"/>
              <a:t>Strategy &amp; Workload </a:t>
            </a:r>
            <a:r>
              <a:rPr lang="en-US" altLang="ko-KR" dirty="0"/>
              <a:t>Scheduling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O3BNN-R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5" y="1833590"/>
            <a:ext cx="4181481" cy="46424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8581" y="2108231"/>
            <a:ext cx="6209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Assume that </a:t>
            </a:r>
            <a:r>
              <a:rPr lang="en-US" altLang="ko-KR" dirty="0"/>
              <a:t>4 processing elements (PEs) process a BNN layer with </a:t>
            </a:r>
            <a:r>
              <a:rPr lang="en-US" altLang="ko-KR" dirty="0" smtClean="0"/>
              <a:t>8 input </a:t>
            </a:r>
            <a:r>
              <a:rPr lang="en-US" altLang="ko-KR" dirty="0"/>
              <a:t>and 8 output channels (IC=8, </a:t>
            </a:r>
            <a:r>
              <a:rPr lang="en-US" altLang="ko-KR" dirty="0" smtClean="0"/>
              <a:t>OC=8)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O3BNN : </a:t>
            </a:r>
            <a:r>
              <a:rPr lang="nl-NL" altLang="ko-KR" sz="2400" dirty="0">
                <a:sym typeface="Wingdings" panose="05000000000000000000" pitchFamily="2" charset="2"/>
              </a:rPr>
              <a:t>K (Loop 6-7), OC (Loop 4</a:t>
            </a:r>
            <a:r>
              <a:rPr lang="nl-NL" altLang="ko-KR" sz="2400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ym typeface="Wingdings" panose="05000000000000000000" pitchFamily="2" charset="2"/>
              </a:rPr>
              <a:t>Our Work : </a:t>
            </a:r>
            <a:r>
              <a:rPr lang="nl-NL" altLang="ko-KR" sz="2400" dirty="0">
                <a:sym typeface="Wingdings" panose="05000000000000000000" pitchFamily="2" charset="2"/>
              </a:rPr>
              <a:t>K (Loop 6-7), </a:t>
            </a:r>
            <a:r>
              <a:rPr lang="nl-NL" altLang="ko-KR" sz="2400" dirty="0" smtClean="0">
                <a:sym typeface="Wingdings" panose="05000000000000000000" pitchFamily="2" charset="2"/>
              </a:rPr>
              <a:t>IC </a:t>
            </a:r>
            <a:r>
              <a:rPr lang="nl-NL" altLang="ko-KR" sz="2400" dirty="0">
                <a:sym typeface="Wingdings" panose="05000000000000000000" pitchFamily="2" charset="2"/>
              </a:rPr>
              <a:t>(Loop </a:t>
            </a:r>
            <a:r>
              <a:rPr lang="nl-NL" altLang="ko-KR" sz="2400" dirty="0" smtClean="0">
                <a:sym typeface="Wingdings" panose="05000000000000000000" pitchFamily="2" charset="2"/>
              </a:rPr>
              <a:t>5)</a:t>
            </a:r>
            <a:endParaRPr lang="en-US" altLang="ko-KR" sz="2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697" y="3895437"/>
            <a:ext cx="4957405" cy="21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O3BNN vs Our Work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04938"/>
              </p:ext>
            </p:extLst>
          </p:nvPr>
        </p:nvGraphicFramePr>
        <p:xfrm>
          <a:off x="685033" y="2121243"/>
          <a:ext cx="10817813" cy="231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524">
                  <a:extLst>
                    <a:ext uri="{9D8B030D-6E8A-4147-A177-3AD203B41FA5}">
                      <a16:colId xmlns:a16="http://schemas.microsoft.com/office/drawing/2014/main" val="2915157915"/>
                    </a:ext>
                  </a:extLst>
                </a:gridCol>
                <a:gridCol w="875561">
                  <a:extLst>
                    <a:ext uri="{9D8B030D-6E8A-4147-A177-3AD203B41FA5}">
                      <a16:colId xmlns:a16="http://schemas.microsoft.com/office/drawing/2014/main" val="2989129762"/>
                    </a:ext>
                  </a:extLst>
                </a:gridCol>
                <a:gridCol w="2007828">
                  <a:extLst>
                    <a:ext uri="{9D8B030D-6E8A-4147-A177-3AD203B41FA5}">
                      <a16:colId xmlns:a16="http://schemas.microsoft.com/office/drawing/2014/main" val="1866747832"/>
                    </a:ext>
                  </a:extLst>
                </a:gridCol>
                <a:gridCol w="1684667">
                  <a:extLst>
                    <a:ext uri="{9D8B030D-6E8A-4147-A177-3AD203B41FA5}">
                      <a16:colId xmlns:a16="http://schemas.microsoft.com/office/drawing/2014/main" val="2662394093"/>
                    </a:ext>
                  </a:extLst>
                </a:gridCol>
                <a:gridCol w="1695411">
                  <a:extLst>
                    <a:ext uri="{9D8B030D-6E8A-4147-A177-3AD203B41FA5}">
                      <a16:colId xmlns:a16="http://schemas.microsoft.com/office/drawing/2014/main" val="1087796241"/>
                    </a:ext>
                  </a:extLst>
                </a:gridCol>
                <a:gridCol w="1695411">
                  <a:extLst>
                    <a:ext uri="{9D8B030D-6E8A-4147-A177-3AD203B41FA5}">
                      <a16:colId xmlns:a16="http://schemas.microsoft.com/office/drawing/2014/main" val="4261600168"/>
                    </a:ext>
                  </a:extLst>
                </a:gridCol>
                <a:gridCol w="1695411">
                  <a:extLst>
                    <a:ext uri="{9D8B030D-6E8A-4147-A177-3AD203B41FA5}">
                      <a16:colId xmlns:a16="http://schemas.microsoft.com/office/drawing/2014/main" val="1207575582"/>
                    </a:ext>
                  </a:extLst>
                </a:gridCol>
              </a:tblGrid>
              <a:tr h="4291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Alpha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First Layer Input Channel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Accuracy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Pruning Rate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BIT1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BIT0</a:t>
                      </a:r>
                      <a:endParaRPr lang="ko-KR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34227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O3BNN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79164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Our 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89.54%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17.47%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16.81%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616676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Our 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89.54%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20.68%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1.56%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47600"/>
                  </a:ext>
                </a:extLst>
              </a:tr>
              <a:tr h="435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Our Work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8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89.54%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25.16%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6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59167"/>
              </p:ext>
            </p:extLst>
          </p:nvPr>
        </p:nvGraphicFramePr>
        <p:xfrm>
          <a:off x="4302222" y="1340398"/>
          <a:ext cx="3711248" cy="500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9-Aug-21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O3BNN vs Our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5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663133DC3AF347B5D5E22A7587A3D8" ma:contentTypeVersion="10" ma:contentTypeDescription="새 문서를 만듭니다." ma:contentTypeScope="" ma:versionID="519df7bd0686bd8af6cb26be24adf338">
  <xsd:schema xmlns:xsd="http://www.w3.org/2001/XMLSchema" xmlns:xs="http://www.w3.org/2001/XMLSchema" xmlns:p="http://schemas.microsoft.com/office/2006/metadata/properties" xmlns:ns3="a69c5110-de25-4dce-8433-b990c8f8dcd4" xmlns:ns4="0e8c6921-977f-462c-abad-c744a74fa2eb" targetNamespace="http://schemas.microsoft.com/office/2006/metadata/properties" ma:root="true" ma:fieldsID="1d9ff99dde7cdc8b8147b9146ea1aa09" ns3:_="" ns4:_="">
    <xsd:import namespace="a69c5110-de25-4dce-8433-b990c8f8dcd4"/>
    <xsd:import namespace="0e8c6921-977f-462c-abad-c744a74fa2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9c5110-de25-4dce-8433-b990c8f8d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6921-977f-462c-abad-c744a74f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891C0-5EFB-4168-9B38-8FDFB70C0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9c5110-de25-4dce-8433-b990c8f8dcd4"/>
    <ds:schemaRef ds:uri="0e8c6921-977f-462c-abad-c744a74fa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0e8c6921-977f-462c-abad-c744a74fa2eb"/>
    <ds:schemaRef ds:uri="a69c5110-de25-4dce-8433-b990c8f8dcd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10_CASL_PPT_Template_After</Template>
  <TotalTime>7192</TotalTime>
  <Words>896</Words>
  <Application>Microsoft Office PowerPoint</Application>
  <PresentationFormat>와이드스크린</PresentationFormat>
  <Paragraphs>210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Wingdings</vt:lpstr>
      <vt:lpstr>Office 테마</vt:lpstr>
      <vt:lpstr>O3BNN-R vs Our Work</vt:lpstr>
      <vt:lpstr>O3BNN-R</vt:lpstr>
      <vt:lpstr>O3BNN-R</vt:lpstr>
      <vt:lpstr>O3BNN-R</vt:lpstr>
      <vt:lpstr>O3BNN-R</vt:lpstr>
      <vt:lpstr>O3BNN-R</vt:lpstr>
      <vt:lpstr>O3BNN-R</vt:lpstr>
      <vt:lpstr>O3BNN vs Our Work</vt:lpstr>
      <vt:lpstr>O3BNN vs Our Work</vt:lpstr>
      <vt:lpstr>O3BNN vs 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류창호</dc:creator>
  <cp:lastModifiedBy>박상준(***6***103)</cp:lastModifiedBy>
  <cp:revision>997</cp:revision>
  <dcterms:created xsi:type="dcterms:W3CDTF">2020-02-04T03:15:38Z</dcterms:created>
  <dcterms:modified xsi:type="dcterms:W3CDTF">2021-08-09T04:40:46Z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0x010100FD663133DC3AF347B5D5E22A7587A3D8</vt:lpwstr>
  </property>
</Properties>
</file>