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17-Aug-21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17-Aug-21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17-Aug-21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17-Aug-21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O3BNN Regularized Training</a:t>
            </a:r>
            <a:br>
              <a:rPr lang="en-US" altLang="ko-KR" sz="4800" dirty="0" smtClean="0"/>
            </a:br>
            <a:r>
              <a:rPr lang="en-US" altLang="ko-KR" sz="4800" dirty="0" smtClean="0"/>
              <a:t>and TCP-NET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2016124103 </a:t>
            </a:r>
            <a:r>
              <a:rPr lang="ko-KR" altLang="en-US" sz="3200" dirty="0" smtClean="0"/>
              <a:t>박상준</a:t>
            </a:r>
            <a:endParaRPr lang="ko-KR" altLang="en-US" sz="3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5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Regularized Training</a:t>
            </a:r>
          </a:p>
          <a:p>
            <a:pPr lvl="1"/>
            <a:r>
              <a:rPr lang="en-US" altLang="ko-KR" dirty="0" smtClean="0"/>
              <a:t>For Threshold-Based Pruning</a:t>
            </a:r>
            <a:endParaRPr lang="en-US" altLang="ko-KR" dirty="0"/>
          </a:p>
          <a:p>
            <a:pPr lvl="1"/>
            <a:r>
              <a:rPr lang="en-US" altLang="ko-KR" dirty="0" smtClean="0"/>
              <a:t>For Pooling Based Pruning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Regularized Training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18" y="2987477"/>
            <a:ext cx="6762474" cy="22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Regularized </a:t>
            </a:r>
            <a:r>
              <a:rPr lang="en-US" altLang="ko-KR" dirty="0" smtClean="0"/>
              <a:t>Training For Threshold-Based Pruning</a:t>
            </a:r>
          </a:p>
          <a:p>
            <a:pPr lvl="1"/>
            <a:r>
              <a:rPr lang="en-US" altLang="ko-KR" dirty="0" smtClean="0"/>
              <a:t>Higher chance of pruning when accumulation stays away from threshold</a:t>
            </a:r>
          </a:p>
          <a:p>
            <a:pPr lvl="2"/>
            <a:r>
              <a:rPr lang="en-US" altLang="ko-KR" dirty="0"/>
              <a:t>larger (</a:t>
            </a:r>
            <a:r>
              <a:rPr lang="en-US" altLang="ko-KR" dirty="0" smtClean="0"/>
              <a:t>approaching max </a:t>
            </a:r>
            <a:r>
              <a:rPr lang="en-US" altLang="ko-KR" dirty="0"/>
              <a:t>bound K </a:t>
            </a:r>
            <a:r>
              <a:rPr lang="en-US" altLang="ko-KR" dirty="0" smtClean="0"/>
              <a:t>X K X NIC)</a:t>
            </a:r>
          </a:p>
          <a:p>
            <a:pPr lvl="2"/>
            <a:r>
              <a:rPr lang="en-US" altLang="ko-KR" dirty="0"/>
              <a:t>smaller (approaching </a:t>
            </a:r>
            <a:r>
              <a:rPr lang="en-US" altLang="ko-KR" dirty="0" smtClean="0"/>
              <a:t>min bound </a:t>
            </a:r>
            <a:r>
              <a:rPr lang="en-US" altLang="ko-KR" dirty="0"/>
              <a:t>0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Adding a regularization term to the loss function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SGD-based </a:t>
            </a:r>
            <a:r>
              <a:rPr lang="en-US" altLang="ko-KR" dirty="0"/>
              <a:t>optimizer iteratively minimizes the loss </a:t>
            </a:r>
            <a:r>
              <a:rPr lang="en-US" altLang="ko-KR" dirty="0" smtClean="0"/>
              <a:t>function</a:t>
            </a:r>
          </a:p>
          <a:p>
            <a:pPr marL="914400" lvl="2" indent="0">
              <a:buNone/>
            </a:pPr>
            <a:r>
              <a:rPr lang="en-US" altLang="ko-KR" dirty="0" smtClean="0"/>
              <a:t>1. Redundancy </a:t>
            </a:r>
            <a:r>
              <a:rPr lang="en-US" altLang="ko-KR" dirty="0"/>
              <a:t>in network parameters and input </a:t>
            </a:r>
            <a:r>
              <a:rPr lang="en-US" altLang="ko-KR" dirty="0" smtClean="0"/>
              <a:t>images</a:t>
            </a:r>
          </a:p>
          <a:p>
            <a:pPr marL="914400" lvl="2" indent="0">
              <a:buNone/>
            </a:pPr>
            <a:r>
              <a:rPr lang="en-US" altLang="ko-KR" dirty="0" smtClean="0"/>
              <a:t>2. Robustness </a:t>
            </a:r>
            <a:r>
              <a:rPr lang="en-US" altLang="ko-KR" dirty="0"/>
              <a:t>of SGD optimization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O3BN : Regularized </a:t>
            </a:r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2" y="3507290"/>
            <a:ext cx="4567358" cy="7863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92" y="4426070"/>
            <a:ext cx="4725059" cy="3334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54633" y="4398636"/>
            <a:ext cx="1221971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56924"/>
          <a:stretch/>
        </p:blipFill>
        <p:spPr>
          <a:xfrm>
            <a:off x="8652495" y="2476243"/>
            <a:ext cx="2912986" cy="22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Regularization for Pooling-Based </a:t>
            </a:r>
            <a:r>
              <a:rPr lang="en-US" altLang="ko-KR" dirty="0" smtClean="0"/>
              <a:t>Pruning</a:t>
            </a:r>
          </a:p>
          <a:p>
            <a:pPr lvl="1"/>
            <a:r>
              <a:rPr lang="en-US" altLang="ko-KR" dirty="0" smtClean="0"/>
              <a:t>If we </a:t>
            </a:r>
            <a:r>
              <a:rPr lang="en-US" altLang="ko-KR" dirty="0"/>
              <a:t>encourage </a:t>
            </a:r>
            <a:r>
              <a:rPr lang="en-US" altLang="ko-KR" dirty="0" smtClean="0"/>
              <a:t>the first </a:t>
            </a:r>
            <a:r>
              <a:rPr lang="en-US" altLang="ko-KR" dirty="0"/>
              <a:t>features in the evaluation chain to be </a:t>
            </a:r>
            <a:r>
              <a:rPr lang="en-US" altLang="ko-KR" dirty="0" smtClean="0"/>
              <a:t>1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Pooling-based pruning will be  triggered earlier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Pruning opportunities will increase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Giving </a:t>
            </a:r>
            <a:r>
              <a:rPr lang="en-US" altLang="ko-KR" dirty="0">
                <a:sym typeface="Wingdings" panose="05000000000000000000" pitchFamily="2" charset="2"/>
              </a:rPr>
              <a:t>differently weighted rewards </a:t>
            </a:r>
            <a:r>
              <a:rPr lang="en-US" altLang="ko-KR" dirty="0" smtClean="0">
                <a:sym typeface="Wingdings" panose="05000000000000000000" pitchFamily="2" charset="2"/>
              </a:rPr>
              <a:t>to different </a:t>
            </a:r>
            <a:r>
              <a:rPr lang="en-US" altLang="ko-KR" dirty="0">
                <a:sym typeface="Wingdings" panose="05000000000000000000" pitchFamily="2" charset="2"/>
              </a:rPr>
              <a:t>features covered by a pooling </a:t>
            </a:r>
            <a:r>
              <a:rPr lang="en-US" altLang="ko-KR" dirty="0" smtClean="0">
                <a:sym typeface="Wingdings" panose="05000000000000000000" pitchFamily="2" charset="2"/>
              </a:rPr>
              <a:t>window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 : Regularized Training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77"/>
              </p:ext>
            </p:extLst>
          </p:nvPr>
        </p:nvGraphicFramePr>
        <p:xfrm>
          <a:off x="8314946" y="3718956"/>
          <a:ext cx="1209966" cy="120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83">
                  <a:extLst>
                    <a:ext uri="{9D8B030D-6E8A-4147-A177-3AD203B41FA5}">
                      <a16:colId xmlns:a16="http://schemas.microsoft.com/office/drawing/2014/main" val="3955031618"/>
                    </a:ext>
                  </a:extLst>
                </a:gridCol>
                <a:gridCol w="604983">
                  <a:extLst>
                    <a:ext uri="{9D8B030D-6E8A-4147-A177-3AD203B41FA5}">
                      <a16:colId xmlns:a16="http://schemas.microsoft.com/office/drawing/2014/main" val="1814679975"/>
                    </a:ext>
                  </a:extLst>
                </a:gridCol>
              </a:tblGrid>
              <a:tr h="604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97029"/>
                  </a:ext>
                </a:extLst>
              </a:tr>
              <a:tr h="604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3351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36" y="3852305"/>
            <a:ext cx="4095056" cy="9607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49" y="4149590"/>
            <a:ext cx="1210507" cy="281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3556" y="4105581"/>
            <a:ext cx="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470" y="4927846"/>
            <a:ext cx="4252621" cy="4372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16189" y="4991038"/>
            <a:ext cx="897775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O3BNN-R training/inference </a:t>
            </a:r>
            <a:r>
              <a:rPr lang="en-US" altLang="ko-KR" dirty="0" smtClean="0"/>
              <a:t>co-design</a:t>
            </a:r>
          </a:p>
          <a:p>
            <a:pPr lvl="1"/>
            <a:r>
              <a:rPr lang="en-US" altLang="ko-KR" dirty="0" smtClean="0"/>
              <a:t>Adding </a:t>
            </a:r>
            <a:r>
              <a:rPr lang="en-US" altLang="ko-KR" dirty="0"/>
              <a:t>two regularization terms to the original loss </a:t>
            </a:r>
            <a:r>
              <a:rPr lang="en-US" altLang="ko-KR" dirty="0" smtClean="0"/>
              <a:t>function during </a:t>
            </a:r>
            <a:r>
              <a:rPr lang="en-US" altLang="ko-KR" dirty="0"/>
              <a:t>training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 : Regularized Training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58" y="3424426"/>
            <a:ext cx="4567358" cy="786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26" y="2550405"/>
            <a:ext cx="4674372" cy="4806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989" y="3337234"/>
            <a:ext cx="4095056" cy="96076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6365"/>
              </p:ext>
            </p:extLst>
          </p:nvPr>
        </p:nvGraphicFramePr>
        <p:xfrm>
          <a:off x="9875051" y="4516300"/>
          <a:ext cx="1020248" cy="1090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124">
                  <a:extLst>
                    <a:ext uri="{9D8B030D-6E8A-4147-A177-3AD203B41FA5}">
                      <a16:colId xmlns:a16="http://schemas.microsoft.com/office/drawing/2014/main" val="3955031618"/>
                    </a:ext>
                  </a:extLst>
                </a:gridCol>
                <a:gridCol w="510124">
                  <a:extLst>
                    <a:ext uri="{9D8B030D-6E8A-4147-A177-3AD203B41FA5}">
                      <a16:colId xmlns:a16="http://schemas.microsoft.com/office/drawing/2014/main" val="1814679975"/>
                    </a:ext>
                  </a:extLst>
                </a:gridCol>
              </a:tblGrid>
              <a:tr h="54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97029"/>
                  </a:ext>
                </a:extLst>
              </a:tr>
              <a:tr h="54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3351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155" y="4946935"/>
            <a:ext cx="1092350" cy="253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63661" y="4902925"/>
            <a:ext cx="34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2877" y="4600626"/>
                <a:ext cx="78043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 : </a:t>
                </a:r>
                <a:r>
                  <a:rPr lang="en-US" altLang="ko-KR" dirty="0"/>
                  <a:t>the number of pooling </a:t>
                </a:r>
                <a:r>
                  <a:rPr lang="en-US" altLang="ko-KR" dirty="0" smtClean="0"/>
                  <a:t>layers</a:t>
                </a:r>
              </a:p>
              <a:p>
                <a:r>
                  <a:rPr lang="en-US" altLang="ko-KR" dirty="0"/>
                  <a:t>H </a:t>
                </a:r>
                <a:r>
                  <a:rPr lang="en-US" altLang="ko-KR" dirty="0" smtClean="0"/>
                  <a:t>X W : </a:t>
                </a:r>
                <a:r>
                  <a:rPr lang="en-US" altLang="ko-KR" dirty="0"/>
                  <a:t>the size </a:t>
                </a:r>
                <a:r>
                  <a:rPr lang="en-US" altLang="ko-KR" dirty="0" smtClean="0"/>
                  <a:t>of output </a:t>
                </a:r>
                <a:r>
                  <a:rPr lang="en-US" altLang="ko-KR" dirty="0"/>
                  <a:t>feature maps for the pooling </a:t>
                </a:r>
                <a:r>
                  <a:rPr lang="en-US" altLang="ko-KR" dirty="0" smtClean="0"/>
                  <a:t>layer</a:t>
                </a:r>
              </a:p>
              <a:p>
                <a:r>
                  <a:rPr lang="en-US" altLang="ko-KR" dirty="0" err="1" smtClean="0"/>
                  <a:t>Noc</a:t>
                </a:r>
                <a:r>
                  <a:rPr lang="en-US" altLang="ko-KR" dirty="0" smtClean="0"/>
                  <a:t>, C : the number of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utput channels (output feature map)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: a scaling factor </a:t>
                </a:r>
                <a:r>
                  <a:rPr lang="en-US" altLang="ko-KR" dirty="0"/>
                  <a:t>(trade-off between pruning benefit and accuracy </a:t>
                </a:r>
                <a:r>
                  <a:rPr lang="en-US" altLang="ko-KR" dirty="0" smtClean="0"/>
                  <a:t>loss)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77" y="4600626"/>
                <a:ext cx="7804392" cy="1200329"/>
              </a:xfrm>
              <a:prstGeom prst="rect">
                <a:avLst/>
              </a:prstGeom>
              <a:blipFill>
                <a:blip r:embed="rId6"/>
                <a:stretch>
                  <a:fillRect l="-703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0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Evaluation</a:t>
                </a:r>
              </a:p>
              <a:p>
                <a:pPr lvl="1"/>
                <a:r>
                  <a:rPr lang="en-US" altLang="ko-KR" dirty="0" smtClean="0"/>
                  <a:t>Latency 609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563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(7.55%)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 : Regularized Training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3" y="2704253"/>
            <a:ext cx="10675494" cy="19215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88380" y="3169920"/>
            <a:ext cx="5265419" cy="150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TCP-Net: Minimizing Operation Counts of </a:t>
            </a:r>
            <a:r>
              <a:rPr lang="en-US" altLang="ko-KR" dirty="0" err="1"/>
              <a:t>Binarized</a:t>
            </a:r>
            <a:r>
              <a:rPr lang="en-US" altLang="ko-KR" dirty="0"/>
              <a:t> </a:t>
            </a:r>
            <a:r>
              <a:rPr lang="en-US" altLang="ko-KR" dirty="0" smtClean="0"/>
              <a:t>Neural </a:t>
            </a:r>
            <a:r>
              <a:rPr lang="en-US" altLang="ko-KR" dirty="0"/>
              <a:t>Network Inference </a:t>
            </a:r>
            <a:endParaRPr lang="en-US" altLang="ko-KR" dirty="0" smtClean="0"/>
          </a:p>
          <a:p>
            <a:pPr lvl="2"/>
            <a:r>
              <a:rPr lang="en-US" altLang="ko-KR" dirty="0"/>
              <a:t>Published in:</a:t>
            </a:r>
            <a:r>
              <a:rPr lang="en-US" altLang="ko-KR" b="1" dirty="0"/>
              <a:t> </a:t>
            </a:r>
            <a:r>
              <a:rPr lang="en-US" altLang="ko-KR" dirty="0"/>
              <a:t>2021 IEEE International Symposium on Circuits and Systems (ISCAS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Date Added to IEEE </a:t>
            </a:r>
            <a:r>
              <a:rPr lang="en-US" altLang="ko-KR" i="1" dirty="0" err="1"/>
              <a:t>Xplore</a:t>
            </a:r>
            <a:r>
              <a:rPr lang="en-US" altLang="ko-KR" dirty="0"/>
              <a:t>: 27 April </a:t>
            </a:r>
            <a:r>
              <a:rPr lang="en-US" altLang="ko-KR" dirty="0" smtClean="0"/>
              <a:t>2021</a:t>
            </a:r>
          </a:p>
          <a:p>
            <a:pPr lvl="1"/>
            <a:r>
              <a:rPr lang="en-US" altLang="ko-KR" dirty="0" smtClean="0"/>
              <a:t>PROPOSED METHOD</a:t>
            </a:r>
          </a:p>
          <a:p>
            <a:pPr marL="1371600" lvl="2" indent="-457200">
              <a:buAutoNum type="alphaUcPeriod"/>
            </a:pPr>
            <a:r>
              <a:rPr lang="en-US" altLang="ko-KR" dirty="0" smtClean="0"/>
              <a:t>Kernel </a:t>
            </a:r>
            <a:r>
              <a:rPr lang="en-US" altLang="ko-KR" dirty="0"/>
              <a:t>Inclusion </a:t>
            </a:r>
            <a:r>
              <a:rPr lang="en-US" altLang="ko-KR" dirty="0" smtClean="0"/>
              <a:t>Similarity</a:t>
            </a:r>
          </a:p>
          <a:p>
            <a:pPr marL="1371600" lvl="2" indent="-457200">
              <a:buAutoNum type="alphaUcPeriod"/>
            </a:pPr>
            <a:r>
              <a:rPr lang="en-US" altLang="ko-KR" dirty="0" smtClean="0"/>
              <a:t>Threshold-Comparable-</a:t>
            </a:r>
            <a:r>
              <a:rPr lang="en-US" altLang="ko-KR" dirty="0" err="1" smtClean="0"/>
              <a:t>Popcount</a:t>
            </a:r>
            <a:r>
              <a:rPr lang="en-US" altLang="ko-KR" dirty="0" smtClean="0"/>
              <a:t> Operation (TCP)</a:t>
            </a:r>
          </a:p>
          <a:p>
            <a:pPr marL="1371600" lvl="2" indent="-457200">
              <a:buAutoNum type="alphaUcPeriod"/>
            </a:pPr>
            <a:r>
              <a:rPr lang="en-US" altLang="ko-KR" dirty="0"/>
              <a:t>Tile-Based Pruning </a:t>
            </a:r>
            <a:r>
              <a:rPr lang="en-US" altLang="ko-KR" dirty="0" smtClean="0"/>
              <a:t>Strategy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TCP-Net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81365" y="5406158"/>
            <a:ext cx="10678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Our</a:t>
            </a:r>
            <a:r>
              <a:rPr lang="ko-KR" altLang="en-US" dirty="0" smtClean="0"/>
              <a:t> </a:t>
            </a:r>
            <a:r>
              <a:rPr lang="ko-KR" altLang="en-US" dirty="0" err="1"/>
              <a:t>work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cut</a:t>
            </a:r>
            <a:r>
              <a:rPr lang="ko-KR" altLang="en-US" dirty="0"/>
              <a:t> </a:t>
            </a:r>
            <a:r>
              <a:rPr lang="ko-KR" altLang="en-US" dirty="0" err="1"/>
              <a:t>down</a:t>
            </a:r>
            <a:r>
              <a:rPr lang="ko-KR" altLang="en-US" dirty="0"/>
              <a:t> 79.11%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operations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 smtClean="0"/>
              <a:t>maintaining</a:t>
            </a:r>
            <a:r>
              <a:rPr lang="ko-KR" altLang="en-US" dirty="0" smtClean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original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88.7%</a:t>
            </a:r>
          </a:p>
        </p:txBody>
      </p:sp>
    </p:spTree>
    <p:extLst>
      <p:ext uri="{BB962C8B-B14F-4D97-AF65-F5344CB8AC3E}">
        <p14:creationId xmlns:p14="http://schemas.microsoft.com/office/powerpoint/2010/main" val="32313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Threshold-Comparable-</a:t>
            </a:r>
            <a:r>
              <a:rPr lang="en-US" altLang="ko-KR" dirty="0" err="1"/>
              <a:t>Popcount</a:t>
            </a:r>
            <a:r>
              <a:rPr lang="en-US" altLang="ko-KR" dirty="0"/>
              <a:t> </a:t>
            </a:r>
            <a:r>
              <a:rPr lang="en-US" altLang="ko-KR" dirty="0" smtClean="0"/>
              <a:t>Operation (TCP)</a:t>
            </a:r>
          </a:p>
          <a:p>
            <a:pPr lvl="1"/>
            <a:r>
              <a:rPr lang="en-US" altLang="ko-KR" dirty="0"/>
              <a:t>Kernel Inclusion Similarity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TCP-Net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36" y="2308151"/>
            <a:ext cx="4368137" cy="3367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57" y="2574486"/>
            <a:ext cx="2772162" cy="495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3341" y="3251623"/>
                <a:ext cx="3956858" cy="137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= 5 + 1 + 1 - 1 = 6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1" y="3251623"/>
                <a:ext cx="3956858" cy="1371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1" ma:contentTypeDescription="새 문서를 만듭니다." ma:contentTypeScope="" ma:versionID="2b4ec33a7fd6253456d7752dd35b6595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35b27031ca75c7f471397b68b2346858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B4ADAC-D16A-4A04-91BE-145CD43EF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a69c5110-de25-4dce-8433-b990c8f8dcd4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0e8c6921-977f-462c-abad-c744a74fa2eb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5541</TotalTime>
  <Words>424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O3BNN Regularized Training and TCP-NET</vt:lpstr>
      <vt:lpstr>Regularized Training</vt:lpstr>
      <vt:lpstr>O3BN : Regularized Training</vt:lpstr>
      <vt:lpstr>O3BN : Regularized Training</vt:lpstr>
      <vt:lpstr>O3BN : Regularized Training</vt:lpstr>
      <vt:lpstr>O3BN : Regularized Training</vt:lpstr>
      <vt:lpstr>TCP-Net</vt:lpstr>
      <vt:lpstr>TCP-Net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djg04138@kau.kr</dc:creator>
  <cp:lastModifiedBy>박상준(***6***103)</cp:lastModifiedBy>
  <cp:revision>280</cp:revision>
  <dcterms:created xsi:type="dcterms:W3CDTF">2020-02-04T03:15:38Z</dcterms:created>
  <dcterms:modified xsi:type="dcterms:W3CDTF">2021-08-17T04:09:13Z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