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9" r:id="rId7"/>
    <p:sldId id="276" r:id="rId8"/>
    <p:sldId id="273" r:id="rId9"/>
    <p:sldId id="277" r:id="rId10"/>
    <p:sldId id="278" r:id="rId11"/>
    <p:sldId id="279" r:id="rId12"/>
    <p:sldId id="280" r:id="rId13"/>
    <p:sldId id="274" r:id="rId14"/>
    <p:sldId id="275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87" r:id="rId23"/>
    <p:sldId id="288" r:id="rId24"/>
    <p:sldId id="290" r:id="rId25"/>
    <p:sldId id="289" r:id="rId26"/>
    <p:sldId id="291" r:id="rId27"/>
    <p:sldId id="292" r:id="rId28"/>
    <p:sldId id="295" r:id="rId29"/>
    <p:sldId id="297" r:id="rId30"/>
    <p:sldId id="2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sia@kau.kr" initials="s" lastIdx="1" clrIdx="0">
    <p:extLst>
      <p:ext uri="{19B8F6BF-5375-455C-9EA6-DF929625EA0E}">
        <p15:presenceInfo xmlns:p15="http://schemas.microsoft.com/office/powerpoint/2012/main" userId="ssasia@kau.kr" providerId="None"/>
      </p:ext>
    </p:extLst>
  </p:cmAuthor>
  <p:cmAuthor id="2" name="Park sangjun" initials="Ps" lastIdx="1" clrIdx="1">
    <p:extLst>
      <p:ext uri="{19B8F6BF-5375-455C-9EA6-DF929625EA0E}">
        <p15:presenceInfo xmlns:p15="http://schemas.microsoft.com/office/powerpoint/2012/main" userId="f43b3460f0b830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2020-11-13(Fri)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2020-11-13(Fri)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13-Nov-20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13-Nov-20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13-Nov-20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13-Nov-20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13-Nov-20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oysteijo/npy_arr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FF6-FF4A-445F-B001-2E5CC0EF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3084294"/>
          </a:xfrm>
        </p:spPr>
        <p:txBody>
          <a:bodyPr/>
          <a:lstStyle/>
          <a:p>
            <a:r>
              <a:rPr lang="en-US" altLang="ko-KR" dirty="0"/>
              <a:t>Capstone Design</a:t>
            </a:r>
            <a:br>
              <a:rPr lang="en-US" altLang="ko-KR" dirty="0"/>
            </a:br>
            <a:r>
              <a:rPr lang="en-US" altLang="ko-KR" dirty="0"/>
              <a:t>Week11</a:t>
            </a:r>
            <a:br>
              <a:rPr lang="en-US" altLang="ko-KR" dirty="0"/>
            </a:b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2961-8A9A-4FAE-B0D8-82631CB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/>
          </a:bodyPr>
          <a:lstStyle/>
          <a:p>
            <a:pPr algn="r"/>
            <a:endParaRPr lang="en-US" altLang="ko-KR" sz="1800" dirty="0"/>
          </a:p>
          <a:p>
            <a:pPr algn="r"/>
            <a:r>
              <a:rPr lang="en-US" altLang="ko-KR" sz="1800" dirty="0"/>
              <a:t>2016124099 </a:t>
            </a:r>
            <a:r>
              <a:rPr lang="ko-KR" altLang="en-US" sz="1800" dirty="0" err="1"/>
              <a:t>박관영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2016124103 </a:t>
            </a:r>
            <a:r>
              <a:rPr lang="ko-KR" altLang="en-US" sz="1800" dirty="0"/>
              <a:t>박상준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2016124124 </a:t>
            </a:r>
            <a:r>
              <a:rPr lang="ko-KR" altLang="en-US" sz="1800" dirty="0"/>
              <a:t>사재현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2016124145 </a:t>
            </a:r>
            <a:r>
              <a:rPr lang="ko-KR" altLang="en-US" sz="1800" dirty="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F3672-3ADD-492B-B252-C328ED8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97CF-08D9-4675-8F35-DAB66147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E9E9-182B-40FE-82B2-88A06B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"/>
    </mc:Choice>
    <mc:Fallback xmlns="">
      <p:transition spd="slow" advTm="12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main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841F6-D70D-4EE2-A079-ADEF4076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30" y="1931404"/>
            <a:ext cx="7592128" cy="1330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A02233-17BE-494C-A8C3-EC90CB9B1378}"/>
              </a:ext>
            </a:extLst>
          </p:cNvPr>
          <p:cNvSpPr txBox="1"/>
          <p:nvPr/>
        </p:nvSpPr>
        <p:spPr>
          <a:xfrm>
            <a:off x="2011530" y="3634339"/>
            <a:ext cx="62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Convolution =&gt;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ReLu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=&gt;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Conv_pri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=&gt; squash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2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main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BE104B-A8E6-4EA2-8902-F565AA4F9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3"/>
          <a:stretch/>
        </p:blipFill>
        <p:spPr>
          <a:xfrm>
            <a:off x="1350745" y="1341392"/>
            <a:ext cx="9490509" cy="4847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D01E6-7C68-4F9B-AFB4-D0F705CE0F39}"/>
              </a:ext>
            </a:extLst>
          </p:cNvPr>
          <p:cNvSpPr txBox="1"/>
          <p:nvPr/>
        </p:nvSpPr>
        <p:spPr>
          <a:xfrm>
            <a:off x="1482943" y="1181466"/>
            <a:ext cx="1131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Pytorch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5FCDF-559B-4818-9217-AE0E1B2D3CAF}"/>
              </a:ext>
            </a:extLst>
          </p:cNvPr>
          <p:cNvSpPr txBox="1"/>
          <p:nvPr/>
        </p:nvSpPr>
        <p:spPr>
          <a:xfrm>
            <a:off x="6563477" y="1143893"/>
            <a:ext cx="511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2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E0A370A-F25D-416D-AC71-EFAD8C447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24" y="5248684"/>
            <a:ext cx="5996614" cy="513018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BD511-1577-48EC-8176-FD3758B1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EC71F0-EEDB-4681-AA09-D216E29C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96771E-8670-4C59-8162-AF53E124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916C923-C113-478C-AD83-AD06814C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trained model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789CB-8D6D-49A7-A509-5CBE74AC255B}"/>
              </a:ext>
            </a:extLst>
          </p:cNvPr>
          <p:cNvSpPr txBox="1"/>
          <p:nvPr/>
        </p:nvSpPr>
        <p:spPr>
          <a:xfrm>
            <a:off x="797156" y="48434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7epoch: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D919A364-4027-4C1F-9960-A432407EA34F}"/>
              </a:ext>
            </a:extLst>
          </p:cNvPr>
          <p:cNvSpPr txBox="1">
            <a:spLocks/>
          </p:cNvSpPr>
          <p:nvPr/>
        </p:nvSpPr>
        <p:spPr>
          <a:xfrm>
            <a:off x="304798" y="1280833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Save &amp; load trained model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7983F5-EA09-40A3-A1BA-34791BAB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4" y="2069371"/>
            <a:ext cx="6496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51F2E-58E3-4523-A131-35EC5CF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320351-C5ED-4BDB-B047-2A40FFE7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308351-91F6-4644-930A-CA4977F7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AC3923C-7FAE-4F53-829E-663E86FB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np.save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F9C722-342A-4447-ACBE-3421BF09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806241"/>
            <a:ext cx="6419850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4DEF38-1F6D-4902-9936-66D3EE7B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22" y="2534211"/>
            <a:ext cx="6124875" cy="3634363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2AD756A7-759E-417E-B091-4BB33E7C03AA}"/>
              </a:ext>
            </a:extLst>
          </p:cNvPr>
          <p:cNvSpPr txBox="1">
            <a:spLocks/>
          </p:cNvSpPr>
          <p:nvPr/>
        </p:nvSpPr>
        <p:spPr>
          <a:xfrm>
            <a:off x="304798" y="1280833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Save parameters to .</a:t>
            </a:r>
            <a:r>
              <a:rPr lang="en-US" altLang="ko-KR" dirty="0" err="1"/>
              <a:t>npy</a:t>
            </a:r>
            <a:r>
              <a:rPr lang="en-US" altLang="ko-KR" dirty="0"/>
              <a:t> file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048C5C-9088-44EC-94D0-D4635F76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33" y="5037834"/>
            <a:ext cx="5307132" cy="41898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B26C407D-A763-43FC-AEB9-351FE3779520}"/>
              </a:ext>
            </a:extLst>
          </p:cNvPr>
          <p:cNvSpPr/>
          <p:nvPr/>
        </p:nvSpPr>
        <p:spPr>
          <a:xfrm>
            <a:off x="9355757" y="2933299"/>
            <a:ext cx="596766" cy="31763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5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B31FE0-6B2E-4A94-ABFD-21AD6A6F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280833"/>
            <a:ext cx="11578282" cy="4887741"/>
          </a:xfrm>
        </p:spPr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npy</a:t>
            </a:r>
            <a:r>
              <a:rPr lang="en-US" altLang="ko-KR" dirty="0"/>
              <a:t> file</a:t>
            </a:r>
            <a:r>
              <a:rPr lang="ko-KR" altLang="en-US" dirty="0"/>
              <a:t> </a:t>
            </a:r>
            <a:r>
              <a:rPr lang="en-US" altLang="ko-KR" dirty="0"/>
              <a:t>on C</a:t>
            </a:r>
          </a:p>
          <a:p>
            <a:pPr lvl="1"/>
            <a:r>
              <a:rPr lang="en-US" altLang="ko-KR" dirty="0">
                <a:hlinkClick r:id="rId2"/>
              </a:rPr>
              <a:t>https://github.com/oysteijo/npy_array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API</a:t>
            </a:r>
          </a:p>
          <a:p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38C22-A7CF-4942-8336-75A4E4D9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99F650-7D5B-49D2-8370-8C94003E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35C72-D818-46C7-A537-13B25DA5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CEABCBC-4243-47EA-A450-43BDE949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np.save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E5F9D8-1652-4210-B2D9-B65BA8FC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61" y="1443820"/>
            <a:ext cx="5010150" cy="205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24691C-B399-49F1-BE75-9CEBA1E2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36" y="3595108"/>
            <a:ext cx="8648700" cy="208597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06A6513-2555-4E2C-9C0E-C294BFE27D62}"/>
              </a:ext>
            </a:extLst>
          </p:cNvPr>
          <p:cNvSpPr/>
          <p:nvPr/>
        </p:nvSpPr>
        <p:spPr>
          <a:xfrm>
            <a:off x="7074570" y="1636295"/>
            <a:ext cx="596766" cy="31763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99E6C4-A517-4CBE-9B6D-F6C4AEDE1390}"/>
              </a:ext>
            </a:extLst>
          </p:cNvPr>
          <p:cNvSpPr/>
          <p:nvPr/>
        </p:nvSpPr>
        <p:spPr>
          <a:xfrm>
            <a:off x="453089" y="3574846"/>
            <a:ext cx="6024713" cy="2752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21391-142D-410E-87A7-3E1120E27727}"/>
              </a:ext>
            </a:extLst>
          </p:cNvPr>
          <p:cNvSpPr txBox="1"/>
          <p:nvPr/>
        </p:nvSpPr>
        <p:spPr>
          <a:xfrm>
            <a:off x="8431731" y="1584596"/>
            <a:ext cx="33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Weight, bias </a:t>
            </a:r>
            <a:r>
              <a:rPr lang="ko-KR" altLang="en-US" dirty="0"/>
              <a:t>는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164143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DA598-CC84-450B-8781-C9426E9F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65C510-C60E-463E-AAB4-A0D48CCD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9EAFD-2F29-4856-8755-4A0BC86B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99B7E4B-988A-45C4-B449-35D4B4E3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parameters on</a:t>
            </a:r>
            <a:r>
              <a:rPr lang="ko-KR" altLang="en-US" dirty="0"/>
              <a:t> </a:t>
            </a:r>
            <a:r>
              <a:rPr lang="en-US" altLang="ko-KR"/>
              <a:t>C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E57DCD-95B1-4B4D-91E9-7C4D9BCAC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896"/>
          <a:stretch/>
        </p:blipFill>
        <p:spPr>
          <a:xfrm>
            <a:off x="7082932" y="1602304"/>
            <a:ext cx="3209925" cy="27777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0E0499-90A4-4461-AE4B-4FB3031B8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18"/>
          <a:stretch/>
        </p:blipFill>
        <p:spPr>
          <a:xfrm>
            <a:off x="636112" y="2145541"/>
            <a:ext cx="5686425" cy="1983697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1764A0D-2B4D-4D55-8A38-9AB8AFA6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280833"/>
            <a:ext cx="11578282" cy="4887741"/>
          </a:xfrm>
        </p:spPr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npy</a:t>
            </a:r>
            <a:r>
              <a:rPr lang="en-US" altLang="ko-KR" dirty="0"/>
              <a:t> file</a:t>
            </a:r>
            <a:r>
              <a:rPr lang="ko-KR" altLang="en-US" dirty="0"/>
              <a:t> </a:t>
            </a:r>
            <a:r>
              <a:rPr lang="en-US" altLang="ko-KR" dirty="0"/>
              <a:t>on C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FE97D55-1B6F-4248-B9D0-9998B245D346}"/>
              </a:ext>
            </a:extLst>
          </p:cNvPr>
          <p:cNvSpPr/>
          <p:nvPr/>
        </p:nvSpPr>
        <p:spPr>
          <a:xfrm>
            <a:off x="6401293" y="2784250"/>
            <a:ext cx="471637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70178-73B6-429A-A936-4B5A56DD8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65" y="4317014"/>
            <a:ext cx="4496000" cy="184626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EE3FC6D-3871-408F-B911-DFFEB248BDA3}"/>
              </a:ext>
            </a:extLst>
          </p:cNvPr>
          <p:cNvSpPr/>
          <p:nvPr/>
        </p:nvSpPr>
        <p:spPr>
          <a:xfrm>
            <a:off x="1683845" y="4491425"/>
            <a:ext cx="635843" cy="2730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FBE9D-7478-4503-B504-20DF40145694}"/>
              </a:ext>
            </a:extLst>
          </p:cNvPr>
          <p:cNvSpPr txBox="1"/>
          <p:nvPr/>
        </p:nvSpPr>
        <p:spPr>
          <a:xfrm>
            <a:off x="6093939" y="4670544"/>
            <a:ext cx="5885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Weight, bias </a:t>
            </a:r>
            <a:r>
              <a:rPr lang="ko-KR" altLang="en-US" dirty="0"/>
              <a:t>는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npy_array_t</a:t>
            </a:r>
            <a:r>
              <a:rPr lang="en-US" altLang="ko-KR" dirty="0"/>
              <a:t> -&gt; data 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data</a:t>
            </a:r>
            <a:r>
              <a:rPr lang="ko-KR" altLang="en-US" dirty="0"/>
              <a:t>의 주소가 담김</a:t>
            </a:r>
          </a:p>
        </p:txBody>
      </p:sp>
    </p:spTree>
    <p:extLst>
      <p:ext uri="{BB962C8B-B14F-4D97-AF65-F5344CB8AC3E}">
        <p14:creationId xmlns:p14="http://schemas.microsoft.com/office/powerpoint/2010/main" val="422210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DA598-CC84-450B-8781-C9426E9F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65C510-C60E-463E-AAB4-A0D48CCD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9EAFD-2F29-4856-8755-4A0BC86B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99B7E4B-988A-45C4-B449-35D4B4E3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1764A0D-2B4D-4D55-8A38-9AB8AFA6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280833"/>
            <a:ext cx="11578282" cy="4887741"/>
          </a:xfrm>
        </p:spPr>
        <p:txBody>
          <a:bodyPr/>
          <a:lstStyle/>
          <a:p>
            <a:r>
              <a:rPr lang="en-US" altLang="ko-KR" dirty="0"/>
              <a:t>Data type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FE97D55-1B6F-4248-B9D0-9998B245D346}"/>
              </a:ext>
            </a:extLst>
          </p:cNvPr>
          <p:cNvSpPr/>
          <p:nvPr/>
        </p:nvSpPr>
        <p:spPr>
          <a:xfrm>
            <a:off x="5903842" y="2514743"/>
            <a:ext cx="471637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1F0310-5B34-4F3C-9C9B-43BCDA2C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1" y="2225892"/>
            <a:ext cx="5180283" cy="41304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F976BF-03DD-4587-8F76-C9A16F53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37" y="4291121"/>
            <a:ext cx="2476500" cy="64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4102E-7583-4678-B300-FC87B3F6B0CA}"/>
              </a:ext>
            </a:extLst>
          </p:cNvPr>
          <p:cNvSpPr txBox="1"/>
          <p:nvPr/>
        </p:nvSpPr>
        <p:spPr>
          <a:xfrm>
            <a:off x="5727032" y="3888606"/>
            <a:ext cx="6083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MNIST Image</a:t>
            </a:r>
            <a:r>
              <a:rPr lang="ko-KR" altLang="en-US" dirty="0"/>
              <a:t>는 </a:t>
            </a:r>
            <a:r>
              <a:rPr lang="en-US" altLang="ko-KR" dirty="0"/>
              <a:t>binary 8byte </a:t>
            </a:r>
            <a:r>
              <a:rPr lang="ko-KR" altLang="en-US" dirty="0"/>
              <a:t>값을 가짐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는 </a:t>
            </a:r>
            <a:r>
              <a:rPr lang="en-US" altLang="ko-KR" dirty="0"/>
              <a:t>4byte</a:t>
            </a:r>
            <a:r>
              <a:rPr lang="ko-KR" altLang="en-US" dirty="0"/>
              <a:t>이므로 </a:t>
            </a:r>
            <a:r>
              <a:rPr lang="en-US" altLang="ko-KR" dirty="0"/>
              <a:t>double * float </a:t>
            </a:r>
            <a:r>
              <a:rPr lang="ko-KR" altLang="en-US" dirty="0"/>
              <a:t>연산이 진행됨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Weight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bias</a:t>
            </a:r>
            <a:r>
              <a:rPr lang="ko-KR" altLang="en-US" dirty="0">
                <a:sym typeface="Wingdings" panose="05000000000000000000" pitchFamily="2" charset="2"/>
              </a:rPr>
              <a:t>값을 제외하면 </a:t>
            </a:r>
            <a:r>
              <a:rPr lang="en-US" altLang="ko-KR" dirty="0">
                <a:sym typeface="Wingdings" panose="05000000000000000000" pitchFamily="2" charset="2"/>
              </a:rPr>
              <a:t>double</a:t>
            </a:r>
            <a:r>
              <a:rPr lang="ko-KR" altLang="en-US" dirty="0">
                <a:sym typeface="Wingdings" panose="05000000000000000000" pitchFamily="2" charset="2"/>
              </a:rPr>
              <a:t>형을 유지해야함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D3450A-4E80-4E7A-AFCF-974E87ABF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78" y="2316899"/>
            <a:ext cx="3821795" cy="8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D6406E-263D-49E2-B9B7-289CDEBC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79AF1-318E-425A-A0A6-059EC505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AA0473-8459-4184-B7F9-4E4E51DE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31867BE-1161-48CA-A588-5FE5CAA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– transpose, stack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99497C-31F9-4FEE-B47E-8341D145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1" y="1431353"/>
            <a:ext cx="7461619" cy="3372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3B95D-2637-43C5-8A7A-E693D0B36EC5}"/>
              </a:ext>
            </a:extLst>
          </p:cNvPr>
          <p:cNvSpPr txBox="1"/>
          <p:nvPr/>
        </p:nvSpPr>
        <p:spPr>
          <a:xfrm>
            <a:off x="1122145" y="4893687"/>
            <a:ext cx="291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primary vector </a:t>
            </a:r>
            <a:r>
              <a:rPr lang="ko-KR" altLang="en-US" dirty="0">
                <a:solidFill>
                  <a:srgbClr val="FF0000"/>
                </a:solidFill>
              </a:rPr>
              <a:t>차원을 맞춰주는 함수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(8, 1152)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(1152, 10, 8)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A3D7C-76E7-4D36-86AB-55BD474EE2B7}"/>
              </a:ext>
            </a:extLst>
          </p:cNvPr>
          <p:cNvSpPr txBox="1"/>
          <p:nvPr/>
        </p:nvSpPr>
        <p:spPr>
          <a:xfrm>
            <a:off x="4408371" y="2062832"/>
            <a:ext cx="18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transpose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5EFC3-24BF-4692-A31C-334294D21BCA}"/>
              </a:ext>
            </a:extLst>
          </p:cNvPr>
          <p:cNvSpPr txBox="1"/>
          <p:nvPr/>
        </p:nvSpPr>
        <p:spPr>
          <a:xfrm>
            <a:off x="4408371" y="3164046"/>
            <a:ext cx="18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stack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8E5E19-73EF-478D-9BBD-96F1C36E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40" y="3164046"/>
            <a:ext cx="6077205" cy="2845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20E9CC-B69F-4C2D-B2AE-F6AAB41C56D4}"/>
              </a:ext>
            </a:extLst>
          </p:cNvPr>
          <p:cNvSpPr txBox="1"/>
          <p:nvPr/>
        </p:nvSpPr>
        <p:spPr>
          <a:xfrm>
            <a:off x="6439301" y="4032985"/>
            <a:ext cx="4090737" cy="6545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3E408-345A-4144-B717-4E69B6EFFEBB}"/>
              </a:ext>
            </a:extLst>
          </p:cNvPr>
          <p:cNvSpPr txBox="1"/>
          <p:nvPr/>
        </p:nvSpPr>
        <p:spPr>
          <a:xfrm>
            <a:off x="4408371" y="2594565"/>
            <a:ext cx="18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 (1152, 8)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C6288-6CD0-4CD1-9C10-112D1695A154}"/>
              </a:ext>
            </a:extLst>
          </p:cNvPr>
          <p:cNvSpPr txBox="1"/>
          <p:nvPr/>
        </p:nvSpPr>
        <p:spPr>
          <a:xfrm>
            <a:off x="3938109" y="4369334"/>
            <a:ext cx="22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 (1152, 10, 8)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38E77F-8D08-4C45-938A-A04808E8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0D5CE-F1EC-4627-B91B-56C061BD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57AB9-6588-4362-8091-EB457BC4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DF869E-6386-4D0A-8806-04DC6CD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1C27BDC-02CD-4CC1-A18B-EACCD6DA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- </a:t>
            </a:r>
            <a:r>
              <a:rPr lang="en-US" altLang="ko-KR" dirty="0" err="1"/>
              <a:t>Matmul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D83BD8-B1E4-4ED4-AE84-4DDA7E55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2" y="1455263"/>
            <a:ext cx="11039475" cy="250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D378-5909-4947-8C23-3C9D0EB7A3BE}"/>
                  </a:ext>
                </a:extLst>
              </p:cNvPr>
              <p:cNvSpPr txBox="1"/>
              <p:nvPr/>
            </p:nvSpPr>
            <p:spPr>
              <a:xfrm>
                <a:off x="840415" y="5102143"/>
                <a:ext cx="319818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&gt;&gt;&gt; (16, 8)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(8, 1) 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(16, 1)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D378-5909-4947-8C23-3C9D0EB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5" y="5102143"/>
                <a:ext cx="3198185" cy="374526"/>
              </a:xfrm>
              <a:prstGeom prst="rect">
                <a:avLst/>
              </a:prstGeom>
              <a:blipFill>
                <a:blip r:embed="rId3"/>
                <a:stretch>
                  <a:fillRect l="-1714" t="-9836" r="-5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6BAD04-9D11-4500-96A1-36C510A25E99}"/>
                  </a:ext>
                </a:extLst>
              </p:cNvPr>
              <p:cNvSpPr txBox="1"/>
              <p:nvPr/>
            </p:nvSpPr>
            <p:spPr>
              <a:xfrm>
                <a:off x="840414" y="4307011"/>
                <a:ext cx="7087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&gt;&gt;&gt; (1152, 10, 16, 8)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(1152, 10, 8, 1) 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(1152, 10, 16, 1)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6BAD04-9D11-4500-96A1-36C510A2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4" y="4307011"/>
                <a:ext cx="7087181" cy="369332"/>
              </a:xfrm>
              <a:prstGeom prst="rect">
                <a:avLst/>
              </a:prstGeom>
              <a:blipFill>
                <a:blip r:embed="rId4"/>
                <a:stretch>
                  <a:fillRect l="-77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4343FD-6FCF-4AB1-A6B5-2B1BC6C7159A}"/>
              </a:ext>
            </a:extLst>
          </p:cNvPr>
          <p:cNvSpPr txBox="1"/>
          <p:nvPr/>
        </p:nvSpPr>
        <p:spPr>
          <a:xfrm>
            <a:off x="2225353" y="3059668"/>
            <a:ext cx="708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(1152, 10, 16, 1)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1C6D6-E89B-4466-B752-96F06873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6BA37-C0B1-494E-B41C-EA2EA99C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C079B-1FA0-4CBB-B797-4B747284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4959FCC-C3CE-412D-91FA-31EEFBE4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-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B24FFC-5AAC-4C3D-949D-0E1136A2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56"/>
          <a:stretch/>
        </p:blipFill>
        <p:spPr>
          <a:xfrm>
            <a:off x="4038600" y="3689834"/>
            <a:ext cx="7805593" cy="28490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3FEDF7-7D43-409B-ABAB-DE2201366DE9}"/>
              </a:ext>
            </a:extLst>
          </p:cNvPr>
          <p:cNvSpPr txBox="1"/>
          <p:nvPr/>
        </p:nvSpPr>
        <p:spPr>
          <a:xfrm>
            <a:off x="4229824" y="5255966"/>
            <a:ext cx="2254247" cy="4488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A3EDE-B2D1-45E3-A484-88802DAB2398}"/>
              </a:ext>
            </a:extLst>
          </p:cNvPr>
          <p:cNvSpPr txBox="1"/>
          <p:nvPr/>
        </p:nvSpPr>
        <p:spPr>
          <a:xfrm>
            <a:off x="458803" y="5520109"/>
            <a:ext cx="291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scalar</a:t>
            </a:r>
            <a:r>
              <a:rPr lang="ko-KR" altLang="en-US" dirty="0">
                <a:solidFill>
                  <a:srgbClr val="FF0000"/>
                </a:solidFill>
              </a:rPr>
              <a:t>에 대한 </a:t>
            </a:r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45476B31-C49A-4901-8376-B1611249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" y="4232554"/>
            <a:ext cx="3472289" cy="11144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73F501A-6828-4AED-959A-1143BF43A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071" y="1763773"/>
            <a:ext cx="2486025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0CC954-B8CF-4E10-9941-C4CF2A34A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8" y="1326594"/>
            <a:ext cx="5791202" cy="23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DD82A-3BFE-4A23-B5AE-52D1E46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2571D-8304-480F-A553-1D44A321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C386C-E233-412A-8B72-9296BDE1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25AC699-F1DE-4E8C-B71A-95E252AA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FA045-C762-40B0-A912-884AED137B52}"/>
              </a:ext>
            </a:extLst>
          </p:cNvPr>
          <p:cNvSpPr txBox="1"/>
          <p:nvPr/>
        </p:nvSpPr>
        <p:spPr>
          <a:xfrm>
            <a:off x="5948284" y="2210791"/>
            <a:ext cx="434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구조체를 통해 </a:t>
            </a:r>
            <a:r>
              <a:rPr lang="en-US" altLang="ko-KR" dirty="0">
                <a:solidFill>
                  <a:srgbClr val="FF0000"/>
                </a:solidFill>
              </a:rPr>
              <a:t>Layer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layer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input, output matrix</a:t>
            </a:r>
            <a:r>
              <a:rPr lang="ko-KR" altLang="en-US" dirty="0">
                <a:solidFill>
                  <a:srgbClr val="FF0000"/>
                </a:solidFill>
              </a:rPr>
              <a:t>를 정의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B5ED39-E712-4887-A06A-FDBE41B0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24" y="1353853"/>
            <a:ext cx="3714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44769-3442-43E1-99B2-F6B5854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63A89-7B04-41AF-BC52-20EC8B68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37E3AE-4276-403F-875E-7B2243FA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EA2378E-C399-4FE8-8CE4-8E1C2B92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– routing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BF5B6C-CB0D-4AE5-B404-2FE27BD7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2" y="1338620"/>
            <a:ext cx="8056712" cy="2967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DA107-AE24-47A5-9E9E-5851C1E29D5F}"/>
                  </a:ext>
                </a:extLst>
              </p:cNvPr>
              <p:cNvSpPr txBox="1"/>
              <p:nvPr/>
            </p:nvSpPr>
            <p:spPr>
              <a:xfrm>
                <a:off x="3753595" y="1279371"/>
                <a:ext cx="556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&gt;&gt;&gt; routing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sum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(1152, 10, 16, 1)</a:t>
                </a:r>
                <a:r>
                  <a:rPr lang="en-US" altLang="ko-KR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(1152, 10, 1, 1) 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(1152, 10, 16,1)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DA107-AE24-47A5-9E9E-5851C1E2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95" y="1279371"/>
                <a:ext cx="5566573" cy="646331"/>
              </a:xfrm>
              <a:prstGeom prst="rect">
                <a:avLst/>
              </a:prstGeom>
              <a:blipFill>
                <a:blip r:embed="rId3"/>
                <a:stretch>
                  <a:fillRect l="-986" t="-5660" r="-98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A858DA5-DC3C-42B6-BE26-3EB502776F23}"/>
              </a:ext>
            </a:extLst>
          </p:cNvPr>
          <p:cNvSpPr txBox="1"/>
          <p:nvPr/>
        </p:nvSpPr>
        <p:spPr>
          <a:xfrm>
            <a:off x="3753596" y="2782669"/>
            <a:ext cx="282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ko-KR" altLang="en-US" dirty="0">
                <a:solidFill>
                  <a:srgbClr val="FF0000"/>
                </a:solidFill>
              </a:rPr>
              <a:t>위의 결과 </a:t>
            </a:r>
            <a:r>
              <a:rPr lang="en-US" altLang="ko-KR" dirty="0">
                <a:solidFill>
                  <a:srgbClr val="FF0000"/>
                </a:solidFill>
              </a:rPr>
              <a:t>1152 </a:t>
            </a:r>
            <a:r>
              <a:rPr lang="ko-KR" altLang="en-US" dirty="0">
                <a:solidFill>
                  <a:srgbClr val="FF0000"/>
                </a:solidFill>
              </a:rPr>
              <a:t>차원에 대해 </a:t>
            </a:r>
            <a:r>
              <a:rPr lang="en-US" altLang="ko-KR" dirty="0">
                <a:solidFill>
                  <a:srgbClr val="FF0000"/>
                </a:solidFill>
              </a:rPr>
              <a:t>sum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6A2C6F-16D6-4DF8-BAEC-38D38F56E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75" r="16033" b="11411"/>
          <a:stretch/>
        </p:blipFill>
        <p:spPr>
          <a:xfrm>
            <a:off x="6943187" y="2534622"/>
            <a:ext cx="4993273" cy="4024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569098-66FF-40F6-897C-D62D8E5D68A2}"/>
              </a:ext>
            </a:extLst>
          </p:cNvPr>
          <p:cNvSpPr txBox="1"/>
          <p:nvPr/>
        </p:nvSpPr>
        <p:spPr>
          <a:xfrm>
            <a:off x="7076689" y="4057278"/>
            <a:ext cx="4396839" cy="27557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260A25-BCD3-44AA-82B7-6B57B4EFB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2" y="4332852"/>
            <a:ext cx="6619875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C71377-691D-402F-9D27-5A99C121EE20}"/>
              </a:ext>
            </a:extLst>
          </p:cNvPr>
          <p:cNvSpPr txBox="1"/>
          <p:nvPr/>
        </p:nvSpPr>
        <p:spPr>
          <a:xfrm>
            <a:off x="3047999" y="5369937"/>
            <a:ext cx="1255553" cy="2086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AC4D5-265A-4BEC-95B4-E3042AF6F85E}"/>
              </a:ext>
            </a:extLst>
          </p:cNvPr>
          <p:cNvSpPr txBox="1"/>
          <p:nvPr/>
        </p:nvSpPr>
        <p:spPr>
          <a:xfrm>
            <a:off x="1218397" y="3698260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(1,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97E13-10C5-488F-B59D-803FA2016017}"/>
              </a:ext>
            </a:extLst>
          </p:cNvPr>
          <p:cNvSpPr txBox="1"/>
          <p:nvPr/>
        </p:nvSpPr>
        <p:spPr>
          <a:xfrm>
            <a:off x="6573799" y="1252178"/>
            <a:ext cx="30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C_ij</a:t>
            </a:r>
            <a:r>
              <a:rPr lang="en-US" altLang="ko-KR" dirty="0">
                <a:solidFill>
                  <a:schemeClr val="accent1"/>
                </a:solidFill>
              </a:rPr>
              <a:t> =Scalar -&gt; 16</a:t>
            </a:r>
            <a:r>
              <a:rPr lang="ko-KR" altLang="en-US" dirty="0">
                <a:solidFill>
                  <a:schemeClr val="accent1"/>
                </a:solidFill>
              </a:rPr>
              <a:t>개 결과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E2F266-965F-4126-A285-030B97BF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0262A-029B-4802-9CFD-A0BA703C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00F47-AFFE-4405-B028-860AB016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612B8B-15A6-47CA-92F9-482D7228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- squash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734083-AB24-448E-BA93-0B73FADDF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86" y="1328163"/>
            <a:ext cx="6584331" cy="2100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A2B2C-E4B8-48A7-AE35-51A346A91562}"/>
              </a:ext>
            </a:extLst>
          </p:cNvPr>
          <p:cNvSpPr txBox="1"/>
          <p:nvPr/>
        </p:nvSpPr>
        <p:spPr>
          <a:xfrm>
            <a:off x="3886357" y="1440669"/>
            <a:ext cx="16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squashing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E670E2-5389-4EEB-A9D4-435482264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09" r="13752" b="13943"/>
          <a:stretch/>
        </p:blipFill>
        <p:spPr>
          <a:xfrm>
            <a:off x="6928795" y="1252399"/>
            <a:ext cx="5092293" cy="3301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5E11D1-DB5C-4D04-AB55-A9941A75CB1F}"/>
              </a:ext>
            </a:extLst>
          </p:cNvPr>
          <p:cNvSpPr txBox="1"/>
          <p:nvPr/>
        </p:nvSpPr>
        <p:spPr>
          <a:xfrm>
            <a:off x="7168559" y="2709238"/>
            <a:ext cx="4396839" cy="27557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6DA5D7-70F1-441A-BA85-EDB3BE22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12" y="4332852"/>
            <a:ext cx="6619875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460603-5E81-4906-A368-29C907F9F879}"/>
              </a:ext>
            </a:extLst>
          </p:cNvPr>
          <p:cNvSpPr txBox="1"/>
          <p:nvPr/>
        </p:nvSpPr>
        <p:spPr>
          <a:xfrm>
            <a:off x="3078274" y="5529837"/>
            <a:ext cx="1250445" cy="27529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1A0E1-A593-4C95-98A4-A7ACBF233DCD}"/>
              </a:ext>
            </a:extLst>
          </p:cNvPr>
          <p:cNvSpPr txBox="1"/>
          <p:nvPr/>
        </p:nvSpPr>
        <p:spPr>
          <a:xfrm>
            <a:off x="4328719" y="2056490"/>
            <a:ext cx="260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pow : </a:t>
            </a:r>
            <a:r>
              <a:rPr lang="ko-KR" altLang="en-US" dirty="0">
                <a:solidFill>
                  <a:srgbClr val="FF0000"/>
                </a:solidFill>
              </a:rPr>
              <a:t>제곱 연산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D4D770-6192-4DE4-BE94-5ED710E26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795" y="4777571"/>
            <a:ext cx="4552084" cy="1346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05EA5F-34A5-441E-8C5A-C9D67FD16E7D}"/>
              </a:ext>
            </a:extLst>
          </p:cNvPr>
          <p:cNvSpPr txBox="1"/>
          <p:nvPr/>
        </p:nvSpPr>
        <p:spPr>
          <a:xfrm>
            <a:off x="5050172" y="2523695"/>
            <a:ext cx="822122" cy="2686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2F598-792D-46F9-A091-3DAF626AFE2C}"/>
              </a:ext>
            </a:extLst>
          </p:cNvPr>
          <p:cNvSpPr txBox="1"/>
          <p:nvPr/>
        </p:nvSpPr>
        <p:spPr>
          <a:xfrm>
            <a:off x="8153401" y="5472010"/>
            <a:ext cx="2114724" cy="65195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FB24C4-B2E6-4D64-8AB8-2DBAF6A6C9E5}"/>
              </a:ext>
            </a:extLst>
          </p:cNvPr>
          <p:cNvSpPr txBox="1"/>
          <p:nvPr/>
        </p:nvSpPr>
        <p:spPr>
          <a:xfrm>
            <a:off x="5989483" y="2544320"/>
            <a:ext cx="822122" cy="268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060DA2-2467-4661-A4DD-7E6715385D3A}"/>
              </a:ext>
            </a:extLst>
          </p:cNvPr>
          <p:cNvSpPr txBox="1"/>
          <p:nvPr/>
        </p:nvSpPr>
        <p:spPr>
          <a:xfrm>
            <a:off x="10389098" y="5476476"/>
            <a:ext cx="1003151" cy="6474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2AFB1-0570-4AA3-B6B3-5505B1529081}"/>
              </a:ext>
            </a:extLst>
          </p:cNvPr>
          <p:cNvSpPr txBox="1"/>
          <p:nvPr/>
        </p:nvSpPr>
        <p:spPr>
          <a:xfrm>
            <a:off x="1795498" y="2113987"/>
            <a:ext cx="293361" cy="2517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AFD5F-B765-4D5C-A348-96D0C7E4352E}"/>
              </a:ext>
            </a:extLst>
          </p:cNvPr>
          <p:cNvSpPr txBox="1"/>
          <p:nvPr/>
        </p:nvSpPr>
        <p:spPr>
          <a:xfrm>
            <a:off x="8617145" y="4770579"/>
            <a:ext cx="1223141" cy="65195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F0113-77F1-4994-A3E4-A832A975D468}"/>
              </a:ext>
            </a:extLst>
          </p:cNvPr>
          <p:cNvSpPr txBox="1"/>
          <p:nvPr/>
        </p:nvSpPr>
        <p:spPr>
          <a:xfrm>
            <a:off x="4551536" y="2525093"/>
            <a:ext cx="293361" cy="2517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3A189F-05ED-4ED1-9D39-0CFDD92C93C9}"/>
              </a:ext>
            </a:extLst>
          </p:cNvPr>
          <p:cNvSpPr txBox="1"/>
          <p:nvPr/>
        </p:nvSpPr>
        <p:spPr>
          <a:xfrm>
            <a:off x="1398453" y="2966853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(1, 1,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1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3857D-E4D1-48B2-8107-1AD2A904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EA539-E533-4703-8FB0-BC1926FB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1827A-8578-4357-A090-F76A28D6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732EE82-9528-42D4-A711-CE3B4F02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– routing weight update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80CB29C-D504-48B9-8600-F90A7FF1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45" y="1375970"/>
            <a:ext cx="7669854" cy="3889049"/>
          </a:xfrm>
          <a:prstGeom prst="rect">
            <a:avLst/>
          </a:prstGeom>
        </p:spPr>
      </p:pic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3193F9B9-E785-48CD-898E-76191142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" y="1404523"/>
            <a:ext cx="7669854" cy="3889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910260-48E6-41B8-B6C6-2EA451143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5" t="50337" r="495" b="2041"/>
          <a:stretch/>
        </p:blipFill>
        <p:spPr>
          <a:xfrm>
            <a:off x="5571672" y="4097799"/>
            <a:ext cx="5834266" cy="2441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4FCFE-EBAD-4E15-AE6C-5ABC849BB8D2}"/>
              </a:ext>
            </a:extLst>
          </p:cNvPr>
          <p:cNvSpPr txBox="1"/>
          <p:nvPr/>
        </p:nvSpPr>
        <p:spPr>
          <a:xfrm>
            <a:off x="4201515" y="1544936"/>
            <a:ext cx="16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torch. 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98043-4557-43D5-B341-AAA8BF4E9544}"/>
              </a:ext>
            </a:extLst>
          </p:cNvPr>
          <p:cNvSpPr txBox="1"/>
          <p:nvPr/>
        </p:nvSpPr>
        <p:spPr>
          <a:xfrm>
            <a:off x="7697410" y="3647282"/>
            <a:ext cx="26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cosine </a:t>
            </a:r>
            <a:r>
              <a:rPr lang="en-US" altLang="ko-KR" dirty="0" err="1">
                <a:solidFill>
                  <a:srgbClr val="FF0000"/>
                </a:solidFill>
              </a:rPr>
              <a:t>simularity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64FEF-72B4-4321-8A29-096B153BADEC}"/>
              </a:ext>
            </a:extLst>
          </p:cNvPr>
          <p:cNvSpPr txBox="1"/>
          <p:nvPr/>
        </p:nvSpPr>
        <p:spPr>
          <a:xfrm>
            <a:off x="2916608" y="4782675"/>
            <a:ext cx="25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routing update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F6998A-7473-40F0-9CE2-56A079C9E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40"/>
          <a:stretch/>
        </p:blipFill>
        <p:spPr>
          <a:xfrm>
            <a:off x="5758958" y="1976280"/>
            <a:ext cx="5834266" cy="9353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ECA018-F1DF-4F4F-9416-59AEC4701C40}"/>
              </a:ext>
            </a:extLst>
          </p:cNvPr>
          <p:cNvSpPr txBox="1"/>
          <p:nvPr/>
        </p:nvSpPr>
        <p:spPr>
          <a:xfrm>
            <a:off x="5892971" y="4673077"/>
            <a:ext cx="3041303" cy="25126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4978F-02A9-4D2E-A88D-2394F32AF03D}"/>
              </a:ext>
            </a:extLst>
          </p:cNvPr>
          <p:cNvSpPr txBox="1"/>
          <p:nvPr/>
        </p:nvSpPr>
        <p:spPr>
          <a:xfrm>
            <a:off x="9636364" y="2267125"/>
            <a:ext cx="1302880" cy="2999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00CBE-A014-4481-AC85-D4840245E823}"/>
              </a:ext>
            </a:extLst>
          </p:cNvPr>
          <p:cNvSpPr txBox="1"/>
          <p:nvPr/>
        </p:nvSpPr>
        <p:spPr>
          <a:xfrm>
            <a:off x="1077217" y="2539601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(1, 1152,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909B6-27D2-440A-BF75-09EE4CD39E3D}"/>
              </a:ext>
            </a:extLst>
          </p:cNvPr>
          <p:cNvSpPr txBox="1"/>
          <p:nvPr/>
        </p:nvSpPr>
        <p:spPr>
          <a:xfrm>
            <a:off x="478462" y="5136859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(1, 1152, 10,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11E90-1E63-4C2D-BB51-A3F43340E245}"/>
              </a:ext>
            </a:extLst>
          </p:cNvPr>
          <p:cNvSpPr txBox="1"/>
          <p:nvPr/>
        </p:nvSpPr>
        <p:spPr>
          <a:xfrm>
            <a:off x="983200" y="3963315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(1, 1152, 10,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2001EE-9D5F-4BC1-8AFA-1B544BC01D9F}"/>
              </a:ext>
            </a:extLst>
          </p:cNvPr>
          <p:cNvSpPr txBox="1"/>
          <p:nvPr/>
        </p:nvSpPr>
        <p:spPr>
          <a:xfrm>
            <a:off x="1479169" y="1213599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v_j</a:t>
            </a:r>
            <a:r>
              <a:rPr lang="en-US" altLang="ko-KR" dirty="0">
                <a:solidFill>
                  <a:srgbClr val="FF0000"/>
                </a:solidFill>
              </a:rPr>
              <a:t> =&gt; (1, 1,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830631-25F1-4266-92F1-735E7713B02E}"/>
              </a:ext>
            </a:extLst>
          </p:cNvPr>
          <p:cNvSpPr txBox="1"/>
          <p:nvPr/>
        </p:nvSpPr>
        <p:spPr>
          <a:xfrm>
            <a:off x="3511423" y="3185545"/>
            <a:ext cx="363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 </a:t>
            </a:r>
            <a:r>
              <a:rPr lang="en-US" altLang="ko-KR" dirty="0" err="1">
                <a:solidFill>
                  <a:srgbClr val="FF0000"/>
                </a:solidFill>
              </a:rPr>
              <a:t>u_hat</a:t>
            </a:r>
            <a:r>
              <a:rPr lang="en-US" altLang="ko-KR" dirty="0">
                <a:solidFill>
                  <a:srgbClr val="FF0000"/>
                </a:solidFill>
              </a:rPr>
              <a:t> =&gt; (1, 1152,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6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C89DE-37DE-4B9A-B2CE-B295A55B2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04" y="1319473"/>
            <a:ext cx="6115050" cy="474345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17D7E-ED78-4749-8CF2-0FD80F02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1F57F-71F8-497E-A93E-56F72C45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6C0E2-359C-49C6-8BAE-1E0DE622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34C398-7DF7-4B23-A36F-8DA56D2B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21CFA-39BA-43E0-AB33-E190AFB2B017}"/>
              </a:ext>
            </a:extLst>
          </p:cNvPr>
          <p:cNvSpPr txBox="1"/>
          <p:nvPr/>
        </p:nvSpPr>
        <p:spPr>
          <a:xfrm>
            <a:off x="5823284" y="3105834"/>
            <a:ext cx="261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ko-KR" altLang="en-US" dirty="0">
                <a:solidFill>
                  <a:srgbClr val="FF0000"/>
                </a:solidFill>
              </a:rPr>
              <a:t>다음 </a:t>
            </a:r>
            <a:r>
              <a:rPr lang="en-US" altLang="ko-KR" dirty="0">
                <a:solidFill>
                  <a:srgbClr val="FF0000"/>
                </a:solidFill>
              </a:rPr>
              <a:t>iteration</a:t>
            </a:r>
            <a:r>
              <a:rPr lang="ko-KR" altLang="en-US" dirty="0">
                <a:solidFill>
                  <a:srgbClr val="FF0000"/>
                </a:solidFill>
              </a:rPr>
              <a:t>에서 사용될 변수 초기화</a:t>
            </a:r>
          </a:p>
        </p:txBody>
      </p:sp>
    </p:spTree>
    <p:extLst>
      <p:ext uri="{BB962C8B-B14F-4D97-AF65-F5344CB8AC3E}">
        <p14:creationId xmlns:p14="http://schemas.microsoft.com/office/powerpoint/2010/main" val="182720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C551AC-6A90-4785-AA34-9092A1626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43" y="1638759"/>
            <a:ext cx="6372225" cy="168592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E497D2-C9B3-4EEA-96DF-39E0482B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14981-2B02-486A-8A49-93A787D4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C878E-0787-4C9A-8DA1-584F52A3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752A9C6-0B58-43EC-A787-441FD14B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F8D3-660E-48F4-AB25-ECBD6B2EE5B5}"/>
              </a:ext>
            </a:extLst>
          </p:cNvPr>
          <p:cNvSpPr txBox="1"/>
          <p:nvPr/>
        </p:nvSpPr>
        <p:spPr>
          <a:xfrm>
            <a:off x="5977287" y="3667225"/>
            <a:ext cx="24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main </a:t>
            </a:r>
            <a:r>
              <a:rPr lang="ko-KR" altLang="en-US" dirty="0">
                <a:solidFill>
                  <a:srgbClr val="FF0000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26474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6A23D52-73F8-457E-A2F2-A48E28206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788" y="1964669"/>
            <a:ext cx="5388611" cy="340236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05578-2A97-49C0-9CEA-EE881742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6004A8-949A-4D03-85A9-71601C77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69093-51CE-4359-8F94-EE41BFDC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421CA08-A22C-4A51-AB81-6CFF4202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9987F3-9F93-4355-BE39-B620B851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" y="1964669"/>
            <a:ext cx="5192460" cy="34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B72A83-EF21-4ED6-A831-FC1E85D9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914CC-0724-403F-9C4B-6E034072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559D8-424E-471E-8264-D61CD8C4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9BD5A-A9D2-49EC-B813-60AA4381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FD515BC-3AA1-4067-A181-55CE560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 Designer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55045-3C28-4E1F-BB2F-5C5DB8BD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07" y="1289222"/>
            <a:ext cx="6463665" cy="48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15322-92FB-4A7B-AC5B-2AD8CA5A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3EC4D8-4FC7-4B41-BBF2-366E5C00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0B3C76-271F-46DC-8A21-B67794BE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A56D797-BBF7-4415-9F9A-1007CED0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Quartus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A1E4D0-F8C1-4E2B-A581-B0973412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89222"/>
            <a:ext cx="5461543" cy="3914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B64AE-4AAD-49B1-AB79-142654F5EF9D}"/>
              </a:ext>
            </a:extLst>
          </p:cNvPr>
          <p:cNvSpPr txBox="1"/>
          <p:nvPr/>
        </p:nvSpPr>
        <p:spPr>
          <a:xfrm>
            <a:off x="2408091" y="4913124"/>
            <a:ext cx="3041303" cy="25126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395784-030A-4C77-837B-65B013C4D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2876" y="1289222"/>
            <a:ext cx="6920204" cy="50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convolution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3A030-3A34-496C-92A2-F56D85BE9728}"/>
              </a:ext>
            </a:extLst>
          </p:cNvPr>
          <p:cNvSpPr txBox="1"/>
          <p:nvPr/>
        </p:nvSpPr>
        <p:spPr>
          <a:xfrm>
            <a:off x="1242461" y="4851133"/>
            <a:ext cx="3407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첫번째 </a:t>
            </a:r>
            <a:r>
              <a:rPr lang="en-US" altLang="ko-KR" dirty="0">
                <a:solidFill>
                  <a:srgbClr val="FF0000"/>
                </a:solidFill>
              </a:rPr>
              <a:t>convolution layer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(28, 28, 1)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(20, 20, 256)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9524A85-E66D-4282-80D9-A76DEE53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8486775" cy="356191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79DD7-ECF0-48AF-9CF0-951A5FC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" y="1231735"/>
            <a:ext cx="11436499" cy="36193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59EE5C-856E-4E99-956D-F71C594B5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8"/>
          <a:stretch/>
        </p:blipFill>
        <p:spPr>
          <a:xfrm>
            <a:off x="7888481" y="3737447"/>
            <a:ext cx="3407567" cy="27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convolution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C8EE19-7858-40A4-8F43-8264FE71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" y="1308105"/>
            <a:ext cx="2392690" cy="22949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EF4870-D649-4CA7-8EF8-026E316B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93" y="1782780"/>
            <a:ext cx="3439428" cy="34946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635145-A888-4E4F-A035-9DB52E18E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9" y="1937251"/>
            <a:ext cx="5140048" cy="29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4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3A030-3A34-496C-92A2-F56D85BE9728}"/>
              </a:ext>
            </a:extLst>
          </p:cNvPr>
          <p:cNvSpPr txBox="1"/>
          <p:nvPr/>
        </p:nvSpPr>
        <p:spPr>
          <a:xfrm>
            <a:off x="6449615" y="4165691"/>
            <a:ext cx="340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(20, 20, 256)  (20, 20, 256)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73C17D-9F7B-4713-906D-092EA0E0C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" t="23046" r="-1062"/>
          <a:stretch/>
        </p:blipFill>
        <p:spPr>
          <a:xfrm>
            <a:off x="1248192" y="3675164"/>
            <a:ext cx="4454659" cy="1997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E9C04D-DAF1-45F8-B7DD-FF2B2708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36" y="1685273"/>
            <a:ext cx="6993133" cy="17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3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</a:t>
            </a:r>
            <a:r>
              <a:rPr lang="en-US" altLang="ko-KR" dirty="0" err="1"/>
              <a:t>Conv_pri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03AFCF-8B78-483C-9F88-EBB58FD2F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6" t="37976" r="19054"/>
          <a:stretch/>
        </p:blipFill>
        <p:spPr>
          <a:xfrm>
            <a:off x="372176" y="1376413"/>
            <a:ext cx="10321492" cy="4488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753440-0519-4028-A20A-3B55893A8BD7}"/>
              </a:ext>
            </a:extLst>
          </p:cNvPr>
          <p:cNvSpPr txBox="1"/>
          <p:nvPr/>
        </p:nvSpPr>
        <p:spPr>
          <a:xfrm>
            <a:off x="6449615" y="4675830"/>
            <a:ext cx="340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(20, 20, 256)  (8, 32, 6, 6)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4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</a:t>
            </a:r>
            <a:r>
              <a:rPr lang="en-US" altLang="ko-KR" dirty="0" err="1"/>
              <a:t>Conv_pri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37D5-F360-4234-978F-EEC6DC5C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"/>
          <a:stretch/>
        </p:blipFill>
        <p:spPr>
          <a:xfrm>
            <a:off x="3349772" y="1424539"/>
            <a:ext cx="5101210" cy="4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6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</a:t>
            </a:r>
            <a:r>
              <a:rPr lang="en-US" altLang="ko-KR" dirty="0" err="1"/>
              <a:t>Conv_pri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A79B05-C36F-4603-951E-55085CCF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2" y="2747704"/>
            <a:ext cx="4704074" cy="2575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DADC6E-6D2D-43DD-9F77-E4A2E0BF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69" y="3969033"/>
            <a:ext cx="4346508" cy="22484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891680-715D-4B27-96C9-48FBE27C4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226" y="1269833"/>
            <a:ext cx="4729869" cy="25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2ABA-0BC0-4195-A6A7-5394B9B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13-Nov-20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5FE55-A6C6-429E-ADA1-146C008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82E45-532C-46C8-B5E5-7FD66C39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C91787-34EE-4935-A9D4-04560F1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Capsule Net inference on C – Squash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328B6-7167-4116-ABB6-5301F6E9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76300"/>
            <a:ext cx="7934325" cy="3028950"/>
          </a:xfrm>
          <a:prstGeom prst="rect">
            <a:avLst/>
          </a:prstGeom>
        </p:spPr>
      </p:pic>
      <p:pic>
        <p:nvPicPr>
          <p:cNvPr id="1026" name="Picture 2" descr="Kakao Brain">
            <a:extLst>
              <a:ext uri="{FF2B5EF4-FFF2-40B4-BE49-F238E27FC236}">
                <a16:creationId xmlns:a16="http://schemas.microsoft.com/office/drawing/2014/main" id="{F42E7017-99C8-40CD-81A0-24381C4C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559" y="4019600"/>
            <a:ext cx="4762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0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B4B32-E5E7-4467-87F1-533CB5A1BC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3FF877-C5BF-4AD5-8E4D-3CFA2CAA4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a222d-a557-4ebd-9c8d-76c8960f40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831</Words>
  <Application>Microsoft Office PowerPoint</Application>
  <PresentationFormat>와이드스크린</PresentationFormat>
  <Paragraphs>175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Cambria Math</vt:lpstr>
      <vt:lpstr>Wingdings</vt:lpstr>
      <vt:lpstr>Office 테마</vt:lpstr>
      <vt:lpstr>Capstone Design Week11 Presentation</vt:lpstr>
      <vt:lpstr>Capsule Net inference on C</vt:lpstr>
      <vt:lpstr>Capsule Net inference on C – convolution</vt:lpstr>
      <vt:lpstr>Capsule Net inference on C – convolution</vt:lpstr>
      <vt:lpstr>Capsule Net inference on C – ReLU</vt:lpstr>
      <vt:lpstr>Capsule Net inference on C – Conv_pri</vt:lpstr>
      <vt:lpstr>Capsule Net inference on C – Conv_pri</vt:lpstr>
      <vt:lpstr>Capsule Net inference on C – Conv_pri</vt:lpstr>
      <vt:lpstr>Capsule Net inference on C – Squash</vt:lpstr>
      <vt:lpstr>Capsule Net inference on C – main</vt:lpstr>
      <vt:lpstr>Capsule Net inference on C – main</vt:lpstr>
      <vt:lpstr>trained model</vt:lpstr>
      <vt:lpstr>np.save</vt:lpstr>
      <vt:lpstr>np.save</vt:lpstr>
      <vt:lpstr>load parameters on C</vt:lpstr>
      <vt:lpstr>Data type</vt:lpstr>
      <vt:lpstr>Routing – transpose, stack</vt:lpstr>
      <vt:lpstr>Routing - Matmul</vt:lpstr>
      <vt:lpstr>Routing - Softmax</vt:lpstr>
      <vt:lpstr>Routing – routing sum</vt:lpstr>
      <vt:lpstr>Routing - squash</vt:lpstr>
      <vt:lpstr>Routing – routing weight update</vt:lpstr>
      <vt:lpstr>Routing </vt:lpstr>
      <vt:lpstr>Main</vt:lpstr>
      <vt:lpstr>Eclipse</vt:lpstr>
      <vt:lpstr>Platform Designer</vt:lpstr>
      <vt:lpstr>Quartus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Week10 Presentation</dc:title>
  <dc:creator>ssasia@kau.kr</dc:creator>
  <cp:lastModifiedBy>사 재현</cp:lastModifiedBy>
  <cp:revision>65</cp:revision>
  <dcterms:created xsi:type="dcterms:W3CDTF">2020-11-05T18:42:45Z</dcterms:created>
  <dcterms:modified xsi:type="dcterms:W3CDTF">2020-11-13T00:55:35Z</dcterms:modified>
</cp:coreProperties>
</file>