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5" r:id="rId7"/>
    <p:sldId id="266" r:id="rId8"/>
    <p:sldId id="258" r:id="rId9"/>
    <p:sldId id="259" r:id="rId10"/>
    <p:sldId id="260" r:id="rId11"/>
    <p:sldId id="261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6" d="100"/>
          <a:sy n="76" d="100"/>
        </p:scale>
        <p:origin x="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1291-B892-4A8A-8C0A-986D4409A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MLP </a:t>
            </a:r>
            <a:r>
              <a:rPr lang="ko-KR" altLang="en-US" dirty="0"/>
              <a:t>모델을 사용한 </a:t>
            </a:r>
            <a:br>
              <a:rPr lang="en-US" altLang="ko-KR" dirty="0"/>
            </a:br>
            <a:r>
              <a:rPr lang="en-US" altLang="ko-KR" dirty="0"/>
              <a:t>MNIST </a:t>
            </a:r>
            <a:r>
              <a:rPr lang="en-US" altLang="ko-KR" b="0" i="0" dirty="0">
                <a:effectLst/>
                <a:latin typeface="Segoe UI" panose="020B0502040204020203" pitchFamily="34" charset="0"/>
              </a:rPr>
              <a:t>Classification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57325-16C4-42E8-A090-B22132EC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2016124145 </a:t>
            </a:r>
            <a:r>
              <a:rPr lang="ko-KR" altLang="en-US" dirty="0"/>
              <a:t>양해찬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AC893-A6EA-480D-A9A4-A987AA68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8E621-6280-4AA1-91D3-7FF47C30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15653-A3EF-4065-9B5C-95AC7C3B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5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98" y="1417740"/>
            <a:ext cx="11027403" cy="4504887"/>
          </a:xfrm>
        </p:spPr>
        <p:txBody>
          <a:bodyPr/>
          <a:lstStyle/>
          <a:p>
            <a:pPr marL="0" indent="0" algn="l">
              <a:buNone/>
            </a:pP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각각의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출력값에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 대한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입력값의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미분값을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Output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layer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에서부터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계산하여 거꾸로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Propagation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000000"/>
              </a:solidFill>
              <a:latin typeface="Noto Serif K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-&gt; Chain rule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에 의해 최종적으로 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    Output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에 대한 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    Input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의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Input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미분값을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 구할 수 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있다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각각의 노드에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Weight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값 업데이트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59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2CC4D6B-CBBD-4947-AF42-93BC96726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570956"/>
            <a:ext cx="10648950" cy="1800225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32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D476D5-0572-4120-8A13-629FA134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</a:p>
          <a:p>
            <a:endParaRPr lang="en-US" altLang="ko-KR" sz="1800" dirty="0"/>
          </a:p>
          <a:p>
            <a:r>
              <a:rPr lang="en-US" altLang="ko-KR" dirty="0"/>
              <a:t>Gradient Descent</a:t>
            </a:r>
          </a:p>
          <a:p>
            <a:endParaRPr lang="en-US" altLang="ko-KR" sz="1800" dirty="0"/>
          </a:p>
          <a:p>
            <a:r>
              <a:rPr lang="en-US" altLang="ko-KR" dirty="0"/>
              <a:t>MNIST</a:t>
            </a:r>
          </a:p>
          <a:p>
            <a:endParaRPr lang="en-US" altLang="ko-KR" sz="1600" dirty="0"/>
          </a:p>
          <a:p>
            <a:r>
              <a:rPr lang="en-US" altLang="ko-KR" dirty="0"/>
              <a:t>MLP</a:t>
            </a:r>
          </a:p>
          <a:p>
            <a:endParaRPr lang="en-US" altLang="ko-KR" sz="1800" dirty="0"/>
          </a:p>
          <a:p>
            <a:r>
              <a:rPr lang="en-US" altLang="ko-KR" dirty="0"/>
              <a:t>Back Propagation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361F11-5110-4012-B520-66FA125E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6937E-1DC3-4923-BE94-7744617D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7E174-72A6-4356-B45D-330E7FA1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8C1DC20-A768-429E-BDA0-23705ADA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67243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3801BF-514A-4239-A27B-B36C4427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1635852"/>
            <a:ext cx="6419033" cy="33388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라는 데이터가 주어졌을 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y=w*</a:t>
            </a:r>
            <a:r>
              <a:rPr lang="en-US" altLang="ko-KR" dirty="0" err="1"/>
              <a:t>x+b</a:t>
            </a:r>
            <a:r>
              <a:rPr lang="en-US" altLang="ko-KR" dirty="0"/>
              <a:t> </a:t>
            </a:r>
            <a:r>
              <a:rPr lang="ko-KR" altLang="en-US" dirty="0"/>
              <a:t>라는 직선의 방정식에서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데이터를 가장 잘 표현하는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값을 찾는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Gradient Descent</a:t>
            </a:r>
            <a:r>
              <a:rPr lang="ko-KR" altLang="en-US" dirty="0"/>
              <a:t>를 이용해 찾음</a:t>
            </a: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F08E5-ED86-4DEC-9F0A-83C71DF4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4B953D-A04F-4851-ABD2-F5F2DFFC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7680A-AC63-4D70-8C06-6FF1ADD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4ED72DF-E541-4732-B276-D6619D79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E949A3-F118-4806-929B-50D79A7B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5" y="1635853"/>
            <a:ext cx="4446470" cy="29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2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3801BF-514A-4239-A27B-B36C4427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1635852"/>
            <a:ext cx="6665128" cy="33388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함수의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gradient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구하여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gradient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낮은 쪽으로 계속 이동시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킴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F08E5-ED86-4DEC-9F0A-83C71DF4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4B953D-A04F-4851-ABD2-F5F2DFFC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7680A-AC63-4D70-8C06-6FF1ADD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4ED72DF-E541-4732-B276-D6619D79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DC7095-A53D-48EC-925D-4B2EB888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2" y="1318732"/>
            <a:ext cx="4710999" cy="24311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D0D032-C179-45FA-A643-4714A854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9" y="3804445"/>
            <a:ext cx="8458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3801BF-514A-4239-A27B-B36C4427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628" y="1635853"/>
            <a:ext cx="5714357" cy="30859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손으로 쓴 숫자들로 이루어진 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대형 데이터 베이스이다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머신러닝</a:t>
            </a:r>
            <a:r>
              <a:rPr lang="ko-KR" altLang="en-US" dirty="0"/>
              <a:t> 분야에서 트레이닝 및 테스트에 널리 사용된다</a:t>
            </a:r>
            <a:r>
              <a:rPr lang="en-US" altLang="ko-KR" dirty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F08E5-ED86-4DEC-9F0A-83C71DF4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4B953D-A04F-4851-ABD2-F5F2DFFC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7680A-AC63-4D70-8C06-6FF1ADD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4ED72DF-E541-4732-B276-D6619D79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1C8A12-F7DF-4F47-817E-B6352F77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2" y="1477401"/>
            <a:ext cx="5514006" cy="32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F0C4EA-4EEC-427E-BBE4-0DA222DB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923801"/>
            <a:ext cx="6221514" cy="4179394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572" y="1241572"/>
            <a:ext cx="5918509" cy="4935392"/>
          </a:xfrm>
        </p:spPr>
        <p:txBody>
          <a:bodyPr/>
          <a:lstStyle/>
          <a:p>
            <a:pPr marL="0" indent="0" algn="l">
              <a:buNone/>
            </a:pP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r>
              <a:rPr lang="ko-KR" altLang="en-US" b="0" i="0" dirty="0">
                <a:effectLst/>
                <a:latin typeface="Roboto"/>
              </a:rPr>
              <a:t>한 개 이상의 </a:t>
            </a:r>
            <a:r>
              <a:rPr lang="en-US" altLang="ko-KR" b="0" i="0" dirty="0">
                <a:effectLst/>
                <a:latin typeface="Roboto"/>
              </a:rPr>
              <a:t>hidden layer</a:t>
            </a:r>
            <a:r>
              <a:rPr lang="ko-KR" altLang="en-US" b="0" i="0" dirty="0">
                <a:effectLst/>
                <a:latin typeface="Roboto"/>
              </a:rPr>
              <a:t>를 함께 하는 것</a:t>
            </a:r>
            <a:r>
              <a:rPr lang="en-US" altLang="ko-KR" b="0" i="0" dirty="0">
                <a:effectLst/>
                <a:latin typeface="Roboto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effectLst/>
                <a:latin typeface="Roboto"/>
              </a:rPr>
              <a:t>즉</a:t>
            </a:r>
            <a:r>
              <a:rPr lang="en-US" altLang="ko-KR" b="0" i="0" dirty="0">
                <a:effectLst/>
                <a:latin typeface="Roboto"/>
              </a:rPr>
              <a:t>, MLP</a:t>
            </a:r>
            <a:r>
              <a:rPr lang="ko-KR" altLang="en-US" b="0" i="0" dirty="0">
                <a:effectLst/>
                <a:latin typeface="Roboto"/>
              </a:rPr>
              <a:t>는 여러 개의 </a:t>
            </a:r>
            <a:r>
              <a:rPr lang="en-US" altLang="ko-KR" dirty="0">
                <a:latin typeface="Roboto"/>
              </a:rPr>
              <a:t>Perceptron</a:t>
            </a:r>
            <a:r>
              <a:rPr lang="ko-KR" altLang="en-US" dirty="0">
                <a:latin typeface="Roboto"/>
              </a:rPr>
              <a:t>을</a:t>
            </a:r>
            <a:r>
              <a:rPr lang="ko-KR" altLang="en-US" b="0" i="0" dirty="0">
                <a:effectLst/>
                <a:latin typeface="Roboto"/>
              </a:rPr>
              <a:t> 연속해서 쌓아 올린 것이다</a:t>
            </a:r>
            <a:r>
              <a:rPr lang="en-US" altLang="ko-KR" b="0" i="0" dirty="0">
                <a:effectLst/>
                <a:latin typeface="Roboto"/>
              </a:rPr>
              <a:t>. </a:t>
            </a:r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Barun Gothic"/>
              </a:rPr>
              <a:t>Multilayer Perceptron)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Barun Gothic"/>
              </a:rPr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5" y="2885812"/>
            <a:ext cx="6082017" cy="3214173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b="0" i="0" dirty="0">
                <a:effectLst/>
                <a:latin typeface="Roboto"/>
              </a:rPr>
              <a:t>Single Perceptro</a:t>
            </a:r>
            <a:r>
              <a:rPr lang="en-US" altLang="ko-KR" dirty="0">
                <a:latin typeface="Roboto"/>
              </a:rPr>
              <a:t>n</a:t>
            </a:r>
            <a:r>
              <a:rPr lang="ko-KR" altLang="en-US" dirty="0">
                <a:latin typeface="Roboto"/>
              </a:rPr>
              <a:t>은</a:t>
            </a:r>
            <a:r>
              <a:rPr lang="en-US" altLang="ko-KR" dirty="0">
                <a:latin typeface="Roboto"/>
              </a:rPr>
              <a:t> XOR</a:t>
            </a:r>
            <a:r>
              <a:rPr lang="ko-KR" altLang="en-US" dirty="0">
                <a:latin typeface="Roboto"/>
              </a:rPr>
              <a:t>와 같이 </a:t>
            </a:r>
            <a:endParaRPr lang="en-US" altLang="ko-KR" dirty="0">
              <a:latin typeface="Roboto"/>
            </a:endParaRPr>
          </a:p>
          <a:p>
            <a:pPr marL="0" indent="0" algn="l">
              <a:buNone/>
            </a:pPr>
            <a:r>
              <a:rPr lang="en-US" altLang="ko-KR" dirty="0">
                <a:latin typeface="Roboto"/>
              </a:rPr>
              <a:t>non</a:t>
            </a:r>
            <a:r>
              <a:rPr lang="ko-KR" altLang="en-US" dirty="0">
                <a:latin typeface="Roboto"/>
              </a:rPr>
              <a:t> </a:t>
            </a:r>
            <a:r>
              <a:rPr lang="en-US" altLang="ko-KR" dirty="0">
                <a:latin typeface="Roboto"/>
              </a:rPr>
              <a:t>linear</a:t>
            </a:r>
            <a:r>
              <a:rPr lang="ko-KR" altLang="en-US" dirty="0">
                <a:latin typeface="Roboto"/>
              </a:rPr>
              <a:t>하게 분리되는</a:t>
            </a:r>
            <a:r>
              <a:rPr lang="en-US" altLang="ko-KR" dirty="0">
                <a:latin typeface="Roboto"/>
              </a:rPr>
              <a:t> </a:t>
            </a:r>
            <a:r>
              <a:rPr lang="ko-KR" altLang="en-US" dirty="0">
                <a:latin typeface="Roboto"/>
              </a:rPr>
              <a:t>데이터에 대해서는 학습이 불가능함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Barun Gothic"/>
              </a:rPr>
              <a:t>Multilayer Perceptron)-1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385530-0F1B-4B32-9FE5-AB84A659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309638"/>
            <a:ext cx="4988654" cy="412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1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949" y="2031697"/>
            <a:ext cx="6874852" cy="32830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Roboto"/>
              </a:rPr>
              <a:t>하지만 </a:t>
            </a:r>
            <a:r>
              <a:rPr lang="en-US" altLang="ko-KR" b="0" i="0" dirty="0">
                <a:effectLst/>
                <a:latin typeface="Roboto"/>
              </a:rPr>
              <a:t>MLP</a:t>
            </a:r>
            <a:r>
              <a:rPr lang="ko-KR" altLang="en-US" b="0" i="0" dirty="0">
                <a:effectLst/>
                <a:latin typeface="Roboto"/>
              </a:rPr>
              <a:t>는 </a:t>
            </a:r>
            <a:r>
              <a:rPr lang="en-US" altLang="ko-KR" b="0" i="0" dirty="0">
                <a:effectLst/>
                <a:latin typeface="Roboto"/>
              </a:rPr>
              <a:t>layer</a:t>
            </a:r>
            <a:r>
              <a:rPr lang="ko-KR" altLang="en-US" b="0" i="0" dirty="0">
                <a:effectLst/>
                <a:latin typeface="Roboto"/>
              </a:rPr>
              <a:t>가 여러 개이므로 </a:t>
            </a:r>
            <a:endParaRPr lang="en-US" altLang="ko-KR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US" altLang="ko-KR" dirty="0">
                <a:latin typeface="Roboto"/>
              </a:rPr>
              <a:t>non</a:t>
            </a:r>
            <a:r>
              <a:rPr lang="ko-KR" altLang="en-US" dirty="0">
                <a:latin typeface="Roboto"/>
              </a:rPr>
              <a:t> </a:t>
            </a:r>
            <a:r>
              <a:rPr lang="en-US" altLang="ko-KR" dirty="0">
                <a:latin typeface="Roboto"/>
              </a:rPr>
              <a:t>linear</a:t>
            </a:r>
            <a:r>
              <a:rPr lang="ko-KR" altLang="en-US" dirty="0">
                <a:latin typeface="Roboto"/>
              </a:rPr>
              <a:t>하게 분리되는</a:t>
            </a:r>
            <a:r>
              <a:rPr lang="en-US" altLang="ko-KR" dirty="0">
                <a:latin typeface="Roboto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latin typeface="Roboto"/>
              </a:rPr>
              <a:t>데이터에 대해서 학습이 가능함</a:t>
            </a: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Barun Gothic"/>
              </a:rPr>
              <a:t>Multilayer Perceptron)-2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AF9395-2A4C-49E3-AEC6-EC924F4B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92" y="1919899"/>
            <a:ext cx="3641006" cy="301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1627465"/>
            <a:ext cx="11027403" cy="3687300"/>
          </a:xfrm>
        </p:spPr>
        <p:txBody>
          <a:bodyPr/>
          <a:lstStyle/>
          <a:p>
            <a:pPr marL="0" indent="0" algn="l">
              <a:buNone/>
            </a:pPr>
            <a:r>
              <a:rPr lang="ko-KR" altLang="en-US" b="0" i="0" dirty="0">
                <a:effectLst/>
                <a:latin typeface="Roboto"/>
              </a:rPr>
              <a:t>각각의 </a:t>
            </a:r>
            <a:r>
              <a:rPr lang="en-US" altLang="ko-KR" b="0" i="0" dirty="0">
                <a:effectLst/>
                <a:latin typeface="Roboto"/>
              </a:rPr>
              <a:t>layer </a:t>
            </a:r>
            <a:r>
              <a:rPr lang="ko-KR" altLang="en-US" b="0" i="0" dirty="0">
                <a:effectLst/>
                <a:latin typeface="Roboto"/>
              </a:rPr>
              <a:t>에서의 입력의 미분 값을 알아야</a:t>
            </a:r>
          </a:p>
          <a:p>
            <a:pPr marL="0" indent="0" algn="l">
              <a:buNone/>
            </a:pPr>
            <a:r>
              <a:rPr lang="ko-KR" altLang="en-US" b="0" i="0" dirty="0">
                <a:effectLst/>
                <a:latin typeface="Roboto"/>
              </a:rPr>
              <a:t>각각의 </a:t>
            </a:r>
            <a:r>
              <a:rPr lang="en-US" altLang="ko-KR" b="0" i="0" dirty="0">
                <a:effectLst/>
                <a:latin typeface="Roboto"/>
              </a:rPr>
              <a:t>weight </a:t>
            </a:r>
            <a:r>
              <a:rPr lang="ko-KR" altLang="en-US" b="0" i="0" dirty="0">
                <a:effectLst/>
                <a:latin typeface="Roboto"/>
              </a:rPr>
              <a:t>값을 조정할 수 있는데 </a:t>
            </a: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r>
              <a:rPr lang="en-US" altLang="ko-KR" dirty="0">
                <a:latin typeface="Roboto"/>
              </a:rPr>
              <a:t>layer</a:t>
            </a:r>
            <a:r>
              <a:rPr lang="ko-KR" altLang="en-US" dirty="0">
                <a:latin typeface="Roboto"/>
              </a:rPr>
              <a:t>가 많아 짐에 따라 구현하기 어려움</a:t>
            </a:r>
            <a:endParaRPr lang="en-US" altLang="ko-KR" dirty="0">
              <a:latin typeface="Roboto"/>
            </a:endParaRPr>
          </a:p>
          <a:p>
            <a:pPr marL="0" indent="0" algn="l">
              <a:buNone/>
            </a:pP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r>
              <a:rPr lang="en-US" altLang="ko-KR" dirty="0">
                <a:latin typeface="Roboto"/>
              </a:rPr>
              <a:t>-&gt;</a:t>
            </a:r>
            <a:r>
              <a:rPr lang="ko-KR" altLang="en-US" dirty="0">
                <a:latin typeface="Roboto"/>
              </a:rPr>
              <a:t>그래서 나온 방법이 </a:t>
            </a:r>
            <a:r>
              <a:rPr lang="en-US" altLang="ko-KR" dirty="0">
                <a:latin typeface="Roboto"/>
              </a:rPr>
              <a:t>Back propagation </a:t>
            </a:r>
            <a:r>
              <a:rPr lang="ko-KR" altLang="en-US" dirty="0">
                <a:latin typeface="Roboto"/>
              </a:rPr>
              <a:t>이다</a:t>
            </a:r>
            <a:r>
              <a:rPr lang="en-US" altLang="ko-KR" dirty="0">
                <a:latin typeface="Roboto"/>
              </a:rPr>
              <a:t>.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Barun Gothic"/>
              </a:rPr>
              <a:t>Multilayer Perceptron)-3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6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6C2448-2693-40D8-8E01-B1E77DD60124}"/>
</file>

<file path=customXml/itemProps3.xml><?xml version="1.0" encoding="utf-8"?>
<ds:datastoreItem xmlns:ds="http://schemas.openxmlformats.org/officeDocument/2006/customXml" ds:itemID="{CFBB4B32-E5E7-4467-87F1-533CB5A1BCD4}">
  <ds:schemaRefs>
    <ds:schemaRef ds:uri="86764eaf-7df5-44a8-917e-0a73d19c8f8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f10a97f-1288-4566-88ff-19bb3e23dda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CASL_PPT_Template_16_9 (2)</Template>
  <TotalTime>176</TotalTime>
  <Words>345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Helvetica Neue</vt:lpstr>
      <vt:lpstr>Nanum Barun Gothic</vt:lpstr>
      <vt:lpstr>Noto Serif KR</vt:lpstr>
      <vt:lpstr>Roboto</vt:lpstr>
      <vt:lpstr>맑은 고딕</vt:lpstr>
      <vt:lpstr>Arial</vt:lpstr>
      <vt:lpstr>Segoe UI</vt:lpstr>
      <vt:lpstr>Wingdings</vt:lpstr>
      <vt:lpstr>Office 테마</vt:lpstr>
      <vt:lpstr>MLP 모델을 사용한  MNIST Classification</vt:lpstr>
      <vt:lpstr>목차</vt:lpstr>
      <vt:lpstr>Linear Regression</vt:lpstr>
      <vt:lpstr>Gradient Descent</vt:lpstr>
      <vt:lpstr>MNIST</vt:lpstr>
      <vt:lpstr>MLP (Multilayer Perceptron)의 구조</vt:lpstr>
      <vt:lpstr>MLP (Multilayer Perceptron)-1</vt:lpstr>
      <vt:lpstr>MLP (Multilayer Perceptron)-2</vt:lpstr>
      <vt:lpstr>MLP (Multilayer Perceptron)-3</vt:lpstr>
      <vt:lpstr>Back Propagation</vt:lpstr>
      <vt:lpstr>Back 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 모델을 사용한  MNIST Classification</dc:title>
  <dc:creator>양 해찬</dc:creator>
  <cp:lastModifiedBy>양 해찬</cp:lastModifiedBy>
  <cp:revision>13</cp:revision>
  <dcterms:created xsi:type="dcterms:W3CDTF">2020-09-09T16:18:52Z</dcterms:created>
  <dcterms:modified xsi:type="dcterms:W3CDTF">2020-09-09T19:15:06Z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0x0101008CC6B84EA3EC154BA15F0B09AD5ACA5D</vt:lpwstr>
  </property>
</Properties>
</file>