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9" r:id="rId6"/>
    <p:sldId id="267" r:id="rId7"/>
    <p:sldId id="273" r:id="rId8"/>
    <p:sldId id="274" r:id="rId9"/>
    <p:sldId id="266" r:id="rId10"/>
    <p:sldId id="260" r:id="rId11"/>
    <p:sldId id="257" r:id="rId12"/>
    <p:sldId id="258" r:id="rId13"/>
    <p:sldId id="262" r:id="rId14"/>
    <p:sldId id="263" r:id="rId15"/>
    <p:sldId id="264" r:id="rId16"/>
    <p:sldId id="265" r:id="rId17"/>
    <p:sldId id="269" r:id="rId18"/>
    <p:sldId id="270" r:id="rId19"/>
    <p:sldId id="271" r:id="rId20"/>
    <p:sldId id="272" r:id="rId21"/>
    <p:sldId id="26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955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1BD1D9-C357-46C6-B5D5-E74D9DD782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C7A99A-7A7F-4A6F-BADD-42A190BA77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47845-1635-45E0-B750-1B9A0F78C3B3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73600-1331-4CDE-8760-FB585202F7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713CC9-F6A7-461E-A5AC-7FC90B8AD7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D38B0-E7F8-47B6-B0DD-0C79E1C69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278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D7A3E-BF05-4982-93FB-96615653D96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B9006-9043-49FE-B586-56639BFDB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0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473BC-A190-44D6-A17D-30E8F4C21D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600" cap="small" baseline="0"/>
            </a:lvl1pPr>
          </a:lstStyle>
          <a:p>
            <a:r>
              <a:rPr lang="en-US" altLang="ko-KR" dirty="0"/>
              <a:t>Presentation Title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18A58C-AEFD-4063-9F76-4548414B34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cap="sm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881B4-A095-4F92-BAF6-ABED6EAE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B53A74-95FA-40E7-A732-4CBF582EC630}" type="datetime5">
              <a:rPr lang="en-US" altLang="ko-KR" smtClean="0"/>
              <a:t>9-Sep-20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85FA2-C68D-494D-863B-5CF5E0DD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CBAD5-5CED-4681-BEC9-C9394D40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6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F5CAB-8DA2-4255-AB91-E4F6CF33EF2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87338" indent="-287338">
              <a:buFont typeface="Wingdings" panose="05000000000000000000" pitchFamily="2" charset="2"/>
              <a:buChar char="§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1738" indent="-287338">
              <a:buFont typeface="Arial" panose="020B0604020202020204" pitchFamily="34" charset="0"/>
              <a:buChar char="­"/>
              <a:defRPr/>
            </a:lvl3pPr>
            <a:lvl4pPr marL="1657350" indent="-285750">
              <a:buFont typeface="Wingdings" panose="05000000000000000000" pitchFamily="2" charset="2"/>
              <a:buChar char="ü"/>
              <a:defRPr/>
            </a:lvl4pPr>
            <a:lvl5pPr marL="2116138" indent="-287338">
              <a:buFont typeface="Arial" panose="020B0604020202020204" pitchFamily="34" charset="0"/>
              <a:buChar char="­"/>
              <a:defRPr/>
            </a:lvl5pPr>
          </a:lstStyle>
          <a:p>
            <a:pPr lvl="0"/>
            <a:r>
              <a:rPr lang="en-US" altLang="ko-KR" dirty="0"/>
              <a:t>Contents here </a:t>
            </a:r>
            <a:endParaRPr lang="ko-KR" altLang="en-US" dirty="0"/>
          </a:p>
          <a:p>
            <a:pPr lvl="1"/>
            <a:r>
              <a:rPr lang="en-US" altLang="ko-KR" dirty="0"/>
              <a:t>Contents here</a:t>
            </a:r>
            <a:endParaRPr lang="ko-KR" altLang="en-US" dirty="0"/>
          </a:p>
          <a:p>
            <a:pPr lvl="2"/>
            <a:r>
              <a:rPr lang="en-US" altLang="ko-KR" dirty="0"/>
              <a:t>Contents here</a:t>
            </a:r>
            <a:endParaRPr lang="ko-KR" altLang="en-US" dirty="0"/>
          </a:p>
          <a:p>
            <a:pPr lvl="3"/>
            <a:r>
              <a:rPr lang="en-US" altLang="ko-KR" dirty="0"/>
              <a:t>Contents here</a:t>
            </a:r>
            <a:endParaRPr lang="ko-KR" altLang="en-US" dirty="0"/>
          </a:p>
          <a:p>
            <a:pPr lvl="4"/>
            <a:r>
              <a:rPr lang="en-US" altLang="ko-KR" dirty="0"/>
              <a:t>Contents here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5C8A5B-48B6-40BE-BEE0-D14620878104}"/>
              </a:ext>
            </a:extLst>
          </p:cNvPr>
          <p:cNvSpPr/>
          <p:nvPr userDrawn="1"/>
        </p:nvSpPr>
        <p:spPr>
          <a:xfrm>
            <a:off x="0" y="1093928"/>
            <a:ext cx="12192000" cy="90990"/>
          </a:xfrm>
          <a:prstGeom prst="rect">
            <a:avLst/>
          </a:prstGeom>
          <a:pattFill prst="pct7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DC13E061-2B46-4EE4-B902-726403FC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9-Sep-20</a:t>
            </a:fld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6F5A9A23-FCD2-4033-93FA-F559B359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28774644-9D7C-478D-8B16-0CCC7F55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fld id="{479DC7D3-0109-40AD-A769-50FF9D7BCF5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제목 개체 틀 1">
            <a:extLst>
              <a:ext uri="{FF2B5EF4-FFF2-40B4-BE49-F238E27FC236}">
                <a16:creationId xmlns:a16="http://schemas.microsoft.com/office/drawing/2014/main" id="{BA73EFFE-C6DB-445F-95E4-36D9172DA5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altLang="ko-KR" dirty="0"/>
              <a:t>Slide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5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AAAC0-5262-4C8A-A401-2CF5A011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4CB48A-7A05-4D0F-A909-104EE52D7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9606A-50AF-48FB-BAD5-98A5A0E5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B028-70D0-4F99-B002-B52978369B09}" type="datetime5">
              <a:rPr lang="en-US" altLang="ko-KR" smtClean="0"/>
              <a:t>9-Sep-20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70BCE-9843-4CA8-BB46-9591A64E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F10B11-C1FE-4AFD-8FB0-5C16E31A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97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C0C33-D9D9-4556-9EFF-A018D7DD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62151"/>
            <a:ext cx="11578282" cy="79229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B969F-3B8A-4348-B781-3A841DE15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FBC4DB-3E98-46BC-BB27-7BDF75770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0440D6-8746-49B3-A2F1-790E5ED4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A28C-8F7D-4622-82B7-F7DE94CA0444}" type="datetime5">
              <a:rPr lang="en-US" altLang="ko-KR" smtClean="0"/>
              <a:t>9-Sep-20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0F3DC-AE06-405D-B087-5E1430FA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2C1E35-998F-4C75-8A6F-8BC9B12C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97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2465E-670E-4CB6-85BC-29149F8F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62151"/>
            <a:ext cx="11578282" cy="79229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AE1C15-EC31-4F42-A01D-187D1F64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6A1F-1AD8-4B43-B3F3-0EDFBCC2F6D6}" type="datetime5">
              <a:rPr lang="en-US" altLang="ko-KR" smtClean="0"/>
              <a:t>9-Sep-20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28A039-A7F7-4249-B55A-AFCE789E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45C2BA-F548-4D93-BFDA-C615C4C4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2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713C7A-C4B5-43A1-9503-DB5B1D96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D912-49D1-4F99-9F89-90FAD2B249D4}" type="datetime5">
              <a:rPr lang="en-US" altLang="ko-KR" smtClean="0"/>
              <a:t>9-Sep-20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FE500E-B4E5-4852-9BEF-B6500192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0DA60E-DC5A-42B1-9036-88DBDAC5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74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1BC94-36AC-4608-BE43-9D71E53FA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799" y="1289222"/>
            <a:ext cx="11578282" cy="4887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BB6B2-FEF7-4B6A-9AA1-2678CAEAE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47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3E05D-ED95-4792-8EFE-E5F65533171A}" type="datetime5">
              <a:rPr lang="en-US" altLang="ko-KR" smtClean="0"/>
              <a:t>9-Sep-20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FF9D4-6AB0-49AE-8379-648BF66EB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7EA65-41E5-4802-A926-D9B191C62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2809" y="6348970"/>
            <a:ext cx="2780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9B20-9115-4340-8B08-A2B07E3A5B5C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DA2DD232-C902-4C3B-8E9A-942E2895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5467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ctr" defTabSz="914400" rtl="0" eaLnBrk="1" latinLnBrk="1" hangingPunct="1">
        <a:lnSpc>
          <a:spcPct val="100000"/>
        </a:lnSpc>
        <a:spcBef>
          <a:spcPct val="0"/>
        </a:spcBef>
        <a:buNone/>
        <a:defRPr sz="4400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tabLst>
          <a:tab pos="914400" algn="l"/>
          <a:tab pos="2103120" algn="l"/>
        </a:tabLst>
        <a:defRPr sz="3200" kern="1200" spc="-1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1201738" indent="-2873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­"/>
        <a:defRPr sz="24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2116138" indent="-2873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­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751AC-4F9A-41F7-B7C3-2A83E60E4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MNIST classification (</a:t>
            </a:r>
            <a:r>
              <a:rPr lang="en-US" altLang="ko-KR" dirty="0" err="1"/>
              <a:t>mlp</a:t>
            </a:r>
            <a:r>
              <a:rPr lang="en-US" altLang="ko-KR" dirty="0"/>
              <a:t> model)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918C90-48A4-4B9B-9B21-1A98C5850B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2016124103 </a:t>
            </a:r>
            <a:r>
              <a:rPr lang="ko-KR" altLang="en-US" dirty="0"/>
              <a:t>박상준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68AC0-F509-4587-8097-7CC41B65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3A74-95FA-40E7-A732-4CBF582EC630}" type="datetime5">
              <a:rPr lang="en-US" altLang="ko-KR" smtClean="0"/>
              <a:t>9-Sep-20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1ABE0-A6AC-480A-9745-BF1A70EE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1D1C2-25C5-426E-B5C5-D410DA5F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623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A01991F-5964-473D-9866-B35E8B502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" b="70250"/>
          <a:stretch/>
        </p:blipFill>
        <p:spPr>
          <a:xfrm>
            <a:off x="593983" y="2388981"/>
            <a:ext cx="10761375" cy="3044410"/>
          </a:xfr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FDF629-A521-4DB2-8596-45901D83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9-Sep-20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A2D60B-B297-436D-B8D5-30CF0A5E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46A4A3-49B1-43A8-AA74-267F7C8E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33E68958-4213-42DE-9621-D49D9395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setting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6158A0-5F66-4725-A742-0BC0FDF4315B}"/>
              </a:ext>
            </a:extLst>
          </p:cNvPr>
          <p:cNvSpPr txBox="1"/>
          <p:nvPr/>
        </p:nvSpPr>
        <p:spPr>
          <a:xfrm>
            <a:off x="593983" y="1582590"/>
            <a:ext cx="734688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ko-KR" altLang="en-US" sz="2000" dirty="0"/>
              <a:t>개의 </a:t>
            </a:r>
            <a:r>
              <a:rPr lang="en-US" altLang="ko-KR" sz="2000" dirty="0"/>
              <a:t>Layer</a:t>
            </a:r>
            <a:r>
              <a:rPr lang="ko-KR" altLang="en-US" sz="2000" dirty="0"/>
              <a:t>을 가지는 </a:t>
            </a:r>
            <a:r>
              <a:rPr lang="en-US" altLang="ko-KR" sz="2000" dirty="0"/>
              <a:t>Multi layer perception (MLP) </a:t>
            </a:r>
            <a:r>
              <a:rPr lang="ko-KR" altLang="en-US" sz="2000" dirty="0"/>
              <a:t>모델을 사용</a:t>
            </a:r>
            <a:endParaRPr lang="en-US" altLang="ko-KR" sz="2000" dirty="0"/>
          </a:p>
          <a:p>
            <a:r>
              <a:rPr lang="ko-KR" altLang="en-US" dirty="0"/>
              <a:t> </a:t>
            </a:r>
            <a:r>
              <a:rPr lang="en-US" altLang="ko-KR" dirty="0"/>
              <a:t>-&gt; Linear1,2,3 </a:t>
            </a:r>
            <a:r>
              <a:rPr lang="ko-KR" altLang="en-US" dirty="0"/>
              <a:t>지정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DFEE72-344C-45AA-8C40-8B59E751AD2B}"/>
              </a:ext>
            </a:extLst>
          </p:cNvPr>
          <p:cNvSpPr txBox="1"/>
          <p:nvPr/>
        </p:nvSpPr>
        <p:spPr>
          <a:xfrm>
            <a:off x="593983" y="5676216"/>
            <a:ext cx="8188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* </a:t>
            </a:r>
            <a:r>
              <a:rPr lang="ko-KR" altLang="en-US" sz="2000" dirty="0"/>
              <a:t>정의된 </a:t>
            </a:r>
            <a:r>
              <a:rPr lang="en-US" altLang="ko-KR" sz="2000" dirty="0"/>
              <a:t>model</a:t>
            </a:r>
            <a:r>
              <a:rPr lang="ko-KR" altLang="en-US" sz="2000" dirty="0"/>
              <a:t>은 이후 </a:t>
            </a:r>
            <a:r>
              <a:rPr lang="en-US" altLang="ko-KR" sz="2000" dirty="0"/>
              <a:t>input</a:t>
            </a:r>
            <a:r>
              <a:rPr lang="ko-KR" altLang="en-US" sz="2000" dirty="0"/>
              <a:t>인 </a:t>
            </a:r>
            <a:r>
              <a:rPr lang="en-US" altLang="ko-KR" sz="2000" dirty="0"/>
              <a:t>X</a:t>
            </a:r>
            <a:r>
              <a:rPr lang="ko-KR" altLang="en-US" sz="2000" dirty="0"/>
              <a:t>값을 입력 받아 </a:t>
            </a:r>
            <a:r>
              <a:rPr lang="en-US" altLang="ko-KR" sz="2000" dirty="0"/>
              <a:t>hypothesis</a:t>
            </a:r>
            <a:r>
              <a:rPr lang="ko-KR" altLang="en-US" sz="2000" dirty="0"/>
              <a:t>를 계산한다</a:t>
            </a:r>
            <a:r>
              <a:rPr lang="en-US" altLang="ko-KR" sz="200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138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C32469E-D5C5-4574-B04D-ABC5D4E94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83" r="645" b="56220"/>
          <a:stretch/>
        </p:blipFill>
        <p:spPr>
          <a:xfrm>
            <a:off x="536224" y="1648446"/>
            <a:ext cx="11115432" cy="1917840"/>
          </a:xfr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2821C2-2E5F-4B0E-85B0-FD89B4FD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9-Sep-20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5272FF-F9F0-4A52-942F-C8109942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7786D2-DA80-4CAC-AFFE-6F9C6A81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ABA21FB-A069-483F-A9AB-F277E553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CrossEntropyLoss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5DB13-DC3F-46EE-BDCF-B3F1113D2245}"/>
              </a:ext>
            </a:extLst>
          </p:cNvPr>
          <p:cNvSpPr txBox="1"/>
          <p:nvPr/>
        </p:nvSpPr>
        <p:spPr>
          <a:xfrm>
            <a:off x="536224" y="3713469"/>
            <a:ext cx="1161362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* Cost </a:t>
            </a:r>
            <a:r>
              <a:rPr lang="ko-KR" altLang="en-US" sz="2000" dirty="0"/>
              <a:t>계산에 쓰이는 </a:t>
            </a:r>
            <a:r>
              <a:rPr lang="en-US" altLang="ko-KR" sz="2000" dirty="0" err="1"/>
              <a:t>CrossEntropyLoss</a:t>
            </a:r>
            <a:r>
              <a:rPr lang="ko-KR" altLang="en-US" sz="2000" dirty="0"/>
              <a:t>는 </a:t>
            </a:r>
            <a:r>
              <a:rPr lang="en-US" altLang="ko-KR" sz="2000" dirty="0" err="1"/>
              <a:t>softmax</a:t>
            </a:r>
            <a:r>
              <a:rPr lang="ko-KR" altLang="en-US" sz="2000" dirty="0"/>
              <a:t>의 </a:t>
            </a:r>
            <a:r>
              <a:rPr lang="en-US" altLang="ko-KR" sz="2000" dirty="0"/>
              <a:t>High-level 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Low-level Cross Entropy Loss (</a:t>
            </a:r>
            <a:r>
              <a:rPr lang="en-US" altLang="ko-KR" sz="2000" dirty="0" err="1"/>
              <a:t>Softmax</a:t>
            </a:r>
            <a:r>
              <a:rPr lang="en-US" altLang="ko-KR" sz="2000" dirty="0"/>
              <a:t>)				Cross Entropy Loss	</a:t>
            </a:r>
          </a:p>
          <a:p>
            <a:endParaRPr lang="en-US" altLang="ko-KR" dirty="0"/>
          </a:p>
          <a:p>
            <a:r>
              <a:rPr lang="en-US" altLang="ko-KR" dirty="0"/>
              <a:t>							           </a:t>
            </a:r>
            <a:r>
              <a:rPr lang="en-US" altLang="ko-KR" sz="2400" dirty="0"/>
              <a:t>z=</a:t>
            </a:r>
            <a:r>
              <a:rPr lang="en-US" altLang="ko-KR" sz="2400" dirty="0" err="1"/>
              <a:t>x_train.matmul</a:t>
            </a:r>
            <a:r>
              <a:rPr lang="en-US" altLang="ko-KR" sz="2400" dirty="0"/>
              <a:t>(W)+b</a:t>
            </a:r>
          </a:p>
          <a:p>
            <a:r>
              <a:rPr lang="en-US" altLang="ko-KR" sz="2400" dirty="0"/>
              <a:t>							        cost=</a:t>
            </a:r>
            <a:r>
              <a:rPr lang="en-US" altLang="ko-KR" sz="2400" dirty="0" err="1"/>
              <a:t>F.cross_entropy</a:t>
            </a:r>
            <a:r>
              <a:rPr lang="en-US" altLang="ko-KR" sz="2400" dirty="0"/>
              <a:t>(</a:t>
            </a:r>
            <a:r>
              <a:rPr lang="en-US" altLang="ko-KR" sz="2400" dirty="0" err="1"/>
              <a:t>z,y_train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							        </a:t>
            </a:r>
            <a:r>
              <a:rPr lang="en-US" altLang="ko-KR" sz="2400" dirty="0">
                <a:sym typeface="Wingdings" panose="05000000000000000000" pitchFamily="2" charset="2"/>
              </a:rPr>
              <a:t> criterion(</a:t>
            </a:r>
            <a:r>
              <a:rPr lang="en-US" altLang="ko-KR" sz="2400" dirty="0" err="1">
                <a:sym typeface="Wingdings" panose="05000000000000000000" pitchFamily="2" charset="2"/>
              </a:rPr>
              <a:t>hypothesis,Y</a:t>
            </a:r>
            <a:r>
              <a:rPr lang="en-US" altLang="ko-KR" sz="2400" dirty="0">
                <a:sym typeface="Wingdings" panose="05000000000000000000" pitchFamily="2" charset="2"/>
              </a:rPr>
              <a:t>)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0C8CD39-5BED-44C7-8621-E7452A945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4718707"/>
            <a:ext cx="7070524" cy="116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28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5E311D-D811-4340-8DDE-2ECDF85A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9-Sep-20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B2A9AA-7D32-46D1-A256-C2189CD6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BE9E49-E8B0-4576-A9D7-3F2735D5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FA896B6D-E957-4BBB-9757-9EBD9133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Optimizer setting</a:t>
            </a:r>
            <a:endParaRPr lang="ko-KR" altLang="en-US" dirty="0"/>
          </a:p>
        </p:txBody>
      </p:sp>
      <p:pic>
        <p:nvPicPr>
          <p:cNvPr id="7" name="내용 개체 틀 7">
            <a:extLst>
              <a:ext uri="{FF2B5EF4-FFF2-40B4-BE49-F238E27FC236}">
                <a16:creationId xmlns:a16="http://schemas.microsoft.com/office/drawing/2014/main" id="{46DE5EE1-D662-4368-9A17-4955E4C5DE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83" r="645" b="56220"/>
          <a:stretch/>
        </p:blipFill>
        <p:spPr>
          <a:xfrm>
            <a:off x="536224" y="1648446"/>
            <a:ext cx="11115432" cy="19178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48B7E0-1E1B-448C-BE8F-7E93B29516C9}"/>
              </a:ext>
            </a:extLst>
          </p:cNvPr>
          <p:cNvSpPr txBox="1"/>
          <p:nvPr/>
        </p:nvSpPr>
        <p:spPr>
          <a:xfrm>
            <a:off x="748259" y="4008769"/>
            <a:ext cx="903324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Gradient descent</a:t>
            </a:r>
            <a:r>
              <a:rPr lang="ko-KR" altLang="en-US" sz="2000" dirty="0"/>
              <a:t>를 계산 하기 위한 </a:t>
            </a:r>
            <a:r>
              <a:rPr lang="en-US" altLang="ko-KR" sz="2000" dirty="0"/>
              <a:t>optimizer</a:t>
            </a:r>
            <a:r>
              <a:rPr lang="ko-KR" altLang="en-US" sz="2000" dirty="0"/>
              <a:t>는 </a:t>
            </a:r>
            <a:r>
              <a:rPr lang="en-US" altLang="ko-KR" sz="2000" dirty="0" err="1"/>
              <a:t>torch.optim</a:t>
            </a:r>
            <a:r>
              <a:rPr lang="en-US" altLang="ko-KR" sz="2000" dirty="0"/>
              <a:t> </a:t>
            </a:r>
            <a:r>
              <a:rPr lang="ko-KR" altLang="en-US" sz="2000" dirty="0"/>
              <a:t>라이브러리를 사용</a:t>
            </a:r>
            <a:r>
              <a:rPr lang="en-US" altLang="ko-KR" dirty="0"/>
              <a:t>.</a:t>
            </a:r>
          </a:p>
          <a:p>
            <a:r>
              <a:rPr lang="en-US" altLang="ko-KR" sz="2000" dirty="0"/>
              <a:t>  </a:t>
            </a:r>
          </a:p>
          <a:p>
            <a:r>
              <a:rPr lang="en-US" altLang="ko-KR" sz="2000" dirty="0"/>
              <a:t>     </a:t>
            </a:r>
            <a:r>
              <a:rPr lang="en-US" altLang="ko-KR" sz="2000" dirty="0" err="1"/>
              <a:t>Optim.SGD</a:t>
            </a:r>
            <a:r>
              <a:rPr lang="en-US" altLang="ko-KR" sz="2000" dirty="0"/>
              <a:t>([</a:t>
            </a:r>
            <a:r>
              <a:rPr lang="en-US" altLang="ko-KR" sz="2000" dirty="0" err="1"/>
              <a:t>W,b</a:t>
            </a:r>
            <a:r>
              <a:rPr lang="en-US" altLang="ko-KR" sz="2000" dirty="0"/>
              <a:t>], </a:t>
            </a:r>
            <a:r>
              <a:rPr lang="en-US" altLang="ko-KR" sz="2000" dirty="0" err="1"/>
              <a:t>lr</a:t>
            </a:r>
            <a:r>
              <a:rPr lang="en-US" altLang="ko-KR" sz="2000" dirty="0"/>
              <a:t>)    		(SLP model) </a:t>
            </a:r>
          </a:p>
          <a:p>
            <a:endParaRPr lang="en-US" altLang="ko-KR" sz="2000" dirty="0"/>
          </a:p>
          <a:p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en-US" altLang="ko-KR" sz="2000" dirty="0" err="1">
                <a:sym typeface="Wingdings" panose="05000000000000000000" pitchFamily="2" charset="2"/>
              </a:rPr>
              <a:t>optim.Adam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en-US" altLang="ko-KR" sz="2000" dirty="0" err="1">
                <a:sym typeface="Wingdings" panose="05000000000000000000" pitchFamily="2" charset="2"/>
              </a:rPr>
              <a:t>model.parameters</a:t>
            </a:r>
            <a:r>
              <a:rPr lang="en-US" altLang="ko-KR" sz="2000" dirty="0">
                <a:sym typeface="Wingdings" panose="05000000000000000000" pitchFamily="2" charset="2"/>
              </a:rPr>
              <a:t>(), </a:t>
            </a:r>
            <a:r>
              <a:rPr lang="en-US" altLang="ko-KR" sz="2000" dirty="0" err="1">
                <a:sym typeface="Wingdings" panose="05000000000000000000" pitchFamily="2" charset="2"/>
              </a:rPr>
              <a:t>lr</a:t>
            </a:r>
            <a:r>
              <a:rPr lang="en-US" altLang="ko-KR" sz="2000" dirty="0">
                <a:sym typeface="Wingdings" panose="05000000000000000000" pitchFamily="2" charset="2"/>
              </a:rPr>
              <a:t>) 	  </a:t>
            </a:r>
            <a:r>
              <a:rPr lang="en-US" altLang="ko-KR" dirty="0">
                <a:sym typeface="Wingdings" panose="05000000000000000000" pitchFamily="2" charset="2"/>
              </a:rPr>
              <a:t>(MLP model)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448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428B15-B1B7-4A2E-B28D-FBD740364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9-Sep-20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D8648C-2D42-4C92-B070-F588DA699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8D7607-C51F-4980-AE1F-EA4F81E5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E588E7AA-24B5-483A-9249-942F51FD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Cost</a:t>
            </a:r>
            <a:endParaRPr lang="ko-KR" altLang="en-US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036EB44D-14B7-4E72-9C41-2AAA0CEDB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t="43082" r="-3136" b="-1298"/>
          <a:stretch/>
        </p:blipFill>
        <p:spPr>
          <a:xfrm>
            <a:off x="1611812" y="1556192"/>
            <a:ext cx="8964256" cy="4792778"/>
          </a:xfrm>
        </p:spPr>
      </p:pic>
    </p:spTree>
    <p:extLst>
      <p:ext uri="{BB962C8B-B14F-4D97-AF65-F5344CB8AC3E}">
        <p14:creationId xmlns:p14="http://schemas.microsoft.com/office/powerpoint/2010/main" val="3303340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E420D2A-BBC1-4403-A4FE-3749AA6CE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230" b="25719"/>
          <a:stretch/>
        </p:blipFill>
        <p:spPr>
          <a:xfrm>
            <a:off x="1676399" y="1771697"/>
            <a:ext cx="8537122" cy="3630813"/>
          </a:xfr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AFF557-05E7-4072-B26A-B0C38CBB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9-Sep-20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3DCF33-F489-4320-88A3-C375271B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7432CE-B0E4-4B50-97C8-CB975DE3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E3F62536-571B-41AC-804D-9A670CAC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</a:t>
            </a:r>
            <a:r>
              <a:rPr lang="ko-KR" altLang="en-US" dirty="0"/>
              <a:t>결과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78016A-2A3B-48D7-9061-79612F87F9DD}"/>
              </a:ext>
            </a:extLst>
          </p:cNvPr>
          <p:cNvSpPr txBox="1"/>
          <p:nvPr/>
        </p:nvSpPr>
        <p:spPr>
          <a:xfrm>
            <a:off x="4127382" y="503317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Cost</a:t>
            </a:r>
            <a:r>
              <a:rPr lang="ko-KR" altLang="en-US" dirty="0"/>
              <a:t>가 반복적으로 감소하는 것을 볼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9503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47A44C8-A3A0-42E6-AF37-1E8D1B217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579" y="1532502"/>
            <a:ext cx="11410501" cy="4626997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dirty="0"/>
              <a:t>학습 이후</a:t>
            </a:r>
            <a:r>
              <a:rPr lang="en-US" altLang="ko-KR" sz="2400" dirty="0"/>
              <a:t>,</a:t>
            </a:r>
            <a:r>
              <a:rPr lang="ko-KR" altLang="en-US" sz="2400" dirty="0"/>
              <a:t> 학습</a:t>
            </a:r>
            <a:r>
              <a:rPr lang="en-US" altLang="ko-KR" sz="2400" dirty="0"/>
              <a:t>Accuracy</a:t>
            </a:r>
            <a:r>
              <a:rPr lang="ko-KR" altLang="en-US" sz="2400" dirty="0"/>
              <a:t>를 계산 하기 위해</a:t>
            </a:r>
            <a:r>
              <a:rPr lang="en-US" altLang="ko-KR" sz="2400" dirty="0"/>
              <a:t> Test </a:t>
            </a:r>
            <a:r>
              <a:rPr lang="ko-KR" altLang="en-US" sz="2400" dirty="0"/>
              <a:t>코드를 추가한다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71923D-FC0B-48E1-A0D1-55DCBA26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9-Sep-20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C67F4F-62EE-407C-88EA-3B7BC33A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57DB44-4720-4187-B2AE-99AE4497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6C443D8-06D6-4FBF-823D-8940A988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9C734A4-8261-466C-A739-7D3823067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9" y="2383912"/>
            <a:ext cx="10093821" cy="28251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0D5BD3-3AAF-4D28-BFB8-BC2441B93834}"/>
              </a:ext>
            </a:extLst>
          </p:cNvPr>
          <p:cNvSpPr txBox="1"/>
          <p:nvPr/>
        </p:nvSpPr>
        <p:spPr>
          <a:xfrm>
            <a:off x="6426200" y="36068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이전에 학습된 모델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88A8BD9-0552-4E05-B4FC-3E27CF5108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69" b="95587"/>
          <a:stretch/>
        </p:blipFill>
        <p:spPr>
          <a:xfrm>
            <a:off x="1267155" y="5405936"/>
            <a:ext cx="5032045" cy="36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28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47A44C8-A3A0-42E6-AF37-1E8D1B217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579" y="1532502"/>
            <a:ext cx="11410501" cy="4626997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dirty="0"/>
              <a:t>표본 하나를 뽑아서 예측과 같은 지 </a:t>
            </a:r>
            <a:r>
              <a:rPr lang="en-US" altLang="ko-KR" sz="2400" dirty="0"/>
              <a:t>visual</a:t>
            </a:r>
            <a:r>
              <a:rPr lang="ko-KR" altLang="en-US" sz="2400" dirty="0"/>
              <a:t>하게 확인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표본 이미지를 </a:t>
            </a:r>
            <a:r>
              <a:rPr lang="en-US" altLang="ko-KR" sz="2400" dirty="0"/>
              <a:t>show()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endParaRPr lang="ko-KR" altLang="en-US" sz="240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71923D-FC0B-48E1-A0D1-55DCBA26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9-Sep-20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C67F4F-62EE-407C-88EA-3B7BC33A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57DB44-4720-4187-B2AE-99AE4497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6C443D8-06D6-4FBF-823D-8940A988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Visualization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292AFA-16AE-436F-BE7D-1E5E666252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43" b="31063"/>
          <a:stretch/>
        </p:blipFill>
        <p:spPr>
          <a:xfrm>
            <a:off x="472579" y="2289175"/>
            <a:ext cx="9230221" cy="20880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593F43A-7A76-4FBD-B95A-4255499FC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8937" r="-2332"/>
          <a:stretch/>
        </p:blipFill>
        <p:spPr>
          <a:xfrm>
            <a:off x="409078" y="5218624"/>
            <a:ext cx="9357221" cy="94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32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71923D-FC0B-48E1-A0D1-55DCBA26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9-Sep-20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C67F4F-62EE-407C-88EA-3B7BC33A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57DB44-4720-4187-B2AE-99AE4497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6C443D8-06D6-4FBF-823D-8940A988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7C5599B5-F14C-4E94-B500-14FF60005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659" y="1752600"/>
            <a:ext cx="3951627" cy="3782413"/>
          </a:xfr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A1DBB8D-FE33-473D-91BD-4B970C302B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43" b="31063"/>
          <a:stretch/>
        </p:blipFill>
        <p:spPr>
          <a:xfrm>
            <a:off x="472579" y="2289175"/>
            <a:ext cx="6804521" cy="153932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D7BFD36-953A-451B-9FF5-47AE652210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8937" r="-2332"/>
          <a:stretch/>
        </p:blipFill>
        <p:spPr>
          <a:xfrm>
            <a:off x="472579" y="4030241"/>
            <a:ext cx="6898145" cy="69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10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A9434F-02C8-4262-B9A0-2B71411E9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9-Sep-20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BDD1D7-629F-482D-9B66-84F78095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5A6691-FBF0-40C0-B609-B7F42575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5EA91EA-12C9-49BE-AB4D-B0617B028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11BF1F-96EE-4F27-BC00-26B40E1D8795}"/>
              </a:ext>
            </a:extLst>
          </p:cNvPr>
          <p:cNvSpPr txBox="1"/>
          <p:nvPr/>
        </p:nvSpPr>
        <p:spPr>
          <a:xfrm>
            <a:off x="1986837" y="1531670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Single layer perceptron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FC2D3A-568D-4917-B06B-AE90D6097508}"/>
              </a:ext>
            </a:extLst>
          </p:cNvPr>
          <p:cNvSpPr txBox="1"/>
          <p:nvPr/>
        </p:nvSpPr>
        <p:spPr>
          <a:xfrm>
            <a:off x="7561389" y="1555252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Multi layer perceptron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F1EA25-BE96-4912-888C-E16F41FBEFD5}"/>
              </a:ext>
            </a:extLst>
          </p:cNvPr>
          <p:cNvSpPr txBox="1"/>
          <p:nvPr/>
        </p:nvSpPr>
        <p:spPr>
          <a:xfrm>
            <a:off x="2065958" y="5451486"/>
            <a:ext cx="9288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	     Multi layer perceptron</a:t>
            </a:r>
            <a:r>
              <a:rPr lang="ko-KR" altLang="en-US" sz="2000" dirty="0"/>
              <a:t>이 더 높은 </a:t>
            </a:r>
            <a:r>
              <a:rPr lang="en-US" altLang="ko-KR" sz="2000" dirty="0"/>
              <a:t>accuracy</a:t>
            </a:r>
            <a:r>
              <a:rPr lang="ko-KR" altLang="en-US" sz="2000" dirty="0"/>
              <a:t>를 가진다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약</a:t>
            </a:r>
            <a:r>
              <a:rPr lang="en-US" altLang="ko-KR" sz="2000" dirty="0"/>
              <a:t> 87%                                   </a:t>
            </a:r>
            <a:r>
              <a:rPr lang="en-US" altLang="ko-KR" sz="2000" dirty="0">
                <a:sym typeface="Wingdings" panose="05000000000000000000" pitchFamily="2" charset="2"/>
              </a:rPr>
              <a:t>			</a:t>
            </a:r>
            <a:r>
              <a:rPr lang="ko-KR" altLang="en-US" sz="2000" dirty="0">
                <a:sym typeface="Wingdings" panose="05000000000000000000" pitchFamily="2" charset="2"/>
              </a:rPr>
              <a:t>약 </a:t>
            </a:r>
            <a:r>
              <a:rPr lang="en-US" altLang="ko-KR" sz="2000" dirty="0">
                <a:sym typeface="Wingdings" panose="05000000000000000000" pitchFamily="2" charset="2"/>
              </a:rPr>
              <a:t>98%</a:t>
            </a:r>
            <a:endParaRPr lang="ko-KR" altLang="en-US" sz="2000" dirty="0"/>
          </a:p>
        </p:txBody>
      </p:sp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840ABB7B-E9E8-4096-B774-63566881B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21" y="1927916"/>
            <a:ext cx="2403222" cy="3518529"/>
          </a:xfrm>
        </p:spPr>
      </p:pic>
      <p:pic>
        <p:nvPicPr>
          <p:cNvPr id="21" name="내용 개체 틀 7">
            <a:extLst>
              <a:ext uri="{FF2B5EF4-FFF2-40B4-BE49-F238E27FC236}">
                <a16:creationId xmlns:a16="http://schemas.microsoft.com/office/drawing/2014/main" id="{96A168DF-B89D-4057-8423-05C2FFE7B4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77" r="73116" b="25719"/>
          <a:stretch/>
        </p:blipFill>
        <p:spPr>
          <a:xfrm>
            <a:off x="7301078" y="1924584"/>
            <a:ext cx="2660618" cy="325002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74E5BE8-9F23-40CE-B219-D1BCFE19B2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69" b="95587"/>
          <a:stretch/>
        </p:blipFill>
        <p:spPr>
          <a:xfrm>
            <a:off x="7301076" y="5207485"/>
            <a:ext cx="2660619" cy="19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4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8B41BD0-23CC-4549-8015-B9B045772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4" y="2136548"/>
            <a:ext cx="4245441" cy="2406651"/>
          </a:xfr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2B7E25-C493-474F-B57B-2DF595EA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9-Sep-20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2ACD9F-C120-4B17-971F-A6D6303D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41A224-4CDF-41A6-A89A-23C573C7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8FEF5BB3-FD06-454A-AFA1-6AAB88E0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MNIST classification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C24988C-CFDD-425B-B60D-A64CC37D23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27" r="1342" b="1"/>
          <a:stretch/>
        </p:blipFill>
        <p:spPr>
          <a:xfrm>
            <a:off x="4770964" y="1810573"/>
            <a:ext cx="6970872" cy="30586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2B7351-D031-4234-A899-0F9F301275F5}"/>
              </a:ext>
            </a:extLst>
          </p:cNvPr>
          <p:cNvSpPr txBox="1"/>
          <p:nvPr/>
        </p:nvSpPr>
        <p:spPr>
          <a:xfrm>
            <a:off x="596314" y="4779351"/>
            <a:ext cx="96103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MNIST data</a:t>
            </a:r>
            <a:r>
              <a:rPr lang="ko-KR" altLang="en-US" sz="2000" dirty="0"/>
              <a:t>는 </a:t>
            </a:r>
            <a:r>
              <a:rPr lang="en-US" altLang="ko-KR" sz="2000" dirty="0"/>
              <a:t>0</a:t>
            </a:r>
            <a:r>
              <a:rPr lang="ko-KR" altLang="en-US" sz="2000" dirty="0"/>
              <a:t>부터 </a:t>
            </a:r>
            <a:r>
              <a:rPr lang="en-US" altLang="ko-KR" sz="2000" dirty="0"/>
              <a:t>9</a:t>
            </a:r>
            <a:r>
              <a:rPr lang="ko-KR" altLang="en-US" sz="2000" dirty="0"/>
              <a:t>까지 </a:t>
            </a:r>
            <a:r>
              <a:rPr lang="ko-KR" altLang="en-US" sz="2000" dirty="0" err="1"/>
              <a:t>적혀있는</a:t>
            </a:r>
            <a:r>
              <a:rPr lang="ko-KR" altLang="en-US" sz="2000" dirty="0"/>
              <a:t> 숫자 이미지 데이터를 나타낸다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이미지 데이터를 반복 학습시켜 입력 이미지로부터 결과를 추측하는 모델 구현하자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2425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79729539-7A2C-48F2-ACD6-261164989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8" y="2391640"/>
            <a:ext cx="4701998" cy="3029077"/>
          </a:xfr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A9434F-02C8-4262-B9A0-2B71411E9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9-Sep-20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BDD1D7-629F-482D-9B66-84F78095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5A6691-FBF0-40C0-B609-B7F42575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5EA91EA-12C9-49BE-AB4D-B0617B028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Perceptron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69EC01-E09A-427F-998F-324B95B20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86" y="2308464"/>
            <a:ext cx="4832384" cy="31954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11BF1F-96EE-4F27-BC00-26B40E1D8795}"/>
              </a:ext>
            </a:extLst>
          </p:cNvPr>
          <p:cNvSpPr txBox="1"/>
          <p:nvPr/>
        </p:nvSpPr>
        <p:spPr>
          <a:xfrm>
            <a:off x="1300293" y="1785162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Single layer perceptron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FC2D3A-568D-4917-B06B-AE90D6097508}"/>
              </a:ext>
            </a:extLst>
          </p:cNvPr>
          <p:cNvSpPr txBox="1"/>
          <p:nvPr/>
        </p:nvSpPr>
        <p:spPr>
          <a:xfrm>
            <a:off x="6874845" y="1808744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Multi layer perceptron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965ECD-6F73-4E5A-B8F8-98B81099FFFE}"/>
              </a:ext>
            </a:extLst>
          </p:cNvPr>
          <p:cNvSpPr txBox="1"/>
          <p:nvPr/>
        </p:nvSpPr>
        <p:spPr>
          <a:xfrm>
            <a:off x="1300293" y="5571598"/>
            <a:ext cx="823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왜 </a:t>
            </a:r>
            <a:r>
              <a:rPr lang="en-US" altLang="ko-KR" sz="2000" dirty="0"/>
              <a:t>single layer perceptron</a:t>
            </a:r>
            <a:r>
              <a:rPr lang="ko-KR" altLang="en-US" sz="2000" dirty="0"/>
              <a:t>이 아닌 </a:t>
            </a:r>
            <a:r>
              <a:rPr lang="en-US" altLang="ko-KR" sz="2000" dirty="0"/>
              <a:t>multi layer perceptron</a:t>
            </a:r>
            <a:r>
              <a:rPr lang="ko-KR" altLang="en-US" sz="2000" dirty="0"/>
              <a:t>을 사용하는가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2112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A9434F-02C8-4262-B9A0-2B71411E9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9-Sep-20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BDD1D7-629F-482D-9B66-84F78095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5A6691-FBF0-40C0-B609-B7F42575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5EA91EA-12C9-49BE-AB4D-B0617B028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Layer Perceptron Model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965ECD-6F73-4E5A-B8F8-98B81099FFFE}"/>
              </a:ext>
            </a:extLst>
          </p:cNvPr>
          <p:cNvSpPr txBox="1"/>
          <p:nvPr/>
        </p:nvSpPr>
        <p:spPr>
          <a:xfrm>
            <a:off x="1300293" y="5571598"/>
            <a:ext cx="823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왜 </a:t>
            </a:r>
            <a:r>
              <a:rPr lang="en-US" altLang="ko-KR" sz="2000" dirty="0"/>
              <a:t>single layer perceptron</a:t>
            </a:r>
            <a:r>
              <a:rPr lang="ko-KR" altLang="en-US" sz="2000" dirty="0"/>
              <a:t>이 아닌 </a:t>
            </a:r>
            <a:r>
              <a:rPr lang="en-US" altLang="ko-KR" sz="2000" dirty="0"/>
              <a:t>multi layer perceptron</a:t>
            </a:r>
            <a:r>
              <a:rPr lang="ko-KR" altLang="en-US" sz="2000" dirty="0"/>
              <a:t>을 사용하는가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F61A4E8E-7D01-4AEB-9E29-F1B762CC6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86" y="1217004"/>
            <a:ext cx="10028107" cy="5063453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0916F6-3328-4AD9-A235-BA4B3F2D49FC}"/>
              </a:ext>
            </a:extLst>
          </p:cNvPr>
          <p:cNvSpPr txBox="1"/>
          <p:nvPr/>
        </p:nvSpPr>
        <p:spPr>
          <a:xfrm>
            <a:off x="4840448" y="4883041"/>
            <a:ext cx="2894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Single layer </a:t>
            </a:r>
            <a:r>
              <a:rPr lang="ko-KR" altLang="en-US" dirty="0">
                <a:solidFill>
                  <a:srgbClr val="FF0000"/>
                </a:solidFill>
              </a:rPr>
              <a:t>일 때</a:t>
            </a:r>
            <a:r>
              <a:rPr lang="en-US" altLang="ko-KR" dirty="0">
                <a:solidFill>
                  <a:srgbClr val="FF0000"/>
                </a:solidFill>
              </a:rPr>
              <a:t>, XOR</a:t>
            </a:r>
            <a:r>
              <a:rPr lang="ko-KR" altLang="en-US" dirty="0">
                <a:solidFill>
                  <a:srgbClr val="FF0000"/>
                </a:solidFill>
              </a:rPr>
              <a:t>에 해당하는 연산 추론은 불가능하다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153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A9434F-02C8-4262-B9A0-2B71411E9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9-Sep-20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BDD1D7-629F-482D-9B66-84F78095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5A6691-FBF0-40C0-B609-B7F42575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5EA91EA-12C9-49BE-AB4D-B0617B028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 Layer Perceptron Model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965ECD-6F73-4E5A-B8F8-98B81099FFFE}"/>
              </a:ext>
            </a:extLst>
          </p:cNvPr>
          <p:cNvSpPr txBox="1"/>
          <p:nvPr/>
        </p:nvSpPr>
        <p:spPr>
          <a:xfrm>
            <a:off x="1300293" y="5571598"/>
            <a:ext cx="823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왜 </a:t>
            </a:r>
            <a:r>
              <a:rPr lang="en-US" altLang="ko-KR" sz="2000" dirty="0"/>
              <a:t>single layer perceptron</a:t>
            </a:r>
            <a:r>
              <a:rPr lang="ko-KR" altLang="en-US" sz="2000" dirty="0"/>
              <a:t>이 아닌 </a:t>
            </a:r>
            <a:r>
              <a:rPr lang="en-US" altLang="ko-KR" sz="2000" dirty="0"/>
              <a:t>multi layer perceptron</a:t>
            </a:r>
            <a:r>
              <a:rPr lang="ko-KR" altLang="en-US" sz="2000" dirty="0"/>
              <a:t>을 사용하는가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0916F6-3328-4AD9-A235-BA4B3F2D49FC}"/>
              </a:ext>
            </a:extLst>
          </p:cNvPr>
          <p:cNvSpPr txBox="1"/>
          <p:nvPr/>
        </p:nvSpPr>
        <p:spPr>
          <a:xfrm>
            <a:off x="4840448" y="4883041"/>
            <a:ext cx="2894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Single layer </a:t>
            </a:r>
            <a:r>
              <a:rPr lang="ko-KR" altLang="en-US" dirty="0">
                <a:solidFill>
                  <a:srgbClr val="FF0000"/>
                </a:solidFill>
              </a:rPr>
              <a:t>일 때</a:t>
            </a:r>
            <a:r>
              <a:rPr lang="en-US" altLang="ko-KR" dirty="0">
                <a:solidFill>
                  <a:srgbClr val="FF0000"/>
                </a:solidFill>
              </a:rPr>
              <a:t>, XOR</a:t>
            </a:r>
            <a:r>
              <a:rPr lang="ko-KR" altLang="en-US" dirty="0">
                <a:solidFill>
                  <a:srgbClr val="FF0000"/>
                </a:solidFill>
              </a:rPr>
              <a:t>에 해당하는 연산 추론은 불가능하다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D4E2EE20-1F4A-47C3-A29D-B9D918160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31" y="1269198"/>
            <a:ext cx="9436409" cy="500167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100138-1DB1-488E-8581-D8BB3EBD1DCF}"/>
              </a:ext>
            </a:extLst>
          </p:cNvPr>
          <p:cNvSpPr txBox="1"/>
          <p:nvPr/>
        </p:nvSpPr>
        <p:spPr>
          <a:xfrm>
            <a:off x="5249622" y="26005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개의 </a:t>
            </a:r>
            <a:r>
              <a:rPr lang="en-US" altLang="ko-KR" dirty="0">
                <a:solidFill>
                  <a:srgbClr val="FF0000"/>
                </a:solidFill>
              </a:rPr>
              <a:t>layer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C3F4F3-7694-4D4A-B78D-78A8EC26B1FC}"/>
              </a:ext>
            </a:extLst>
          </p:cNvPr>
          <p:cNvSpPr txBox="1"/>
          <p:nvPr/>
        </p:nvSpPr>
        <p:spPr>
          <a:xfrm>
            <a:off x="4748170" y="4419950"/>
            <a:ext cx="3405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개의 </a:t>
            </a:r>
            <a:r>
              <a:rPr lang="en-US" altLang="ko-KR" dirty="0">
                <a:solidFill>
                  <a:srgbClr val="FF0000"/>
                </a:solidFill>
              </a:rPr>
              <a:t>layer</a:t>
            </a:r>
            <a:r>
              <a:rPr lang="ko-KR" altLang="en-US" dirty="0">
                <a:solidFill>
                  <a:srgbClr val="FF0000"/>
                </a:solidFill>
              </a:rPr>
              <a:t>를 사용했을 때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즉  </a:t>
            </a:r>
            <a:r>
              <a:rPr lang="en-US" altLang="ko-KR" dirty="0">
                <a:solidFill>
                  <a:srgbClr val="FF0000"/>
                </a:solidFill>
              </a:rPr>
              <a:t>MLP </a:t>
            </a:r>
            <a:r>
              <a:rPr lang="ko-KR" altLang="en-US" dirty="0">
                <a:solidFill>
                  <a:srgbClr val="FF0000"/>
                </a:solidFill>
              </a:rPr>
              <a:t>모델을 사용하였을 때</a:t>
            </a:r>
            <a:r>
              <a:rPr lang="en-US" altLang="ko-KR" dirty="0">
                <a:solidFill>
                  <a:srgbClr val="FF0000"/>
                </a:solidFill>
              </a:rPr>
              <a:t>, XOR </a:t>
            </a:r>
            <a:r>
              <a:rPr lang="ko-KR" altLang="en-US" dirty="0">
                <a:solidFill>
                  <a:srgbClr val="FF0000"/>
                </a:solidFill>
              </a:rPr>
              <a:t>연산을 추론 가능하다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D662422-4A0F-432B-AA1E-0602F25AA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데이터의 정의 </a:t>
            </a:r>
            <a:r>
              <a:rPr lang="en-US" altLang="ko-KR" dirty="0"/>
              <a:t>– MNIST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모델 정의 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Optimizer </a:t>
            </a:r>
            <a:r>
              <a:rPr lang="ko-KR" altLang="en-US" dirty="0"/>
              <a:t>정의</a:t>
            </a:r>
            <a:r>
              <a:rPr lang="en-US" altLang="ko-KR" dirty="0"/>
              <a:t> – W, b, learning rate</a:t>
            </a:r>
          </a:p>
          <a:p>
            <a:pPr marL="514350" indent="-514350">
              <a:buAutoNum type="arabicPeriod"/>
            </a:pPr>
            <a:r>
              <a:rPr lang="en-US" altLang="ko-KR" dirty="0"/>
              <a:t>Hypothesis </a:t>
            </a:r>
            <a:r>
              <a:rPr lang="ko-KR" altLang="en-US" dirty="0"/>
              <a:t>계산 </a:t>
            </a:r>
            <a:r>
              <a:rPr lang="en-US" altLang="ko-KR" dirty="0"/>
              <a:t>- </a:t>
            </a:r>
          </a:p>
          <a:p>
            <a:pPr marL="514350" indent="-514350">
              <a:buAutoNum type="arabicPeriod"/>
            </a:pPr>
            <a:r>
              <a:rPr lang="en-US" altLang="ko-KR" dirty="0"/>
              <a:t>Cost </a:t>
            </a:r>
            <a:r>
              <a:rPr lang="ko-KR" altLang="en-US" dirty="0"/>
              <a:t>계산 </a:t>
            </a:r>
            <a:r>
              <a:rPr lang="en-US" altLang="ko-KR" dirty="0"/>
              <a:t>- </a:t>
            </a:r>
            <a:r>
              <a:rPr lang="en-US" altLang="ko-KR" dirty="0" err="1"/>
              <a:t>CrossEntropyLoss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Gradient descent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00E047-48A4-4726-9DBA-DBD1E84B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9-Sep-20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618D78-657E-41C4-AC9C-5B47A915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DB03E2-32F1-4886-899C-CB7C3976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420632AC-231F-42F0-9613-17D26969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MNIST</a:t>
            </a:r>
            <a:r>
              <a:rPr lang="ko-KR" altLang="en-US" dirty="0"/>
              <a:t> </a:t>
            </a:r>
            <a:r>
              <a:rPr lang="en-US" altLang="ko-KR" dirty="0" err="1"/>
              <a:t>classiffication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98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0E9178-D6C7-425B-BC11-CCA45FF8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9-Sep-20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F050AE-C594-484D-BCF2-79D5063F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9BB4B7-56ED-4CA4-A2BC-ED926469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8A02DE92-10AF-4289-800C-A057FF9E4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MNIST classification</a:t>
            </a:r>
            <a:endParaRPr lang="ko-KR" altLang="en-US" dirty="0"/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128675C7-A03E-4C60-AE38-C384375D3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44" y="1706599"/>
            <a:ext cx="7511256" cy="3925883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118F5F-2D70-418F-881E-666942286E65}"/>
              </a:ext>
            </a:extLst>
          </p:cNvPr>
          <p:cNvSpPr txBox="1"/>
          <p:nvPr/>
        </p:nvSpPr>
        <p:spPr>
          <a:xfrm>
            <a:off x="8280400" y="1949540"/>
            <a:ext cx="36026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첫번째로 필요한 </a:t>
            </a:r>
            <a:r>
              <a:rPr lang="en-US" altLang="ko-KR" dirty="0"/>
              <a:t>Library</a:t>
            </a:r>
            <a:r>
              <a:rPr lang="ko-KR" altLang="en-US" dirty="0"/>
              <a:t>들을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ko-KR" altLang="en-US" dirty="0"/>
              <a:t>시켜준다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Deep learning</a:t>
            </a:r>
            <a:r>
              <a:rPr lang="ko-KR" altLang="en-US" dirty="0"/>
              <a:t> 계산에 유용한 </a:t>
            </a:r>
            <a:r>
              <a:rPr lang="en-US" altLang="ko-KR" dirty="0"/>
              <a:t>GPU</a:t>
            </a:r>
            <a:r>
              <a:rPr lang="ko-KR" altLang="en-US" dirty="0"/>
              <a:t>를 </a:t>
            </a:r>
            <a:r>
              <a:rPr lang="en-US" altLang="ko-KR" dirty="0"/>
              <a:t>setup </a:t>
            </a:r>
            <a:r>
              <a:rPr lang="ko-KR" altLang="en-US" dirty="0"/>
              <a:t>시킨다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/>
              <a:t>Deep</a:t>
            </a:r>
            <a:r>
              <a:rPr lang="ko-KR" altLang="en-US" dirty="0"/>
              <a:t> </a:t>
            </a:r>
            <a:r>
              <a:rPr lang="en-US" altLang="ko-KR" dirty="0"/>
              <a:t>learning </a:t>
            </a:r>
            <a:r>
              <a:rPr lang="ko-KR" altLang="en-US" dirty="0"/>
              <a:t>알고리즘에 적합한 </a:t>
            </a:r>
            <a:r>
              <a:rPr lang="en-US" altLang="ko-KR" dirty="0"/>
              <a:t>parameters</a:t>
            </a:r>
            <a:r>
              <a:rPr lang="ko-KR" altLang="en-US" dirty="0"/>
              <a:t>를 정의한다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Learning rate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Training epochs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Batch size</a:t>
            </a:r>
          </a:p>
        </p:txBody>
      </p:sp>
    </p:spTree>
    <p:extLst>
      <p:ext uri="{BB962C8B-B14F-4D97-AF65-F5344CB8AC3E}">
        <p14:creationId xmlns:p14="http://schemas.microsoft.com/office/powerpoint/2010/main" val="319532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B17CE6A-98E0-49EA-ABFE-31ABCF9F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Parameters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8C0B0C-C932-4058-BFF8-0484291DB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9-Sep-20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417CC9-CA54-4482-B067-83BCE45C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641595-CDCB-4835-9A4D-84A980D9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2BD9D833-B5B3-4173-949D-986CDC94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Parameters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783F9F-E62D-45DB-89E0-15A8F8E82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1" y="3256994"/>
            <a:ext cx="9846573" cy="21436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088FC0B-CFE5-401B-B9EB-4941C8D5E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9" y="5368665"/>
            <a:ext cx="9070285" cy="808298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6585EDD-9E3B-4D4F-8EAF-F6960D3F8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603985"/>
              </p:ext>
            </p:extLst>
          </p:nvPr>
        </p:nvGraphicFramePr>
        <p:xfrm>
          <a:off x="359685" y="1932067"/>
          <a:ext cx="11408245" cy="1097280"/>
        </p:xfrm>
        <a:graphic>
          <a:graphicData uri="http://schemas.openxmlformats.org/drawingml/2006/table">
            <a:tbl>
              <a:tblPr/>
              <a:tblGrid>
                <a:gridCol w="11408245">
                  <a:extLst>
                    <a:ext uri="{9D8B030D-6E8A-4147-A177-3AD203B41FA5}">
                      <a16:colId xmlns:a16="http://schemas.microsoft.com/office/drawing/2014/main" val="38317283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learning_rate</a:t>
                      </a:r>
                      <a:r>
                        <a:rPr lang="en-US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0.001              learning rate</a:t>
                      </a:r>
                      <a:r>
                        <a:rPr lang="ko-KR" altLang="en-US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가 너무 크면 </a:t>
                      </a:r>
                      <a:r>
                        <a:rPr lang="en-US" altLang="ko-KR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diverge</a:t>
                      </a:r>
                      <a:r>
                        <a:rPr lang="ko-KR" altLang="en-US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하면서 </a:t>
                      </a:r>
                      <a:r>
                        <a:rPr lang="en-US" altLang="ko-KR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cost</a:t>
                      </a:r>
                      <a:r>
                        <a:rPr lang="ko-KR" altLang="en-US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가 증가</a:t>
                      </a:r>
                      <a:r>
                        <a:rPr lang="en-US" altLang="ko-KR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/ </a:t>
                      </a:r>
                      <a:r>
                        <a:rPr lang="ko-KR" altLang="en-US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너무 작으면 </a:t>
                      </a:r>
                      <a:r>
                        <a:rPr lang="en-US" altLang="ko-KR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cost</a:t>
                      </a:r>
                      <a:r>
                        <a:rPr lang="ko-KR" altLang="en-US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가 줄지 않는다</a:t>
                      </a:r>
                      <a:r>
                        <a:rPr lang="en-US" altLang="ko-KR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.</a:t>
                      </a:r>
                      <a:endParaRPr lang="en-US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95250" marR="95250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143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training_epochs</a:t>
                      </a:r>
                      <a:r>
                        <a:rPr lang="en-US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15               training</a:t>
                      </a:r>
                      <a:r>
                        <a:rPr lang="ko-KR" altLang="en-US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을 반복할 횟수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       </a:t>
                      </a:r>
                      <a:endParaRPr lang="en-US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95250" marR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483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batch_size</a:t>
                      </a:r>
                      <a:r>
                        <a:rPr lang="en-US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100                      data</a:t>
                      </a:r>
                      <a:r>
                        <a:rPr lang="ko-KR" altLang="en-US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를 여러 개로 나눌 때 자르는 크기 </a:t>
                      </a:r>
                      <a:r>
                        <a:rPr lang="en-US" altLang="ko-KR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클 수록 </a:t>
                      </a:r>
                      <a:r>
                        <a:rPr lang="en-US" altLang="ko-KR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memory </a:t>
                      </a:r>
                      <a:r>
                        <a:rPr lang="ko-KR" altLang="en-US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공간이 커짐</a:t>
                      </a:r>
                      <a:r>
                        <a:rPr lang="en-US" altLang="ko-KR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)</a:t>
                      </a:r>
                      <a:endParaRPr lang="en-US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95250" marR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519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385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0737BC-067E-4457-8DC8-1214D5C0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9-Sep-20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364CDE-496E-45AB-8D35-DA48EEAE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8F2AFA-F97D-424C-BD40-C98629F4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2BF74F55-F384-4A09-AFE9-376927FD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MNIST dataset	</a:t>
            </a:r>
            <a:endParaRPr lang="ko-KR" altLang="en-US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FE237797-8F29-4D71-B80C-E48263E55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Reading data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3" name="내용 개체 틀 11">
            <a:extLst>
              <a:ext uri="{FF2B5EF4-FFF2-40B4-BE49-F238E27FC236}">
                <a16:creationId xmlns:a16="http://schemas.microsoft.com/office/drawing/2014/main" id="{BF0C79FA-F769-4F61-9B8D-CB6699A28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048" y="2440297"/>
            <a:ext cx="9767784" cy="258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5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SL_PPT_Template_16_9" id="{E6AA87FC-7F75-4292-A66F-CA85C601A4E8}" vid="{1D06BF5C-660E-4AEB-85DB-EDF10B05DA9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CC6B84EA3EC154BA15F0B09AD5ACA5D" ma:contentTypeVersion="0" ma:contentTypeDescription="새 문서를 만듭니다." ma:contentTypeScope="" ma:versionID="a70a1d404a04d747cf244654cf88148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3a56f05622b7ede34acd3e0bc4545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3611AD-D8FD-4BC8-9153-002B629892B2}"/>
</file>

<file path=customXml/itemProps2.xml><?xml version="1.0" encoding="utf-8"?>
<ds:datastoreItem xmlns:ds="http://schemas.openxmlformats.org/officeDocument/2006/customXml" ds:itemID="{CFBB4B32-E5E7-4467-87F1-533CB5A1BCD4}">
  <ds:schemaRefs>
    <ds:schemaRef ds:uri="86764eaf-7df5-44a8-917e-0a73d19c8f8c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9f10a97f-1288-4566-88ff-19bb3e23dda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760D326-300D-44CB-97A2-82A1AE2C51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딥러닝</Template>
  <TotalTime>151</TotalTime>
  <Words>674</Words>
  <Application>Microsoft Office PowerPoint</Application>
  <PresentationFormat>와이드스크린</PresentationFormat>
  <Paragraphs>141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SFMono-Regular</vt:lpstr>
      <vt:lpstr>맑은 고딕</vt:lpstr>
      <vt:lpstr>Arial</vt:lpstr>
      <vt:lpstr>Wingdings</vt:lpstr>
      <vt:lpstr>Office 테마</vt:lpstr>
      <vt:lpstr>MNIST classification (mlp model)</vt:lpstr>
      <vt:lpstr>MNIST classification</vt:lpstr>
      <vt:lpstr>Perceptron</vt:lpstr>
      <vt:lpstr>Single Layer Perceptron Model</vt:lpstr>
      <vt:lpstr>Multi Layer Perceptron Model</vt:lpstr>
      <vt:lpstr>MNIST classiffication</vt:lpstr>
      <vt:lpstr>MNIST classification</vt:lpstr>
      <vt:lpstr>Parameters</vt:lpstr>
      <vt:lpstr>MNIST dataset </vt:lpstr>
      <vt:lpstr>Model setting</vt:lpstr>
      <vt:lpstr>CrossEntropyLoss</vt:lpstr>
      <vt:lpstr>Optimizer setting</vt:lpstr>
      <vt:lpstr>Cost</vt:lpstr>
      <vt:lpstr>Training 결과</vt:lpstr>
      <vt:lpstr>TEST</vt:lpstr>
      <vt:lpstr>Visualization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sangjun</dc:creator>
  <cp:lastModifiedBy>Park sangjun</cp:lastModifiedBy>
  <cp:revision>13</cp:revision>
  <dcterms:created xsi:type="dcterms:W3CDTF">2020-09-09T12:12:18Z</dcterms:created>
  <dcterms:modified xsi:type="dcterms:W3CDTF">2020-09-09T14:45:12Z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0x0101008CC6B84EA3EC154BA15F0B09AD5ACA5D</vt:lpwstr>
  </property>
</Properties>
</file>