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62" r:id="rId7"/>
    <p:sldId id="277" r:id="rId8"/>
    <p:sldId id="270" r:id="rId9"/>
    <p:sldId id="271" r:id="rId10"/>
    <p:sldId id="265" r:id="rId11"/>
    <p:sldId id="266" r:id="rId12"/>
    <p:sldId id="276" r:id="rId13"/>
    <p:sldId id="267" r:id="rId14"/>
    <p:sldId id="268" r:id="rId15"/>
    <p:sldId id="274" r:id="rId16"/>
    <p:sldId id="269" r:id="rId17"/>
    <p:sldId id="272" r:id="rId18"/>
    <p:sldId id="26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10-Sep-20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6BC57-1859-4AE3-8BDE-9748790E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2331"/>
            <a:ext cx="9144000" cy="2556670"/>
          </a:xfrm>
        </p:spPr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기반 </a:t>
            </a:r>
            <a:r>
              <a:rPr lang="en-US" altLang="ko-KR" dirty="0"/>
              <a:t>MNIST Classification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421AE-13C2-4785-AF04-EDC0AB7D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088"/>
            <a:ext cx="9144000" cy="1655762"/>
          </a:xfrm>
        </p:spPr>
        <p:txBody>
          <a:bodyPr/>
          <a:lstStyle/>
          <a:p>
            <a:r>
              <a:rPr lang="en-US" altLang="ko-KR" dirty="0"/>
              <a:t>2016124124 </a:t>
            </a:r>
            <a:r>
              <a:rPr lang="ko-KR" altLang="en-US" dirty="0"/>
              <a:t>사재현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B0F89-611C-4B73-93C3-C35248FF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E1652-9520-4207-9B97-B2B332E0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0D2D1-857C-4641-9814-465620F2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92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9D7288-615F-46CE-8FB5-40094B2C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High level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err="1"/>
              <a:t>Torch.nn.functional.cross_entropy</a:t>
            </a:r>
            <a:r>
              <a:rPr lang="en-US" altLang="ko-KR" dirty="0"/>
              <a:t>() </a:t>
            </a:r>
            <a:r>
              <a:rPr lang="ko-KR" altLang="en-US" dirty="0"/>
              <a:t>과 비슷한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en-US" altLang="ko-KR" dirty="0"/>
              <a:t>High level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소프트 맥스 함수를 사용할 필요가 없다는 장점이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Low level 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 =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y_one_hot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-torch.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(hypothesis)).sum(dim=</a:t>
            </a: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).mean()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AB57EE-295A-4C2F-BF18-CF0843D1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011A03-88DC-4C6B-BABF-0AAB9725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34631-0891-4268-A6E7-75C585C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1A52B0B-55F7-4AAD-8F3B-2ACA94CF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함수와 </a:t>
            </a:r>
            <a:r>
              <a:rPr lang="en-US" altLang="ko-KR" dirty="0"/>
              <a:t>optimizer</a:t>
            </a:r>
            <a:r>
              <a:rPr lang="ko-KR" altLang="en-US" dirty="0"/>
              <a:t> 정의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0379DF-C0D2-46B9-BDAC-BA680289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96684"/>
            <a:ext cx="11667525" cy="9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9D7288-615F-46CE-8FB5-40094B2C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이제 학습을 돌린다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for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문이 한번 돌때마다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batch_size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만큼의 데이터를 꺼내서 학습시키는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for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문이 한번 돌면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1 epoch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만큼 학습시킨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en-US" altLang="ko-KR" dirty="0">
                <a:latin typeface="+mn-ea"/>
              </a:rPr>
              <a:t>Chain Rule</a:t>
            </a:r>
            <a:r>
              <a:rPr lang="ko-KR" altLang="en-US" dirty="0">
                <a:latin typeface="+mn-ea"/>
              </a:rPr>
              <a:t>을 이용하여 각 연산들의 </a:t>
            </a:r>
            <a:r>
              <a:rPr lang="en-US" altLang="ko-KR" dirty="0">
                <a:latin typeface="+mn-ea"/>
              </a:rPr>
              <a:t>local </a:t>
            </a:r>
            <a:r>
              <a:rPr lang="ko-KR" altLang="en-US" dirty="0">
                <a:latin typeface="+mn-ea"/>
              </a:rPr>
              <a:t>미분 값을 곱해서 </a:t>
            </a:r>
            <a:r>
              <a:rPr lang="en-US" altLang="ko-KR" dirty="0">
                <a:latin typeface="+mn-ea"/>
              </a:rPr>
              <a:t>cost</a:t>
            </a:r>
            <a:r>
              <a:rPr lang="ko-KR" altLang="en-US" dirty="0">
                <a:latin typeface="+mn-ea"/>
              </a:rPr>
              <a:t>함수의 미분 값을 얻어 특정연산에 따른 미분 값 규칙을 빠르게 </a:t>
            </a:r>
            <a:r>
              <a:rPr lang="en-US" altLang="ko-KR" dirty="0">
                <a:latin typeface="+mn-ea"/>
              </a:rPr>
              <a:t>cost</a:t>
            </a:r>
            <a:r>
              <a:rPr lang="ko-KR" altLang="en-US" dirty="0">
                <a:latin typeface="+mn-ea"/>
              </a:rPr>
              <a:t>함수의 미분 값을 구할 수 있다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cost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lang="en-US" altLang="ko-KR" b="0" i="0" dirty="0" err="1">
                <a:solidFill>
                  <a:srgbClr val="DF4A68"/>
                </a:solidFill>
                <a:effectLst/>
                <a:latin typeface="+mn-ea"/>
              </a:rPr>
              <a:t>backward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+mn-ea"/>
              </a:rPr>
              <a:t>()</a:t>
            </a:r>
            <a:r>
              <a:rPr lang="en-US" altLang="ko-KR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optimizer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lang="en-US" altLang="ko-KR" b="0" i="0" dirty="0" err="1">
                <a:solidFill>
                  <a:srgbClr val="DF4A68"/>
                </a:solidFill>
                <a:effectLst/>
                <a:latin typeface="+mn-ea"/>
              </a:rPr>
              <a:t>step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을 통해서 </a:t>
            </a:r>
            <a:r>
              <a:rPr lang="en-US" altLang="ko-KR" dirty="0">
                <a:latin typeface="+mn-ea"/>
              </a:rPr>
              <a:t>Backpropagation </a:t>
            </a:r>
            <a:r>
              <a:rPr lang="ko-KR" altLang="en-US" dirty="0">
                <a:latin typeface="+mn-ea"/>
              </a:rPr>
              <a:t>구현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AB57EE-295A-4C2F-BF18-CF0843D1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011A03-88DC-4C6B-BABF-0AAB9725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34631-0891-4268-A6E7-75C585C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1A52B0B-55F7-4AAD-8F3B-2ACA94CF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</a:t>
            </a:r>
            <a:r>
              <a:rPr lang="ko-KR" altLang="en-US" dirty="0"/>
              <a:t>계산 및 </a:t>
            </a:r>
            <a:r>
              <a:rPr lang="en-US" altLang="ko-KR" dirty="0"/>
              <a:t>Back Propagation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A344C-71C8-48EE-AD51-79B976D1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588924-B91D-481C-99E1-DE74A8F1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4AD99-AAE2-4582-8932-AF742D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160F556-CCF9-482C-BF42-69A97ABD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</a:t>
            </a:r>
            <a:r>
              <a:rPr lang="ko-KR" altLang="en-US" dirty="0"/>
              <a:t>계산 및 </a:t>
            </a:r>
            <a:r>
              <a:rPr lang="en-US" altLang="ko-KR" dirty="0"/>
              <a:t>Back Propagation (2)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A2E308B-219E-4224-94A7-3FDCC9B4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59CF0E-BFA4-47B3-A046-9A8D4360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216582"/>
            <a:ext cx="11578281" cy="51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9D7288-615F-46CE-8FB5-40094B2C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cost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가 점점 낮아지는 것을 확인한다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예측 값과 출력 값이 같음을 볼 수 있다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정확도를 통해 이 프로그램의 신뢰도를                                 평가할 수 있다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AB57EE-295A-4C2F-BF18-CF0843D1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011A03-88DC-4C6B-BABF-0AAB9725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34631-0891-4268-A6E7-75C585C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1A52B0B-55F7-4AAD-8F3B-2ACA94CF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DF2B80-EE8A-4FB8-995A-6FE44358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1" y="1289222"/>
            <a:ext cx="3920180" cy="50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849759-35AB-4358-A5B7-EE02B445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테스트 데이터를 사용하여 모델을 테스트한다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Random.randint</a:t>
            </a:r>
            <a:r>
              <a:rPr lang="en-US" altLang="ko-KR" sz="2400" dirty="0"/>
              <a:t> 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Mnist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 데이터에서 무작위로 하나를 뽑아서 예측을 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0AAAF-C6D7-4D43-B48F-FEFC2984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126A1-EFBA-4A10-96C3-44C53627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65E17-DC02-4D06-9FAD-F6E67C6F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11C4C4D-FB17-4281-95DA-74CC68DC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C5DB57-A1BF-423C-B35D-2BE15E8C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2152650"/>
            <a:ext cx="8267701" cy="4196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7DA19B-9A95-4BB8-9983-B312381A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58" y="2152650"/>
            <a:ext cx="2882214" cy="2847065"/>
          </a:xfrm>
          <a:prstGeom prst="rect">
            <a:avLst/>
          </a:prstGeom>
        </p:spPr>
      </p:pic>
      <p:sp>
        <p:nvSpPr>
          <p:cNvPr id="12" name="날짜 개체 틀 2">
            <a:extLst>
              <a:ext uri="{FF2B5EF4-FFF2-40B4-BE49-F238E27FC236}">
                <a16:creationId xmlns:a16="http://schemas.microsoft.com/office/drawing/2014/main" id="{06F52D8E-361D-4E9F-BB7E-3DAC76DE7B8B}"/>
              </a:ext>
            </a:extLst>
          </p:cNvPr>
          <p:cNvSpPr txBox="1">
            <a:spLocks/>
          </p:cNvSpPr>
          <p:nvPr/>
        </p:nvSpPr>
        <p:spPr>
          <a:xfrm>
            <a:off x="8888367" y="5204197"/>
            <a:ext cx="2743200" cy="1039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err="1">
                <a:solidFill>
                  <a:schemeClr val="tx1"/>
                </a:solidFill>
                <a:latin typeface="+mj-ea"/>
                <a:ea typeface="+mj-ea"/>
              </a:rPr>
              <a:t>plt.show</a:t>
            </a:r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() 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의 결과</a:t>
            </a:r>
          </a:p>
        </p:txBody>
      </p:sp>
    </p:spTree>
    <p:extLst>
      <p:ext uri="{BB962C8B-B14F-4D97-AF65-F5344CB8AC3E}">
        <p14:creationId xmlns:p14="http://schemas.microsoft.com/office/powerpoint/2010/main" val="379326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7385CA-976C-44C6-8170-BF205CD8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51D54C-A72A-4E4C-9E4B-C17A0B01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A9C2CA-9A7F-4F04-85DE-B30E7D7F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187C5D9-63F4-4148-8BCE-9D339C3C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VS Multi Layer VS Xavier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0FDFEFC-A0F6-4E1E-9AE3-2E364584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834" y="1289222"/>
            <a:ext cx="2998331" cy="4279556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8A8334-5674-4168-BDC8-6DEB5F2B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329" y="1289222"/>
            <a:ext cx="3333751" cy="42795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9D0D22-8294-460A-8891-E1B8D0C9F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3" y="1289222"/>
            <a:ext cx="2998331" cy="4279556"/>
          </a:xfrm>
          <a:prstGeom prst="rect">
            <a:avLst/>
          </a:prstGeom>
        </p:spPr>
      </p:pic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5CE2778B-A46C-4E7A-8F8A-2F61E6FEAE07}"/>
              </a:ext>
            </a:extLst>
          </p:cNvPr>
          <p:cNvSpPr txBox="1">
            <a:spLocks/>
          </p:cNvSpPr>
          <p:nvPr/>
        </p:nvSpPr>
        <p:spPr>
          <a:xfrm>
            <a:off x="365688" y="5693750"/>
            <a:ext cx="350146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Single Layer : 91%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날짜 개체 틀 2">
            <a:extLst>
              <a:ext uri="{FF2B5EF4-FFF2-40B4-BE49-F238E27FC236}">
                <a16:creationId xmlns:a16="http://schemas.microsoft.com/office/drawing/2014/main" id="{3ACBCBF7-D343-4E91-B204-B3D43E9A9DC2}"/>
              </a:ext>
            </a:extLst>
          </p:cNvPr>
          <p:cNvSpPr txBox="1">
            <a:spLocks/>
          </p:cNvSpPr>
          <p:nvPr/>
        </p:nvSpPr>
        <p:spPr>
          <a:xfrm>
            <a:off x="4343209" y="5694724"/>
            <a:ext cx="350146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5 Multi Layer : 97%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날짜 개체 틀 2">
            <a:extLst>
              <a:ext uri="{FF2B5EF4-FFF2-40B4-BE49-F238E27FC236}">
                <a16:creationId xmlns:a16="http://schemas.microsoft.com/office/drawing/2014/main" id="{D87375D4-7991-45D7-BC38-0C608DA995AA}"/>
              </a:ext>
            </a:extLst>
          </p:cNvPr>
          <p:cNvSpPr txBox="1">
            <a:spLocks/>
          </p:cNvSpPr>
          <p:nvPr/>
        </p:nvSpPr>
        <p:spPr>
          <a:xfrm>
            <a:off x="8914384" y="5685326"/>
            <a:ext cx="278027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+ Xavier : 98%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474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DDD1A-5F63-46E9-A7D7-A21F374D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5DCF64-9382-46B8-8024-857BAF1F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03BBE-CB6E-451D-B210-0D61CEA1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60F31F3-586C-40B2-9131-0C3A2681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2A82232-DAAB-42A1-9170-284CD834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B58A91-8B44-44F1-847B-F1E5A7A7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5" y="1169499"/>
            <a:ext cx="3882708" cy="50074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4583CC-0D02-458E-BC9D-01E516EA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04" y="1169499"/>
            <a:ext cx="4068296" cy="50853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40A157-0778-4203-BA45-F6DE5538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09" y="1190439"/>
            <a:ext cx="3826364" cy="50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8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2BDEB6-58C3-476F-8862-88686F34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MNIST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숫자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0~9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까지의 이미지로 구성된 손 글씨 데이터셋이다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MNIST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문제는 손 글씨로 적힌 숫자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        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이미지가 들어오면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 이미지가 무슨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     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숫자인지 맞추는 문제이다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4229C4-1BF5-4960-9C24-FDCB7190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65772-4137-4579-B320-E6D29757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8A700F-E939-4263-9033-0AF9149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0055FDE-2F4D-4B59-8FDA-47FBCACB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527BDF-1984-461C-BB25-B218651B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71" y="1947382"/>
            <a:ext cx="4416509" cy="44015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E18332-96B7-4EFC-A467-B08F5C09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35" y="3886200"/>
            <a:ext cx="5295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5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13841A-6B1E-498F-B82E-FC470928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문제를 단일 </a:t>
            </a:r>
            <a:r>
              <a:rPr lang="en-US" altLang="ko-KR" dirty="0"/>
              <a:t>Perceptron</a:t>
            </a:r>
            <a:r>
              <a:rPr lang="ko-KR" altLang="en-US" dirty="0"/>
              <a:t>으로 풀지 못함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층을 더 쌓으면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Back Propagation </a:t>
            </a:r>
            <a:r>
              <a:rPr lang="ko-KR" altLang="en-US" dirty="0"/>
              <a:t>방법을 통해 구현이 가능</a:t>
            </a:r>
            <a:r>
              <a:rPr lang="en-US" altLang="ko-KR" dirty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2C612-9B78-4321-BE65-54060114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CD21A6-32AC-479E-9558-7370FF00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D1E9C-8BE4-49E7-A2EF-830EEC6C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9216349-1508-4F3A-A153-B193C287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MLP(Multi Layer Perceptron)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FA6473-2277-4CE7-AC45-FCAFC0DF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70" y="3848100"/>
            <a:ext cx="6841120" cy="1377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AD3EBF-A644-474E-A6B8-ACB21097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8" y="2833967"/>
            <a:ext cx="4495801" cy="2919133"/>
          </a:xfrm>
          <a:prstGeom prst="rect">
            <a:avLst/>
          </a:prstGeom>
        </p:spPr>
      </p:pic>
      <p:sp>
        <p:nvSpPr>
          <p:cNvPr id="11" name="날짜 개체 틀 2">
            <a:extLst>
              <a:ext uri="{FF2B5EF4-FFF2-40B4-BE49-F238E27FC236}">
                <a16:creationId xmlns:a16="http://schemas.microsoft.com/office/drawing/2014/main" id="{D0272506-737B-40A8-8DCC-FE87D54C89F2}"/>
              </a:ext>
            </a:extLst>
          </p:cNvPr>
          <p:cNvSpPr txBox="1">
            <a:spLocks/>
          </p:cNvSpPr>
          <p:nvPr/>
        </p:nvSpPr>
        <p:spPr>
          <a:xfrm>
            <a:off x="304798" y="5568778"/>
            <a:ext cx="4495801" cy="78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</a:rPr>
              <a:t>이미지 출처</a:t>
            </a:r>
            <a:r>
              <a:rPr lang="en-US" altLang="ko-KR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https://www.youtube.com/watch?v=573EZkzfnZ0&amp;list=PLlMkM4tgfjnLSOjrEJN31gZATbcj_MpUm&amp;index=27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날짜 개체 틀 2">
            <a:extLst>
              <a:ext uri="{FF2B5EF4-FFF2-40B4-BE49-F238E27FC236}">
                <a16:creationId xmlns:a16="http://schemas.microsoft.com/office/drawing/2014/main" id="{EEC46AA4-3FF3-48AC-8ED5-4D4BC8B35BAF}"/>
              </a:ext>
            </a:extLst>
          </p:cNvPr>
          <p:cNvSpPr txBox="1">
            <a:spLocks/>
          </p:cNvSpPr>
          <p:nvPr/>
        </p:nvSpPr>
        <p:spPr>
          <a:xfrm>
            <a:off x="4914902" y="2833966"/>
            <a:ext cx="6968178" cy="20926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날짜 개체 틀 2">
            <a:extLst>
              <a:ext uri="{FF2B5EF4-FFF2-40B4-BE49-F238E27FC236}">
                <a16:creationId xmlns:a16="http://schemas.microsoft.com/office/drawing/2014/main" id="{37A1605D-295D-4132-908F-47B0B7CEBFEA}"/>
              </a:ext>
            </a:extLst>
          </p:cNvPr>
          <p:cNvSpPr txBox="1">
            <a:spLocks/>
          </p:cNvSpPr>
          <p:nvPr/>
        </p:nvSpPr>
        <p:spPr>
          <a:xfrm>
            <a:off x="6560042" y="2761287"/>
            <a:ext cx="5701319" cy="1443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Softmax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연산 과정의 한 예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MathJax_Math-italic"/>
                <a:ea typeface="Malgun Gothic" panose="020B0503020000020004" pitchFamily="50" charset="-127"/>
              </a:rPr>
              <a:t>Y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MathJax_Main"/>
                <a:ea typeface="Malgun Gothic" panose="020B0503020000020004" pitchFamily="50" charset="-127"/>
              </a:rPr>
              <a:t>^=</a:t>
            </a:r>
            <a:r>
              <a:rPr lang="en-US" altLang="ko-KR" sz="3600" b="0" i="0" u="none" strike="noStrike" dirty="0" err="1">
                <a:solidFill>
                  <a:srgbClr val="000000"/>
                </a:solidFill>
                <a:effectLst/>
                <a:latin typeface="MathJax_Math-italic"/>
                <a:ea typeface="Malgun Gothic" panose="020B0503020000020004" pitchFamily="50" charset="-127"/>
              </a:rPr>
              <a:t>softmax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MathJax_Main"/>
                <a:ea typeface="Malgun Gothic" panose="020B0503020000020004" pitchFamily="50" charset="-127"/>
              </a:rPr>
              <a:t>(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MathJax_Math-italic"/>
                <a:ea typeface="Malgun Gothic" panose="020B0503020000020004" pitchFamily="50" charset="-127"/>
              </a:rPr>
              <a:t>XW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MathJax_Main"/>
                <a:ea typeface="Malgun Gothic" panose="020B0503020000020004" pitchFamily="50" charset="-127"/>
              </a:rPr>
              <a:t>+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MathJax_Math-italic"/>
                <a:ea typeface="Malgun Gothic" panose="020B0503020000020004" pitchFamily="50" charset="-127"/>
              </a:rPr>
              <a:t>B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MathJax_Main"/>
                <a:ea typeface="Malgun Gothic" panose="020B0503020000020004" pitchFamily="50" charset="-127"/>
              </a:rPr>
              <a:t>)</a:t>
            </a:r>
            <a:br>
              <a:rPr lang="en-US" altLang="ko-KR" sz="3600" dirty="0"/>
            </a:b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3E768E-8401-4628-B11D-DCC67BC8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70" y="5233060"/>
            <a:ext cx="6781910" cy="10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05269D-C018-47B5-AC9B-5E7CBB05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소프트맥스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회귀는 확률의 총 합이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되는 이 아이디어를 다중 클래스 분류 문제에 적용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소프트맥스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회귀는 각 학습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마다 소수 확률을 할당한다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 총 확률의 합은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되며 각 선택지의 정답 확률을 표기한다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소프트맥스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회귀는 학습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개수만큼의 차원을 가지는 벡터를 만들고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해당 벡터가 벡터의 모든 원소의 합이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되도록 원소들의 값을 변환시키는 함수를 지나게 만들어야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37C284-17A5-4425-8164-2C1626FF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09546-C339-49A5-884B-74D32198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3562-72F1-484A-BFFD-853FDBB0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EC8C4DD-B53A-41F8-BA9B-43472677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19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49FA72-2102-4B1E-8AD2-4EC8ECA5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229360"/>
            <a:ext cx="11578282" cy="488774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Parameters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MNIST</a:t>
            </a:r>
            <a:r>
              <a:rPr lang="ko-KR" altLang="en-US" dirty="0"/>
              <a:t> 데이터셋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모델 정의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비용 함수와 </a:t>
            </a:r>
            <a:r>
              <a:rPr lang="en-US" altLang="ko-KR" dirty="0"/>
              <a:t>optimizer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Hypothesis </a:t>
            </a:r>
            <a:r>
              <a:rPr lang="ko-KR" altLang="en-US" dirty="0"/>
              <a:t>계산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Cost </a:t>
            </a:r>
            <a:r>
              <a:rPr lang="ko-KR" altLang="en-US" dirty="0"/>
              <a:t>계산 및 </a:t>
            </a:r>
            <a:r>
              <a:rPr lang="en-US" altLang="ko-KR" dirty="0"/>
              <a:t>Back Propagation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Test</a:t>
            </a:r>
          </a:p>
          <a:p>
            <a:pPr marL="514350" indent="-514350">
              <a:buAutoNum type="arabicPeriod"/>
            </a:pPr>
            <a:r>
              <a:rPr lang="en-US" altLang="ko-KR" dirty="0"/>
              <a:t>(Single Layer VS Multi Layer VS Xavier)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E84CD5-822C-4D8A-98D3-2570519C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E75D4-364E-45C4-82DF-9DBD7C2A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464DD0-DDE3-45FD-B6A2-7F8CBDE1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722E25F-CBEC-411D-BAD3-6983384F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</a:t>
            </a:r>
            <a:r>
              <a:rPr lang="ko-KR" altLang="en-US" dirty="0"/>
              <a:t>기반 </a:t>
            </a:r>
            <a:r>
              <a:rPr lang="en-US" altLang="ko-KR" dirty="0"/>
              <a:t>MNIST </a:t>
            </a:r>
            <a:r>
              <a:rPr lang="ko-KR" altLang="en-US" dirty="0"/>
              <a:t>구현 순서</a:t>
            </a:r>
          </a:p>
        </p:txBody>
      </p:sp>
    </p:spTree>
    <p:extLst>
      <p:ext uri="{BB962C8B-B14F-4D97-AF65-F5344CB8AC3E}">
        <p14:creationId xmlns:p14="http://schemas.microsoft.com/office/powerpoint/2010/main" val="328149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7595FB-4A75-4A58-ADF4-9EF949EA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epoch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batch_size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를 설정한다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복습하자면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epoch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는 전체 데이터가 학습에 사용된 횟수이고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batch_size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는 데이터를 어떤 사이즈로 등분할까 하는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14ABD-F597-41F7-863C-3E46FB3B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4FD3E-6B41-42CF-8B98-4196C0C3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D02B4-5AE5-4520-9F49-9D8B9B51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69F1A91-4FDD-48A4-A2C2-DDA92211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BACCBE-237A-4DCA-A29C-E4FD5BB2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876550"/>
            <a:ext cx="6185096" cy="24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AFAD2A-D2E6-440D-8B80-AB80B88A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MNIST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다운로드 받을 경로입니다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train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인자로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주면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MNIST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훈련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리턴받으며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주면 테스트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리턴받습니다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transform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현재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파이토치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변환해줍니다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download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해당 경로에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MNIST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데이터가 없다면 다운로드 받겠다는 의미이다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미니 배치와 데이터로드 챕터에서 학습했던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데이터로더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DataLoader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AF26C-7F2B-4496-AC0A-C81E4BAD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A97794-4F8B-42DF-9D01-AC4F01E9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811743-C501-47C3-9856-F5E259F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CF9AB20-3F5B-465F-B591-FE8F2A4E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데이터셋</a:t>
            </a:r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83802787-1332-4FD2-ACF2-043D532E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237455"/>
            <a:ext cx="11578281" cy="11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7323D-0A50-4A5C-B029-96FAAA85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8355D-60D1-48AB-B855-F6BF53FA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B45C4-3ADF-4DDF-9671-C9937531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007CA53-73EA-4909-B463-3773D0A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E266173-63F4-459C-832F-F9AA03B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차원은 </a:t>
            </a:r>
            <a:r>
              <a:rPr lang="en-US" altLang="ko-KR" dirty="0"/>
              <a:t>784</a:t>
            </a:r>
            <a:r>
              <a:rPr lang="ko-KR" altLang="en-US" dirty="0"/>
              <a:t>이며 </a:t>
            </a:r>
            <a:r>
              <a:rPr lang="en-US" altLang="ko-KR" dirty="0"/>
              <a:t>0~9</a:t>
            </a:r>
            <a:r>
              <a:rPr lang="ko-KR" altLang="en-US" dirty="0"/>
              <a:t>까지의 수를 출력                                         으로 나타내야 하므로 출력 차원은 </a:t>
            </a:r>
            <a:r>
              <a:rPr lang="en-US" altLang="ko-KR" dirty="0"/>
              <a:t>10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Xavier</a:t>
            </a:r>
            <a:r>
              <a:rPr lang="ko-KR" altLang="en-US" dirty="0"/>
              <a:t>를 써서 </a:t>
            </a:r>
            <a:r>
              <a:rPr lang="en-US" altLang="ko-KR" dirty="0"/>
              <a:t>weight</a:t>
            </a:r>
            <a:r>
              <a:rPr lang="ko-KR" altLang="en-US" dirty="0"/>
              <a:t>의 값을 무작위나 </a:t>
            </a:r>
            <a:r>
              <a:rPr lang="en-US" altLang="ko-KR" dirty="0"/>
              <a:t>0</a:t>
            </a:r>
            <a:r>
              <a:rPr lang="ko-KR" altLang="en-US" dirty="0"/>
              <a:t>                                              으로 초기화되는 것을 방지하여 성능을                                               높였다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To()</a:t>
            </a:r>
            <a:r>
              <a:rPr lang="ko-KR" altLang="en-US" dirty="0"/>
              <a:t>함수는 연산을 어디서 수행할지 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Bias</a:t>
            </a:r>
            <a:r>
              <a:rPr lang="ko-KR" altLang="en-US" dirty="0"/>
              <a:t>는 편향 </a:t>
            </a:r>
            <a:r>
              <a:rPr lang="en-US" altLang="ko-KR" dirty="0"/>
              <a:t>b</a:t>
            </a:r>
            <a:r>
              <a:rPr lang="ko-KR" altLang="en-US" dirty="0"/>
              <a:t>를 사용할 것인지 나타낸다</a:t>
            </a:r>
            <a:r>
              <a:rPr lang="en-US" altLang="ko-KR" dirty="0"/>
              <a:t>.                                            </a:t>
            </a:r>
            <a:r>
              <a:rPr lang="ko-KR" altLang="en-US" dirty="0"/>
              <a:t>기본적으로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MLP</a:t>
            </a:r>
            <a:r>
              <a:rPr lang="ko-KR" altLang="en-US" dirty="0"/>
              <a:t>를 통하여 성능을 향상시킨다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611344-CFEE-4BED-98A4-8B5923DA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55" y="1289222"/>
            <a:ext cx="3857625" cy="4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D40A5C-D818-4788-958D-695B6A55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sigmoid</a:t>
            </a:r>
            <a:r>
              <a:rPr lang="ko-KR" altLang="en-US" dirty="0"/>
              <a:t>함수의 </a:t>
            </a:r>
            <a:r>
              <a:rPr lang="en-US" altLang="ko-KR" dirty="0"/>
              <a:t>t</a:t>
            </a:r>
            <a:r>
              <a:rPr lang="ko-KR" altLang="en-US" dirty="0"/>
              <a:t>의 절댓값이 클수록</a:t>
            </a:r>
            <a:r>
              <a:rPr lang="en-US" altLang="ko-KR" dirty="0"/>
              <a:t>, sigmoid</a:t>
            </a:r>
            <a:r>
              <a:rPr lang="ko-KR" altLang="en-US" dirty="0"/>
              <a:t>함수의 </a:t>
            </a:r>
            <a:r>
              <a:rPr lang="ko-KR" altLang="en-US" dirty="0" err="1"/>
              <a:t>미분값이</a:t>
            </a:r>
            <a:r>
              <a:rPr lang="ko-KR" altLang="en-US" dirty="0"/>
              <a:t> 아주 작아지게 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Backpopagation</a:t>
            </a:r>
            <a:r>
              <a:rPr lang="en-US" altLang="ko-KR" dirty="0"/>
              <a:t> </a:t>
            </a:r>
            <a:r>
              <a:rPr lang="ko-KR" altLang="en-US" dirty="0"/>
              <a:t>할 때 </a:t>
            </a:r>
            <a:r>
              <a:rPr lang="en-US" altLang="ko-KR" dirty="0" err="1"/>
              <a:t>gradien</a:t>
            </a:r>
            <a:r>
              <a:rPr lang="ko-KR" altLang="en-US" dirty="0"/>
              <a:t>값이 너무 작아져서 소멸하는 경우가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Vanishing Gradient </a:t>
            </a:r>
            <a:r>
              <a:rPr lang="ko-KR" altLang="en-US" dirty="0"/>
              <a:t>현상이라고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신경망에서 </a:t>
            </a:r>
            <a:r>
              <a:rPr lang="en-US" altLang="ko-KR" dirty="0"/>
              <a:t>sigmoid</a:t>
            </a:r>
            <a:r>
              <a:rPr lang="ko-KR" altLang="en-US" dirty="0"/>
              <a:t>함수 층이 많을 수록 발생할 가능성이 커진다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때문에 이러한 문제점을 방지하고자 </a:t>
            </a:r>
            <a:r>
              <a:rPr lang="en-US" altLang="ko-KR" dirty="0" err="1"/>
              <a:t>ReLU</a:t>
            </a:r>
            <a:r>
              <a:rPr lang="ko-KR" altLang="en-US" dirty="0"/>
              <a:t>함수를 도입한다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1CF13-60B7-4DC2-B75D-64105784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D365D-E4F6-4819-B6BF-8DE5FEF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0224AE-7CF3-4CCA-A246-C273E2A2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DFC156A-B410-4F79-B9D4-7E00E036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39259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B4B32-E5E7-4467-87F1-533CB5A1BCD4}">
  <ds:schemaRefs>
    <ds:schemaRef ds:uri="86764eaf-7df5-44a8-917e-0a73d19c8f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10a97f-1288-4566-88ff-19bb3e23dda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1232C-1C78-4B0A-BCCB-C0200A28344F}"/>
</file>

<file path=docProps/app.xml><?xml version="1.0" encoding="utf-8"?>
<Properties xmlns="http://schemas.openxmlformats.org/officeDocument/2006/extended-properties" xmlns:vt="http://schemas.openxmlformats.org/officeDocument/2006/docPropsVTypes">
  <Template>CASL_PPT_Template_16_9</Template>
  <TotalTime>1705</TotalTime>
  <Words>798</Words>
  <Application>Microsoft Office PowerPoint</Application>
  <PresentationFormat>와이드스크린</PresentationFormat>
  <Paragraphs>115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MathJax_Main</vt:lpstr>
      <vt:lpstr>MathJax_Math-italic</vt:lpstr>
      <vt:lpstr>Malgun Gothic</vt:lpstr>
      <vt:lpstr>Malgun Gothic</vt:lpstr>
      <vt:lpstr>Arial</vt:lpstr>
      <vt:lpstr>Consolas</vt:lpstr>
      <vt:lpstr>Wingdings</vt:lpstr>
      <vt:lpstr>Office 테마</vt:lpstr>
      <vt:lpstr>MLP기반 MNIST Classification 구현</vt:lpstr>
      <vt:lpstr>MNIST</vt:lpstr>
      <vt:lpstr>MLP(Multi Layer Perceptron)</vt:lpstr>
      <vt:lpstr>SoftMax</vt:lpstr>
      <vt:lpstr>MLP 기반 MNIST 구현 순서</vt:lpstr>
      <vt:lpstr>Parameters</vt:lpstr>
      <vt:lpstr>MNIST 데이터셋</vt:lpstr>
      <vt:lpstr>모델 정의</vt:lpstr>
      <vt:lpstr>Relu를 사용하는 이유</vt:lpstr>
      <vt:lpstr>비용 함수와 optimizer 정의</vt:lpstr>
      <vt:lpstr>Cost 계산 및 Back Propagation (1)</vt:lpstr>
      <vt:lpstr>Cost 계산 및 Back Propagation (2)</vt:lpstr>
      <vt:lpstr>학습 결과</vt:lpstr>
      <vt:lpstr>Test</vt:lpstr>
      <vt:lpstr>Single Layer VS Multi Layer VS Xavier</vt:lpstr>
      <vt:lpstr>Full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ssasia@kau.kr</dc:creator>
  <cp:lastModifiedBy>사재현(***6***124)</cp:lastModifiedBy>
  <cp:revision>48</cp:revision>
  <dcterms:created xsi:type="dcterms:W3CDTF">2020-09-08T14:29:24Z</dcterms:created>
  <dcterms:modified xsi:type="dcterms:W3CDTF">2020-09-09T18:58:07Z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0x0101008CC6B84EA3EC154BA15F0B09AD5ACA5D</vt:lpwstr>
  </property>
</Properties>
</file>