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89" r:id="rId6"/>
    <p:sldId id="304" r:id="rId7"/>
    <p:sldId id="305" r:id="rId8"/>
    <p:sldId id="288" r:id="rId9"/>
    <p:sldId id="306" r:id="rId10"/>
    <p:sldId id="260" r:id="rId11"/>
    <p:sldId id="261" r:id="rId12"/>
    <p:sldId id="307" r:id="rId13"/>
    <p:sldId id="308" r:id="rId14"/>
    <p:sldId id="309" r:id="rId15"/>
    <p:sldId id="287" r:id="rId16"/>
    <p:sldId id="259" r:id="rId17"/>
    <p:sldId id="262" r:id="rId18"/>
    <p:sldId id="263" r:id="rId19"/>
    <p:sldId id="302" r:id="rId20"/>
    <p:sldId id="303" r:id="rId21"/>
    <p:sldId id="301" r:id="rId22"/>
    <p:sldId id="277" r:id="rId23"/>
    <p:sldId id="278" r:id="rId24"/>
    <p:sldId id="264" r:id="rId25"/>
    <p:sldId id="265" r:id="rId26"/>
    <p:sldId id="266" r:id="rId27"/>
    <p:sldId id="267" r:id="rId28"/>
    <p:sldId id="284" r:id="rId29"/>
    <p:sldId id="310" r:id="rId30"/>
    <p:sldId id="268" r:id="rId31"/>
    <p:sldId id="269" r:id="rId32"/>
    <p:sldId id="285" r:id="rId33"/>
    <p:sldId id="279" r:id="rId34"/>
    <p:sldId id="280" r:id="rId35"/>
    <p:sldId id="281" r:id="rId36"/>
    <p:sldId id="282" r:id="rId37"/>
    <p:sldId id="283" r:id="rId38"/>
    <p:sldId id="286" r:id="rId39"/>
    <p:sldId id="270" r:id="rId40"/>
    <p:sldId id="293" r:id="rId41"/>
    <p:sldId id="294" r:id="rId42"/>
    <p:sldId id="295" r:id="rId43"/>
    <p:sldId id="296" r:id="rId44"/>
    <p:sldId id="297" r:id="rId45"/>
    <p:sldId id="298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932D6-8E87-4368-9F5B-8FF20AFFAE85}" v="1" dt="2020-09-17T10:48:46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상준(***6***103)" userId="S::djg04138@kau.kr::47756d87-7ad0-4eb7-8696-a328b84b5a9a" providerId="AD" clId="Web-{A30932D6-8E87-4368-9F5B-8FF20AFFAE85}"/>
    <pc:docChg chg="modSld">
      <pc:chgData name="박상준(***6***103)" userId="S::djg04138@kau.kr::47756d87-7ad0-4eb7-8696-a328b84b5a9a" providerId="AD" clId="Web-{A30932D6-8E87-4368-9F5B-8FF20AFFAE85}" dt="2020-09-17T10:48:46.884" v="0" actId="1076"/>
      <pc:docMkLst>
        <pc:docMk/>
      </pc:docMkLst>
      <pc:sldChg chg="modSp">
        <pc:chgData name="박상준(***6***103)" userId="S::djg04138@kau.kr::47756d87-7ad0-4eb7-8696-a328b84b5a9a" providerId="AD" clId="Web-{A30932D6-8E87-4368-9F5B-8FF20AFFAE85}" dt="2020-09-17T10:48:46.884" v="0" actId="1076"/>
        <pc:sldMkLst>
          <pc:docMk/>
          <pc:sldMk cId="0" sldId="281"/>
        </pc:sldMkLst>
        <pc:spChg chg="mod">
          <ac:chgData name="박상준(***6***103)" userId="S::djg04138@kau.kr::47756d87-7ad0-4eb7-8696-a328b84b5a9a" providerId="AD" clId="Web-{A30932D6-8E87-4368-9F5B-8FF20AFFAE85}" dt="2020-09-17T10:48:46.884" v="0" actId="1076"/>
          <ac:spMkLst>
            <pc:docMk/>
            <pc:sldMk cId="0" sldId="281"/>
            <ac:spMk id="19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7eb6cd2e3_1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97eb6cd2e3_1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7eb6cd2e3_1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97eb6cd2e3_1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7eb6cd2e3_12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97eb6cd2e3_1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7eb6cd2e3_12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97eb6cd2e3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7eb6cd2e3_12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97eb6cd2e3_1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7eb6cd2e3_12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97eb6cd2e3_1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17-Sep-20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17-Sep-20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17-Sep-20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17-Sep-20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17-Sep-20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4FF6-FF4A-445F-B001-2E5CC0EFF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669"/>
            <a:ext cx="9144000" cy="3084294"/>
          </a:xfrm>
        </p:spPr>
        <p:txBody>
          <a:bodyPr/>
          <a:lstStyle/>
          <a:p>
            <a:r>
              <a:rPr lang="en-US" altLang="ko-KR" dirty="0"/>
              <a:t>Capstone Design</a:t>
            </a:r>
            <a:br>
              <a:rPr lang="en-US" altLang="ko-KR" dirty="0"/>
            </a:br>
            <a:r>
              <a:rPr lang="en-US" altLang="ko-KR" dirty="0"/>
              <a:t>Week3</a:t>
            </a:r>
            <a:br>
              <a:rPr lang="en-US" altLang="ko-KR" dirty="0"/>
            </a:br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72961-8A9A-4FAE-B0D8-82631CBA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2362"/>
          </a:xfrm>
        </p:spPr>
        <p:txBody>
          <a:bodyPr>
            <a:normAutofit/>
          </a:bodyPr>
          <a:lstStyle/>
          <a:p>
            <a:pPr algn="r"/>
            <a:endParaRPr lang="en-US" altLang="ko-KR" sz="1800" dirty="0"/>
          </a:p>
          <a:p>
            <a:pPr algn="r"/>
            <a:r>
              <a:rPr lang="en-US" altLang="ko-KR" sz="1800" dirty="0"/>
              <a:t>2016124099 </a:t>
            </a:r>
            <a:r>
              <a:rPr lang="ko-KR" altLang="en-US" sz="1800" dirty="0" err="1"/>
              <a:t>박관영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2016124103 </a:t>
            </a:r>
            <a:r>
              <a:rPr lang="ko-KR" altLang="en-US" sz="1800" dirty="0"/>
              <a:t>박상준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2016124124 </a:t>
            </a:r>
            <a:r>
              <a:rPr lang="ko-KR" altLang="en-US" sz="1800" dirty="0"/>
              <a:t>사재현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2016124145 </a:t>
            </a:r>
            <a:r>
              <a:rPr lang="ko-KR" altLang="en-US" sz="1800" dirty="0"/>
              <a:t>양해찬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F3672-3ADD-492B-B252-C328ED8B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B97CF-08D9-4675-8F35-DAB66147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E9E9-182B-40FE-82B2-88A06BB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0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F7690-D19A-4A6E-9976-D0E2AA9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98" y="1417740"/>
            <a:ext cx="11027403" cy="4504887"/>
          </a:xfrm>
        </p:spPr>
        <p:txBody>
          <a:bodyPr/>
          <a:lstStyle/>
          <a:p>
            <a:pPr marL="0" indent="0" algn="l">
              <a:buNone/>
            </a:pP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각각의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layer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erif KR"/>
              </a:rPr>
              <a:t>출력값에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 대한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erif KR"/>
              </a:rPr>
              <a:t>입력값의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erif KR"/>
              </a:rPr>
              <a:t>미분값을</a:t>
            </a:r>
            <a:endParaRPr lang="en-US" altLang="ko-KR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Output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layer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에서부터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계산하여 거꾸로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Propagation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000000"/>
              </a:solidFill>
              <a:latin typeface="Noto Serif K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-&gt; Chain rule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에 의해 최종적으로 </a:t>
            </a:r>
            <a:endParaRPr lang="en-US" altLang="ko-KR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     Output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layer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에 대한 </a:t>
            </a:r>
            <a:endParaRPr lang="en-US" altLang="ko-KR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     Input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의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Input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erif KR"/>
              </a:rPr>
              <a:t>미분값을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 구할 수 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있다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.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각각의 노드에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Weight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값 업데이트</a:t>
            </a: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59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과정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24D38C3-280C-44D9-A829-F1172CF4F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857" y="1350010"/>
            <a:ext cx="8038166" cy="4887913"/>
          </a:xfrm>
        </p:spPr>
      </p:pic>
    </p:spTree>
    <p:extLst>
      <p:ext uri="{BB962C8B-B14F-4D97-AF65-F5344CB8AC3E}">
        <p14:creationId xmlns:p14="http://schemas.microsoft.com/office/powerpoint/2010/main" val="103032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DF79-00F3-4781-9EE2-429C0935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6439"/>
            <a:ext cx="10515600" cy="805122"/>
          </a:xfrm>
        </p:spPr>
        <p:txBody>
          <a:bodyPr/>
          <a:lstStyle/>
          <a:p>
            <a:r>
              <a:rPr lang="en-US" altLang="ko-KR" sz="4400" dirty="0"/>
              <a:t>3. Batch, Epoch, Iteration</a:t>
            </a:r>
            <a:r>
              <a:rPr lang="ko-KR" altLang="en-US" sz="4400" dirty="0"/>
              <a:t>의 이해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5980B-1CBA-41D8-8DE8-E4E331FA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17-Sep-20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4237-BF8E-46E5-AFCA-54A4F14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67BBB-359A-4AA1-BA3D-5B62AFD0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0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8F7B84-BA45-47D2-A5B8-0AB0E8B9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 데이터 하나의 크기를 </a:t>
            </a:r>
            <a:r>
              <a:rPr lang="en-US" altLang="ko-KR" dirty="0"/>
              <a:t>512</a:t>
            </a:r>
            <a:r>
              <a:rPr lang="ko-KR" altLang="en-US" dirty="0"/>
              <a:t>이라 가정</a:t>
            </a:r>
            <a:r>
              <a:rPr lang="en-US" altLang="ko-KR" dirty="0"/>
              <a:t>. (</a:t>
            </a:r>
            <a:r>
              <a:rPr lang="ko-KR" altLang="en-US" dirty="0"/>
              <a:t>벡터의 차원 </a:t>
            </a:r>
            <a:r>
              <a:rPr lang="en-US" altLang="ko-KR" dirty="0"/>
              <a:t>= 256)</a:t>
            </a:r>
          </a:p>
          <a:p>
            <a:r>
              <a:rPr lang="ko-KR" altLang="en-US" dirty="0"/>
              <a:t>이런 훈련 데이터 개수가 </a:t>
            </a:r>
            <a:r>
              <a:rPr lang="en-US" altLang="ko-KR" dirty="0"/>
              <a:t>1000</a:t>
            </a:r>
            <a:r>
              <a:rPr lang="ko-KR" altLang="en-US" dirty="0"/>
              <a:t>개라고 한다면 전체 훈련 데이터의 크기는 </a:t>
            </a:r>
            <a:r>
              <a:rPr lang="en-US" altLang="ko-KR" dirty="0"/>
              <a:t>1000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× 512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컴퓨터는 훈련 데이터를 덩어리로 처리함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일괄적으로 처리되는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1000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개에서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32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개씩 꺼내서 처리한다면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batch size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32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 함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때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2D tensor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크기는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(batch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size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×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dim) = 32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×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512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effectLst/>
                <a:latin typeface="+mn-ea"/>
              </a:rPr>
              <a:t>정리 </a:t>
            </a:r>
            <a:r>
              <a:rPr lang="en-US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한 번에 학습을 다하기 어려우니 나누어서 갱신을 하는데 이때 미니배치를 사용하며 배치 사이즈는 몇 개씩 뽑아서 쓸 것인지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한 번의 기울기 갱신에 몇 개의 </a:t>
            </a:r>
            <a:r>
              <a:rPr lang="en-US" altLang="ko-KR" b="0" i="0" dirty="0">
                <a:effectLst/>
                <a:latin typeface="+mn-ea"/>
              </a:rPr>
              <a:t>train </a:t>
            </a:r>
            <a:r>
              <a:rPr lang="ko-KR" altLang="en-US" b="0" i="0" dirty="0">
                <a:effectLst/>
                <a:latin typeface="+mn-ea"/>
              </a:rPr>
              <a:t>데이터를 사용할 것인지 그 개수를 의미</a:t>
            </a:r>
            <a:endParaRPr lang="ko-KR" altLang="en-US" dirty="0">
              <a:latin typeface="+mn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60B46-5DF0-417C-A8F2-3C3C703E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2FC5A-7558-4852-91F6-21AB091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F30BF5-3BBD-4E44-BB42-DE51E6AE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287B7CA-4AC6-4DFE-9222-A113860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Batch, Epoch, Iteration</a:t>
            </a:r>
            <a:r>
              <a:rPr lang="ko-KR" altLang="en-US" dirty="0"/>
              <a:t>의 이해 </a:t>
            </a:r>
            <a:r>
              <a:rPr lang="en-US" altLang="ko-KR" dirty="0"/>
              <a:t>– Batch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05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A24682-33CA-4E99-BC60-E8F8E9DF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effectLst/>
                <a:latin typeface="+mn-ea"/>
              </a:rPr>
              <a:t>에포</a:t>
            </a:r>
            <a:r>
              <a:rPr lang="ko-KR" altLang="en-US" dirty="0" err="1">
                <a:latin typeface="+mn-ea"/>
              </a:rPr>
              <a:t>크</a:t>
            </a:r>
            <a:r>
              <a:rPr lang="ko-KR" altLang="en-US" b="0" i="0" dirty="0" err="1">
                <a:effectLst/>
                <a:latin typeface="+mn-ea"/>
              </a:rPr>
              <a:t>는</a:t>
            </a:r>
            <a:r>
              <a:rPr lang="ko-KR" altLang="en-US" b="0" i="0" dirty="0">
                <a:effectLst/>
                <a:latin typeface="+mn-ea"/>
              </a:rPr>
              <a:t> 하나의 학습 단위인데 </a:t>
            </a:r>
            <a:r>
              <a:rPr lang="en-US" altLang="ko-KR" b="0" i="0" dirty="0">
                <a:effectLst/>
                <a:latin typeface="+mn-ea"/>
              </a:rPr>
              <a:t>1 </a:t>
            </a:r>
            <a:r>
              <a:rPr lang="ko-KR" altLang="en-US" b="0" i="0" dirty="0" err="1">
                <a:effectLst/>
                <a:latin typeface="+mn-ea"/>
              </a:rPr>
              <a:t>에포크는</a:t>
            </a:r>
            <a:r>
              <a:rPr lang="ko-KR" altLang="en-US" b="0" i="0" dirty="0">
                <a:effectLst/>
                <a:latin typeface="+mn-ea"/>
              </a:rPr>
              <a:t> 학습에서 훈련 데이터를 가지고 훈련을 모두 완료했을 때를 말하며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즉 학습 횟수를 의미한다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전체 데이터 학습 한 번만으로 모델이 완성되었다고 보기 어렵기에 반복적인 학습을 통해 높은 정확도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(accuracy)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를 가지는 모델을 만들 수 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학습 데이터의 양이 많지 않으면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epoch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이 적극적으로 활용된다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.</a:t>
            </a:r>
            <a:endParaRPr lang="en-US" altLang="ko-KR" b="0" i="0" dirty="0">
              <a:effectLst/>
              <a:latin typeface="+mn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28437-DFB5-4274-BE3D-F2D43859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8B6F10-EC5E-423E-8251-F8A5F9AC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797E67-D651-4A51-A03A-A667B61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8C446B3-6DD0-40BB-8568-172098F2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Batch, Epoch, Iteration</a:t>
            </a:r>
            <a:r>
              <a:rPr lang="ko-KR" altLang="en-US" dirty="0"/>
              <a:t>의 이해 </a:t>
            </a:r>
            <a:r>
              <a:rPr lang="en-US" altLang="ko-KR" dirty="0"/>
              <a:t>– Epoch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50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05E337-C605-4AD7-A113-965A4845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1Epoch</a:t>
            </a:r>
            <a:r>
              <a:rPr lang="ko-KR" altLang="en-US" dirty="0">
                <a:latin typeface="+mn-ea"/>
              </a:rPr>
              <a:t>을 달성하기 위한 </a:t>
            </a:r>
            <a:r>
              <a:rPr lang="en-US" altLang="ko-KR" dirty="0">
                <a:latin typeface="+mn-ea"/>
              </a:rPr>
              <a:t>Batch </a:t>
            </a:r>
            <a:r>
              <a:rPr lang="ko-KR" altLang="en-US" dirty="0">
                <a:latin typeface="+mn-ea"/>
              </a:rPr>
              <a:t>수를 의미한다</a:t>
            </a:r>
            <a:r>
              <a:rPr lang="en-US" altLang="ko-KR" dirty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방금의</a:t>
            </a:r>
            <a:r>
              <a:rPr lang="ko-KR" altLang="en-US" dirty="0">
                <a:latin typeface="+mn-ea"/>
              </a:rPr>
              <a:t> 예제에서 </a:t>
            </a:r>
            <a:r>
              <a:rPr lang="en-US" altLang="ko-KR" dirty="0">
                <a:latin typeface="+mn-ea"/>
              </a:rPr>
              <a:t>iteration </a:t>
            </a:r>
            <a:r>
              <a:rPr lang="ko-KR" altLang="en-US" dirty="0">
                <a:latin typeface="+mn-ea"/>
              </a:rPr>
              <a:t>을 구하면 </a:t>
            </a:r>
            <a:r>
              <a:rPr lang="en-US" altLang="ko-KR" dirty="0">
                <a:latin typeface="+mn-ea"/>
              </a:rPr>
              <a:t>32 iteration</a:t>
            </a:r>
            <a:r>
              <a:rPr lang="ko-KR" altLang="en-US" dirty="0">
                <a:latin typeface="+mn-ea"/>
              </a:rPr>
              <a:t>이라고 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전체 데이터에 대한 오차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(cost)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총합을 가지고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backpropagation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을 수행하면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weight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가 한 번에 크게 변할 수 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즉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, gradient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의 이동 폭이 커서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global minimum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을 지나칠 수도 있기에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gradient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를 반복적으로 조금씩 이동하게 하는 역할을 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5FB162-C7A3-4FBA-8127-99653820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4E695-A574-4294-A604-F8768173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FF9836-8E39-49D1-A585-93DAE177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C8E77DA-6E10-40D8-8614-EE598A16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Batch, Epoch, Iteration</a:t>
            </a:r>
            <a:r>
              <a:rPr lang="ko-KR" altLang="en-US" dirty="0"/>
              <a:t>의 이해 </a:t>
            </a:r>
            <a:r>
              <a:rPr lang="en-US" altLang="ko-KR" dirty="0"/>
              <a:t>– Iteration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39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6B9E34-F406-4BD8-88E8-1CAD64F8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92929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Epoch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횟수를 너무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+mn-ea"/>
              </a:rPr>
              <a:t>크게하면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overfitting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이 발생할 수 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92929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Batch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를 너무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+mn-ea"/>
              </a:rPr>
              <a:t>작게하면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iteration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이 증가하여 학습 시간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(forward + backward propagation)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+mn-ea"/>
              </a:rPr>
              <a:t>이 오래 걸릴 수 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+mn-ea"/>
              </a:rPr>
              <a:t>.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45968-CBEE-4AE3-8D5E-22A58BB7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614AF6-A42F-4881-99E5-1A3ACB6D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04CADC-2896-4EB6-B4B6-C960977E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65C62A5-DC64-4225-93BC-9737FB45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</a:t>
            </a:r>
          </a:p>
        </p:txBody>
      </p:sp>
    </p:spTree>
    <p:extLst>
      <p:ext uri="{BB962C8B-B14F-4D97-AF65-F5344CB8AC3E}">
        <p14:creationId xmlns:p14="http://schemas.microsoft.com/office/powerpoint/2010/main" val="2627814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9059D4-C840-49F4-A2A6-5DA522E0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문제집에 </a:t>
            </a:r>
            <a:r>
              <a:rPr lang="en-US" altLang="ko-KR" dirty="0"/>
              <a:t>1000</a:t>
            </a:r>
            <a:r>
              <a:rPr lang="ko-KR" altLang="en-US" dirty="0"/>
              <a:t>문제</a:t>
            </a:r>
            <a:r>
              <a:rPr lang="en-US" altLang="ko-KR" dirty="0"/>
              <a:t>, </a:t>
            </a:r>
            <a:r>
              <a:rPr lang="ko-KR" altLang="en-US" dirty="0"/>
              <a:t>시험을 위해 </a:t>
            </a:r>
            <a:r>
              <a:rPr lang="en-US" altLang="ko-KR" dirty="0"/>
              <a:t>10</a:t>
            </a:r>
            <a:r>
              <a:rPr lang="ko-KR" altLang="en-US" dirty="0"/>
              <a:t>번 반복해서 </a:t>
            </a:r>
            <a:r>
              <a:rPr lang="ko-KR" altLang="en-US" dirty="0" err="1"/>
              <a:t>풀것임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하루 </a:t>
            </a:r>
            <a:r>
              <a:rPr lang="en-US" altLang="ko-KR" dirty="0"/>
              <a:t>40</a:t>
            </a:r>
            <a:r>
              <a:rPr lang="ko-KR" altLang="en-US" dirty="0" err="1"/>
              <a:t>문제씩</a:t>
            </a:r>
            <a:r>
              <a:rPr lang="ko-KR" altLang="en-US" dirty="0"/>
              <a:t> </a:t>
            </a:r>
            <a:r>
              <a:rPr lang="ko-KR" altLang="en-US" dirty="0" err="1"/>
              <a:t>풀것이다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Epoch : </a:t>
            </a:r>
            <a:r>
              <a:rPr lang="ko-KR" altLang="en-US" dirty="0"/>
              <a:t>문제지를 전체 반복한 횟수 </a:t>
            </a:r>
            <a:r>
              <a:rPr lang="en-US" altLang="ko-KR" dirty="0"/>
              <a:t>→ 10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Batch : </a:t>
            </a:r>
            <a:r>
              <a:rPr lang="ko-KR" altLang="en-US" dirty="0"/>
              <a:t>하루 푸는 문제 수  </a:t>
            </a:r>
            <a:r>
              <a:rPr lang="en-US" altLang="ko-KR" dirty="0"/>
              <a:t>→ 40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en-US" altLang="ko-KR" dirty="0"/>
              <a:t>Iteration : </a:t>
            </a:r>
            <a:r>
              <a:rPr lang="ko-KR" altLang="en-US" dirty="0"/>
              <a:t>전체 문제를 한번 푸는데 걸리는 시간  </a:t>
            </a:r>
            <a:r>
              <a:rPr lang="en-US" altLang="ko-KR" dirty="0"/>
              <a:t>→  25</a:t>
            </a:r>
            <a:r>
              <a:rPr lang="ko-KR" altLang="en-US" dirty="0"/>
              <a:t>일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7D8D2-DDC1-49A1-82FB-752875B1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1439C9-B2DC-456C-AA00-00D03111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6B12C4-B74A-4D38-BD6E-4BF80455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5F43D1-3840-4E40-BCF8-498024E0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2174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42F0B8-DA99-4AA2-9D32-96D5C766E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292929"/>
                </a:solidFill>
                <a:effectLst/>
                <a:latin typeface="+mn-ea"/>
              </a:rPr>
              <a:t>Epoch: </a:t>
            </a:r>
            <a:r>
              <a:rPr lang="ko-KR" altLang="en-US" i="0" dirty="0">
                <a:solidFill>
                  <a:srgbClr val="292929"/>
                </a:solidFill>
                <a:effectLst/>
                <a:latin typeface="+mn-ea"/>
              </a:rPr>
              <a:t>전체 데이터를 반복적으로 학습하는 횟수 </a:t>
            </a:r>
            <a:endParaRPr lang="en-US" altLang="ko-KR" i="0" dirty="0">
              <a:solidFill>
                <a:srgbClr val="292929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i="0" dirty="0">
              <a:solidFill>
                <a:srgbClr val="292929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292929"/>
                </a:solidFill>
                <a:effectLst/>
                <a:latin typeface="+mn-ea"/>
              </a:rPr>
              <a:t>Batch (size): </a:t>
            </a:r>
            <a:r>
              <a:rPr lang="ko-KR" altLang="en-US" i="0" dirty="0">
                <a:solidFill>
                  <a:srgbClr val="292929"/>
                </a:solidFill>
                <a:effectLst/>
                <a:latin typeface="+mn-ea"/>
              </a:rPr>
              <a:t>한번에 학습할 데이터의 수</a:t>
            </a:r>
            <a:endParaRPr lang="en-US" altLang="ko-KR" i="0" dirty="0">
              <a:solidFill>
                <a:srgbClr val="292929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i="0" dirty="0">
              <a:solidFill>
                <a:srgbClr val="292929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292929"/>
                </a:solidFill>
                <a:effectLst/>
                <a:latin typeface="+mn-ea"/>
              </a:rPr>
              <a:t>Iteration: </a:t>
            </a:r>
            <a:r>
              <a:rPr lang="ko-KR" altLang="en-US" i="0" dirty="0">
                <a:solidFill>
                  <a:srgbClr val="292929"/>
                </a:solidFill>
                <a:effectLst/>
                <a:latin typeface="+mn-ea"/>
              </a:rPr>
              <a:t>한 </a:t>
            </a:r>
            <a:r>
              <a:rPr lang="en-US" altLang="ko-KR" i="0" dirty="0">
                <a:solidFill>
                  <a:srgbClr val="292929"/>
                </a:solidFill>
                <a:effectLst/>
                <a:latin typeface="+mn-ea"/>
              </a:rPr>
              <a:t>epoch</a:t>
            </a:r>
            <a:r>
              <a:rPr lang="ko-KR" altLang="en-US" i="0" dirty="0">
                <a:solidFill>
                  <a:srgbClr val="292929"/>
                </a:solidFill>
                <a:effectLst/>
                <a:latin typeface="+mn-ea"/>
              </a:rPr>
              <a:t>에서 </a:t>
            </a:r>
            <a:r>
              <a:rPr lang="en-US" altLang="ko-KR" i="0" dirty="0">
                <a:solidFill>
                  <a:srgbClr val="292929"/>
                </a:solidFill>
                <a:effectLst/>
                <a:latin typeface="+mn-ea"/>
              </a:rPr>
              <a:t>batch</a:t>
            </a:r>
            <a:r>
              <a:rPr lang="ko-KR" altLang="en-US" i="0" dirty="0">
                <a:solidFill>
                  <a:srgbClr val="292929"/>
                </a:solidFill>
                <a:effectLst/>
                <a:latin typeface="+mn-ea"/>
              </a:rPr>
              <a:t>를 학습하는 횟수</a:t>
            </a:r>
            <a:endParaRPr lang="ko-KR" altLang="en-US" dirty="0">
              <a:latin typeface="+mn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F6C80-BFFE-4634-8B73-23883012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4219AE-8C45-46E7-852C-C3350677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32CB91-1E45-4EDA-B1A3-09BC8F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CF1D105-DAB8-41BB-9269-8A2E26C3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141097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DF79-00F3-4781-9EE2-429C0935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6439"/>
            <a:ext cx="10515600" cy="805122"/>
          </a:xfrm>
        </p:spPr>
        <p:txBody>
          <a:bodyPr/>
          <a:lstStyle/>
          <a:p>
            <a:r>
              <a:rPr lang="en-US" altLang="ko-KR" sz="4000" dirty="0"/>
              <a:t>4. Xavier, He Initialization</a:t>
            </a:r>
            <a:r>
              <a:rPr lang="ko-KR" altLang="en-US" sz="4000" dirty="0"/>
              <a:t>의 필요성 및 원리 이해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5980B-1CBA-41D8-8DE8-E4E331FA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17-Sep-20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4237-BF8E-46E5-AFCA-54A4F14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67BBB-359A-4AA1-BA3D-5B62AFD0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1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DF79-00F3-4781-9EE2-429C0935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6439"/>
            <a:ext cx="10515600" cy="805122"/>
          </a:xfrm>
        </p:spPr>
        <p:txBody>
          <a:bodyPr/>
          <a:lstStyle/>
          <a:p>
            <a:pPr algn="l"/>
            <a:r>
              <a:rPr lang="en-US" altLang="ko-KR" sz="4800" dirty="0"/>
              <a:t>1. Optimization</a:t>
            </a:r>
            <a:r>
              <a:rPr lang="ko-KR" altLang="en-US" sz="4800" dirty="0"/>
              <a:t> 과정에 대한 이해</a:t>
            </a:r>
            <a:r>
              <a:rPr lang="en-US" altLang="ko-KR" sz="4800" dirty="0"/>
              <a:t>(GD)</a:t>
            </a:r>
            <a:endParaRPr lang="ko-KR" altLang="en-US" sz="4800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5980B-1CBA-41D8-8DE8-E4E331FA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4237-BF8E-46E5-AFCA-54A4F14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67BBB-359A-4AA1-BA3D-5B62AFD0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8F7B84-BA45-47D2-A5B8-0AB0E8B9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1230587"/>
            <a:ext cx="11578282" cy="488774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이 그래프에서 가장 최소점은 </a:t>
            </a:r>
            <a:r>
              <a:rPr lang="en-US" altLang="ko-KR" dirty="0"/>
              <a:t>Global minimum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Weight </a:t>
            </a:r>
            <a:r>
              <a:rPr lang="ko-KR" altLang="en-US" dirty="0"/>
              <a:t>값을 잘못 설정하면 지역 최소점에 도달하여 목표 값이 아님에도 불구하고 더 이상 학습이 안된다고 보고 학습을 멈추게 된다</a:t>
            </a:r>
            <a:r>
              <a:rPr lang="en-US" altLang="ko-KR" dirty="0"/>
              <a:t>.  </a:t>
            </a:r>
          </a:p>
          <a:p>
            <a:pPr marL="0" indent="0">
              <a:buNone/>
            </a:pPr>
            <a:r>
              <a:rPr lang="ko-KR" altLang="en-US" dirty="0"/>
              <a:t>따라서 원활한 학습을 위해 주어진 문제에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맞는 주어진 데이터 분포를 고려해서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적절한 초기화를 수행해야한다</a:t>
            </a:r>
            <a:r>
              <a:rPr lang="en-US" altLang="ko-KR" dirty="0"/>
              <a:t>. 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60B46-5DF0-417C-A8F2-3C3C703E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2FC5A-7558-4852-91F6-21AB091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F30BF5-3BBD-4E44-BB42-DE51E6AE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287B7CA-4AC6-4DFE-9222-A113860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Weight</a:t>
            </a:r>
            <a:r>
              <a:rPr lang="ko-KR" altLang="en-US" sz="3600" dirty="0"/>
              <a:t> 초기화 필요성 </a:t>
            </a:r>
            <a:r>
              <a:rPr lang="en-US" altLang="ko-KR" sz="3600" dirty="0"/>
              <a:t>(1)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80A7C4-42AF-40B4-867E-AD8E072B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82" y="2927454"/>
            <a:ext cx="4476671" cy="29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1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8F7B84-BA45-47D2-A5B8-0AB0E8B9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 정규분포를 이용해 초기화 했을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경우에 </a:t>
            </a:r>
            <a:r>
              <a:rPr lang="en-US" altLang="ko-KR" dirty="0"/>
              <a:t>Sigmoid</a:t>
            </a:r>
            <a:r>
              <a:rPr lang="ko-KR" altLang="en-US" dirty="0"/>
              <a:t>함수의 출력은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치우치게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출력이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에 분포되면 </a:t>
            </a:r>
            <a:r>
              <a:rPr lang="en-US" altLang="ko-KR" dirty="0"/>
              <a:t>Gradient</a:t>
            </a:r>
            <a:r>
              <a:rPr lang="ko-KR" altLang="en-US" dirty="0"/>
              <a:t>값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에 가깝게 된다</a:t>
            </a:r>
            <a:r>
              <a:rPr lang="en-US" altLang="ko-KR" dirty="0"/>
              <a:t>. </a:t>
            </a:r>
            <a:r>
              <a:rPr lang="ko-KR" altLang="en-US" dirty="0"/>
              <a:t>이러한 현상을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Gradient Vanishing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sigmoid</a:t>
            </a:r>
            <a:r>
              <a:rPr lang="ko-KR" altLang="en-US" dirty="0"/>
              <a:t>함수 뿐만 아니라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Weight</a:t>
            </a:r>
            <a:r>
              <a:rPr lang="ko-KR" altLang="en-US" dirty="0"/>
              <a:t>를 적절하게 초기화하여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Gradient Vanishing </a:t>
            </a:r>
            <a:r>
              <a:rPr lang="ko-KR" altLang="en-US" dirty="0"/>
              <a:t>현상을 막을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60B46-5DF0-417C-A8F2-3C3C703E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2FC5A-7558-4852-91F6-21AB091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F30BF5-3BBD-4E44-BB42-DE51E6AE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287B7CA-4AC6-4DFE-9222-A113860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Weight</a:t>
            </a:r>
            <a:r>
              <a:rPr lang="ko-KR" altLang="en-US" sz="3600" dirty="0"/>
              <a:t> 초기화 필요성 </a:t>
            </a:r>
            <a:r>
              <a:rPr lang="en-US" altLang="ko-KR" sz="3600" dirty="0"/>
              <a:t>(2)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677DB3-6E17-4C58-99F0-C44BB49D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452" y="1289222"/>
            <a:ext cx="4034491" cy="2451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3F2319-CB41-45AE-9A30-0F1B0BE6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452" y="3740474"/>
            <a:ext cx="4034491" cy="25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40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A24682-33CA-4E99-BC60-E8F8E9DF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표준편차가 클수록 </a:t>
            </a:r>
            <a:r>
              <a:rPr lang="en-US" altLang="ko-KR" dirty="0"/>
              <a:t>Sigmoid</a:t>
            </a:r>
            <a:r>
              <a:rPr lang="ko-KR" altLang="en-US" dirty="0"/>
              <a:t>함수를 사용할 때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에 치우친다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그러므로 표준편차가 작은 정규분포로 </a:t>
            </a:r>
            <a:r>
              <a:rPr lang="en-US" altLang="ko-KR" dirty="0"/>
              <a:t>weight </a:t>
            </a:r>
            <a:r>
              <a:rPr lang="ko-KR" altLang="en-US" dirty="0"/>
              <a:t>초기화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표준편차를 </a:t>
            </a:r>
            <a:r>
              <a:rPr lang="en-US" altLang="ko-KR" dirty="0"/>
              <a:t>0.01</a:t>
            </a:r>
            <a:r>
              <a:rPr lang="ko-KR" altLang="en-US" dirty="0"/>
              <a:t>로 했을 때 출력 값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전과 달리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중간 값으로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모임을 확인할 수 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무작정 초기화하는 방법보다 의미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있는 </a:t>
            </a:r>
            <a:r>
              <a:rPr lang="en-US" altLang="ko-KR" dirty="0"/>
              <a:t>Gradient </a:t>
            </a:r>
            <a:r>
              <a:rPr lang="ko-KR" altLang="en-US" dirty="0"/>
              <a:t>값들을 갖게 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Gradient Vanishing </a:t>
            </a:r>
            <a:r>
              <a:rPr lang="ko-KR" altLang="en-US" dirty="0"/>
              <a:t>현상을 완화한다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28437-DFB5-4274-BE3D-F2D43859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8B6F10-EC5E-423E-8251-F8A5F9AC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797E67-D651-4A51-A03A-A667B61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8C446B3-6DD0-40BB-8568-172098F2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방안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3B6E1F-24F7-46A0-BD51-4AA76373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35" y="2505643"/>
            <a:ext cx="4837384" cy="37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205E337-C605-4AD7-A113-965A4845A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/>
                  <a:t>Xavier </a:t>
                </a:r>
                <a:r>
                  <a:rPr lang="ko-KR" altLang="en-US" sz="2800" dirty="0"/>
                  <a:t>초기화 방법 </a:t>
                </a:r>
                <a:r>
                  <a:rPr lang="en-US" altLang="ko-KR" sz="2800" dirty="0"/>
                  <a:t>(Xavier </a:t>
                </a:r>
                <a:r>
                  <a:rPr lang="ko-KR" altLang="en-US" sz="2800" dirty="0"/>
                  <a:t>초기화는 중앙부근이 </a:t>
                </a:r>
                <a:r>
                  <a:rPr lang="en-US" altLang="ko-KR" sz="2800" dirty="0"/>
                  <a:t>S</a:t>
                </a:r>
                <a:r>
                  <a:rPr lang="ko-KR" altLang="en-US" sz="2800" dirty="0"/>
                  <a:t>자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모양일때 사용</a:t>
                </a:r>
                <a:r>
                  <a:rPr lang="en-US" altLang="ko-KR" sz="2800" dirty="0"/>
                  <a:t>)</a:t>
                </a:r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𝑈𝑛𝑖𝑓𝑜𝑟𝑚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,+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Xavier </a:t>
                </a:r>
                <a:r>
                  <a:rPr lang="ko-KR" altLang="en-US" sz="2400" dirty="0"/>
                  <a:t>초기화는 여러 층의 기울기 분산 사이에 균형을 맞춰서 특정 층이 너무 주목을 받거나 다른 층이 뒤쳐지는 것을 막는다</a:t>
                </a:r>
                <a:r>
                  <a:rPr lang="en-US" altLang="ko-KR" sz="2400" dirty="0"/>
                  <a:t>. 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400" dirty="0"/>
                  <a:t>문제점 </a:t>
                </a:r>
                <a:r>
                  <a:rPr lang="en-US" altLang="ko-KR" sz="2400" dirty="0"/>
                  <a:t>: Activation function</a:t>
                </a:r>
                <a:r>
                  <a:rPr lang="ko-KR" altLang="en-US" sz="2400" dirty="0"/>
                  <a:t>을 </a:t>
                </a:r>
                <a:r>
                  <a:rPr lang="en-US" altLang="ko-KR" sz="2400" dirty="0"/>
                  <a:t>tanh, sigmoid </a:t>
                </a:r>
                <a:r>
                  <a:rPr lang="ko-KR" altLang="en-US" sz="2400" dirty="0"/>
                  <a:t>함수 같이 </a:t>
                </a:r>
                <a:r>
                  <a:rPr lang="en-US" altLang="ko-KR" sz="2400" dirty="0"/>
                  <a:t>S</a:t>
                </a:r>
                <a:r>
                  <a:rPr lang="ko-KR" altLang="en-US" sz="2400" dirty="0"/>
                  <a:t>자 형태인 함수와 함께 사용할 경우</a:t>
                </a:r>
                <a:r>
                  <a:rPr lang="en-US" altLang="ko-KR" sz="2400" dirty="0"/>
                  <a:t>	</a:t>
                </a:r>
                <a:r>
                  <a:rPr lang="ko-KR" altLang="en-US" sz="2400" dirty="0"/>
                  <a:t>좋은 성능을 보이지만</a:t>
                </a:r>
                <a:r>
                  <a:rPr lang="en-US" altLang="ko-KR" sz="2400" dirty="0"/>
                  <a:t>, </a:t>
                </a:r>
                <a:r>
                  <a:rPr lang="en-US" altLang="ko-KR" sz="2400" dirty="0" err="1"/>
                  <a:t>ReLU</a:t>
                </a:r>
                <a:r>
                  <a:rPr lang="ko-KR" altLang="en-US" sz="2400" dirty="0"/>
                  <a:t>와 함께 사용할 경우에는 성능이 좋지 않다</a:t>
                </a:r>
                <a:r>
                  <a:rPr lang="en-US" altLang="ko-KR" sz="2400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	</a:t>
                </a:r>
                <a:r>
                  <a:rPr lang="ko-KR" altLang="en-US" sz="2400" dirty="0"/>
                  <a:t>이때 쓰는 것이 </a:t>
                </a:r>
                <a:r>
                  <a:rPr lang="en-US" altLang="ko-KR" sz="2400" dirty="0"/>
                  <a:t>He Initialization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205E337-C605-4AD7-A113-965A4845A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5" t="-2120" r="-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5FB162-C7A3-4FBA-8127-99653820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4E695-A574-4294-A604-F8768173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FF9836-8E39-49D1-A585-93DAE177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C8E77DA-6E10-40D8-8614-EE598A16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방안 </a:t>
            </a:r>
            <a:r>
              <a:rPr lang="en-US" altLang="ko-KR" dirty="0"/>
              <a:t>(2) : Xavier Initialization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7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A38F7B84-BA45-47D2-A5B8-0AB0E8B9C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ad>
                          <m:radPr>
                            <m:degHide m:val="on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ko-KR" sz="2800" dirty="0"/>
              </a:p>
              <a:p>
                <a:endParaRPr lang="en-US" altLang="ko-KR" sz="2800" dirty="0"/>
              </a:p>
              <a:p>
                <a:r>
                  <a:rPr lang="en-US" altLang="ko-KR" sz="2800" dirty="0"/>
                  <a:t>He </a:t>
                </a:r>
                <a:r>
                  <a:rPr lang="ko-KR" altLang="en-US" sz="2800" dirty="0"/>
                  <a:t>초기화는 </a:t>
                </a:r>
                <a:r>
                  <a:rPr lang="en-US" altLang="ko-KR" sz="2800" dirty="0"/>
                  <a:t>Xavier </a:t>
                </a:r>
                <a:r>
                  <a:rPr lang="ko-KR" altLang="en-US" sz="2800" dirty="0"/>
                  <a:t>초기화와 다르게 다음 층의 레이어의 수를 반영하지 않는다</a:t>
                </a:r>
                <a:r>
                  <a:rPr lang="en-US" altLang="ko-KR" sz="2800" dirty="0"/>
                  <a:t>. </a:t>
                </a:r>
              </a:p>
              <a:p>
                <a:r>
                  <a:rPr lang="en-US" altLang="ko-KR" sz="2800" dirty="0" err="1"/>
                  <a:t>ReLU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계열 함수를 사용할 경우 </a:t>
                </a:r>
                <a:r>
                  <a:rPr lang="en-US" altLang="ko-KR" sz="2800" dirty="0"/>
                  <a:t>He </a:t>
                </a:r>
                <a:r>
                  <a:rPr lang="ko-KR" altLang="en-US" sz="2800" dirty="0"/>
                  <a:t>초기화 방법이 효율적이다</a:t>
                </a:r>
                <a:r>
                  <a:rPr lang="en-US" altLang="ko-KR" sz="2800" dirty="0"/>
                  <a:t>. </a:t>
                </a:r>
              </a:p>
              <a:p>
                <a:endParaRPr lang="en-US" altLang="ko-KR" sz="2800" dirty="0"/>
              </a:p>
              <a:p>
                <a:r>
                  <a:rPr lang="ko-KR" altLang="en-US" sz="2800" dirty="0"/>
                  <a:t>보편적인 방법은 </a:t>
                </a:r>
                <a:r>
                  <a:rPr lang="en-US" altLang="ko-KR" sz="2800" dirty="0" err="1"/>
                  <a:t>ReLU</a:t>
                </a:r>
                <a:r>
                  <a:rPr lang="en-US" altLang="ko-KR" sz="2800" dirty="0"/>
                  <a:t> + He </a:t>
                </a:r>
                <a:r>
                  <a:rPr lang="ko-KR" altLang="en-US" sz="2800" dirty="0"/>
                  <a:t>초기화 방법이다</a:t>
                </a:r>
                <a:r>
                  <a:rPr lang="en-US" altLang="ko-KR" sz="2800" dirty="0"/>
                  <a:t>. (</a:t>
                </a:r>
                <a:r>
                  <a:rPr lang="ko-KR" altLang="en-US" sz="2800" dirty="0"/>
                  <a:t>어떻게 이용하는지 조사 안함</a:t>
                </a:r>
                <a:r>
                  <a:rPr lang="en-US" altLang="ko-KR" sz="2800" dirty="0"/>
                  <a:t>. </a:t>
                </a:r>
                <a:r>
                  <a:rPr lang="ko-KR" altLang="en-US" sz="2800" dirty="0"/>
                  <a:t>이건 </a:t>
                </a:r>
                <a:r>
                  <a:rPr lang="ko-KR" altLang="en-US" sz="2800" dirty="0" err="1"/>
                  <a:t>알아두면</a:t>
                </a:r>
                <a:r>
                  <a:rPr lang="ko-KR" altLang="en-US" sz="2800" dirty="0"/>
                  <a:t> 좋다 정도의 정보</a:t>
                </a:r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A38F7B84-BA45-47D2-A5B8-0AB0E8B9C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60B46-5DF0-417C-A8F2-3C3C703E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2FC5A-7558-4852-91F6-21AB091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F30BF5-3BBD-4E44-BB42-DE51E6AE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287B7CA-4AC6-4DFE-9222-A113860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방안 </a:t>
            </a:r>
            <a:r>
              <a:rPr lang="en-US" altLang="ko-KR" dirty="0"/>
              <a:t>(3) : He Initialization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357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DF79-00F3-4781-9EE2-429C0935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6439"/>
            <a:ext cx="10515600" cy="805122"/>
          </a:xfrm>
        </p:spPr>
        <p:txBody>
          <a:bodyPr/>
          <a:lstStyle/>
          <a:p>
            <a:r>
              <a:rPr lang="en-US" altLang="ko-KR" dirty="0"/>
              <a:t>5. SGD VS GD </a:t>
            </a:r>
            <a:r>
              <a:rPr lang="ko-KR" altLang="en-US" dirty="0"/>
              <a:t>의 이해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5980B-1CBA-41D8-8DE8-E4E331FA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17-Sep-20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4237-BF8E-46E5-AFCA-54A4F14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67BBB-359A-4AA1-BA3D-5B62AFD0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71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F7690-D19A-4A6E-9976-D0E2AA9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371" y="1338943"/>
            <a:ext cx="6206430" cy="4637314"/>
          </a:xfrm>
        </p:spPr>
        <p:txBody>
          <a:bodyPr/>
          <a:lstStyle/>
          <a:p>
            <a:pPr marL="0" indent="0" algn="l">
              <a:buNone/>
            </a:pPr>
            <a:r>
              <a:rPr lang="ko-KR" altLang="en-US" dirty="0"/>
              <a:t>매번 전체 </a:t>
            </a:r>
            <a:r>
              <a:rPr lang="en-US" altLang="ko-KR" dirty="0"/>
              <a:t>data set</a:t>
            </a:r>
            <a:r>
              <a:rPr lang="ko-KR" altLang="en-US" dirty="0"/>
              <a:t>을 학습시킴</a:t>
            </a:r>
            <a:endParaRPr lang="en-US" altLang="ko-KR" dirty="0"/>
          </a:p>
          <a:p>
            <a:pPr marL="0" indent="0" algn="l">
              <a:buNone/>
            </a:pPr>
            <a:endParaRPr lang="en-US" altLang="ko-KR" b="0" i="0" dirty="0">
              <a:effectLst/>
              <a:latin typeface="Roboto"/>
            </a:endParaRPr>
          </a:p>
          <a:p>
            <a:pPr marL="0" indent="0" algn="l">
              <a:buNone/>
            </a:pPr>
            <a:r>
              <a:rPr lang="en-US" altLang="ko-KR" b="0" i="0" dirty="0">
                <a:effectLst/>
                <a:latin typeface="Roboto"/>
              </a:rPr>
              <a:t>- </a:t>
            </a:r>
            <a:r>
              <a:rPr lang="ko-KR" altLang="en-US" b="0" i="0" dirty="0">
                <a:effectLst/>
                <a:latin typeface="Roboto"/>
              </a:rPr>
              <a:t>메모리 문제 발생</a:t>
            </a:r>
            <a:endParaRPr lang="en-US" altLang="ko-KR" b="0" i="0" dirty="0">
              <a:effectLst/>
              <a:latin typeface="Roboto"/>
            </a:endParaRPr>
          </a:p>
          <a:p>
            <a:pPr marL="0" indent="0" algn="l">
              <a:buNone/>
            </a:pPr>
            <a:endParaRPr lang="en-US" altLang="ko-KR" dirty="0">
              <a:latin typeface="Roboto"/>
            </a:endParaRPr>
          </a:p>
          <a:p>
            <a:pPr marL="0" indent="0" algn="l">
              <a:buNone/>
            </a:pPr>
            <a:r>
              <a:rPr lang="en-US" altLang="ko-KR" dirty="0">
                <a:latin typeface="Roboto"/>
              </a:rPr>
              <a:t>- Local optima </a:t>
            </a:r>
            <a:r>
              <a:rPr lang="ko-KR" altLang="en-US" dirty="0">
                <a:latin typeface="Roboto"/>
              </a:rPr>
              <a:t>가능성</a:t>
            </a:r>
            <a:endParaRPr lang="en-US" altLang="ko-KR" dirty="0">
              <a:latin typeface="Roboto"/>
            </a:endParaRPr>
          </a:p>
          <a:p>
            <a:pPr marL="0" indent="0" algn="l">
              <a:buNone/>
            </a:pPr>
            <a:endParaRPr lang="en-US" altLang="ko-KR" b="0" i="0" dirty="0">
              <a:effectLst/>
              <a:latin typeface="Roboto"/>
            </a:endParaRPr>
          </a:p>
          <a:p>
            <a:pPr marL="0" indent="0" algn="l">
              <a:buNone/>
            </a:pPr>
            <a:r>
              <a:rPr lang="en-US" altLang="ko-KR" b="0" i="0" dirty="0">
                <a:effectLst/>
                <a:latin typeface="Roboto"/>
              </a:rPr>
              <a:t>-</a:t>
            </a:r>
            <a:r>
              <a:rPr lang="ko-KR" altLang="en-US" b="0" i="0" dirty="0">
                <a:effectLst/>
                <a:latin typeface="Roboto"/>
              </a:rPr>
              <a:t>대규모 </a:t>
            </a:r>
            <a:r>
              <a:rPr lang="en-US" altLang="ko-KR" b="0" i="0" dirty="0">
                <a:effectLst/>
                <a:latin typeface="Roboto"/>
              </a:rPr>
              <a:t>data set</a:t>
            </a:r>
            <a:r>
              <a:rPr lang="ko-KR" altLang="en-US" b="0" i="0" dirty="0">
                <a:effectLst/>
                <a:latin typeface="Roboto"/>
              </a:rPr>
              <a:t>일 경우 </a:t>
            </a:r>
            <a:endParaRPr lang="en-US" altLang="ko-KR" b="0" i="0" dirty="0">
              <a:effectLst/>
              <a:latin typeface="Roboto"/>
            </a:endParaRPr>
          </a:p>
          <a:p>
            <a:pPr marL="0" indent="0" algn="l">
              <a:buNone/>
            </a:pPr>
            <a:r>
              <a:rPr lang="en-US" altLang="ko-KR" b="0" i="0" dirty="0">
                <a:effectLst/>
                <a:latin typeface="Roboto"/>
              </a:rPr>
              <a:t>parameter update</a:t>
            </a:r>
            <a:r>
              <a:rPr lang="ko-KR" altLang="en-US" b="0" i="0" dirty="0">
                <a:effectLst/>
                <a:latin typeface="Roboto"/>
              </a:rPr>
              <a:t>가 </a:t>
            </a:r>
            <a:r>
              <a:rPr lang="ko-KR" altLang="en-US" b="0" i="0" dirty="0" err="1">
                <a:effectLst/>
                <a:latin typeface="Roboto"/>
              </a:rPr>
              <a:t>느려짐</a:t>
            </a: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 vs SGD - GD</a:t>
            </a:r>
            <a:endParaRPr lang="ko-KR" altLang="en-US" dirty="0"/>
          </a:p>
        </p:txBody>
      </p:sp>
      <p:pic>
        <p:nvPicPr>
          <p:cNvPr id="2050" name="Picture 2" descr="Local Optima Global Optimum">
            <a:extLst>
              <a:ext uri="{FF2B5EF4-FFF2-40B4-BE49-F238E27FC236}">
                <a16:creationId xmlns:a16="http://schemas.microsoft.com/office/drawing/2014/main" id="{FAA798F7-68A7-448B-B501-C6FD1973F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9" y="2693674"/>
            <a:ext cx="4570259" cy="26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9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F7690-D19A-4A6E-9976-D0E2AA9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35" y="1796142"/>
            <a:ext cx="10435530" cy="4098471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b="0" i="0" dirty="0">
                <a:effectLst/>
                <a:latin typeface="Roboto"/>
              </a:rPr>
              <a:t>- Data</a:t>
            </a:r>
            <a:r>
              <a:rPr lang="ko-KR" altLang="en-US" b="0" i="0" dirty="0">
                <a:effectLst/>
                <a:latin typeface="Roboto"/>
              </a:rPr>
              <a:t> </a:t>
            </a:r>
            <a:r>
              <a:rPr lang="en-US" altLang="ko-KR" b="0" i="0" dirty="0">
                <a:effectLst/>
                <a:latin typeface="Roboto"/>
              </a:rPr>
              <a:t>set</a:t>
            </a:r>
            <a:r>
              <a:rPr lang="ko-KR" altLang="en-US" b="0" i="0" dirty="0">
                <a:effectLst/>
                <a:latin typeface="Roboto"/>
              </a:rPr>
              <a:t>에서 </a:t>
            </a:r>
            <a:r>
              <a:rPr lang="en-US" altLang="ko-KR" b="0" i="0" dirty="0">
                <a:effectLst/>
                <a:latin typeface="Roboto"/>
              </a:rPr>
              <a:t>random</a:t>
            </a:r>
            <a:r>
              <a:rPr lang="ko-KR" altLang="en-US" b="0" i="0" dirty="0">
                <a:effectLst/>
                <a:latin typeface="Roboto"/>
              </a:rPr>
              <a:t>하게 </a:t>
            </a:r>
            <a:r>
              <a:rPr lang="en-US" altLang="ko-KR" b="0" i="0" dirty="0">
                <a:effectLst/>
                <a:latin typeface="Roboto"/>
              </a:rPr>
              <a:t>training sample</a:t>
            </a:r>
            <a:r>
              <a:rPr lang="ko-KR" altLang="en-US" b="0" i="0" dirty="0">
                <a:effectLst/>
                <a:latin typeface="Roboto"/>
              </a:rPr>
              <a:t>을 뽑아 학습</a:t>
            </a:r>
            <a:endParaRPr lang="en-US" altLang="ko-KR" b="0" i="0" dirty="0">
              <a:effectLst/>
              <a:latin typeface="Roboto"/>
            </a:endParaRPr>
          </a:p>
          <a:p>
            <a:pPr marL="0" indent="0" algn="l">
              <a:buNone/>
            </a:pPr>
            <a:endParaRPr lang="en-US" altLang="ko-KR" dirty="0">
              <a:latin typeface="Roboto"/>
            </a:endParaRPr>
          </a:p>
          <a:p>
            <a:pPr marL="0" indent="0" algn="l">
              <a:buNone/>
            </a:pPr>
            <a:r>
              <a:rPr lang="en-US" altLang="ko-KR" dirty="0">
                <a:latin typeface="Roboto"/>
              </a:rPr>
              <a:t>- Data </a:t>
            </a:r>
            <a:r>
              <a:rPr lang="ko-KR" altLang="en-US" dirty="0">
                <a:latin typeface="Roboto"/>
              </a:rPr>
              <a:t>를 넣기 전 </a:t>
            </a:r>
            <a:r>
              <a:rPr lang="en-US" altLang="ko-KR" dirty="0">
                <a:latin typeface="Roboto"/>
              </a:rPr>
              <a:t>shuffle</a:t>
            </a:r>
          </a:p>
          <a:p>
            <a:pPr marL="0" indent="0" algn="l">
              <a:buNone/>
            </a:pPr>
            <a:endParaRPr lang="en-US" altLang="ko-KR" dirty="0">
              <a:latin typeface="Roboto"/>
            </a:endParaRPr>
          </a:p>
          <a:p>
            <a:pPr marL="0" indent="0" algn="l">
              <a:buNone/>
            </a:pPr>
            <a:r>
              <a:rPr lang="en-US" altLang="ko-KR" dirty="0">
                <a:latin typeface="Roboto"/>
              </a:rPr>
              <a:t>- Local optimum </a:t>
            </a:r>
            <a:r>
              <a:rPr lang="ko-KR" altLang="en-US" dirty="0">
                <a:latin typeface="Roboto"/>
              </a:rPr>
              <a:t>회피</a:t>
            </a:r>
            <a:endParaRPr lang="en-US" altLang="ko-KR" dirty="0">
              <a:latin typeface="Roboto"/>
            </a:endParaRPr>
          </a:p>
          <a:p>
            <a:pPr marL="0" indent="0" algn="l">
              <a:buNone/>
            </a:pP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 vs SGD – SGD(Stochastic GD)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6E3EFA-5AB0-4224-AD5D-98FD26BF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47" y="2542030"/>
            <a:ext cx="5103920" cy="378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64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F7690-D19A-4A6E-9976-D0E2AA9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35" y="1796142"/>
            <a:ext cx="10435530" cy="4098471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ko-KR" altLang="en-US" b="0" i="0" dirty="0">
                <a:effectLst/>
                <a:latin typeface="Roboto"/>
              </a:rPr>
              <a:t>일부 </a:t>
            </a:r>
            <a:r>
              <a:rPr lang="en-US" altLang="ko-KR" b="0" i="0" dirty="0">
                <a:effectLst/>
                <a:latin typeface="Roboto"/>
              </a:rPr>
              <a:t>Mini </a:t>
            </a:r>
            <a:r>
              <a:rPr lang="en-US" altLang="ko-KR" dirty="0">
                <a:latin typeface="Roboto"/>
              </a:rPr>
              <a:t>batch </a:t>
            </a:r>
            <a:r>
              <a:rPr lang="ko-KR" altLang="en-US" dirty="0">
                <a:latin typeface="Roboto"/>
              </a:rPr>
              <a:t>량의 데이터를 학습</a:t>
            </a:r>
            <a:endParaRPr lang="en-US" altLang="ko-KR" dirty="0">
              <a:latin typeface="Roboto"/>
            </a:endParaRPr>
          </a:p>
          <a:p>
            <a:pPr algn="l">
              <a:buFontTx/>
              <a:buChar char="-"/>
            </a:pPr>
            <a:endParaRPr lang="en-US" altLang="ko-KR" dirty="0">
              <a:latin typeface="Roboto"/>
            </a:endParaRPr>
          </a:p>
          <a:p>
            <a:pPr algn="l">
              <a:buFontTx/>
              <a:buChar char="-"/>
            </a:pPr>
            <a:r>
              <a:rPr lang="ko-KR" altLang="en-US" dirty="0">
                <a:latin typeface="Roboto"/>
              </a:rPr>
              <a:t>일부 </a:t>
            </a:r>
            <a:r>
              <a:rPr lang="en-US" altLang="ko-KR" dirty="0">
                <a:latin typeface="Roboto"/>
              </a:rPr>
              <a:t>Batch</a:t>
            </a:r>
            <a:r>
              <a:rPr lang="ko-KR" altLang="en-US" dirty="0">
                <a:latin typeface="Roboto"/>
              </a:rPr>
              <a:t>로 나눠서 하는 </a:t>
            </a:r>
            <a:r>
              <a:rPr lang="en-US" altLang="ko-KR" dirty="0">
                <a:latin typeface="Roboto"/>
              </a:rPr>
              <a:t>GD</a:t>
            </a: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 vs SGD – Mini-Batch SGD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658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DF79-00F3-4781-9EE2-429C0935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6439"/>
            <a:ext cx="10515600" cy="805122"/>
          </a:xfrm>
        </p:spPr>
        <p:txBody>
          <a:bodyPr/>
          <a:lstStyle/>
          <a:p>
            <a:r>
              <a:rPr lang="en-US" altLang="ko-KR" sz="4800" dirty="0"/>
              <a:t>6. Train, Validation, Test </a:t>
            </a:r>
            <a:r>
              <a:rPr lang="ko-KR" altLang="en-US" sz="4800" dirty="0"/>
              <a:t>에 대한 이해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5980B-1CBA-41D8-8DE8-E4E331FA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17-Sep-20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4237-BF8E-46E5-AFCA-54A4F14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67BBB-359A-4AA1-BA3D-5B62AFD0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09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3801BF-514A-4239-A27B-B36C4427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1" y="1635852"/>
            <a:ext cx="6861753" cy="33388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데이터들을 가장 잘 표현 할 수 있는 </a:t>
            </a:r>
            <a:r>
              <a:rPr lang="en-US" altLang="ko-KR" dirty="0"/>
              <a:t>linearizable </a:t>
            </a:r>
            <a:r>
              <a:rPr lang="ko-KR" altLang="en-US" dirty="0"/>
              <a:t>한 식으로 나타내는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y = </a:t>
            </a:r>
            <a:r>
              <a:rPr lang="en-US" altLang="ko-KR" dirty="0" err="1"/>
              <a:t>Wx</a:t>
            </a:r>
            <a:r>
              <a:rPr lang="en-US" altLang="ko-KR" dirty="0"/>
              <a:t> + 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Gradient Descent</a:t>
            </a:r>
            <a:r>
              <a:rPr lang="ko-KR" altLang="en-US" dirty="0"/>
              <a:t>를 이용해 찾음</a:t>
            </a:r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EF08E5-ED86-4DEC-9F0A-83C71DF4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4B953D-A04F-4851-ABD2-F5F2DFFC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F7680A-AC63-4D70-8C06-6FF1ADD1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4ED72DF-E541-4732-B276-D6619D79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E949A3-F118-4806-929B-50D79A7B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15" y="1635853"/>
            <a:ext cx="4446470" cy="29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26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body" idx="1"/>
          </p:nvPr>
        </p:nvSpPr>
        <p:spPr>
          <a:xfrm>
            <a:off x="483525" y="1082000"/>
            <a:ext cx="11094600" cy="48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dirty="0"/>
              <a:t>Underfitting             Overfitting.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29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2800" dirty="0" err="1"/>
              <a:t>Training을</a:t>
            </a:r>
            <a:r>
              <a:rPr lang="en-US" sz="2800" dirty="0"/>
              <a:t> 할 </a:t>
            </a:r>
            <a:r>
              <a:rPr lang="en-US" sz="2800" dirty="0" err="1"/>
              <a:t>model의</a:t>
            </a:r>
            <a:r>
              <a:rPr lang="en-US" sz="2800" dirty="0"/>
              <a:t> </a:t>
            </a:r>
            <a:r>
              <a:rPr lang="en-US" sz="2800" dirty="0" err="1"/>
              <a:t>예측</a:t>
            </a:r>
            <a:r>
              <a:rPr lang="en-US" sz="2800" dirty="0"/>
              <a:t> </a:t>
            </a:r>
            <a:r>
              <a:rPr lang="en-US" sz="2800" dirty="0" err="1"/>
              <a:t>정확도를</a:t>
            </a:r>
            <a:r>
              <a:rPr lang="en-US" sz="2800" dirty="0"/>
              <a:t> </a:t>
            </a:r>
            <a:r>
              <a:rPr lang="en-US" sz="2800" dirty="0" err="1"/>
              <a:t>높이기</a:t>
            </a:r>
            <a:r>
              <a:rPr lang="en-US" sz="2800" dirty="0"/>
              <a:t> </a:t>
            </a:r>
            <a:r>
              <a:rPr lang="en-US" sz="2800" dirty="0" err="1"/>
              <a:t>위해서는</a:t>
            </a:r>
            <a:r>
              <a:rPr lang="en-US" sz="2800" dirty="0"/>
              <a:t> model capacity, 즉 </a:t>
            </a:r>
            <a:r>
              <a:rPr lang="en-US" sz="2800" dirty="0" err="1"/>
              <a:t>layer를</a:t>
            </a:r>
            <a:r>
              <a:rPr lang="en-US" sz="2800" dirty="0"/>
              <a:t> </a:t>
            </a:r>
            <a:r>
              <a:rPr lang="en-US" sz="2800" dirty="0" err="1"/>
              <a:t>늘리거나</a:t>
            </a:r>
            <a:r>
              <a:rPr lang="en-US" sz="2800" dirty="0"/>
              <a:t> 각 layer 당 </a:t>
            </a:r>
            <a:r>
              <a:rPr lang="en-US" sz="2800" dirty="0" err="1"/>
              <a:t>parameter를</a:t>
            </a:r>
            <a:r>
              <a:rPr lang="en-US" sz="2800" dirty="0"/>
              <a:t> 더 </a:t>
            </a:r>
            <a:r>
              <a:rPr lang="en-US" sz="2800" dirty="0" err="1"/>
              <a:t>많이</a:t>
            </a:r>
            <a:r>
              <a:rPr lang="en-US" sz="2800" dirty="0"/>
              <a:t> </a:t>
            </a:r>
            <a:r>
              <a:rPr lang="en-US" sz="2800" dirty="0" err="1"/>
              <a:t>쌓으면</a:t>
            </a:r>
            <a:r>
              <a:rPr lang="en-US" sz="2800" dirty="0"/>
              <a:t> </a:t>
            </a:r>
            <a:r>
              <a:rPr lang="en-US" sz="2800" dirty="0" err="1"/>
              <a:t>된다고</a:t>
            </a:r>
            <a:r>
              <a:rPr lang="en-US" sz="2800" dirty="0"/>
              <a:t> </a:t>
            </a:r>
            <a:r>
              <a:rPr lang="en-US" sz="2800" dirty="0" err="1"/>
              <a:t>생각할</a:t>
            </a:r>
            <a:r>
              <a:rPr lang="en-US" sz="2800" dirty="0"/>
              <a:t> 수 </a:t>
            </a:r>
            <a:r>
              <a:rPr lang="en-US" sz="2800" dirty="0" err="1"/>
              <a:t>있다</a:t>
            </a:r>
            <a:r>
              <a:rPr lang="en-US" sz="2800" dirty="0"/>
              <a:t>. 또 training </a:t>
            </a:r>
            <a:r>
              <a:rPr lang="en-US" sz="2800" dirty="0" err="1"/>
              <a:t>횟수를</a:t>
            </a:r>
            <a:r>
              <a:rPr lang="en-US" sz="2800" dirty="0"/>
              <a:t> </a:t>
            </a:r>
            <a:r>
              <a:rPr lang="en-US" sz="2800" dirty="0" err="1"/>
              <a:t>늘리면</a:t>
            </a:r>
            <a:r>
              <a:rPr lang="en-US" sz="2800" dirty="0"/>
              <a:t> 더 </a:t>
            </a:r>
            <a:r>
              <a:rPr lang="en-US" sz="2800" dirty="0" err="1"/>
              <a:t>좋은</a:t>
            </a:r>
            <a:r>
              <a:rPr lang="en-US" sz="2800" dirty="0"/>
              <a:t> </a:t>
            </a:r>
            <a:r>
              <a:rPr lang="en-US" sz="2800" dirty="0" err="1"/>
              <a:t>성능의</a:t>
            </a:r>
            <a:r>
              <a:rPr lang="en-US" sz="2800" dirty="0"/>
              <a:t> </a:t>
            </a:r>
            <a:r>
              <a:rPr lang="en-US" sz="2800" dirty="0" err="1"/>
              <a:t>model이</a:t>
            </a:r>
            <a:r>
              <a:rPr lang="en-US" sz="2800" dirty="0"/>
              <a:t> 될 수 </a:t>
            </a:r>
            <a:r>
              <a:rPr lang="en-US" sz="2800" dirty="0" err="1"/>
              <a:t>있다고</a:t>
            </a:r>
            <a:r>
              <a:rPr lang="en-US" sz="2800" dirty="0"/>
              <a:t> </a:t>
            </a:r>
            <a:r>
              <a:rPr lang="en-US" sz="2800" dirty="0" err="1"/>
              <a:t>생각할</a:t>
            </a:r>
            <a:r>
              <a:rPr lang="en-US" sz="2800" dirty="0"/>
              <a:t> 수 </a:t>
            </a:r>
            <a:r>
              <a:rPr lang="en-US" sz="2800" dirty="0" err="1"/>
              <a:t>있다</a:t>
            </a:r>
            <a:r>
              <a:rPr lang="en-US" sz="2800" dirty="0"/>
              <a:t>.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100" dirty="0"/>
              <a:t>→ </a:t>
            </a:r>
            <a:r>
              <a:rPr lang="en-US" sz="3100" dirty="0" err="1">
                <a:solidFill>
                  <a:srgbClr val="FF0000"/>
                </a:solidFill>
              </a:rPr>
              <a:t>문제점</a:t>
            </a:r>
            <a:r>
              <a:rPr lang="en-US" sz="3100" dirty="0"/>
              <a:t>: </a:t>
            </a:r>
            <a:r>
              <a:rPr lang="en-US" sz="3100" dirty="0" err="1"/>
              <a:t>이러한</a:t>
            </a:r>
            <a:r>
              <a:rPr lang="en-US" sz="3100" dirty="0"/>
              <a:t> </a:t>
            </a:r>
            <a:r>
              <a:rPr lang="en-US" sz="3100" dirty="0" err="1"/>
              <a:t>경우에</a:t>
            </a:r>
            <a:r>
              <a:rPr lang="en-US" sz="3100" dirty="0"/>
              <a:t> </a:t>
            </a:r>
            <a:r>
              <a:rPr lang="en-US" sz="3100" dirty="0" err="1"/>
              <a:t>Overfitting이</a:t>
            </a:r>
            <a:r>
              <a:rPr lang="en-US" sz="3100" dirty="0"/>
              <a:t> </a:t>
            </a:r>
            <a:r>
              <a:rPr lang="en-US" sz="3100" dirty="0" err="1"/>
              <a:t>일어남</a:t>
            </a:r>
            <a:r>
              <a:rPr lang="en-US" sz="3100" dirty="0"/>
              <a:t>. </a:t>
            </a:r>
            <a:endParaRPr sz="3100" dirty="0"/>
          </a:p>
        </p:txBody>
      </p:sp>
      <p:sp>
        <p:nvSpPr>
          <p:cNvPr id="175" name="Google Shape;175;p15"/>
          <p:cNvSpPr txBox="1">
            <a:spLocks noGrp="1"/>
          </p:cNvSpPr>
          <p:nvPr>
            <p:ph type="dt" idx="10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14-Sep-20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Circuits &amp; Systems Lab @ Korea Aerospace University</a:t>
            </a:r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ldNum" idx="12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6. Train, Validation, Test</a:t>
            </a:r>
            <a:endParaRPr dirty="0"/>
          </a:p>
        </p:txBody>
      </p:sp>
      <p:pic>
        <p:nvPicPr>
          <p:cNvPr id="179" name="Google Shape;1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75" y="1548700"/>
            <a:ext cx="5070975" cy="24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203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203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203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203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203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203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203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000" dirty="0"/>
              <a:t>High variance </a:t>
            </a:r>
            <a:r>
              <a:rPr lang="en-US" sz="3000" dirty="0" err="1"/>
              <a:t>상황인</a:t>
            </a:r>
            <a:r>
              <a:rPr lang="en-US" sz="3000" dirty="0"/>
              <a:t> </a:t>
            </a:r>
            <a:r>
              <a:rPr lang="en-US" sz="3000" dirty="0" err="1">
                <a:solidFill>
                  <a:srgbClr val="FF0000"/>
                </a:solidFill>
              </a:rPr>
              <a:t>overfitting</a:t>
            </a:r>
            <a:r>
              <a:rPr lang="en-US" sz="3000" dirty="0" err="1"/>
              <a:t>과</a:t>
            </a:r>
            <a:r>
              <a:rPr lang="en-US" sz="3000" dirty="0"/>
              <a:t> High bias </a:t>
            </a:r>
            <a:r>
              <a:rPr lang="en-US" sz="3000" dirty="0" err="1"/>
              <a:t>상황인</a:t>
            </a:r>
            <a:r>
              <a:rPr lang="en-US" sz="3000" dirty="0"/>
              <a:t> </a:t>
            </a:r>
            <a:r>
              <a:rPr lang="en-US" sz="3000" dirty="0" err="1">
                <a:solidFill>
                  <a:srgbClr val="FF0000"/>
                </a:solidFill>
              </a:rPr>
              <a:t>underfitting</a:t>
            </a:r>
            <a:r>
              <a:rPr lang="en-US" sz="3000" dirty="0" err="1"/>
              <a:t>을</a:t>
            </a:r>
            <a:r>
              <a:rPr lang="en-US" sz="3000" dirty="0"/>
              <a:t> </a:t>
            </a:r>
            <a:r>
              <a:rPr lang="en-US" sz="3000" dirty="0" err="1"/>
              <a:t>피하기</a:t>
            </a:r>
            <a:r>
              <a:rPr lang="en-US" sz="3000" dirty="0"/>
              <a:t> </a:t>
            </a:r>
            <a:r>
              <a:rPr lang="en-US" sz="3000" dirty="0" err="1"/>
              <a:t>위해서</a:t>
            </a:r>
            <a:r>
              <a:rPr lang="en-US" sz="3000" dirty="0"/>
              <a:t> </a:t>
            </a:r>
            <a:r>
              <a:rPr lang="en-US" sz="3000" dirty="0" err="1"/>
              <a:t>최적점을</a:t>
            </a:r>
            <a:r>
              <a:rPr lang="en-US" sz="3000" dirty="0"/>
              <a:t> </a:t>
            </a:r>
            <a:r>
              <a:rPr lang="en-US" sz="3000" dirty="0" err="1"/>
              <a:t>찾아</a:t>
            </a:r>
            <a:r>
              <a:rPr lang="en-US" sz="3000" dirty="0"/>
              <a:t> </a:t>
            </a:r>
            <a:r>
              <a:rPr lang="en-US" sz="3000" dirty="0" err="1"/>
              <a:t>model을</a:t>
            </a:r>
            <a:r>
              <a:rPr lang="en-US" sz="3000" dirty="0"/>
              <a:t> </a:t>
            </a:r>
            <a:r>
              <a:rPr lang="en-US" sz="3000" dirty="0" err="1"/>
              <a:t>fit해주어야</a:t>
            </a:r>
            <a:r>
              <a:rPr lang="en-US" sz="3000" dirty="0"/>
              <a:t> </a:t>
            </a:r>
            <a:r>
              <a:rPr lang="en-US" sz="3000" dirty="0" err="1"/>
              <a:t>실제</a:t>
            </a:r>
            <a:r>
              <a:rPr lang="en-US" sz="3000" dirty="0"/>
              <a:t> </a:t>
            </a:r>
            <a:r>
              <a:rPr lang="en-US" sz="3000" dirty="0" err="1"/>
              <a:t>test에서</a:t>
            </a:r>
            <a:r>
              <a:rPr lang="en-US" sz="3000" dirty="0"/>
              <a:t> </a:t>
            </a:r>
            <a:r>
              <a:rPr lang="en-US" sz="3000" dirty="0" err="1"/>
              <a:t>낮은</a:t>
            </a:r>
            <a:r>
              <a:rPr lang="en-US" sz="3000" dirty="0"/>
              <a:t> error </a:t>
            </a:r>
            <a:r>
              <a:rPr lang="en-US" sz="3000" dirty="0" err="1"/>
              <a:t>rate가</a:t>
            </a:r>
            <a:r>
              <a:rPr lang="en-US" sz="3000" dirty="0"/>
              <a:t> </a:t>
            </a:r>
            <a:r>
              <a:rPr lang="en-US" sz="3000" dirty="0" err="1"/>
              <a:t>나온다</a:t>
            </a:r>
            <a:r>
              <a:rPr lang="en-US" sz="3000" dirty="0"/>
              <a:t>.(즉, </a:t>
            </a:r>
            <a:r>
              <a:rPr lang="en-US" sz="3000" dirty="0" err="1"/>
              <a:t>cost가</a:t>
            </a:r>
            <a:r>
              <a:rPr lang="en-US" sz="3000" dirty="0"/>
              <a:t> </a:t>
            </a:r>
            <a:r>
              <a:rPr lang="en-US" sz="3000" dirty="0" err="1"/>
              <a:t>작게</a:t>
            </a:r>
            <a:r>
              <a:rPr lang="en-US" sz="3000" dirty="0"/>
              <a:t> </a:t>
            </a:r>
            <a:r>
              <a:rPr lang="en-US" sz="3000" dirty="0" err="1"/>
              <a:t>나온다</a:t>
            </a:r>
            <a:r>
              <a:rPr lang="en-US" sz="3000" dirty="0"/>
              <a:t>)</a:t>
            </a:r>
            <a:endParaRPr sz="3000" dirty="0"/>
          </a:p>
        </p:txBody>
      </p:sp>
      <p:sp>
        <p:nvSpPr>
          <p:cNvPr id="185" name="Google Shape;185;p16"/>
          <p:cNvSpPr txBox="1">
            <a:spLocks noGrp="1"/>
          </p:cNvSpPr>
          <p:nvPr>
            <p:ph type="dt" idx="10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14-Sep-20</a:t>
            </a: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Circuits &amp; Systems Lab @ Korea Aerospace University</a:t>
            </a:r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ldNum" idx="12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6. Train, Validation, Test</a:t>
            </a:r>
            <a:endParaRPr/>
          </a:p>
        </p:txBody>
      </p: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397" y="1289213"/>
            <a:ext cx="4687950" cy="26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900" y="1289225"/>
            <a:ext cx="3737950" cy="348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304799" y="1178759"/>
            <a:ext cx="11578200" cy="48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2800"/>
              <a:t>Test set에서 prediction error가 가장 작은 지점을 찾아 그 지점에서 training을 멈춘다.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2800"/>
              <a:t>→ error가 가장 작은 지점 즉, fit한 위치를 찾기 위해 전체 data를 Training set, validation set, test set으로 나눈다.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dt" idx="10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14-Sep-20</a:t>
            </a:r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Circuits &amp; Systems Lab @ Korea Aerospace University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6. Train, Validation, Test</a:t>
            </a:r>
            <a:endParaRPr/>
          </a:p>
        </p:txBody>
      </p:sp>
      <p:pic>
        <p:nvPicPr>
          <p:cNvPr id="200" name="Google Shape;200;p17"/>
          <p:cNvPicPr preferRelativeResize="0"/>
          <p:nvPr/>
        </p:nvPicPr>
        <p:blipFill rotWithShape="1">
          <a:blip r:embed="rId3">
            <a:alphaModFix/>
          </a:blip>
          <a:srcRect l="18056" t="6987" r="19180" b="42849"/>
          <a:stretch/>
        </p:blipFill>
        <p:spPr>
          <a:xfrm>
            <a:off x="2748838" y="2686928"/>
            <a:ext cx="6512602" cy="32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/>
              <a:t>전체 data set이 성능을 먼저 test할 validation set으로 희생될 만큼의 크기가 부족할 때, </a:t>
            </a:r>
            <a:r>
              <a:rPr lang="en-US">
                <a:solidFill>
                  <a:srgbClr val="FF0000"/>
                </a:solidFill>
              </a:rPr>
              <a:t>cross-validation</a:t>
            </a:r>
            <a:r>
              <a:rPr lang="en-US"/>
              <a:t>을 사용할 수 있다.</a:t>
            </a:r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dt" idx="10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14-Sep-20</a:t>
            </a:r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Circuits &amp; Systems Lab @ Korea Aerospace University</a:t>
            </a:r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ldNum" idx="12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6. Train, Validation, Test</a:t>
            </a:r>
            <a:endParaRPr/>
          </a:p>
        </p:txBody>
      </p:sp>
      <p:pic>
        <p:nvPicPr>
          <p:cNvPr id="210" name="Google Shape;2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550" y="2559588"/>
            <a:ext cx="40576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391854"/>
            <a:ext cx="6886350" cy="349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Test set은 미지의 데이터 전체를 잘 대표할 수 있어야 한다.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validation set은 test set을 잘 대표할 수 있어야 한다.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→ validation set이 test set과 다르다면 prediction error가 최소인 지점이 서로 다를 수 있다는 문제점 발생. 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Test set은 최종 성능 evaluation전까지는 다루어지면 안된다.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→ Test set은 실제 상품에 적용된 set으로 판단하기 위함.</a:t>
            </a:r>
            <a:endParaRPr sz="2500"/>
          </a:p>
        </p:txBody>
      </p:sp>
      <p:sp>
        <p:nvSpPr>
          <p:cNvPr id="217" name="Google Shape;217;p19"/>
          <p:cNvSpPr txBox="1">
            <a:spLocks noGrp="1"/>
          </p:cNvSpPr>
          <p:nvPr>
            <p:ph type="dt" idx="10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14-Sep-20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Circuits &amp; Systems Lab @ Korea Aerospace University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ldNum" idx="12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6. Train, Validation, Test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DF79-00F3-4781-9EE2-429C0935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6439"/>
            <a:ext cx="10515600" cy="805122"/>
          </a:xfrm>
        </p:spPr>
        <p:txBody>
          <a:bodyPr/>
          <a:lstStyle/>
          <a:p>
            <a:pPr algn="l"/>
            <a:r>
              <a:rPr lang="en-US" altLang="ko-KR" sz="4000" b="0" i="0" dirty="0">
                <a:effectLst/>
                <a:latin typeface="+mn-ea"/>
                <a:ea typeface="+mn-ea"/>
              </a:rPr>
              <a:t>7. </a:t>
            </a:r>
            <a:r>
              <a:rPr lang="en-US" altLang="ko-KR" sz="4000" b="0" i="0" dirty="0" err="1">
                <a:effectLst/>
                <a:latin typeface="+mn-ea"/>
                <a:ea typeface="+mn-ea"/>
              </a:rPr>
              <a:t>DropOut</a:t>
            </a:r>
            <a:r>
              <a:rPr lang="ko-KR" altLang="en-US" sz="4000" b="0" i="0" dirty="0">
                <a:effectLst/>
                <a:latin typeface="+mn-ea"/>
                <a:ea typeface="+mn-ea"/>
              </a:rPr>
              <a:t>의 개념 이해 및 효과 입증 </a:t>
            </a:r>
            <a:r>
              <a:rPr lang="en-US" altLang="ko-KR" sz="4000" b="0" i="0" dirty="0">
                <a:effectLst/>
                <a:latin typeface="+mn-ea"/>
                <a:ea typeface="+mn-ea"/>
              </a:rPr>
              <a:t>(</a:t>
            </a:r>
            <a:r>
              <a:rPr lang="ko-KR" altLang="en-US" sz="4000" b="0" i="0" dirty="0">
                <a:effectLst/>
                <a:latin typeface="+mn-ea"/>
                <a:ea typeface="+mn-ea"/>
              </a:rPr>
              <a:t>실험</a:t>
            </a:r>
            <a:r>
              <a:rPr lang="en-US" altLang="ko-KR" sz="4000" b="0" i="0" dirty="0">
                <a:effectLst/>
                <a:latin typeface="+mn-ea"/>
                <a:ea typeface="+mn-ea"/>
              </a:rPr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5980B-1CBA-41D8-8DE8-E4E331FA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17-Sep-20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4237-BF8E-46E5-AFCA-54A4F14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67BBB-359A-4AA1-BA3D-5B62AFD0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50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8F7B84-BA45-47D2-A5B8-0AB0E8B9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시에 실제 가중치들을 제거하는 것이 아니라 </a:t>
            </a:r>
            <a:r>
              <a:rPr lang="en-US" altLang="ko-KR" dirty="0"/>
              <a:t>random</a:t>
            </a:r>
            <a:r>
              <a:rPr lang="ko-KR" altLang="en-US" dirty="0"/>
              <a:t>하게 학습에 참여하지 않는 가중치를 </a:t>
            </a:r>
            <a:r>
              <a:rPr lang="en-US" altLang="ko-KR" dirty="0"/>
              <a:t>0</a:t>
            </a:r>
            <a:r>
              <a:rPr lang="ko-KR" altLang="en-US" dirty="0"/>
              <a:t>으로 만든다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다소 부정확한 다수의 약한 데이터 셋을 </a:t>
            </a:r>
            <a:r>
              <a:rPr lang="en-US" altLang="ko-KR" dirty="0"/>
              <a:t>Voting </a:t>
            </a:r>
            <a:r>
              <a:rPr lang="ko-KR" altLang="en-US" dirty="0"/>
              <a:t>방식으로 결합함으로써 과적합을 회피한다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Co-adaptation</a:t>
            </a:r>
            <a:r>
              <a:rPr lang="ko-KR" altLang="en-US" dirty="0"/>
              <a:t>을 사용하면 가중치 값이 현저하게 큰 특정 가중치 값이 드롭 </a:t>
            </a:r>
            <a:r>
              <a:rPr lang="ko-KR" altLang="en-US" dirty="0" err="1"/>
              <a:t>아웃될</a:t>
            </a:r>
            <a:r>
              <a:rPr lang="ko-KR" altLang="en-US" dirty="0"/>
              <a:t> 확률이 높아져 전체적으로 서로 적응해 학습에 참여하게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분류기를 연속적으로 </a:t>
            </a:r>
            <a:r>
              <a:rPr lang="ko-KR" altLang="en-US" dirty="0" err="1"/>
              <a:t>수천개</a:t>
            </a:r>
            <a:r>
              <a:rPr lang="ko-KR" altLang="en-US" dirty="0"/>
              <a:t> 조합해서 사용하면 </a:t>
            </a:r>
            <a:r>
              <a:rPr lang="en-US" altLang="ko-KR" dirty="0"/>
              <a:t>Overfitting</a:t>
            </a:r>
            <a:r>
              <a:rPr lang="ko-KR" altLang="en-US" dirty="0"/>
              <a:t>없이 </a:t>
            </a:r>
            <a:r>
              <a:rPr lang="ko-KR" altLang="en-US" dirty="0" err="1"/>
              <a:t>신뢰있는</a:t>
            </a:r>
            <a:r>
              <a:rPr lang="ko-KR" altLang="en-US" dirty="0"/>
              <a:t> 학습을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60B46-5DF0-417C-A8F2-3C3C703E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2FC5A-7558-4852-91F6-21AB091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F30BF5-3BBD-4E44-BB42-DE51E6AE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287B7CA-4AC6-4DFE-9222-A113860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DropOut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</a:p>
        </p:txBody>
      </p:sp>
    </p:spTree>
    <p:extLst>
      <p:ext uri="{BB962C8B-B14F-4D97-AF65-F5344CB8AC3E}">
        <p14:creationId xmlns:p14="http://schemas.microsoft.com/office/powerpoint/2010/main" val="1736269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7eb6cd2e3_12_50"/>
          <p:cNvSpPr txBox="1"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Drop out : 일부 파라미터를 학습에 반영하지 않음으로써 모델을 일반화하는 방법.</a:t>
            </a:r>
            <a:endParaRPr/>
          </a:p>
          <a:p>
            <a:pPr marL="287338" lvl="0" indent="-287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주의 : Train시에는 Dropout을 적용해야 하지만 Validation, Test에는 적용하면 안됨.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85" name="Google Shape;285;g97eb6cd2e3_12_50"/>
          <p:cNvSpPr txBox="1">
            <a:spLocks noGrp="1"/>
          </p:cNvSpPr>
          <p:nvPr>
            <p:ph type="dt" idx="10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17-Sep-20</a:t>
            </a:r>
            <a:endParaRPr/>
          </a:p>
        </p:txBody>
      </p:sp>
      <p:sp>
        <p:nvSpPr>
          <p:cNvPr id="286" name="Google Shape;286;g97eb6cd2e3_12_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Circuits &amp; Systems Lab @ Korea Aerospace University</a:t>
            </a:r>
            <a:endParaRPr/>
          </a:p>
        </p:txBody>
      </p:sp>
      <p:sp>
        <p:nvSpPr>
          <p:cNvPr id="287" name="Google Shape;287;g97eb6cd2e3_12_50"/>
          <p:cNvSpPr txBox="1">
            <a:spLocks noGrp="1"/>
          </p:cNvSpPr>
          <p:nvPr>
            <p:ph type="sldNum" idx="12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288" name="Google Shape;288;g97eb6cd2e3_12_50"/>
          <p:cNvSpPr txBox="1"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7. Drop out</a:t>
            </a:r>
            <a:endParaRPr/>
          </a:p>
        </p:txBody>
      </p:sp>
      <p:pic>
        <p:nvPicPr>
          <p:cNvPr id="289" name="Google Shape;289;g97eb6cd2e3_12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7575" y="2889700"/>
            <a:ext cx="6156250" cy="320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7eb6cd2e3_12_59"/>
          <p:cNvSpPr txBox="1"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Drop out은 무작위로 neural network의 node를 제외하고 학습을 진행한다. </a:t>
            </a:r>
            <a:endParaRPr/>
          </a:p>
          <a:p>
            <a:pPr marL="287338" lvl="0" indent="-287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Drop out을 적용하면 실질적으로 많은 모델을 생성, 학습하고 그 안에서 예측을 실행하기 때문에 성능이 향상된다.</a:t>
            </a:r>
            <a:endParaRPr/>
          </a:p>
          <a:p>
            <a:pPr marL="287338" lvl="0" indent="-287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정해진 training dataset의 패턴을 파악하는 것을 방지하여 overfitting을 개선할 수 있고 일반화할 수 있게 된다. </a:t>
            </a:r>
            <a:endParaRPr/>
          </a:p>
        </p:txBody>
      </p:sp>
      <p:sp>
        <p:nvSpPr>
          <p:cNvPr id="295" name="Google Shape;295;g97eb6cd2e3_12_59"/>
          <p:cNvSpPr txBox="1">
            <a:spLocks noGrp="1"/>
          </p:cNvSpPr>
          <p:nvPr>
            <p:ph type="dt" idx="10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17-Sep-20</a:t>
            </a:r>
            <a:endParaRPr/>
          </a:p>
        </p:txBody>
      </p:sp>
      <p:sp>
        <p:nvSpPr>
          <p:cNvPr id="296" name="Google Shape;296;g97eb6cd2e3_12_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Circuits &amp; Systems Lab @ Korea Aerospace University</a:t>
            </a:r>
            <a:endParaRPr/>
          </a:p>
        </p:txBody>
      </p:sp>
      <p:sp>
        <p:nvSpPr>
          <p:cNvPr id="297" name="Google Shape;297;g97eb6cd2e3_12_59"/>
          <p:cNvSpPr txBox="1">
            <a:spLocks noGrp="1"/>
          </p:cNvSpPr>
          <p:nvPr>
            <p:ph type="sldNum" idx="12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298" name="Google Shape;298;g97eb6cd2e3_12_59"/>
          <p:cNvSpPr txBox="1"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7. Drop out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97eb6cd2e3_12_6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47094"/>
            <a:ext cx="8560904" cy="3380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97eb6cd2e3_12_67"/>
          <p:cNvSpPr txBox="1">
            <a:spLocks noGrp="1"/>
          </p:cNvSpPr>
          <p:nvPr>
            <p:ph type="dt" idx="10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17-Sep-20</a:t>
            </a:r>
            <a:endParaRPr/>
          </a:p>
        </p:txBody>
      </p:sp>
      <p:sp>
        <p:nvSpPr>
          <p:cNvPr id="305" name="Google Shape;305;g97eb6cd2e3_12_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Circuits &amp; Systems Lab @ Korea Aerospace University</a:t>
            </a:r>
            <a:endParaRPr/>
          </a:p>
        </p:txBody>
      </p:sp>
      <p:sp>
        <p:nvSpPr>
          <p:cNvPr id="306" name="Google Shape;306;g97eb6cd2e3_12_67"/>
          <p:cNvSpPr txBox="1">
            <a:spLocks noGrp="1"/>
          </p:cNvSpPr>
          <p:nvPr>
            <p:ph type="sldNum" idx="12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07" name="Google Shape;307;g97eb6cd2e3_12_67"/>
          <p:cNvSpPr txBox="1"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7. Drop out</a:t>
            </a:r>
            <a:endParaRPr/>
          </a:p>
        </p:txBody>
      </p:sp>
      <p:sp>
        <p:nvSpPr>
          <p:cNvPr id="308" name="Google Shape;308;g97eb6cd2e3_12_67"/>
          <p:cNvSpPr txBox="1"/>
          <p:nvPr/>
        </p:nvSpPr>
        <p:spPr>
          <a:xfrm>
            <a:off x="5317435" y="1857033"/>
            <a:ext cx="18884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Drop out 적용</a:t>
            </a:r>
            <a:endParaRPr/>
          </a:p>
        </p:txBody>
      </p:sp>
      <p:sp>
        <p:nvSpPr>
          <p:cNvPr id="309" name="Google Shape;309;g97eb6cd2e3_12_67"/>
          <p:cNvSpPr txBox="1"/>
          <p:nvPr/>
        </p:nvSpPr>
        <p:spPr>
          <a:xfrm>
            <a:off x="562555" y="4827659"/>
            <a:ext cx="950976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Drop out을 적용하지 않았을 때는 epoch가 증가할수록 training accuracy는 1에 수렴하지만 test accuracy는 현저히 낮은 모습을 볼 수 있다.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반면, drop out을 적용하면 accuracy는 낮지만, epoch이 증가할수록 두 파라미터의 accuracy가 증가하는 것을 볼 수 있다.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=&gt; 실제 값을 좀 더 잘 예측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dient Descent">
            <a:extLst>
              <a:ext uri="{FF2B5EF4-FFF2-40B4-BE49-F238E27FC236}">
                <a16:creationId xmlns:a16="http://schemas.microsoft.com/office/drawing/2014/main" id="{3906B18C-AE02-4053-A77C-C2FAA43B3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8" y="1285875"/>
            <a:ext cx="6737484" cy="336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3801BF-514A-4239-A27B-B36C4427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348" y="1759590"/>
            <a:ext cx="6665128" cy="33388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함수의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gradient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 구하여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그 값의 반대 방향으로 업데이트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EF08E5-ED86-4DEC-9F0A-83C71DF4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4B953D-A04F-4851-ABD2-F5F2DFFC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F7680A-AC63-4D70-8C06-6FF1ADD1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4ED72DF-E541-4732-B276-D6619D79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D0D032-C179-45FA-A643-4714A854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40" y="4450185"/>
            <a:ext cx="84582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2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7eb6cd2e3_12_77"/>
          <p:cNvSpPr txBox="1">
            <a:spLocks noGrp="1"/>
          </p:cNvSpPr>
          <p:nvPr>
            <p:ph type="dt" idx="10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17-Sep-20</a:t>
            </a:r>
            <a:endParaRPr/>
          </a:p>
        </p:txBody>
      </p:sp>
      <p:sp>
        <p:nvSpPr>
          <p:cNvPr id="315" name="Google Shape;315;g97eb6cd2e3_12_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Circuits &amp; Systems Lab @ Korea Aerospace University</a:t>
            </a:r>
            <a:endParaRPr/>
          </a:p>
        </p:txBody>
      </p:sp>
      <p:sp>
        <p:nvSpPr>
          <p:cNvPr id="316" name="Google Shape;316;g97eb6cd2e3_12_77"/>
          <p:cNvSpPr txBox="1">
            <a:spLocks noGrp="1"/>
          </p:cNvSpPr>
          <p:nvPr>
            <p:ph type="sldNum" idx="12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317" name="Google Shape;317;g97eb6cd2e3_12_77"/>
          <p:cNvSpPr txBox="1"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Drop out 적용하지 않을 때</a:t>
            </a:r>
            <a:endParaRPr/>
          </a:p>
        </p:txBody>
      </p:sp>
      <p:pic>
        <p:nvPicPr>
          <p:cNvPr id="318" name="Google Shape;318;g97eb6cd2e3_12_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648" y="1464571"/>
            <a:ext cx="5910339" cy="471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97eb6cd2e3_12_77"/>
          <p:cNvPicPr preferRelativeResize="0"/>
          <p:nvPr/>
        </p:nvPicPr>
        <p:blipFill rotWithShape="1">
          <a:blip r:embed="rId4">
            <a:alphaModFix/>
          </a:blip>
          <a:srcRect r="11400"/>
          <a:stretch/>
        </p:blipFill>
        <p:spPr>
          <a:xfrm>
            <a:off x="304800" y="1356827"/>
            <a:ext cx="5221358" cy="48253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1DC5F7-4904-4B9B-A677-7A0A4911286E}"/>
              </a:ext>
            </a:extLst>
          </p:cNvPr>
          <p:cNvSpPr/>
          <p:nvPr/>
        </p:nvSpPr>
        <p:spPr>
          <a:xfrm>
            <a:off x="6660092" y="5505626"/>
            <a:ext cx="1640946" cy="237949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7eb6cd2e3_12_86"/>
          <p:cNvSpPr txBox="1">
            <a:spLocks noGrp="1"/>
          </p:cNvSpPr>
          <p:nvPr>
            <p:ph type="dt" idx="10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17-Sep-20</a:t>
            </a:r>
            <a:endParaRPr/>
          </a:p>
        </p:txBody>
      </p:sp>
      <p:sp>
        <p:nvSpPr>
          <p:cNvPr id="325" name="Google Shape;325;g97eb6cd2e3_12_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Circuits &amp; Systems Lab @ Korea Aerospace University</a:t>
            </a:r>
            <a:endParaRPr/>
          </a:p>
        </p:txBody>
      </p:sp>
      <p:sp>
        <p:nvSpPr>
          <p:cNvPr id="326" name="Google Shape;326;g97eb6cd2e3_12_86"/>
          <p:cNvSpPr txBox="1">
            <a:spLocks noGrp="1"/>
          </p:cNvSpPr>
          <p:nvPr>
            <p:ph type="sldNum" idx="12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327" name="Google Shape;327;g97eb6cd2e3_12_86"/>
          <p:cNvSpPr txBox="1"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Drop out 적용 시</a:t>
            </a:r>
            <a:endParaRPr/>
          </a:p>
        </p:txBody>
      </p:sp>
      <p:pic>
        <p:nvPicPr>
          <p:cNvPr id="328" name="Google Shape;328;g97eb6cd2e3_12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99" y="1289221"/>
            <a:ext cx="4854342" cy="490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97eb6cd2e3_12_86"/>
          <p:cNvPicPr preferRelativeResize="0"/>
          <p:nvPr/>
        </p:nvPicPr>
        <p:blipFill rotWithShape="1">
          <a:blip r:embed="rId4">
            <a:alphaModFix/>
          </a:blip>
          <a:srcRect r="36900"/>
          <a:stretch/>
        </p:blipFill>
        <p:spPr>
          <a:xfrm>
            <a:off x="5411545" y="1289221"/>
            <a:ext cx="6251404" cy="43704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B44900-2BCB-446D-B3CF-C5F74CD1CDFA}"/>
              </a:ext>
            </a:extLst>
          </p:cNvPr>
          <p:cNvSpPr/>
          <p:nvPr/>
        </p:nvSpPr>
        <p:spPr>
          <a:xfrm>
            <a:off x="6202892" y="5062714"/>
            <a:ext cx="1640946" cy="237949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1CA51FE3-9D3D-427B-AA01-91C496A4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765" y="5511735"/>
            <a:ext cx="3128964" cy="5034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98.1% → 98.3%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7eb6cd2e3_12_95"/>
          <p:cNvSpPr txBox="1"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Drop out 적용 시 각 epoch당 cost는 증가한다.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=&gt; 뉴럴 네트워크를 약화시켜 일반화.</a:t>
            </a:r>
            <a:endParaRPr/>
          </a:p>
          <a:p>
            <a:pPr marL="287338" lvl="0" indent="-287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전체 정확도는 증가한다.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=&gt; 일반 test dataset에 대해서는 정확도가 올라간다. </a:t>
            </a:r>
            <a:endParaRPr/>
          </a:p>
        </p:txBody>
      </p:sp>
      <p:sp>
        <p:nvSpPr>
          <p:cNvPr id="335" name="Google Shape;335;g97eb6cd2e3_12_95"/>
          <p:cNvSpPr txBox="1">
            <a:spLocks noGrp="1"/>
          </p:cNvSpPr>
          <p:nvPr>
            <p:ph type="dt" idx="10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17-Sep-20</a:t>
            </a:r>
            <a:endParaRPr/>
          </a:p>
        </p:txBody>
      </p:sp>
      <p:sp>
        <p:nvSpPr>
          <p:cNvPr id="336" name="Google Shape;336;g97eb6cd2e3_12_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Circuits &amp; Systems Lab @ Korea Aerospace University</a:t>
            </a:r>
            <a:endParaRPr/>
          </a:p>
        </p:txBody>
      </p:sp>
      <p:sp>
        <p:nvSpPr>
          <p:cNvPr id="337" name="Google Shape;337;g97eb6cd2e3_12_95"/>
          <p:cNvSpPr txBox="1">
            <a:spLocks noGrp="1"/>
          </p:cNvSpPr>
          <p:nvPr>
            <p:ph type="sldNum" idx="12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338" name="Google Shape;338;g97eb6cd2e3_12_95"/>
          <p:cNvSpPr txBox="1"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Drop out 효과 분석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DF79-00F3-4781-9EE2-429C0935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6439"/>
            <a:ext cx="10515600" cy="805122"/>
          </a:xfrm>
        </p:spPr>
        <p:txBody>
          <a:bodyPr/>
          <a:lstStyle/>
          <a:p>
            <a:pPr algn="l"/>
            <a:r>
              <a:rPr lang="en-US" altLang="ko-KR" sz="4400" b="0" i="0" dirty="0">
                <a:effectLst/>
                <a:latin typeface="Segoe UI" panose="020B0502040204020203" pitchFamily="34" charset="0"/>
              </a:rPr>
              <a:t>2. </a:t>
            </a:r>
            <a:r>
              <a:rPr lang="ko-KR" altLang="en-US" sz="4400" b="0" i="0" dirty="0">
                <a:effectLst/>
                <a:latin typeface="Segoe UI" panose="020B0502040204020203" pitchFamily="34" charset="0"/>
              </a:rPr>
              <a:t>간단한 </a:t>
            </a:r>
            <a:r>
              <a:rPr lang="en-US" altLang="ko-KR" sz="4400" b="0" i="0" dirty="0">
                <a:effectLst/>
                <a:latin typeface="Segoe UI" panose="020B0502040204020203" pitchFamily="34" charset="0"/>
              </a:rPr>
              <a:t>MLP </a:t>
            </a:r>
            <a:r>
              <a:rPr lang="ko-KR" altLang="en-US" sz="4400" b="0" i="0" dirty="0">
                <a:effectLst/>
                <a:latin typeface="Segoe UI" panose="020B0502040204020203" pitchFamily="34" charset="0"/>
              </a:rPr>
              <a:t>구조에 대한 실제 학습 과정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5980B-1CBA-41D8-8DE8-E4E331FA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17-Sep-20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4237-BF8E-46E5-AFCA-54A4F14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67BBB-359A-4AA1-BA3D-5B62AFD0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5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F0C4EA-4EEC-427E-BBE4-0DA222DB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923801"/>
            <a:ext cx="6221514" cy="4179394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F7690-D19A-4A6E-9976-D0E2AA9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572" y="1241572"/>
            <a:ext cx="5918509" cy="4935392"/>
          </a:xfrm>
        </p:spPr>
        <p:txBody>
          <a:bodyPr/>
          <a:lstStyle/>
          <a:p>
            <a:pPr marL="0" indent="0" algn="l">
              <a:buNone/>
            </a:pPr>
            <a:endParaRPr lang="en-US" altLang="ko-KR" b="0" i="0" dirty="0">
              <a:effectLst/>
              <a:latin typeface="Roboto"/>
            </a:endParaRPr>
          </a:p>
          <a:p>
            <a:pPr marL="0" indent="0" algn="l">
              <a:buNone/>
            </a:pPr>
            <a:r>
              <a:rPr lang="ko-KR" altLang="en-US" b="0" i="0" dirty="0">
                <a:effectLst/>
                <a:latin typeface="Roboto"/>
              </a:rPr>
              <a:t>한 개 이상의 </a:t>
            </a:r>
            <a:r>
              <a:rPr lang="en-US" altLang="ko-KR" b="0" i="0" dirty="0">
                <a:effectLst/>
                <a:latin typeface="Roboto"/>
              </a:rPr>
              <a:t>hidden layer</a:t>
            </a:r>
            <a:r>
              <a:rPr lang="ko-KR" altLang="en-US" b="0" i="0" dirty="0">
                <a:effectLst/>
                <a:latin typeface="Roboto"/>
              </a:rPr>
              <a:t>를 함께 하는 것</a:t>
            </a:r>
            <a:r>
              <a:rPr lang="en-US" altLang="ko-KR" b="0" i="0" dirty="0">
                <a:effectLst/>
                <a:latin typeface="Roboto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effectLst/>
                <a:latin typeface="Roboto"/>
              </a:rPr>
              <a:t>즉</a:t>
            </a:r>
            <a:r>
              <a:rPr lang="en-US" altLang="ko-KR" b="0" i="0" dirty="0">
                <a:effectLst/>
                <a:latin typeface="Roboto"/>
              </a:rPr>
              <a:t>, MLP</a:t>
            </a:r>
            <a:r>
              <a:rPr lang="ko-KR" altLang="en-US" b="0" i="0" dirty="0">
                <a:effectLst/>
                <a:latin typeface="Roboto"/>
              </a:rPr>
              <a:t>는 여러 개의 </a:t>
            </a:r>
            <a:r>
              <a:rPr lang="en-US" altLang="ko-KR" dirty="0">
                <a:latin typeface="Roboto"/>
              </a:rPr>
              <a:t>Perceptron</a:t>
            </a:r>
            <a:r>
              <a:rPr lang="ko-KR" altLang="en-US" dirty="0">
                <a:latin typeface="Roboto"/>
              </a:rPr>
              <a:t>을</a:t>
            </a:r>
            <a:r>
              <a:rPr lang="ko-KR" altLang="en-US" b="0" i="0" dirty="0">
                <a:effectLst/>
                <a:latin typeface="Roboto"/>
              </a:rPr>
              <a:t> 연속해서 쌓아 올린 것이다</a:t>
            </a:r>
            <a:r>
              <a:rPr lang="en-US" altLang="ko-KR" b="0" i="0" dirty="0">
                <a:effectLst/>
                <a:latin typeface="Roboto"/>
              </a:rPr>
              <a:t>. </a:t>
            </a:r>
          </a:p>
          <a:p>
            <a:pPr marL="0" indent="0"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Barun Gothic"/>
              </a:rPr>
              <a:t>Multilayer Perceptron)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Barun Gothic"/>
              </a:rPr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6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F7690-D19A-4A6E-9976-D0E2AA9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5" y="2885812"/>
            <a:ext cx="6082017" cy="3214173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b="0" i="0" dirty="0">
                <a:effectLst/>
                <a:latin typeface="Roboto"/>
              </a:rPr>
              <a:t>Single Perceptro</a:t>
            </a:r>
            <a:r>
              <a:rPr lang="en-US" altLang="ko-KR" dirty="0">
                <a:latin typeface="Roboto"/>
              </a:rPr>
              <a:t>n</a:t>
            </a:r>
            <a:r>
              <a:rPr lang="ko-KR" altLang="en-US" dirty="0">
                <a:latin typeface="Roboto"/>
              </a:rPr>
              <a:t>은</a:t>
            </a:r>
            <a:r>
              <a:rPr lang="en-US" altLang="ko-KR" dirty="0">
                <a:latin typeface="Roboto"/>
              </a:rPr>
              <a:t> XOR</a:t>
            </a:r>
            <a:r>
              <a:rPr lang="ko-KR" altLang="en-US" dirty="0">
                <a:latin typeface="Roboto"/>
              </a:rPr>
              <a:t>와 같이 </a:t>
            </a:r>
            <a:endParaRPr lang="en-US" altLang="ko-KR" dirty="0">
              <a:latin typeface="Roboto"/>
            </a:endParaRPr>
          </a:p>
          <a:p>
            <a:pPr marL="0" indent="0" algn="l">
              <a:buNone/>
            </a:pPr>
            <a:r>
              <a:rPr lang="en-US" altLang="ko-KR" dirty="0">
                <a:latin typeface="Roboto"/>
              </a:rPr>
              <a:t>non</a:t>
            </a:r>
            <a:r>
              <a:rPr lang="ko-KR" altLang="en-US" dirty="0">
                <a:latin typeface="Roboto"/>
              </a:rPr>
              <a:t> </a:t>
            </a:r>
            <a:r>
              <a:rPr lang="en-US" altLang="ko-KR" dirty="0">
                <a:latin typeface="Roboto"/>
              </a:rPr>
              <a:t>linear</a:t>
            </a:r>
            <a:r>
              <a:rPr lang="ko-KR" altLang="en-US" dirty="0">
                <a:latin typeface="Roboto"/>
              </a:rPr>
              <a:t>하게 분리되는</a:t>
            </a:r>
            <a:r>
              <a:rPr lang="en-US" altLang="ko-KR" dirty="0">
                <a:latin typeface="Roboto"/>
              </a:rPr>
              <a:t> </a:t>
            </a:r>
            <a:r>
              <a:rPr lang="ko-KR" altLang="en-US" dirty="0">
                <a:latin typeface="Roboto"/>
              </a:rPr>
              <a:t>데이터에 대해서는 학습이 불가능함</a:t>
            </a: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Barun Gothic"/>
              </a:rPr>
              <a:t>Multilayer Perceptron)-1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385530-0F1B-4B32-9FE5-AB84A659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309638"/>
            <a:ext cx="4988654" cy="412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1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F7690-D19A-4A6E-9976-D0E2AA9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949" y="2031697"/>
            <a:ext cx="6874852" cy="32830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effectLst/>
                <a:latin typeface="Roboto"/>
              </a:rPr>
              <a:t>하지만 </a:t>
            </a:r>
            <a:r>
              <a:rPr lang="en-US" altLang="ko-KR" b="0" i="0" dirty="0">
                <a:effectLst/>
                <a:latin typeface="Roboto"/>
              </a:rPr>
              <a:t>MLP</a:t>
            </a:r>
            <a:r>
              <a:rPr lang="ko-KR" altLang="en-US" b="0" i="0" dirty="0">
                <a:effectLst/>
                <a:latin typeface="Roboto"/>
              </a:rPr>
              <a:t>는 </a:t>
            </a:r>
            <a:r>
              <a:rPr lang="en-US" altLang="ko-KR" b="0" i="0" dirty="0">
                <a:effectLst/>
                <a:latin typeface="Roboto"/>
              </a:rPr>
              <a:t>layer</a:t>
            </a:r>
            <a:r>
              <a:rPr lang="ko-KR" altLang="en-US" b="0" i="0" dirty="0">
                <a:effectLst/>
                <a:latin typeface="Roboto"/>
              </a:rPr>
              <a:t>가 여러 개이므로 </a:t>
            </a:r>
            <a:endParaRPr lang="en-US" altLang="ko-KR" b="0" i="0" dirty="0">
              <a:effectLst/>
              <a:latin typeface="Roboto"/>
            </a:endParaRPr>
          </a:p>
          <a:p>
            <a:pPr marL="0" indent="0">
              <a:buNone/>
            </a:pPr>
            <a:r>
              <a:rPr lang="en-US" altLang="ko-KR" dirty="0">
                <a:latin typeface="Roboto"/>
              </a:rPr>
              <a:t>non</a:t>
            </a:r>
            <a:r>
              <a:rPr lang="ko-KR" altLang="en-US" dirty="0">
                <a:latin typeface="Roboto"/>
              </a:rPr>
              <a:t> </a:t>
            </a:r>
            <a:r>
              <a:rPr lang="en-US" altLang="ko-KR" dirty="0">
                <a:latin typeface="Roboto"/>
              </a:rPr>
              <a:t>linear</a:t>
            </a:r>
            <a:r>
              <a:rPr lang="ko-KR" altLang="en-US" dirty="0">
                <a:latin typeface="Roboto"/>
              </a:rPr>
              <a:t>하게 분리되는</a:t>
            </a:r>
            <a:r>
              <a:rPr lang="en-US" altLang="ko-KR" dirty="0">
                <a:latin typeface="Roboto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latin typeface="Roboto"/>
              </a:rPr>
              <a:t>데이터에 대해서 학습이 가능함</a:t>
            </a:r>
            <a:endParaRPr lang="en-US" altLang="ko-KR" b="0" i="0" dirty="0">
              <a:effectLst/>
              <a:latin typeface="Roboto"/>
            </a:endParaRPr>
          </a:p>
          <a:p>
            <a:pPr marL="0" indent="0" algn="l">
              <a:buNone/>
            </a:pP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Barun Gothic"/>
              </a:rPr>
              <a:t>Multilayer Perceptron)-2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AF9395-2A4C-49E3-AEC6-EC924F4B0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92" y="1919899"/>
            <a:ext cx="3641006" cy="301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AF7690-D19A-4A6E-9976-D0E2AA9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1627465"/>
            <a:ext cx="11027403" cy="3687300"/>
          </a:xfrm>
        </p:spPr>
        <p:txBody>
          <a:bodyPr/>
          <a:lstStyle/>
          <a:p>
            <a:pPr marL="0" indent="0" algn="l">
              <a:buNone/>
            </a:pPr>
            <a:r>
              <a:rPr lang="ko-KR" altLang="en-US" b="0" i="0" dirty="0">
                <a:effectLst/>
                <a:latin typeface="Roboto"/>
              </a:rPr>
              <a:t>각각의 </a:t>
            </a:r>
            <a:r>
              <a:rPr lang="en-US" altLang="ko-KR" b="0" i="0" dirty="0">
                <a:effectLst/>
                <a:latin typeface="Roboto"/>
              </a:rPr>
              <a:t>layer </a:t>
            </a:r>
            <a:r>
              <a:rPr lang="ko-KR" altLang="en-US" b="0" i="0" dirty="0">
                <a:effectLst/>
                <a:latin typeface="Roboto"/>
              </a:rPr>
              <a:t>에서의 입력의 미분 값을 알아야</a:t>
            </a:r>
          </a:p>
          <a:p>
            <a:pPr marL="0" indent="0" algn="l">
              <a:buNone/>
            </a:pPr>
            <a:r>
              <a:rPr lang="ko-KR" altLang="en-US" b="0" i="0" dirty="0">
                <a:effectLst/>
                <a:latin typeface="Roboto"/>
              </a:rPr>
              <a:t>각각의 </a:t>
            </a:r>
            <a:r>
              <a:rPr lang="en-US" altLang="ko-KR" b="0" i="0" dirty="0">
                <a:effectLst/>
                <a:latin typeface="Roboto"/>
              </a:rPr>
              <a:t>weight </a:t>
            </a:r>
            <a:r>
              <a:rPr lang="ko-KR" altLang="en-US" b="0" i="0" dirty="0">
                <a:effectLst/>
                <a:latin typeface="Roboto"/>
              </a:rPr>
              <a:t>값을 조정할 수 있는데 </a:t>
            </a:r>
            <a:endParaRPr lang="en-US" altLang="ko-KR" b="0" i="0" dirty="0">
              <a:effectLst/>
              <a:latin typeface="Roboto"/>
            </a:endParaRPr>
          </a:p>
          <a:p>
            <a:pPr marL="0" indent="0" algn="l">
              <a:buNone/>
            </a:pPr>
            <a:r>
              <a:rPr lang="en-US" altLang="ko-KR" dirty="0">
                <a:latin typeface="Roboto"/>
              </a:rPr>
              <a:t>layer</a:t>
            </a:r>
            <a:r>
              <a:rPr lang="ko-KR" altLang="en-US" dirty="0">
                <a:latin typeface="Roboto"/>
              </a:rPr>
              <a:t>가 많아 짐에 따라 구현하기 어려움</a:t>
            </a:r>
            <a:endParaRPr lang="en-US" altLang="ko-KR" dirty="0">
              <a:latin typeface="Roboto"/>
            </a:endParaRPr>
          </a:p>
          <a:p>
            <a:pPr marL="0" indent="0" algn="l">
              <a:buNone/>
            </a:pPr>
            <a:endParaRPr lang="en-US" altLang="ko-KR" b="0" i="0" dirty="0">
              <a:effectLst/>
              <a:latin typeface="Roboto"/>
            </a:endParaRPr>
          </a:p>
          <a:p>
            <a:pPr marL="0" indent="0" algn="l">
              <a:buNone/>
            </a:pPr>
            <a:r>
              <a:rPr lang="en-US" altLang="ko-KR" dirty="0">
                <a:latin typeface="Roboto"/>
              </a:rPr>
              <a:t>-&gt;</a:t>
            </a:r>
            <a:r>
              <a:rPr lang="ko-KR" altLang="en-US" dirty="0">
                <a:latin typeface="Roboto"/>
              </a:rPr>
              <a:t>그래서 나온 방법이 </a:t>
            </a:r>
            <a:r>
              <a:rPr lang="en-US" altLang="ko-KR" dirty="0">
                <a:latin typeface="Roboto"/>
              </a:rPr>
              <a:t>Back propagation </a:t>
            </a:r>
            <a:r>
              <a:rPr lang="ko-KR" altLang="en-US" dirty="0">
                <a:latin typeface="Roboto"/>
              </a:rPr>
              <a:t>이다</a:t>
            </a:r>
            <a:r>
              <a:rPr lang="en-US" altLang="ko-KR" dirty="0">
                <a:latin typeface="Roboto"/>
              </a:rPr>
              <a:t>.</a:t>
            </a: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4B361-C258-4467-93FF-BD976E7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17-Sep-20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801E9-AE25-46E1-BB5B-45C11FC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A6D51-CACF-456F-B4E2-98A6720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DF03071-0B4B-400D-BA64-DB66B83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Barun Gothic"/>
              </a:rPr>
              <a:t>Multilayer Perceptron)-3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6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CC6B84EA3EC154BA15F0B09AD5ACA5D" ma:contentTypeVersion="2" ma:contentTypeDescription="새 문서를 만듭니다." ma:contentTypeScope="" ma:versionID="db50aff78ad3840c0e2e28eeb8a2a224">
  <xsd:schema xmlns:xsd="http://www.w3.org/2001/XMLSchema" xmlns:xs="http://www.w3.org/2001/XMLSchema" xmlns:p="http://schemas.microsoft.com/office/2006/metadata/properties" xmlns:ns2="409a222d-a557-4ebd-9c8d-76c8960f408b" targetNamespace="http://schemas.microsoft.com/office/2006/metadata/properties" ma:root="true" ma:fieldsID="a3c242c64ea9d1f71d3d42cd58fb48b2" ns2:_="">
    <xsd:import namespace="409a222d-a557-4ebd-9c8d-76c8960f4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a222d-a557-4ebd-9c8d-76c8960f4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3FF877-C5BF-4AD5-8E4D-3CFA2CAA46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9a222d-a557-4ebd-9c8d-76c8960f40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BB4B32-E5E7-4467-87F1-533CB5A1BC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1964</Words>
  <Application>Microsoft Office PowerPoint</Application>
  <PresentationFormat>와이드스크린</PresentationFormat>
  <Paragraphs>327</Paragraphs>
  <Slides>42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Capstone Design Week3 Presentation</vt:lpstr>
      <vt:lpstr>1. Optimization 과정에 대한 이해(GD)</vt:lpstr>
      <vt:lpstr>Linear Regression</vt:lpstr>
      <vt:lpstr>Gradient Descent</vt:lpstr>
      <vt:lpstr>2. 간단한 MLP 구조에 대한 실제 학습 과정</vt:lpstr>
      <vt:lpstr>MLP (Multilayer Perceptron)의 구조</vt:lpstr>
      <vt:lpstr>MLP (Multilayer Perceptron)-1</vt:lpstr>
      <vt:lpstr>MLP (Multilayer Perceptron)-2</vt:lpstr>
      <vt:lpstr>MLP (Multilayer Perceptron)-3</vt:lpstr>
      <vt:lpstr>Back Propagation</vt:lpstr>
      <vt:lpstr>학습 과정</vt:lpstr>
      <vt:lpstr>3. Batch, Epoch, Iteration의 이해</vt:lpstr>
      <vt:lpstr>3. Batch, Epoch, Iteration의 이해 – Batch</vt:lpstr>
      <vt:lpstr>3. Batch, Epoch, Iteration의 이해 – Epoch</vt:lpstr>
      <vt:lpstr>3. Batch, Epoch, Iteration의 이해 – Iteration</vt:lpstr>
      <vt:lpstr>주의</vt:lpstr>
      <vt:lpstr>예시</vt:lpstr>
      <vt:lpstr>정리</vt:lpstr>
      <vt:lpstr>4. Xavier, He Initialization의 필요성 및 원리 이해</vt:lpstr>
      <vt:lpstr>Weight 초기화 필요성 (1)</vt:lpstr>
      <vt:lpstr>Weight 초기화 필요성 (2)</vt:lpstr>
      <vt:lpstr>개선 방안 (1)</vt:lpstr>
      <vt:lpstr>방안 (2) : Xavier Initialization</vt:lpstr>
      <vt:lpstr>방안 (3) : He Initialization</vt:lpstr>
      <vt:lpstr>5. SGD VS GD 의 이해</vt:lpstr>
      <vt:lpstr>GD vs SGD - GD</vt:lpstr>
      <vt:lpstr>GD vs SGD – SGD(Stochastic GD)</vt:lpstr>
      <vt:lpstr>GD vs SGD – Mini-Batch SGD</vt:lpstr>
      <vt:lpstr>6. Train, Validation, Test 에 대한 이해</vt:lpstr>
      <vt:lpstr>6. Train, Validation, Test</vt:lpstr>
      <vt:lpstr>6. Train, Validation, Test</vt:lpstr>
      <vt:lpstr>6. Train, Validation, Test</vt:lpstr>
      <vt:lpstr>6. Train, Validation, Test</vt:lpstr>
      <vt:lpstr>6. Train, Validation, Test</vt:lpstr>
      <vt:lpstr>7. DropOut의 개념 이해 및 효과 입증 (실험)</vt:lpstr>
      <vt:lpstr>DropOut 효과</vt:lpstr>
      <vt:lpstr>7. Drop out</vt:lpstr>
      <vt:lpstr>7. Drop out</vt:lpstr>
      <vt:lpstr>7. Drop out</vt:lpstr>
      <vt:lpstr>Drop out 적용하지 않을 때</vt:lpstr>
      <vt:lpstr>Drop out 적용 시</vt:lpstr>
      <vt:lpstr>Drop out 효과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Week3 Presentation</dc:title>
  <dc:creator>사재현(***6***124)</dc:creator>
  <cp:lastModifiedBy>양 해찬</cp:lastModifiedBy>
  <cp:revision>19</cp:revision>
  <dcterms:created xsi:type="dcterms:W3CDTF">2020-09-16T23:36:30Z</dcterms:created>
  <dcterms:modified xsi:type="dcterms:W3CDTF">2020-09-17T10:48:47Z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0x0101008CC6B84EA3EC154BA15F0B09AD5ACA5D</vt:lpwstr>
  </property>
</Properties>
</file>