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315" r:id="rId6"/>
    <p:sldId id="363" r:id="rId7"/>
    <p:sldId id="352" r:id="rId8"/>
    <p:sldId id="361" r:id="rId9"/>
    <p:sldId id="362" r:id="rId10"/>
    <p:sldId id="347" r:id="rId11"/>
    <p:sldId id="349" r:id="rId12"/>
    <p:sldId id="350" r:id="rId13"/>
    <p:sldId id="351" r:id="rId14"/>
    <p:sldId id="353" r:id="rId15"/>
    <p:sldId id="358" r:id="rId16"/>
    <p:sldId id="366" r:id="rId17"/>
    <p:sldId id="364" r:id="rId18"/>
    <p:sldId id="365" r:id="rId19"/>
    <p:sldId id="341" r:id="rId20"/>
    <p:sldId id="354" r:id="rId21"/>
    <p:sldId id="355" r:id="rId22"/>
    <p:sldId id="359" r:id="rId23"/>
    <p:sldId id="357" r:id="rId24"/>
    <p:sldId id="265" r:id="rId25"/>
    <p:sldId id="258" r:id="rId26"/>
    <p:sldId id="257" r:id="rId27"/>
    <p:sldId id="266" r:id="rId28"/>
    <p:sldId id="259" r:id="rId29"/>
    <p:sldId id="262" r:id="rId30"/>
    <p:sldId id="263" r:id="rId31"/>
    <p:sldId id="267" r:id="rId32"/>
    <p:sldId id="260" r:id="rId33"/>
    <p:sldId id="261" r:id="rId34"/>
    <p:sldId id="26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29-Sep-20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29-Sep-20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29-Sep-20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29-Sep-20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29-Sep-20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4FF6-FF4A-445F-B001-2E5CC0EFF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669"/>
            <a:ext cx="9144000" cy="3084294"/>
          </a:xfrm>
        </p:spPr>
        <p:txBody>
          <a:bodyPr/>
          <a:lstStyle/>
          <a:p>
            <a:r>
              <a:rPr lang="en-US" altLang="ko-KR" dirty="0"/>
              <a:t>Capstone Design</a:t>
            </a:r>
            <a:br>
              <a:rPr lang="en-US" altLang="ko-KR"/>
            </a:br>
            <a:r>
              <a:rPr lang="en-US" altLang="ko-KR"/>
              <a:t>Week5</a:t>
            </a:r>
            <a:br>
              <a:rPr lang="en-US" altLang="ko-KR" dirty="0"/>
            </a:br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72961-8A9A-4FAE-B0D8-82631CBA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2362"/>
          </a:xfrm>
        </p:spPr>
        <p:txBody>
          <a:bodyPr>
            <a:normAutofit/>
          </a:bodyPr>
          <a:lstStyle/>
          <a:p>
            <a:pPr algn="r"/>
            <a:endParaRPr lang="en-US" altLang="ko-KR" sz="1800" dirty="0"/>
          </a:p>
          <a:p>
            <a:pPr algn="r"/>
            <a:r>
              <a:rPr lang="en-US" altLang="ko-KR" sz="1800" dirty="0"/>
              <a:t>2016124099 </a:t>
            </a:r>
            <a:r>
              <a:rPr lang="ko-KR" altLang="en-US" sz="1800" dirty="0" err="1"/>
              <a:t>박관영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2016124103 </a:t>
            </a:r>
            <a:r>
              <a:rPr lang="ko-KR" altLang="en-US" sz="1800" dirty="0"/>
              <a:t>박상준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2016124124 </a:t>
            </a:r>
            <a:r>
              <a:rPr lang="ko-KR" altLang="en-US" sz="1800" dirty="0"/>
              <a:t>사재현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2016124145 </a:t>
            </a:r>
            <a:r>
              <a:rPr lang="ko-KR" altLang="en-US" sz="1800" dirty="0"/>
              <a:t>양해찬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F3672-3ADD-492B-B252-C328ED8B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B97CF-08D9-4675-8F35-DAB66147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E9E9-182B-40FE-82B2-88A06BB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"/>
    </mc:Choice>
    <mc:Fallback xmlns="">
      <p:transition spd="slow" advTm="12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CE63867-07F2-4510-81C4-6E78937E1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404875"/>
            <a:ext cx="4812631" cy="1793107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7481B-52D8-49D7-831B-F4A061A5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59EB21-0B77-4FF2-8117-47AD0B93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375E5C-F7B1-4477-B8DF-E9658A64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6C7FEEA-7EE1-442A-9664-74C23918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Maxpooling</a:t>
            </a:r>
            <a:endParaRPr lang="ko-KR" altLang="en-US" dirty="0"/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EFCB3CAA-BA2B-4ACF-9A42-59836890B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349320"/>
            <a:ext cx="7027244" cy="2855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B0935-F5C0-487E-93CC-AE8E0BE5B2D2}"/>
              </a:ext>
            </a:extLst>
          </p:cNvPr>
          <p:cNvSpPr txBox="1"/>
          <p:nvPr/>
        </p:nvSpPr>
        <p:spPr>
          <a:xfrm>
            <a:off x="8335477" y="4809077"/>
            <a:ext cx="3330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convolution</a:t>
            </a:r>
            <a:r>
              <a:rPr lang="ko-KR" altLang="en-US" dirty="0"/>
              <a:t>과 비슷하게 </a:t>
            </a:r>
            <a:r>
              <a:rPr lang="en-US" altLang="ko-KR" dirty="0"/>
              <a:t>stride</a:t>
            </a:r>
            <a:r>
              <a:rPr lang="ko-KR" altLang="en-US" dirty="0"/>
              <a:t>에 따라 수행되고</a:t>
            </a:r>
            <a:r>
              <a:rPr lang="en-US" altLang="ko-KR" dirty="0"/>
              <a:t>, </a:t>
            </a:r>
            <a:r>
              <a:rPr lang="ko-KR" altLang="en-US" dirty="0"/>
              <a:t>각 필터의 최댓값을 제외한 나머지 원소를 제거한다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11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BAA2E-B4E4-405A-AB34-AEC84BC7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A1745F-D06C-4E11-A8D7-AC72C668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77898A-5E7D-4475-9F20-3FD50A02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4B737D9-25C8-4F02-A89A-B094F4DC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Maxpooling</a:t>
            </a:r>
            <a:endParaRPr lang="ko-KR" altLang="en-US" dirty="0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C6B9D50C-527B-44EE-86E9-8EB377E77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1742683"/>
            <a:ext cx="7410450" cy="405765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574E1-4A83-4C29-AE55-EDA4BBA29F2D}"/>
              </a:ext>
            </a:extLst>
          </p:cNvPr>
          <p:cNvSpPr txBox="1"/>
          <p:nvPr/>
        </p:nvSpPr>
        <p:spPr>
          <a:xfrm>
            <a:off x="8691612" y="5017168"/>
            <a:ext cx="3080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</a:t>
            </a:r>
            <a:r>
              <a:rPr lang="ko-KR" altLang="en-US" dirty="0"/>
              <a:t>다차원에서의 </a:t>
            </a:r>
            <a:r>
              <a:rPr lang="en-US" altLang="ko-KR" dirty="0" err="1"/>
              <a:t>maxpooling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결과값을 다시 행렬의 형태로 바꿔준다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56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D91C55E-D917-490C-91D4-A3078FC64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276" y="2258662"/>
            <a:ext cx="10201149" cy="234067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DDF8B0-F171-403C-A5C7-D499067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B25E04-79DD-43BB-ACD5-C805603D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33D5A4-B270-4A24-A891-21B8F299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2CD7CE5-ED26-4126-BE9B-6E8FD92D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으로 이루어진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02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AE8E31C-57DF-4DFF-85B6-6D82DB01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16" y="1461229"/>
            <a:ext cx="7371848" cy="4887741"/>
          </a:xfrm>
          <a:prstGeom prst="rect">
            <a:avLst/>
          </a:prstGeom>
          <a:noFill/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DB4446-6FC6-4B0B-81B7-1085C04C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5D58035-A8A0-40E7-B3E9-085691342D5A}" type="datetime5">
              <a:rPr lang="en-US" altLang="ko-KR" smtClean="0"/>
              <a:pPr>
                <a:spcAft>
                  <a:spcPts val="600"/>
                </a:spcAft>
              </a:pPr>
              <a:t>29-Sep-20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75D1C9-E0B5-4141-BE5E-308B1D34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C0702C-D8FE-42D0-801F-CC91DAC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2809" y="6348970"/>
            <a:ext cx="27802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9DC7D3-0109-40AD-A769-50FF9D7BCF51}" type="slidenum">
              <a:rPr lang="ko-KR" altLang="en-US" smtClean="0"/>
              <a:pPr>
                <a:spcAft>
                  <a:spcPts val="600"/>
                </a:spcAft>
              </a:pPr>
              <a:t>13</a:t>
            </a:fld>
            <a:endParaRPr lang="ko-KR" altLang="en-US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3F250F2E-AED7-4E41-ADF0-2E118915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</p:spPr>
        <p:txBody>
          <a:bodyPr/>
          <a:lstStyle/>
          <a:p>
            <a:r>
              <a:rPr lang="ko-KR" altLang="en-US" dirty="0"/>
              <a:t>출력 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5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038AE0A-912B-408A-B026-F2C834F2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45" y="1461229"/>
            <a:ext cx="8304390" cy="4887741"/>
          </a:xfrm>
          <a:prstGeom prst="rect">
            <a:avLst/>
          </a:prstGeom>
          <a:noFill/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D6E0D7-8C40-43AD-A046-A9F659AB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5D58035-A8A0-40E7-B3E9-085691342D5A}" type="datetime5">
              <a:rPr lang="en-US" altLang="ko-KR" smtClean="0"/>
              <a:pPr>
                <a:spcAft>
                  <a:spcPts val="600"/>
                </a:spcAft>
              </a:pPr>
              <a:t>29-Sep-20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234D68-EA0A-4E7A-99A1-4E81C650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C8D2DA-D3E2-409F-B967-2690DBF1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2809" y="6348970"/>
            <a:ext cx="27802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9DC7D3-0109-40AD-A769-50FF9D7BCF51}" type="slidenum">
              <a:rPr lang="ko-KR" altLang="en-US" smtClean="0"/>
              <a:pPr>
                <a:spcAft>
                  <a:spcPts val="600"/>
                </a:spcAft>
              </a:pPr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5">
                <a:extLst>
                  <a:ext uri="{FF2B5EF4-FFF2-40B4-BE49-F238E27FC236}">
                    <a16:creationId xmlns:a16="http://schemas.microsoft.com/office/drawing/2014/main" id="{D94F3CB9-3870-42ED-9410-1C26DC7CC1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799" y="197821"/>
                <a:ext cx="11578282" cy="792291"/>
              </a:xfrm>
            </p:spPr>
            <p:txBody>
              <a:bodyPr/>
              <a:lstStyle/>
              <a:p>
                <a:r>
                  <a:rPr lang="ko-KR" altLang="en-US" dirty="0"/>
                  <a:t>비용함수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구하기</a:t>
                </a:r>
                <a:endParaRPr lang="en-US" dirty="0"/>
              </a:p>
            </p:txBody>
          </p:sp>
        </mc:Choice>
        <mc:Fallback xmlns="">
          <p:sp>
            <p:nvSpPr>
              <p:cNvPr id="13" name="Title 5">
                <a:extLst>
                  <a:ext uri="{FF2B5EF4-FFF2-40B4-BE49-F238E27FC236}">
                    <a16:creationId xmlns:a16="http://schemas.microsoft.com/office/drawing/2014/main" id="{D94F3CB9-3870-42ED-9410-1C26DC7CC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799" y="197821"/>
                <a:ext cx="11578282" cy="792291"/>
              </a:xfrm>
              <a:blipFill>
                <a:blip r:embed="rId3"/>
                <a:stretch>
                  <a:fillRect t="-14615" b="-3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86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AA637058-4981-4C75-95A3-2F2B52C39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비</m:t>
                    </m:r>
                  </m:oMath>
                </a14:m>
                <a:r>
                  <a:rPr lang="ko-KR" altLang="en-US" dirty="0"/>
                  <a:t>용함수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비용함수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가 최소가 되는 지점을 구한다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가중치와 편향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필터 성분의 결정원리는 회귀분석과 같다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AA637058-4981-4C75-95A3-2F2B52C39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8D281-E148-446A-81F9-CAC5E9EA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BD299-3731-4615-8D0A-3F6C0488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54FF66-B0D8-4E62-A5DF-6850835A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316656D-80A7-4E20-9191-C112E505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Propagation </a:t>
            </a:r>
            <a:r>
              <a:rPr lang="ko-KR" altLang="en-US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4477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F8C252-90EF-4E5A-9C1F-CB993D48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237BA-189F-4538-9AF6-2F56CADF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0F270A-6F83-426D-8FFA-AD205518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2D49B61-353E-4C6C-97CD-FF9C4C59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Class </a:t>
            </a:r>
            <a:r>
              <a:rPr lang="ko-KR" altLang="en-US" dirty="0"/>
              <a:t>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34D9BC-0645-44A2-B0B7-DC9E179D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65" y="1394372"/>
            <a:ext cx="5710990" cy="4845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201757-AA6B-40B3-935E-1D84FE0649C5}"/>
              </a:ext>
            </a:extLst>
          </p:cNvPr>
          <p:cNvSpPr txBox="1"/>
          <p:nvPr/>
        </p:nvSpPr>
        <p:spPr>
          <a:xfrm>
            <a:off x="5852159" y="4312118"/>
            <a:ext cx="624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//  </a:t>
            </a:r>
            <a:r>
              <a:rPr lang="en-US" altLang="ko-KR" sz="1600" dirty="0" err="1">
                <a:solidFill>
                  <a:srgbClr val="FF0000"/>
                </a:solidFill>
              </a:rPr>
              <a:t>Crossentropy</a:t>
            </a:r>
            <a:r>
              <a:rPr lang="en-US" altLang="ko-KR" sz="1600" dirty="0">
                <a:solidFill>
                  <a:srgbClr val="FF0000"/>
                </a:solidFill>
              </a:rPr>
              <a:t> loss</a:t>
            </a:r>
            <a:r>
              <a:rPr lang="ko-KR" altLang="en-US" sz="1600" dirty="0">
                <a:solidFill>
                  <a:srgbClr val="FF0000"/>
                </a:solidFill>
              </a:rPr>
              <a:t>를 구하기 위해 </a:t>
            </a:r>
            <a:r>
              <a:rPr lang="en-US" altLang="ko-KR" sz="1600" dirty="0">
                <a:solidFill>
                  <a:srgbClr val="FF0000"/>
                </a:solidFill>
              </a:rPr>
              <a:t>linear layer</a:t>
            </a:r>
            <a:r>
              <a:rPr lang="ko-KR" altLang="en-US" sz="1600" dirty="0">
                <a:solidFill>
                  <a:srgbClr val="FF0000"/>
                </a:solidFill>
              </a:rPr>
              <a:t>를 추가한다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AD8D6-B66B-44C2-AB72-C48FF285418F}"/>
              </a:ext>
            </a:extLst>
          </p:cNvPr>
          <p:cNvSpPr txBox="1"/>
          <p:nvPr/>
        </p:nvSpPr>
        <p:spPr>
          <a:xfrm>
            <a:off x="3232483" y="2722516"/>
            <a:ext cx="624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//  </a:t>
            </a:r>
            <a:r>
              <a:rPr lang="en-US" altLang="ko-KR" sz="1600" dirty="0" err="1">
                <a:solidFill>
                  <a:srgbClr val="FF0000"/>
                </a:solidFill>
              </a:rPr>
              <a:t>Backpropagaion</a:t>
            </a:r>
            <a:r>
              <a:rPr lang="ko-KR" altLang="en-US" sz="1600" dirty="0">
                <a:solidFill>
                  <a:srgbClr val="FF0000"/>
                </a:solidFill>
              </a:rPr>
              <a:t>수행을 위한 </a:t>
            </a:r>
            <a:r>
              <a:rPr lang="en-US" altLang="ko-KR" sz="1600" dirty="0">
                <a:solidFill>
                  <a:srgbClr val="FF0000"/>
                </a:solidFill>
              </a:rPr>
              <a:t>activation function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586AC-E78B-4E30-A83C-EF25B23BA22F}"/>
              </a:ext>
            </a:extLst>
          </p:cNvPr>
          <p:cNvSpPr txBox="1"/>
          <p:nvPr/>
        </p:nvSpPr>
        <p:spPr>
          <a:xfrm>
            <a:off x="3232483" y="4937642"/>
            <a:ext cx="624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//  </a:t>
            </a:r>
            <a:r>
              <a:rPr lang="ko-KR" altLang="en-US" sz="1600" dirty="0">
                <a:solidFill>
                  <a:srgbClr val="FF0000"/>
                </a:solidFill>
              </a:rPr>
              <a:t>각</a:t>
            </a:r>
            <a:r>
              <a:rPr lang="en-US" altLang="ko-KR" sz="1600" dirty="0">
                <a:solidFill>
                  <a:srgbClr val="FF0000"/>
                </a:solidFill>
              </a:rPr>
              <a:t> layer</a:t>
            </a:r>
            <a:r>
              <a:rPr lang="ko-KR" altLang="en-US" sz="1600" dirty="0">
                <a:solidFill>
                  <a:srgbClr val="FF0000"/>
                </a:solidFill>
              </a:rPr>
              <a:t>를 통과시켜 </a:t>
            </a:r>
            <a:r>
              <a:rPr lang="en-US" altLang="ko-KR" sz="1600" dirty="0" err="1">
                <a:solidFill>
                  <a:srgbClr val="FF0000"/>
                </a:solidFill>
              </a:rPr>
              <a:t>fwd</a:t>
            </a:r>
            <a:r>
              <a:rPr lang="en-US" altLang="ko-KR" sz="1600" dirty="0">
                <a:solidFill>
                  <a:srgbClr val="FF0000"/>
                </a:solidFill>
              </a:rPr>
              <a:t> propagation </a:t>
            </a:r>
            <a:r>
              <a:rPr lang="ko-KR" altLang="en-US" sz="1600" dirty="0">
                <a:solidFill>
                  <a:srgbClr val="FF0000"/>
                </a:solidFill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137927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552F23-DE45-4CCB-8379-4CBF2139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39D76A-59CC-4889-8DDD-3EE949AD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9B780A-13CB-449A-8050-69CB1DCB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F4A453E-E83A-4FFF-9050-B8AB4879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Class – layer1 </a:t>
            </a:r>
            <a:r>
              <a:rPr lang="ko-KR" altLang="en-US" dirty="0"/>
              <a:t>구현</a:t>
            </a:r>
            <a:r>
              <a:rPr lang="en-US" altLang="ko-KR" dirty="0"/>
              <a:t>(convolution)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6AC0561-5809-4E58-9620-0A0D32F4C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41099"/>
            <a:ext cx="11577638" cy="47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2A2C70-1BD1-422B-9D38-4939D877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6B2756-52C1-400A-B5A9-AFC0029B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24BD50-5D2B-4324-ADD7-A01A9D05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4FF2213-2E21-43F2-ABFB-271AB09E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Class – layer1 </a:t>
            </a:r>
            <a:r>
              <a:rPr lang="ko-KR" altLang="en-US" dirty="0"/>
              <a:t>구현</a:t>
            </a:r>
            <a:r>
              <a:rPr lang="en-US" altLang="ko-KR" dirty="0"/>
              <a:t> (convolution)</a:t>
            </a:r>
            <a:endParaRPr lang="ko-KR" altLang="en-US" dirty="0"/>
          </a:p>
        </p:txBody>
      </p:sp>
      <p:pic>
        <p:nvPicPr>
          <p:cNvPr id="16" name="내용 개체 틀 13">
            <a:extLst>
              <a:ext uri="{FF2B5EF4-FFF2-40B4-BE49-F238E27FC236}">
                <a16:creationId xmlns:a16="http://schemas.microsoft.com/office/drawing/2014/main" id="{88990B31-C56A-4604-876E-B547D2A67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28" y="1309319"/>
            <a:ext cx="6992542" cy="522221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E2F5E5-C12C-4A58-A59F-4A30FD4A6E7E}"/>
              </a:ext>
            </a:extLst>
          </p:cNvPr>
          <p:cNvSpPr/>
          <p:nvPr/>
        </p:nvSpPr>
        <p:spPr>
          <a:xfrm>
            <a:off x="4038600" y="4385995"/>
            <a:ext cx="8483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torch.nn.Conv2d(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stride=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78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1600D26-5560-42FF-9E7E-CDEC583CF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43" r="5152"/>
          <a:stretch/>
        </p:blipFill>
        <p:spPr>
          <a:xfrm>
            <a:off x="101923" y="1414068"/>
            <a:ext cx="5958038" cy="5221101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799A71-2AF9-4446-A706-82F636D6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237DC7-377F-42BA-A240-CBE8675A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3F52D4-E092-4E64-B1EB-211C2104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D7E24EA-5C98-4007-9FD2-72FD8E07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Class – layer1 </a:t>
            </a:r>
            <a:r>
              <a:rPr lang="ko-KR" altLang="en-US" dirty="0"/>
              <a:t>구현</a:t>
            </a:r>
            <a:r>
              <a:rPr lang="en-US" altLang="ko-KR" dirty="0"/>
              <a:t> (convolution)</a:t>
            </a:r>
            <a:endParaRPr lang="ko-KR" altLang="en-US" dirty="0"/>
          </a:p>
        </p:txBody>
      </p:sp>
      <p:pic>
        <p:nvPicPr>
          <p:cNvPr id="8" name="내용 개체 틀 15">
            <a:extLst>
              <a:ext uri="{FF2B5EF4-FFF2-40B4-BE49-F238E27FC236}">
                <a16:creationId xmlns:a16="http://schemas.microsoft.com/office/drawing/2014/main" id="{BF49E6EC-E98F-4650-A4D2-061C40FDD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0" r="10296"/>
          <a:stretch/>
        </p:blipFill>
        <p:spPr>
          <a:xfrm>
            <a:off x="6132041" y="1414068"/>
            <a:ext cx="5929163" cy="49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8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6605-1027-4515-914A-90B8F6DD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27" y="1005247"/>
            <a:ext cx="10515600" cy="2852737"/>
          </a:xfrm>
        </p:spPr>
        <p:txBody>
          <a:bodyPr/>
          <a:lstStyle/>
          <a:p>
            <a:r>
              <a:rPr lang="ko-KR" altLang="en-US" dirty="0">
                <a:cs typeface="Arial"/>
              </a:rPr>
              <a:t>CNN MNIST 구현</a:t>
            </a:r>
            <a:endParaRPr lang="ko-KR" altLang="en-US" dirty="0" err="1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5D659-DAE4-4147-A5B1-ECEBBAC8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29-Sep-20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7E16F-FD5E-47D7-8DED-A108073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1170E-96F1-462C-9FEE-B3B9412C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7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3F306C-C848-4359-8F3C-9B9CB692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4102F8-B617-460E-8932-11F7A623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E452D9-D445-4BC5-8609-033CC8E2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CDEAA5C-D327-4309-BAEC-D1761B87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Class – layer1 </a:t>
            </a:r>
            <a:r>
              <a:rPr lang="ko-KR" altLang="en-US" dirty="0"/>
              <a:t>구현</a:t>
            </a:r>
            <a:r>
              <a:rPr lang="en-US" altLang="ko-KR" dirty="0"/>
              <a:t>(pooling)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F258B1C-7A89-489A-B607-0EC0A526E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0" y="1470674"/>
            <a:ext cx="8797349" cy="33539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8E8073-1020-4C9E-B165-D2EB0F6CD0D6}"/>
              </a:ext>
            </a:extLst>
          </p:cNvPr>
          <p:cNvSpPr/>
          <p:nvPr/>
        </p:nvSpPr>
        <p:spPr>
          <a:xfrm>
            <a:off x="1050757" y="521748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torch.nn.MaxPool2d(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stride=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2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A2D50-0EA4-4BD2-BD99-98545AB1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17EF7-4070-4550-9F5F-BEF70AD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6D730-6E4C-4114-BB5E-733E627F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97503B8-377D-4CE2-859D-8E406F0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MODEL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F1862C-5281-4AC7-86F4-52132953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414462"/>
            <a:ext cx="6800850" cy="4695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C6365E-C938-4643-A3B3-12E4687028A1}"/>
              </a:ext>
            </a:extLst>
          </p:cNvPr>
          <p:cNvSpPr txBox="1"/>
          <p:nvPr/>
        </p:nvSpPr>
        <p:spPr>
          <a:xfrm>
            <a:off x="7524750" y="1989853"/>
            <a:ext cx="39036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image size	=&gt;  1</a:t>
            </a:r>
            <a:r>
              <a:rPr lang="ko-KR" altLang="en-US" dirty="0"/>
              <a:t>채널  </a:t>
            </a:r>
            <a:r>
              <a:rPr lang="en-US" altLang="ko-KR" dirty="0"/>
              <a:t>28x28</a:t>
            </a:r>
          </a:p>
          <a:p>
            <a:endParaRPr lang="en-US" altLang="ko-KR" dirty="0"/>
          </a:p>
          <a:p>
            <a:r>
              <a:rPr lang="en-US" altLang="ko-KR" dirty="0"/>
              <a:t>Layer1</a:t>
            </a:r>
          </a:p>
          <a:p>
            <a:r>
              <a:rPr lang="en-US" altLang="ko-KR" dirty="0"/>
              <a:t>L1 input size	=&gt;   1</a:t>
            </a:r>
            <a:r>
              <a:rPr lang="ko-KR" altLang="en-US" dirty="0"/>
              <a:t>채널</a:t>
            </a:r>
            <a:r>
              <a:rPr lang="en-US" altLang="ko-KR" dirty="0"/>
              <a:t> 28x28</a:t>
            </a:r>
          </a:p>
          <a:p>
            <a:r>
              <a:rPr lang="en-US" altLang="ko-KR" dirty="0"/>
              <a:t>Conv 		=&gt; 32</a:t>
            </a:r>
            <a:r>
              <a:rPr lang="ko-KR" altLang="en-US" dirty="0"/>
              <a:t>채널 </a:t>
            </a:r>
            <a:r>
              <a:rPr lang="en-US" altLang="ko-KR" dirty="0"/>
              <a:t>28x28</a:t>
            </a:r>
          </a:p>
          <a:p>
            <a:r>
              <a:rPr lang="en-US" altLang="ko-KR" dirty="0"/>
              <a:t>Pool		=&gt; 32</a:t>
            </a:r>
            <a:r>
              <a:rPr lang="ko-KR" altLang="en-US" dirty="0"/>
              <a:t>채널 </a:t>
            </a:r>
            <a:r>
              <a:rPr lang="en-US" altLang="ko-KR" dirty="0"/>
              <a:t>14x14</a:t>
            </a:r>
          </a:p>
          <a:p>
            <a:endParaRPr lang="en-US" altLang="ko-KR" dirty="0"/>
          </a:p>
          <a:p>
            <a:r>
              <a:rPr lang="en-US" altLang="ko-KR" dirty="0"/>
              <a:t>Layer2</a:t>
            </a:r>
          </a:p>
          <a:p>
            <a:r>
              <a:rPr lang="en-US" altLang="ko-KR" dirty="0"/>
              <a:t>L2 input size	=&gt; 32</a:t>
            </a:r>
            <a:r>
              <a:rPr lang="ko-KR" altLang="en-US" dirty="0"/>
              <a:t>채널 </a:t>
            </a:r>
            <a:r>
              <a:rPr lang="en-US" altLang="ko-KR" dirty="0"/>
              <a:t>14x14</a:t>
            </a:r>
          </a:p>
          <a:p>
            <a:r>
              <a:rPr lang="en-US" altLang="ko-KR" dirty="0"/>
              <a:t>Conv 		=&gt; 64</a:t>
            </a:r>
            <a:r>
              <a:rPr lang="ko-KR" altLang="en-US" dirty="0"/>
              <a:t>채널 </a:t>
            </a:r>
            <a:r>
              <a:rPr lang="en-US" altLang="ko-KR" dirty="0"/>
              <a:t>14x14</a:t>
            </a:r>
          </a:p>
          <a:p>
            <a:r>
              <a:rPr lang="en-US" altLang="ko-KR" dirty="0"/>
              <a:t>Pool		=&gt; 64</a:t>
            </a:r>
            <a:r>
              <a:rPr lang="ko-KR" altLang="en-US" dirty="0"/>
              <a:t>채널  </a:t>
            </a:r>
            <a:r>
              <a:rPr lang="en-US" altLang="ko-KR" dirty="0"/>
              <a:t>7 x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73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A2D50-0EA4-4BD2-BD99-98545AB1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17EF7-4070-4550-9F5F-BEF70AD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6D730-6E4C-4114-BB5E-733E627F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97503B8-377D-4CE2-859D-8E406F0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loss </a:t>
            </a:r>
            <a:r>
              <a:rPr lang="ko-KR" altLang="en-US" dirty="0"/>
              <a:t>구현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C82F09-621E-45CF-B6C1-1AF42128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939" y="1447527"/>
            <a:ext cx="44958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9145DA-4CBF-4EA4-BC9F-DDC720CF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220171"/>
            <a:ext cx="4036826" cy="51361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25C86A-DAA7-4B78-B6A0-2D8B4A4B7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7" y="2895543"/>
            <a:ext cx="64865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A2D50-0EA4-4BD2-BD99-98545AB1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17EF7-4070-4550-9F5F-BEF70AD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6D730-6E4C-4114-BB5E-733E627F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97503B8-377D-4CE2-859D-8E406F0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Curve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4CB089F-9E1E-4F74-AAD5-2CB5586F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550624"/>
            <a:ext cx="3476625" cy="6572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A6F8E6-E5CD-4617-9A59-FDBF9965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1757973"/>
            <a:ext cx="1333500" cy="5619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838612F-55D3-400C-997D-9436EEE41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" y="3413126"/>
            <a:ext cx="4924425" cy="2095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47DCC4F-F5DE-4F53-AFFD-9802A70E1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30" y="2226158"/>
            <a:ext cx="4538660" cy="32401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7B07F-899C-4C36-B6FA-D5B94371C15A}"/>
              </a:ext>
            </a:extLst>
          </p:cNvPr>
          <p:cNvSpPr txBox="1"/>
          <p:nvPr/>
        </p:nvSpPr>
        <p:spPr>
          <a:xfrm>
            <a:off x="6136805" y="34290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loss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38157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A2D50-0EA4-4BD2-BD99-98545AB1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17EF7-4070-4550-9F5F-BEF70AD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6D730-6E4C-4114-BB5E-733E627F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97503B8-377D-4CE2-859D-8E406F0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BB8A8E-9C4E-429F-B7F9-F263B7C6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8" y="1548548"/>
            <a:ext cx="12014742" cy="7922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A901EF-4B04-4A5D-A1F1-43745EEDD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602" y="2425324"/>
            <a:ext cx="46386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94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A2D50-0EA4-4BD2-BD99-98545AB1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17EF7-4070-4550-9F5F-BEF70AD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6D730-6E4C-4114-BB5E-733E627F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97503B8-377D-4CE2-859D-8E406F0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76A2F7-FBEF-4392-9150-85E1464C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005220"/>
            <a:ext cx="6010276" cy="4140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CA39CF-5BFF-4EB4-8423-DBB9B82017BD}"/>
              </a:ext>
            </a:extLst>
          </p:cNvPr>
          <p:cNvSpPr txBox="1"/>
          <p:nvPr/>
        </p:nvSpPr>
        <p:spPr>
          <a:xfrm>
            <a:off x="482248" y="1357592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Data Load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2751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A2D50-0EA4-4BD2-BD99-98545AB1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17EF7-4070-4550-9F5F-BEF70AD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6D730-6E4C-4114-BB5E-733E627F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97503B8-377D-4CE2-859D-8E406F0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46F49-B1B5-43A0-8457-94E71D7F2018}"/>
              </a:ext>
            </a:extLst>
          </p:cNvPr>
          <p:cNvSpPr txBox="1"/>
          <p:nvPr/>
        </p:nvSpPr>
        <p:spPr>
          <a:xfrm>
            <a:off x="7524750" y="1989853"/>
            <a:ext cx="37753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image size	=&gt; 3</a:t>
            </a:r>
            <a:r>
              <a:rPr lang="ko-KR" altLang="en-US" dirty="0"/>
              <a:t>채널   </a:t>
            </a:r>
            <a:r>
              <a:rPr lang="en-US" altLang="ko-KR" dirty="0"/>
              <a:t>32x32</a:t>
            </a:r>
          </a:p>
          <a:p>
            <a:endParaRPr lang="en-US" altLang="ko-KR" dirty="0"/>
          </a:p>
          <a:p>
            <a:r>
              <a:rPr lang="en-US" altLang="ko-KR" dirty="0"/>
              <a:t>Layer1</a:t>
            </a:r>
          </a:p>
          <a:p>
            <a:r>
              <a:rPr lang="en-US" altLang="ko-KR" dirty="0"/>
              <a:t>L1 input size	=&gt; 3</a:t>
            </a:r>
            <a:r>
              <a:rPr lang="ko-KR" altLang="en-US" dirty="0"/>
              <a:t>채널 </a:t>
            </a:r>
            <a:r>
              <a:rPr lang="en-US" altLang="ko-KR" dirty="0"/>
              <a:t>  32x32</a:t>
            </a:r>
          </a:p>
          <a:p>
            <a:r>
              <a:rPr lang="en-US" altLang="ko-KR" dirty="0"/>
              <a:t>Conv 		=&gt; 32</a:t>
            </a:r>
            <a:r>
              <a:rPr lang="ko-KR" altLang="en-US" dirty="0"/>
              <a:t>채널 </a:t>
            </a:r>
            <a:r>
              <a:rPr lang="en-US" altLang="ko-KR" dirty="0"/>
              <a:t>32x32</a:t>
            </a:r>
          </a:p>
          <a:p>
            <a:r>
              <a:rPr lang="en-US" altLang="ko-KR" dirty="0"/>
              <a:t>Pool		=&gt; 32</a:t>
            </a:r>
            <a:r>
              <a:rPr lang="ko-KR" altLang="en-US" dirty="0"/>
              <a:t>채널 </a:t>
            </a:r>
            <a:r>
              <a:rPr lang="en-US" altLang="ko-KR" dirty="0"/>
              <a:t>16x16</a:t>
            </a:r>
          </a:p>
          <a:p>
            <a:endParaRPr lang="en-US" altLang="ko-KR" dirty="0"/>
          </a:p>
          <a:p>
            <a:r>
              <a:rPr lang="en-US" altLang="ko-KR" dirty="0"/>
              <a:t>Layer2</a:t>
            </a:r>
          </a:p>
          <a:p>
            <a:r>
              <a:rPr lang="en-US" altLang="ko-KR" dirty="0"/>
              <a:t>L2 input size	=&gt; 32</a:t>
            </a:r>
            <a:r>
              <a:rPr lang="ko-KR" altLang="en-US" dirty="0"/>
              <a:t>채널 </a:t>
            </a:r>
            <a:r>
              <a:rPr lang="en-US" altLang="ko-KR" dirty="0"/>
              <a:t>16x16</a:t>
            </a:r>
          </a:p>
          <a:p>
            <a:r>
              <a:rPr lang="en-US" altLang="ko-KR" dirty="0"/>
              <a:t>Conv 		=&gt; 64</a:t>
            </a:r>
            <a:r>
              <a:rPr lang="ko-KR" altLang="en-US" dirty="0"/>
              <a:t>채널 </a:t>
            </a:r>
            <a:r>
              <a:rPr lang="en-US" altLang="ko-KR" dirty="0"/>
              <a:t>16x16</a:t>
            </a:r>
          </a:p>
          <a:p>
            <a:r>
              <a:rPr lang="en-US" altLang="ko-KR" dirty="0"/>
              <a:t>Pool		=&gt; 64</a:t>
            </a:r>
            <a:r>
              <a:rPr lang="ko-KR" altLang="en-US" dirty="0"/>
              <a:t>채널  </a:t>
            </a:r>
            <a:r>
              <a:rPr lang="en-US" altLang="ko-KR" dirty="0"/>
              <a:t>8 x 8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343C43-7616-4EA3-A64E-F016CEB2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498600"/>
            <a:ext cx="69913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A2D50-0EA4-4BD2-BD99-98545AB1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17EF7-4070-4550-9F5F-BEF70AD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6D730-6E4C-4114-BB5E-733E627F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97503B8-377D-4CE2-859D-8E406F0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42042B-2174-4FA2-9F56-BD9847E5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278718"/>
            <a:ext cx="6495794" cy="32008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B7E72C-4850-44E8-9ADD-A88242704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34" y="2482692"/>
            <a:ext cx="4299149" cy="2792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830DD-EB5E-4FF9-8C43-C25728103BE2}"/>
              </a:ext>
            </a:extLst>
          </p:cNvPr>
          <p:cNvSpPr txBox="1"/>
          <p:nvPr/>
        </p:nvSpPr>
        <p:spPr>
          <a:xfrm>
            <a:off x="482248" y="1357592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Result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594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A2D50-0EA4-4BD2-BD99-98545AB1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17EF7-4070-4550-9F5F-BEF70AD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6D730-6E4C-4114-BB5E-733E627F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97503B8-377D-4CE2-859D-8E406F0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1C9CF-35EA-4B9B-8118-D90D574DF3DE}"/>
              </a:ext>
            </a:extLst>
          </p:cNvPr>
          <p:cNvSpPr txBox="1"/>
          <p:nvPr/>
        </p:nvSpPr>
        <p:spPr>
          <a:xfrm>
            <a:off x="304799" y="1928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8BAF6-3B3C-4086-AA84-6BE4231030E9}"/>
              </a:ext>
            </a:extLst>
          </p:cNvPr>
          <p:cNvSpPr txBox="1"/>
          <p:nvPr/>
        </p:nvSpPr>
        <p:spPr>
          <a:xfrm>
            <a:off x="1049828" y="1928552"/>
            <a:ext cx="967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This dataset is just like the CIFAR-10, except it has 100 classes containing 600 images each.</a:t>
            </a:r>
          </a:p>
          <a:p>
            <a:r>
              <a:rPr lang="en-US" altLang="ko-KR" dirty="0"/>
              <a:t> There are 500 training images and 100 testing images per class. 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60641B-123F-4070-83F6-3404E331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5" y="1427995"/>
            <a:ext cx="4210570" cy="5005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F7EB00-5A33-4327-9BBC-C7D3C16D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87" y="2596887"/>
            <a:ext cx="5342706" cy="37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28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A2D50-0EA4-4BD2-BD99-98545AB1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17EF7-4070-4550-9F5F-BEF70AD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6D730-6E4C-4114-BB5E-733E627F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97503B8-377D-4CE2-859D-8E406F0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CIFAR-100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443364-8B6F-479A-B5C3-D8DA9450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565" y="1922776"/>
            <a:ext cx="6762750" cy="3486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DAE731-8687-4F1A-B03A-A8A400215D62}"/>
              </a:ext>
            </a:extLst>
          </p:cNvPr>
          <p:cNvSpPr txBox="1"/>
          <p:nvPr/>
        </p:nvSpPr>
        <p:spPr>
          <a:xfrm>
            <a:off x="482248" y="1357592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Data Load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096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F82790-2C9E-4DED-B8B7-D287DB99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9BA1D7-CD27-4B67-9CC7-2600AE2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AE199-D8C5-45B3-9477-B2ED12ED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AB488D4-D68D-44A7-9DA7-F1A7C8DD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기존 </a:t>
            </a:r>
            <a:r>
              <a:rPr lang="en-US" altLang="ko-KR" sz="4000" dirty="0" err="1"/>
              <a:t>Muti</a:t>
            </a:r>
            <a:r>
              <a:rPr lang="en-US" altLang="ko-KR" sz="4000" dirty="0"/>
              <a:t>-Layer NN</a:t>
            </a:r>
            <a:r>
              <a:rPr lang="ko-KR" altLang="en-US" sz="4000" dirty="0"/>
              <a:t>의 문제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26DEF84-7133-4DFA-A2F7-E20C12D65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14" y="1545021"/>
            <a:ext cx="11192308" cy="4579391"/>
          </a:xfrm>
        </p:spPr>
        <p:txBody>
          <a:bodyPr/>
          <a:lstStyle/>
          <a:p>
            <a:r>
              <a:rPr lang="ko-KR" altLang="en-US" dirty="0"/>
              <a:t>같은 의미의 예외적인 이미지가 입력 될 때마다 </a:t>
            </a:r>
            <a:r>
              <a:rPr lang="en-US" altLang="ko-KR" dirty="0"/>
              <a:t>weight </a:t>
            </a:r>
            <a:r>
              <a:rPr lang="ko-KR" altLang="en-US" dirty="0"/>
              <a:t>값을 학습시켜야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weight</a:t>
            </a:r>
            <a:r>
              <a:rPr lang="ko-KR" altLang="en-US" dirty="0"/>
              <a:t>값과 </a:t>
            </a:r>
            <a:r>
              <a:rPr lang="en-US" altLang="ko-KR" dirty="0"/>
              <a:t>bias </a:t>
            </a:r>
            <a:r>
              <a:rPr lang="ko-KR" altLang="en-US" dirty="0"/>
              <a:t>등 </a:t>
            </a:r>
            <a:r>
              <a:rPr lang="en-US" altLang="ko-KR" dirty="0"/>
              <a:t>parameter</a:t>
            </a:r>
            <a:r>
              <a:rPr lang="ko-KR" altLang="en-US" dirty="0"/>
              <a:t>가 많이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Overfitting </a:t>
            </a:r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09832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A2D50-0EA4-4BD2-BD99-98545AB1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17EF7-4070-4550-9F5F-BEF70AD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6D730-6E4C-4114-BB5E-733E627F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97503B8-377D-4CE2-859D-8E406F0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279A-DC64-4968-B361-67B3DAD2F956}"/>
              </a:ext>
            </a:extLst>
          </p:cNvPr>
          <p:cNvSpPr txBox="1"/>
          <p:nvPr/>
        </p:nvSpPr>
        <p:spPr>
          <a:xfrm>
            <a:off x="7524750" y="1989853"/>
            <a:ext cx="37753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image size	=&gt; 3</a:t>
            </a:r>
            <a:r>
              <a:rPr lang="ko-KR" altLang="en-US" dirty="0"/>
              <a:t>채널   </a:t>
            </a:r>
            <a:r>
              <a:rPr lang="en-US" altLang="ko-KR" dirty="0"/>
              <a:t>32x32</a:t>
            </a:r>
          </a:p>
          <a:p>
            <a:endParaRPr lang="en-US" altLang="ko-KR" dirty="0"/>
          </a:p>
          <a:p>
            <a:r>
              <a:rPr lang="en-US" altLang="ko-KR" dirty="0"/>
              <a:t>Layer1</a:t>
            </a:r>
          </a:p>
          <a:p>
            <a:r>
              <a:rPr lang="en-US" altLang="ko-KR" dirty="0"/>
              <a:t>L1 input size	=&gt; 3</a:t>
            </a:r>
            <a:r>
              <a:rPr lang="ko-KR" altLang="en-US" dirty="0"/>
              <a:t>채널 </a:t>
            </a:r>
            <a:r>
              <a:rPr lang="en-US" altLang="ko-KR" dirty="0"/>
              <a:t>  32x32</a:t>
            </a:r>
          </a:p>
          <a:p>
            <a:r>
              <a:rPr lang="en-US" altLang="ko-KR" dirty="0"/>
              <a:t>Conv 		=&gt; 32</a:t>
            </a:r>
            <a:r>
              <a:rPr lang="ko-KR" altLang="en-US" dirty="0"/>
              <a:t>채널 </a:t>
            </a:r>
            <a:r>
              <a:rPr lang="en-US" altLang="ko-KR" dirty="0"/>
              <a:t>32x32</a:t>
            </a:r>
          </a:p>
          <a:p>
            <a:r>
              <a:rPr lang="en-US" altLang="ko-KR" dirty="0"/>
              <a:t>Pool		=&gt; 32</a:t>
            </a:r>
            <a:r>
              <a:rPr lang="ko-KR" altLang="en-US" dirty="0"/>
              <a:t>채널 </a:t>
            </a:r>
            <a:r>
              <a:rPr lang="en-US" altLang="ko-KR" dirty="0"/>
              <a:t>16x16</a:t>
            </a:r>
          </a:p>
          <a:p>
            <a:endParaRPr lang="en-US" altLang="ko-KR" dirty="0"/>
          </a:p>
          <a:p>
            <a:r>
              <a:rPr lang="en-US" altLang="ko-KR" dirty="0"/>
              <a:t>Layer2</a:t>
            </a:r>
          </a:p>
          <a:p>
            <a:r>
              <a:rPr lang="en-US" altLang="ko-KR" dirty="0"/>
              <a:t>L2 input size	=&gt; 32</a:t>
            </a:r>
            <a:r>
              <a:rPr lang="ko-KR" altLang="en-US" dirty="0"/>
              <a:t>채널 </a:t>
            </a:r>
            <a:r>
              <a:rPr lang="en-US" altLang="ko-KR" dirty="0"/>
              <a:t>16x16</a:t>
            </a:r>
          </a:p>
          <a:p>
            <a:r>
              <a:rPr lang="en-US" altLang="ko-KR" dirty="0"/>
              <a:t>Conv 		=&gt; 64</a:t>
            </a:r>
            <a:r>
              <a:rPr lang="ko-KR" altLang="en-US" dirty="0"/>
              <a:t>채널 </a:t>
            </a:r>
            <a:r>
              <a:rPr lang="en-US" altLang="ko-KR" dirty="0"/>
              <a:t>16x16</a:t>
            </a:r>
          </a:p>
          <a:p>
            <a:r>
              <a:rPr lang="en-US" altLang="ko-KR" dirty="0"/>
              <a:t>Pool		=&gt; 64</a:t>
            </a:r>
            <a:r>
              <a:rPr lang="ko-KR" altLang="en-US" dirty="0"/>
              <a:t>채널  </a:t>
            </a:r>
            <a:r>
              <a:rPr lang="en-US" altLang="ko-KR" dirty="0"/>
              <a:t>8 x 8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7C63D7-0557-4496-B9E8-C2CA9AD03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369253"/>
            <a:ext cx="66960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94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A2D50-0EA4-4BD2-BD99-98545AB1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17EF7-4070-4550-9F5F-BEF70AD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6D730-6E4C-4114-BB5E-733E627F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97503B8-377D-4CE2-859D-8E406F0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0169A-1359-445C-8E0F-59A37AAAF4F9}"/>
              </a:ext>
            </a:extLst>
          </p:cNvPr>
          <p:cNvSpPr txBox="1"/>
          <p:nvPr/>
        </p:nvSpPr>
        <p:spPr>
          <a:xfrm>
            <a:off x="4038600" y="3486150"/>
            <a:ext cx="710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B006D6-4160-474A-8D5B-D68FD2863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70" b="50000"/>
          <a:stretch/>
        </p:blipFill>
        <p:spPr>
          <a:xfrm>
            <a:off x="595312" y="2300322"/>
            <a:ext cx="5973847" cy="2738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55457C-B023-44A3-A905-7640FF7A6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52" r="38764"/>
          <a:stretch/>
        </p:blipFill>
        <p:spPr>
          <a:xfrm>
            <a:off x="6974549" y="2307702"/>
            <a:ext cx="4256519" cy="2973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85745D-602B-4188-BE10-A254EBBFEE25}"/>
              </a:ext>
            </a:extLst>
          </p:cNvPr>
          <p:cNvSpPr txBox="1"/>
          <p:nvPr/>
        </p:nvSpPr>
        <p:spPr>
          <a:xfrm>
            <a:off x="595312" y="1379917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Result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853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4D2B708-7DF0-4A32-9903-5928C0DE8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65" y="1333307"/>
            <a:ext cx="5072188" cy="2168059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F82790-2C9E-4DED-B8B7-D287DB99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9BA1D7-CD27-4B67-9CC7-2600AE2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AE199-D8C5-45B3-9477-B2ED12ED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AB488D4-D68D-44A7-9DA7-F1A7C8DD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합성곱</a:t>
            </a:r>
            <a:r>
              <a:rPr lang="ko-KR" altLang="en-US" sz="4000" dirty="0"/>
              <a:t> 연산</a:t>
            </a:r>
            <a:r>
              <a:rPr lang="en-US" altLang="ko-KR" sz="4000" dirty="0"/>
              <a:t>(Convolution operation)</a:t>
            </a:r>
            <a:endParaRPr lang="ko-KR" altLang="en-US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BCA783-1284-43D0-BAA7-A2E1EA271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7" y="3762676"/>
            <a:ext cx="4809524" cy="20092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A3174E-D802-4E2D-BBA2-F3E0DA440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836" y="2051138"/>
            <a:ext cx="3115844" cy="2168059"/>
          </a:xfrm>
          <a:prstGeom prst="rect">
            <a:avLst/>
          </a:prstGeom>
        </p:spPr>
      </p:pic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8AA2992C-6852-4475-BB25-B1D57415A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437" y="4511434"/>
            <a:ext cx="5904643" cy="8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3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F82790-2C9E-4DED-B8B7-D287DB99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9BA1D7-CD27-4B67-9CC7-2600AE2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AE199-D8C5-45B3-9477-B2ED12ED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BD989006-4B43-48B8-87F4-0EFAC0AABC37}"/>
              </a:ext>
            </a:extLst>
          </p:cNvPr>
          <p:cNvSpPr txBox="1">
            <a:spLocks/>
          </p:cNvSpPr>
          <p:nvPr/>
        </p:nvSpPr>
        <p:spPr>
          <a:xfrm>
            <a:off x="306859" y="143905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40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Zero Padding</a:t>
            </a:r>
            <a:endParaRPr lang="ko-KR" altLang="en-US" dirty="0"/>
          </a:p>
        </p:txBody>
      </p:sp>
      <p:pic>
        <p:nvPicPr>
          <p:cNvPr id="15" name="Picture 2" descr="DeepLearning] 헷갈리는 기본 용어 모음집">
            <a:extLst>
              <a:ext uri="{FF2B5EF4-FFF2-40B4-BE49-F238E27FC236}">
                <a16:creationId xmlns:a16="http://schemas.microsoft.com/office/drawing/2014/main" id="{62DA6222-C6F4-41C2-8D9C-20D01CCDF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79" y="1935376"/>
            <a:ext cx="5181600" cy="229285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2A98E8D-2478-405C-A7AC-34492D8E36D8}"/>
              </a:ext>
            </a:extLst>
          </p:cNvPr>
          <p:cNvSpPr txBox="1">
            <a:spLocks/>
          </p:cNvSpPr>
          <p:nvPr/>
        </p:nvSpPr>
        <p:spPr>
          <a:xfrm>
            <a:off x="5642811" y="2396691"/>
            <a:ext cx="6100010" cy="3663084"/>
          </a:xfrm>
          <a:prstGeom prst="rect">
            <a:avLst/>
          </a:prstGeom>
        </p:spPr>
        <p:txBody>
          <a:bodyPr/>
          <a:lstStyle>
            <a:lvl1pPr marL="287338" indent="-28733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914400" algn="l"/>
                <a:tab pos="2103120" algn="l"/>
              </a:tabLst>
              <a:defRPr sz="32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4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6138" indent="-2873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­"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입력 값의 크기를 유지하기 위해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일정한 크기의 </a:t>
            </a:r>
            <a:r>
              <a:rPr lang="en-US" altLang="ko-KR" dirty="0"/>
              <a:t>0</a:t>
            </a:r>
            <a:r>
              <a:rPr lang="ko-KR" altLang="en-US" dirty="0"/>
              <a:t>의 층으로</a:t>
            </a:r>
            <a:r>
              <a:rPr lang="en-US" altLang="ko-KR" dirty="0"/>
              <a:t> </a:t>
            </a:r>
            <a:r>
              <a:rPr lang="ko-KR" altLang="en-US" dirty="0"/>
              <a:t>입력 값을 감싸는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9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67F9AD-3649-4A7D-89B5-395CFB62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4C3A29-BA81-4005-A68C-C4AA26F8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B9ED2A-C1FC-4DAB-8F0E-E1F8A212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1EF6912-FBC2-4ED6-8AF7-287A3DF8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Stride</a:t>
            </a:r>
            <a:endParaRPr lang="ko-KR" altLang="en-US" sz="4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C07F91-03E4-41AB-97FE-ECF13E4A7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917" y="1789878"/>
            <a:ext cx="4977784" cy="4032853"/>
          </a:xfrm>
        </p:spPr>
        <p:txBody>
          <a:bodyPr/>
          <a:lstStyle/>
          <a:p>
            <a:r>
              <a:rPr lang="ko-KR" altLang="en-US" dirty="0"/>
              <a:t>필터가 이동하는 단위</a:t>
            </a:r>
          </a:p>
        </p:txBody>
      </p:sp>
      <p:pic>
        <p:nvPicPr>
          <p:cNvPr id="2050" name="Picture 2" descr="Convolutional Neural Networks(CNN) #1 Kernel, Stride, Padding -  BrilliantCode.net">
            <a:extLst>
              <a:ext uri="{FF2B5EF4-FFF2-40B4-BE49-F238E27FC236}">
                <a16:creationId xmlns:a16="http://schemas.microsoft.com/office/drawing/2014/main" id="{7F3D6E03-83ED-43A9-8BB0-DA054BA3B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3"/>
          <a:stretch/>
        </p:blipFill>
        <p:spPr bwMode="auto">
          <a:xfrm>
            <a:off x="377940" y="1417584"/>
            <a:ext cx="5340117" cy="44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61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67F9AD-3649-4A7D-89B5-395CFB62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4C3A29-BA81-4005-A68C-C4AA26F8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B9ED2A-C1FC-4DAB-8F0E-E1F8A212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1EF6912-FBC2-4ED6-8AF7-287A3DF8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합성곱</a:t>
            </a:r>
            <a:r>
              <a:rPr lang="ko-KR" altLang="en-US" sz="4000" dirty="0"/>
              <a:t> 신경망의 가중치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13301A7-93C4-4CE9-B523-CFE654EB1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38" y="1492130"/>
            <a:ext cx="6127882" cy="2742457"/>
          </a:xfrm>
          <a:prstGeom prst="rect">
            <a:avLst/>
          </a:prstGeom>
        </p:spPr>
      </p:pic>
      <p:pic>
        <p:nvPicPr>
          <p:cNvPr id="11" name="내용 개체 틀 6">
            <a:extLst>
              <a:ext uri="{FF2B5EF4-FFF2-40B4-BE49-F238E27FC236}">
                <a16:creationId xmlns:a16="http://schemas.microsoft.com/office/drawing/2014/main" id="{76B5BC3D-B5ED-4B4E-89F0-D2B139D7A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379" y="1611687"/>
            <a:ext cx="4438650" cy="3000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0F937A-1E25-4228-9783-69A7F80D6F94}"/>
              </a:ext>
            </a:extLst>
          </p:cNvPr>
          <p:cNvSpPr txBox="1"/>
          <p:nvPr/>
        </p:nvSpPr>
        <p:spPr>
          <a:xfrm>
            <a:off x="7287731" y="5091764"/>
            <a:ext cx="320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bias</a:t>
            </a:r>
            <a:r>
              <a:rPr lang="ko-KR" altLang="en-US" dirty="0"/>
              <a:t>는 항상 </a:t>
            </a:r>
            <a:r>
              <a:rPr lang="en-US" altLang="ko-KR" dirty="0"/>
              <a:t>(1,1)</a:t>
            </a:r>
            <a:r>
              <a:rPr lang="ko-KR" altLang="en-US" dirty="0"/>
              <a:t>로 표현되고</a:t>
            </a:r>
            <a:r>
              <a:rPr lang="en-US" altLang="ko-KR" dirty="0"/>
              <a:t>, </a:t>
            </a:r>
            <a:r>
              <a:rPr lang="ko-KR" altLang="en-US" dirty="0"/>
              <a:t>모든 원소에 더해준다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E3292-1EC6-467F-93A6-6BF1B4F8E4D9}"/>
              </a:ext>
            </a:extLst>
          </p:cNvPr>
          <p:cNvSpPr txBox="1"/>
          <p:nvPr/>
        </p:nvSpPr>
        <p:spPr>
          <a:xfrm>
            <a:off x="784457" y="4796953"/>
            <a:ext cx="489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</a:t>
            </a:r>
            <a:r>
              <a:rPr lang="ko-KR" altLang="en-US" dirty="0"/>
              <a:t>다음과 같이 </a:t>
            </a:r>
            <a:r>
              <a:rPr lang="ko-KR" altLang="en-US" dirty="0" err="1"/>
              <a:t>합성곱을</a:t>
            </a:r>
            <a:r>
              <a:rPr lang="ko-KR" altLang="en-US" dirty="0"/>
              <a:t> 통해 공간적 정보를 얻을 수 있고</a:t>
            </a:r>
            <a:r>
              <a:rPr lang="en-US" altLang="ko-KR" dirty="0"/>
              <a:t>, </a:t>
            </a:r>
            <a:r>
              <a:rPr lang="ko-KR" altLang="en-US" dirty="0"/>
              <a:t>실제 연산을 수행할 때는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/>
              <a:t>vectorize</a:t>
            </a:r>
            <a:r>
              <a:rPr lang="ko-KR" altLang="en-US" dirty="0"/>
              <a:t>된 형태로 수행하게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71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1868DC4-F3B6-4C5D-B882-D47A3E69A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15" y="1895985"/>
            <a:ext cx="7082769" cy="3859922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5F42C-C294-4FC1-AB26-6B58249A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93AC4D-02CE-4401-A207-A0CCCF31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429F0A-22E0-45A9-8396-6F477300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406869F-AC45-4ACE-B3A6-8517A257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다수의 채널을 가질 경우의 </a:t>
            </a:r>
            <a:r>
              <a:rPr lang="ko-KR" altLang="en-US" sz="4000" dirty="0" err="1"/>
              <a:t>합성곱</a:t>
            </a:r>
            <a:r>
              <a:rPr lang="ko-KR" altLang="en-US" sz="4000" dirty="0"/>
              <a:t> 연산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91FA5-56F7-43BC-A0AE-FB5E52AE390E}"/>
              </a:ext>
            </a:extLst>
          </p:cNvPr>
          <p:cNvSpPr txBox="1"/>
          <p:nvPr/>
        </p:nvSpPr>
        <p:spPr>
          <a:xfrm>
            <a:off x="8017844" y="4562374"/>
            <a:ext cx="305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채널의 특성 </a:t>
            </a:r>
            <a:r>
              <a:rPr lang="ko-KR" altLang="en-US" dirty="0" err="1"/>
              <a:t>맵을</a:t>
            </a:r>
            <a:r>
              <a:rPr lang="ko-KR" altLang="en-US" dirty="0"/>
              <a:t> 구하고 그 합을 통해 </a:t>
            </a:r>
            <a:r>
              <a:rPr lang="en-US" altLang="ko-KR" dirty="0"/>
              <a:t>1</a:t>
            </a:r>
            <a:r>
              <a:rPr lang="ko-KR" altLang="en-US" dirty="0"/>
              <a:t>개의 채널로 이루어진 결과를 </a:t>
            </a:r>
            <a:r>
              <a:rPr lang="ko-KR" altLang="en-US" dirty="0" err="1"/>
              <a:t>얻게된다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5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AADEEC4-A0AE-4665-9E26-5A12EB54E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840" y="3459162"/>
            <a:ext cx="4991100" cy="286702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41A8F-425F-4278-B730-B670B8CA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29-Sep-20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2138C0-9732-49B5-A7B9-02CAF1B9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804BA4-CB9F-4EA4-A519-9B84DCF4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099CC29-A282-4B46-80CB-A1F1E2E2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3</a:t>
            </a:r>
            <a:r>
              <a:rPr lang="ko-KR" altLang="en-US" sz="4000" dirty="0"/>
              <a:t>차원 </a:t>
            </a:r>
            <a:r>
              <a:rPr lang="ko-KR" altLang="en-US" sz="4000" dirty="0" err="1"/>
              <a:t>텐서의</a:t>
            </a:r>
            <a:r>
              <a:rPr lang="ko-KR" altLang="en-US" sz="4000" dirty="0"/>
              <a:t> </a:t>
            </a:r>
            <a:r>
              <a:rPr lang="ko-KR" altLang="en-US" sz="4000" dirty="0" err="1"/>
              <a:t>합성곱</a:t>
            </a:r>
            <a:r>
              <a:rPr lang="ko-KR" altLang="en-US" sz="4000" dirty="0"/>
              <a:t> 연산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AEAC64-A283-4F6E-88A5-DFE7ECD8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74" y="1401762"/>
            <a:ext cx="5753100" cy="205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5257F7-F5FE-4F7D-AE35-CA9C55BAE854}"/>
              </a:ext>
            </a:extLst>
          </p:cNvPr>
          <p:cNvSpPr txBox="1"/>
          <p:nvPr/>
        </p:nvSpPr>
        <p:spPr>
          <a:xfrm>
            <a:off x="7199697" y="2749901"/>
            <a:ext cx="3610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</a:t>
            </a:r>
            <a:r>
              <a:rPr lang="ko-KR" altLang="en-US" dirty="0"/>
              <a:t> 다수의 채널이 있을 때는 각 원소를 더해서 연산결과가 한개의 채널이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8276F-B735-40E8-A476-1697790002EA}"/>
              </a:ext>
            </a:extLst>
          </p:cNvPr>
          <p:cNvSpPr txBox="1"/>
          <p:nvPr/>
        </p:nvSpPr>
        <p:spPr>
          <a:xfrm>
            <a:off x="7199697" y="4543124"/>
            <a:ext cx="305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C0</a:t>
            </a:r>
            <a:r>
              <a:rPr lang="ko-KR" altLang="en-US" dirty="0"/>
              <a:t>개의 커널이 있을 때는 </a:t>
            </a:r>
            <a:r>
              <a:rPr lang="en-US" altLang="ko-KR" dirty="0"/>
              <a:t>output</a:t>
            </a:r>
            <a:r>
              <a:rPr lang="ko-KR" altLang="en-US" dirty="0"/>
              <a:t>이 </a:t>
            </a:r>
            <a:r>
              <a:rPr lang="en-US" altLang="ko-KR" dirty="0"/>
              <a:t>C0</a:t>
            </a:r>
            <a:r>
              <a:rPr lang="ko-KR" altLang="en-US" dirty="0"/>
              <a:t>개의 채널이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99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CC6B84EA3EC154BA15F0B09AD5ACA5D" ma:contentTypeVersion="2" ma:contentTypeDescription="새 문서를 만듭니다." ma:contentTypeScope="" ma:versionID="db50aff78ad3840c0e2e28eeb8a2a224">
  <xsd:schema xmlns:xsd="http://www.w3.org/2001/XMLSchema" xmlns:xs="http://www.w3.org/2001/XMLSchema" xmlns:p="http://schemas.microsoft.com/office/2006/metadata/properties" xmlns:ns2="409a222d-a557-4ebd-9c8d-76c8960f408b" targetNamespace="http://schemas.microsoft.com/office/2006/metadata/properties" ma:root="true" ma:fieldsID="a3c242c64ea9d1f71d3d42cd58fb48b2" ns2:_="">
    <xsd:import namespace="409a222d-a557-4ebd-9c8d-76c8960f4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a222d-a557-4ebd-9c8d-76c8960f4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BB4B32-E5E7-4467-87F1-533CB5A1BC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3FF877-C5BF-4AD5-8E4D-3CFA2CAA46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9a222d-a557-4ebd-9c8d-76c8960f40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858</Words>
  <Application>Microsoft Office PowerPoint</Application>
  <PresentationFormat>와이드스크린</PresentationFormat>
  <Paragraphs>197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Cambria Math</vt:lpstr>
      <vt:lpstr>Courier New</vt:lpstr>
      <vt:lpstr>Wingdings</vt:lpstr>
      <vt:lpstr>Office 테마</vt:lpstr>
      <vt:lpstr>Capstone Design Week5 Presentation</vt:lpstr>
      <vt:lpstr>CNN MNIST 구현</vt:lpstr>
      <vt:lpstr>기존 Muti-Layer NN의 문제</vt:lpstr>
      <vt:lpstr>합성곱 연산(Convolution operation)</vt:lpstr>
      <vt:lpstr>PowerPoint 프레젠테이션</vt:lpstr>
      <vt:lpstr>Stride</vt:lpstr>
      <vt:lpstr>합성곱 신경망의 가중치</vt:lpstr>
      <vt:lpstr>다수의 채널을 가질 경우의 합성곱 연산</vt:lpstr>
      <vt:lpstr>3차원 텐서의 합성곱 연산</vt:lpstr>
      <vt:lpstr>Maxpooling</vt:lpstr>
      <vt:lpstr>Maxpooling</vt:lpstr>
      <vt:lpstr>CNN으로 이루어진 network</vt:lpstr>
      <vt:lpstr>출력 층</vt:lpstr>
      <vt:lpstr>비용함수(C_T) 구하기</vt:lpstr>
      <vt:lpstr>Propagation 과정</vt:lpstr>
      <vt:lpstr>CNN Class 구현</vt:lpstr>
      <vt:lpstr>CNN Class – layer1 구현(convolution)</vt:lpstr>
      <vt:lpstr>CNN Class – layer1 구현 (convolution)</vt:lpstr>
      <vt:lpstr>CNN Class – layer1 구현 (convolution)</vt:lpstr>
      <vt:lpstr>CNN Class – layer1 구현(pooling)</vt:lpstr>
      <vt:lpstr>CNN MODEL</vt:lpstr>
      <vt:lpstr>Validation loss 구현</vt:lpstr>
      <vt:lpstr>Training Curve</vt:lpstr>
      <vt:lpstr>CIFAR-10</vt:lpstr>
      <vt:lpstr>CIFAR-10</vt:lpstr>
      <vt:lpstr>CIFAR-10</vt:lpstr>
      <vt:lpstr>CIFAR-10</vt:lpstr>
      <vt:lpstr>CIFAR-100</vt:lpstr>
      <vt:lpstr>CIFAR-100</vt:lpstr>
      <vt:lpstr>CIFAR-100</vt:lpstr>
      <vt:lpstr>CIFAR-100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Week5 Presentation</dc:title>
  <dc:creator>사재현(***6***124)</dc:creator>
  <cp:lastModifiedBy>Park sangjun</cp:lastModifiedBy>
  <cp:revision>9</cp:revision>
  <dcterms:created xsi:type="dcterms:W3CDTF">2020-09-28T16:21:15Z</dcterms:created>
  <dcterms:modified xsi:type="dcterms:W3CDTF">2020-09-29T04:54:25Z</dcterms:modified>
</cp:coreProperties>
</file>