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73" r:id="rId5"/>
    <p:sldId id="408" r:id="rId6"/>
    <p:sldId id="410" r:id="rId7"/>
    <p:sldId id="411" r:id="rId8"/>
    <p:sldId id="412" r:id="rId9"/>
    <p:sldId id="413" r:id="rId10"/>
    <p:sldId id="414" r:id="rId11"/>
    <p:sldId id="419" r:id="rId12"/>
    <p:sldId id="420" r:id="rId13"/>
    <p:sldId id="421" r:id="rId14"/>
    <p:sldId id="270" r:id="rId15"/>
    <p:sldId id="269" r:id="rId16"/>
    <p:sldId id="257" r:id="rId17"/>
    <p:sldId id="258" r:id="rId18"/>
    <p:sldId id="259" r:id="rId19"/>
    <p:sldId id="260" r:id="rId20"/>
    <p:sldId id="263" r:id="rId21"/>
    <p:sldId id="264" r:id="rId22"/>
    <p:sldId id="422" r:id="rId23"/>
    <p:sldId id="426" r:id="rId24"/>
    <p:sldId id="261" r:id="rId25"/>
    <p:sldId id="268" r:id="rId26"/>
    <p:sldId id="42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79784-DCF0-4916-B66E-47BF589884A1}" v="74" dt="2020-10-21T16:50:24.947"/>
    <p1510:client id="{811256FB-64B9-DAC3-F1FD-FABB3B515619}" v="557" dt="2020-10-22T13:45:20.281"/>
    <p1510:client id="{AB28EC7C-6B15-6C7D-D28C-8F2D2CD9BCBE}" v="328" dt="2020-10-22T17:03:31.597"/>
    <p1510:client id="{C56C212D-A7DD-8E78-F9D8-35429009AF6A}" v="19" dt="2020-10-21T18:06:30.232"/>
    <p1510:client id="{EE18EFC6-4B41-5184-008E-65C9B6BC471A}" v="16" dt="2020-10-22T16:24:00.641"/>
    <p1510:client id="{F167F1A6-A620-9C72-2DB8-0109FC2A75C0}" v="132" dt="2020-10-22T11:23:29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3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2020-10-23(Fri)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2020-10-23(Fri)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B9006-9043-49FE-B586-56639BFDBF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53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B9006-9043-49FE-B586-56639BFDBF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43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B9006-9043-49FE-B586-56639BFDBF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3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B9006-9043-49FE-B586-56639BFDBF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559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B9006-9043-49FE-B586-56639BFDBF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25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B9006-9043-49FE-B586-56639BFDBF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97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B9006-9043-49FE-B586-56639BFDBF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51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B9006-9043-49FE-B586-56639BFDBF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31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B9006-9043-49FE-B586-56639BFDBF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4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600" cap="small" baseline="0"/>
            </a:lvl1pPr>
          </a:lstStyle>
          <a:p>
            <a:r>
              <a:rPr lang="en-US" altLang="ko-KR"/>
              <a:t>Presentation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Your Name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7338" indent="-287338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 altLang="ko-KR"/>
              <a:t>Contents here </a:t>
            </a:r>
            <a:endParaRPr lang="ko-KR" altLang="en-US"/>
          </a:p>
          <a:p>
            <a:pPr lvl="1"/>
            <a:r>
              <a:rPr lang="en-US" altLang="ko-KR"/>
              <a:t>Contents here</a:t>
            </a:r>
            <a:endParaRPr lang="ko-KR" altLang="en-US"/>
          </a:p>
          <a:p>
            <a:pPr lvl="2"/>
            <a:r>
              <a:rPr lang="en-US" altLang="ko-KR"/>
              <a:t>Contents here</a:t>
            </a:r>
            <a:endParaRPr lang="ko-KR" altLang="en-US"/>
          </a:p>
          <a:p>
            <a:pPr lvl="3"/>
            <a:r>
              <a:rPr lang="en-US" altLang="ko-KR"/>
              <a:t>Contents here</a:t>
            </a:r>
            <a:endParaRPr lang="ko-KR" altLang="en-US"/>
          </a:p>
          <a:p>
            <a:pPr lvl="4"/>
            <a:r>
              <a:rPr lang="en-US" altLang="ko-KR"/>
              <a:t>Contents here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5C8A5B-48B6-40BE-BEE0-D14620878104}"/>
              </a:ext>
            </a:extLst>
          </p:cNvPr>
          <p:cNvSpPr/>
          <p:nvPr userDrawn="1"/>
        </p:nvSpPr>
        <p:spPr>
          <a:xfrm>
            <a:off x="0" y="1093928"/>
            <a:ext cx="12192000" cy="90990"/>
          </a:xfrm>
          <a:prstGeom prst="rect">
            <a:avLst/>
          </a:prstGeom>
          <a:pattFill prst="pct7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altLang="ko-KR"/>
              <a:t>Slide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AAC0-5262-4C8A-A401-2CF5A011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CB48A-7A05-4D0F-A909-104EE52D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9606A-50AF-48FB-BAD5-98A5A0E5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70BCE-9843-4CA8-BB46-9591A64E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10B11-C1FE-4AFD-8FB0-5C16E31A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0C33-D9D9-4556-9EFF-A018D7DD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B969F-3B8A-4348-B781-3A841DE1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BC4DB-3E98-46BC-BB27-7BDF7577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440D6-8746-49B3-A2F1-790E5ED4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A28C-8F7D-4622-82B7-F7DE94CA0444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0F3DC-AE06-405D-B087-5E1430F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1E35-998F-4C75-8A6F-8BC9B12C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465E-670E-4CB6-85BC-29149F8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E1C15-EC31-4F42-A01D-187D1F6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6A1F-1AD8-4B43-B3F3-0EDFBCC2F6D6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A039-A7F7-4249-B55A-AFCE789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5C2BA-F548-4D93-BFDA-C615C4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713C7A-C4B5-43A1-9503-DB5B1D9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D912-49D1-4F99-9F89-90FAD2B249D4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E500E-B4E5-4852-9BEF-B6500192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A60E-DC5A-42B1-9036-88DBDAC5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4FF6-FF4A-445F-B001-2E5CC0EFF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669"/>
            <a:ext cx="9144000" cy="3084294"/>
          </a:xfrm>
        </p:spPr>
        <p:txBody>
          <a:bodyPr/>
          <a:lstStyle/>
          <a:p>
            <a:r>
              <a:rPr lang="en-US" altLang="ko-KR"/>
              <a:t>Capstone Design</a:t>
            </a:r>
            <a:br>
              <a:rPr lang="en-US" altLang="ko-KR"/>
            </a:br>
            <a:r>
              <a:rPr lang="en-US" altLang="ko-KR"/>
              <a:t>Week8</a:t>
            </a:r>
            <a:br>
              <a:rPr lang="en-US" altLang="ko-KR"/>
            </a:br>
            <a:r>
              <a:rPr lang="en-US" altLang="ko-KR"/>
              <a:t>Presentation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472961-8A9A-4FAE-B0D8-82631CBA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92362"/>
          </a:xfrm>
        </p:spPr>
        <p:txBody>
          <a:bodyPr>
            <a:normAutofit/>
          </a:bodyPr>
          <a:lstStyle/>
          <a:p>
            <a:pPr algn="r"/>
            <a:endParaRPr lang="en-US" altLang="ko-KR" sz="1800"/>
          </a:p>
          <a:p>
            <a:pPr algn="r"/>
            <a:r>
              <a:rPr lang="en-US" altLang="ko-KR" sz="1800"/>
              <a:t>2016124099 </a:t>
            </a:r>
            <a:r>
              <a:rPr lang="ko-KR" altLang="en-US" sz="1800" err="1"/>
              <a:t>박관영</a:t>
            </a:r>
            <a:endParaRPr lang="en-US" altLang="ko-KR" sz="1800"/>
          </a:p>
          <a:p>
            <a:pPr algn="r"/>
            <a:r>
              <a:rPr lang="en-US" altLang="ko-KR" sz="1800"/>
              <a:t>2016124103 </a:t>
            </a:r>
            <a:r>
              <a:rPr lang="ko-KR" altLang="en-US" sz="1800"/>
              <a:t>박상준</a:t>
            </a:r>
            <a:endParaRPr lang="en-US" altLang="ko-KR" sz="1800"/>
          </a:p>
          <a:p>
            <a:pPr algn="r"/>
            <a:r>
              <a:rPr lang="en-US" altLang="ko-KR" sz="1800"/>
              <a:t>2016124124 </a:t>
            </a:r>
            <a:r>
              <a:rPr lang="ko-KR" altLang="en-US" sz="1800"/>
              <a:t>사재현</a:t>
            </a:r>
            <a:endParaRPr lang="en-US" altLang="ko-KR" sz="1800"/>
          </a:p>
          <a:p>
            <a:pPr algn="r"/>
            <a:r>
              <a:rPr lang="en-US" altLang="ko-KR" sz="1800"/>
              <a:t>2016124145 </a:t>
            </a:r>
            <a:r>
              <a:rPr lang="ko-KR" altLang="en-US" sz="1800"/>
              <a:t>양해찬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F3672-3ADD-492B-B252-C328ED8B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3A74-95FA-40E7-A732-4CBF582EC630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B97CF-08D9-4675-8F35-DAB66147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5E9E9-182B-40FE-82B2-88A06BBF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90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1"/>
    </mc:Choice>
    <mc:Fallback xmlns="">
      <p:transition spd="slow" advTm="136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58950A-E346-40D5-9A28-34E818C0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55193-E5A5-4F9B-931B-09349C94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711BF0-F4D3-4443-8044-BB219567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9D962F2-BA29-458A-9F8C-29137902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Row Stationary summary</a:t>
            </a:r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F0E02A2-F6DF-452C-835B-66F356C8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289222"/>
            <a:ext cx="11578281" cy="4887741"/>
          </a:xfrm>
        </p:spPr>
        <p:txBody>
          <a:bodyPr/>
          <a:lstStyle/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 sz="20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464FDB-825D-4B55-9DAB-062791C1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458" y="1534020"/>
            <a:ext cx="7302962" cy="43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6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6D766D-4971-4320-8A81-CF2FCFF0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0FBC87-999C-45B8-A16B-FA6CB292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1848D8-382E-4CE0-AEC5-9A542388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619C7A-4F71-4D75-A245-1A45604D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E79473C-4102-47C6-8A0D-178FA3B0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CapsuleNetwork</a:t>
            </a:r>
            <a:r>
              <a:rPr lang="en-US" altLang="ko-KR"/>
              <a:t>(</a:t>
            </a:r>
            <a:r>
              <a:rPr lang="en-US" altLang="ko-KR" err="1"/>
              <a:t>nn.Module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8F5700-203B-47EB-9C0A-5A24495F5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249"/>
          <a:stretch/>
        </p:blipFill>
        <p:spPr>
          <a:xfrm>
            <a:off x="304799" y="1378915"/>
            <a:ext cx="6472000" cy="48877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9ADBA0-F2B0-4673-8A35-FF6DE999D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63"/>
          <a:stretch/>
        </p:blipFill>
        <p:spPr>
          <a:xfrm>
            <a:off x="4812556" y="1499695"/>
            <a:ext cx="7070524" cy="446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17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44AA93F-F344-494E-AF14-D0BE8D6F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CCD5F8-0F17-4369-A93F-44F0EF61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CAE062-29DC-4836-B133-B968A3CD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2D97E5-30EF-4053-A814-B9CFC58B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040082E-D855-4010-84D0-E681F87C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C22F2D-24A1-434E-88FC-0D20D16E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60" y="1267053"/>
            <a:ext cx="9198380" cy="499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9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12B0CB-1604-4778-8C77-2F4C21F0A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289222"/>
            <a:ext cx="5789141" cy="50597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53452B-6945-47F2-A8CC-905909D1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9BA539-03C3-431E-B331-09B893C9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086076-3A3D-4028-9FA5-13CC149F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BD296CA-A15B-4609-9D46-8AB0FB92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Convolutional Layer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89487D-5330-4B17-A012-54E13A3D5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13" y="1289222"/>
            <a:ext cx="10247400" cy="505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5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7930D9-8E20-4B46-BFA8-1E6358FA3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289223"/>
            <a:ext cx="6126481" cy="48524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C1CCC-9F15-42B6-951F-A4ADAA09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BFA6E9-33D5-4B28-9C28-621B22CC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C8D221-8E3D-4D66-A73F-790950BA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26A1F3B-8BD0-488B-872B-8CE749B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Primary Capsule Layer -1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32A0FF-32A7-48C2-9926-4BBA93F1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77" y="1299059"/>
            <a:ext cx="8121452" cy="483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3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66B73A-B138-42F7-A1FF-9EF419B4D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89222"/>
            <a:ext cx="6387156" cy="48958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366A2C-FE26-42ED-86FE-6BADE324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ECC2E5-577B-4780-8482-2B06E53B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664099-459F-4067-85AE-304FAF06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91A58D8-4A48-4D35-A092-59D06457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Primary Capsule Layer -2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E9D1F1-B378-436E-A572-BE5305D6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17" y="1289222"/>
            <a:ext cx="678664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4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1C3EBD-0D7F-48DC-B6CE-A24CDAFA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2670B6-9F60-4B0F-9156-4A02B2D3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1F2E18-D985-4CA9-8361-BB26A63F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BD91160-0821-4229-ACEA-183C09FA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Digi Caps Layers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1E8FA5-94FF-4690-B9A1-ECC3C9EAE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06"/>
          <a:stretch/>
        </p:blipFill>
        <p:spPr>
          <a:xfrm>
            <a:off x="440414" y="1529007"/>
            <a:ext cx="5981700" cy="4408170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9F74BCF-2B09-48A1-B942-F0DBBD380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3400"/>
          <a:stretch/>
        </p:blipFill>
        <p:spPr>
          <a:xfrm>
            <a:off x="6093940" y="3953435"/>
            <a:ext cx="5993623" cy="159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80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5ABF53-D992-4DA6-98AF-144EEAA9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DD4F51-FF77-4A13-A2F7-D243A44D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1F6B0D-3019-4719-A275-7C9FF5AC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A419ADC-9685-4FC9-9F15-1CB49F46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Routing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88C3F5-FBF5-4D28-99F4-52B36DC8C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224218"/>
            <a:ext cx="8166376" cy="5124752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6E7DB3A-1927-412A-92BA-3AB00ECC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398" y="4098084"/>
            <a:ext cx="5638800" cy="154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523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DD9FC1-A59F-4DDC-AD6B-94E935E8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55A731-2213-422F-8710-2A8DE435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55CA31-F51B-4FD8-9894-273EE1BA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B28518-D5BB-4710-A864-1230AE81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ROUTING</a:t>
            </a:r>
            <a:endParaRPr lang="ko-KR" altLang="en-US"/>
          </a:p>
        </p:txBody>
      </p:sp>
      <p:pic>
        <p:nvPicPr>
          <p:cNvPr id="7" name="내용 개체 틀 7">
            <a:extLst>
              <a:ext uri="{FF2B5EF4-FFF2-40B4-BE49-F238E27FC236}">
                <a16:creationId xmlns:a16="http://schemas.microsoft.com/office/drawing/2014/main" id="{B45657FE-4FFF-4430-B54C-DC7DD9805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289050"/>
            <a:ext cx="8309623" cy="48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2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FE9CC1-39A1-4135-9ADA-43A10A90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AE0C35-6026-457A-9470-7228D65A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41459E-45D4-466B-8467-5167BAD6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BC8C966-A844-4436-8D0F-26C344CE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cs typeface="Arial"/>
              </a:rPr>
              <a:t>Train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780612-4866-4309-AD53-0067A146E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289222"/>
            <a:ext cx="8086166" cy="50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58950A-E346-40D5-9A28-34E818C0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55193-E5A5-4F9B-931B-09349C94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711BF0-F4D3-4443-8044-BB219567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9D962F2-BA29-458A-9F8C-29137902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Row Stationary (RS) </a:t>
            </a:r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F0E02A2-F6DF-452C-835B-66F356C8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289222"/>
            <a:ext cx="11578281" cy="488774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7020" indent="-287020"/>
            <a:r>
              <a:rPr lang="en-US" altLang="ko-KR"/>
              <a:t>Row Stationary</a:t>
            </a:r>
            <a:endParaRPr lang="ko-KR" altLang="en-US"/>
          </a:p>
          <a:p>
            <a:pPr lvl="1"/>
            <a:r>
              <a:rPr lang="ko-KR" altLang="en-US" sz="2400">
                <a:cs typeface="Arial"/>
              </a:rPr>
              <a:t>한 개의 PE에 filter의 한 행이 고정된 상태로 있고, input image가 convolution reuse되면서  PE로 input된다.  convolution의 partial sum 역시 row형태로 accumulate된다. 이러한 data flow를 row stationary라 부른다.</a:t>
            </a:r>
          </a:p>
          <a:p>
            <a:pPr lvl="1"/>
            <a:r>
              <a:rPr lang="ko-KR" altLang="en-US" sz="2400">
                <a:cs typeface="Arial"/>
              </a:rPr>
              <a:t>Data reuse를 최대화하였으며 PE간의 data flow를 통해 global buffer접근을 최소화 하였다.</a:t>
            </a:r>
          </a:p>
          <a:p>
            <a:pPr lvl="1"/>
            <a:endParaRPr lang="en-US" altLang="ko-KR">
              <a:cs typeface="Arial"/>
            </a:endParaRPr>
          </a:p>
          <a:p>
            <a:pPr marL="1201420" lvl="2" indent="-287020"/>
            <a:endParaRPr lang="en-US" altLang="ko-KR" sz="2000">
              <a:cs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CDDC8F-32AD-4B69-AAFB-304191BE4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26" y="3584066"/>
            <a:ext cx="86582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74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8625D22-1CFC-4A8F-8836-A83D45FE8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577" y="1356458"/>
            <a:ext cx="6246314" cy="4887741"/>
          </a:xfrm>
          <a:noFill/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CE536B-ECF7-4582-8960-3C52BB86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799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5D58035-A8A0-40E7-B3E9-085691342D5A}" type="datetime5">
              <a:rPr lang="en-US" altLang="ko-KR" smtClean="0"/>
              <a:pPr>
                <a:spcAft>
                  <a:spcPts val="600"/>
                </a:spcAft>
              </a:pPr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38A44A-FE29-4993-BBE2-28B40487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80A5D4-0306-4B4E-B36C-16918F31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2809" y="6348970"/>
            <a:ext cx="27802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9DC7D3-0109-40AD-A769-50FF9D7BCF51}" type="slidenum">
              <a:rPr lang="ko-KR" altLang="en-US" smtClean="0"/>
              <a:pPr>
                <a:spcAft>
                  <a:spcPts val="600"/>
                </a:spcAft>
              </a:pPr>
              <a:t>20</a:t>
            </a:fld>
            <a:endParaRPr lang="ko-KR" altLang="en-US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4CB0016E-F266-4210-9AA5-8691DE95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</p:spPr>
        <p:txBody>
          <a:bodyPr/>
          <a:lstStyle/>
          <a:p>
            <a:r>
              <a:rPr lang="en-US">
                <a:cs typeface="Arial"/>
              </a:rPr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071F8-7EAC-4F77-BC20-6EFEB1CEF71C}"/>
              </a:ext>
            </a:extLst>
          </p:cNvPr>
          <p:cNvSpPr txBox="1"/>
          <p:nvPr/>
        </p:nvSpPr>
        <p:spPr>
          <a:xfrm>
            <a:off x="634253" y="3267635"/>
            <a:ext cx="48386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cs typeface="Arial"/>
              </a:rPr>
              <a:t>3 EPOCH의 결과이다.</a:t>
            </a:r>
          </a:p>
          <a:p>
            <a:r>
              <a:rPr lang="ko-KR" altLang="en-US">
                <a:cs typeface="Arial"/>
              </a:rPr>
              <a:t>컴퓨터가 느려서 한번에 3epoch를 돌리면 코랩이 꺼져서 한번씩 총 3번 했습니다.</a:t>
            </a:r>
          </a:p>
        </p:txBody>
      </p:sp>
    </p:spTree>
    <p:extLst>
      <p:ext uri="{BB962C8B-B14F-4D97-AF65-F5344CB8AC3E}">
        <p14:creationId xmlns:p14="http://schemas.microsoft.com/office/powerpoint/2010/main" val="4253429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20C152-F742-4020-A1BC-E19AE4AD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416" y="1289222"/>
            <a:ext cx="4305665" cy="488774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7020" indent="-287020"/>
            <a:endParaRPr lang="ko-KR" altLang="en-US" dirty="0">
              <a:cs typeface="Arial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1F382E-B618-418E-B9A7-25BB5972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84A64B-AB27-4A1B-B5BA-7B319D4C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6287DF-2E6A-4BB5-A9DE-8664047C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C28841E-EA48-4E4B-A07C-45507914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Margin Loss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46732C-EB85-4E63-9145-011ABC3C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289222"/>
            <a:ext cx="7198660" cy="513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23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>
            <a:extLst>
              <a:ext uri="{FF2B5EF4-FFF2-40B4-BE49-F238E27FC236}">
                <a16:creationId xmlns:a16="http://schemas.microsoft.com/office/drawing/2014/main" id="{5BEB1D25-29D5-4133-A29A-7D6CEF4AD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311" y="1526205"/>
            <a:ext cx="7268784" cy="4532837"/>
          </a:xfr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0914F9-0E27-4ED2-9986-A3504C4B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6440FE-2E03-4400-8CAC-BD10EA13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5B9BF-4D02-424E-B8B5-716934D3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2986FE0-DEE9-48DD-8D2D-2143E8A2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Capsule net training target</a:t>
            </a:r>
            <a:endParaRPr 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9E33E-87AA-46D4-8BF1-3EB34B53FE21}"/>
              </a:ext>
            </a:extLst>
          </p:cNvPr>
          <p:cNvSpPr txBox="1"/>
          <p:nvPr/>
        </p:nvSpPr>
        <p:spPr>
          <a:xfrm>
            <a:off x="7981167" y="1780783"/>
            <a:ext cx="390185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err="1">
                <a:ea typeface="+mn-lt"/>
                <a:cs typeface="+mn-lt"/>
              </a:rPr>
              <a:t>W</a:t>
            </a:r>
            <a:r>
              <a:rPr lang="ko-KR">
                <a:ea typeface="+mn-lt"/>
                <a:cs typeface="+mn-lt"/>
              </a:rPr>
              <a:t> : </a:t>
            </a:r>
            <a:r>
              <a:rPr lang="ko-KR" err="1">
                <a:ea typeface="+mn-lt"/>
                <a:cs typeface="+mn-lt"/>
              </a:rPr>
              <a:t>bwd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prop에</a:t>
            </a:r>
            <a:r>
              <a:rPr lang="ko-KR">
                <a:ea typeface="+mn-lt"/>
                <a:cs typeface="+mn-lt"/>
              </a:rPr>
              <a:t> 의한 </a:t>
            </a:r>
            <a:r>
              <a:rPr lang="ko-KR" b="1">
                <a:solidFill>
                  <a:srgbClr val="FF0000"/>
                </a:solidFill>
                <a:ea typeface="+mn-lt"/>
                <a:cs typeface="+mn-lt"/>
              </a:rPr>
              <a:t>학습</a:t>
            </a:r>
            <a:r>
              <a:rPr lang="ko-KR">
                <a:ea typeface="+mn-lt"/>
                <a:cs typeface="+mn-lt"/>
              </a:rPr>
              <a:t>, 오류를 통해 </a:t>
            </a:r>
            <a:r>
              <a:rPr lang="ko-KR" err="1">
                <a:ea typeface="+mn-lt"/>
                <a:cs typeface="+mn-lt"/>
              </a:rPr>
              <a:t>inference마다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update되어</a:t>
            </a:r>
            <a:r>
              <a:rPr lang="ko-KR">
                <a:ea typeface="+mn-lt"/>
                <a:cs typeface="+mn-lt"/>
              </a:rPr>
              <a:t> 모델에 저장되는 </a:t>
            </a:r>
            <a:r>
              <a:rPr lang="ko-KR" err="1">
                <a:ea typeface="+mn-lt"/>
                <a:cs typeface="+mn-lt"/>
              </a:rPr>
              <a:t>parameter</a:t>
            </a:r>
            <a:endParaRPr lang="ko-KR" err="1"/>
          </a:p>
          <a:p>
            <a:endParaRPr lang="ko-KR" altLang="en-US">
              <a:ea typeface="+mn-lt"/>
              <a:cs typeface="+mn-lt"/>
            </a:endParaRPr>
          </a:p>
          <a:p>
            <a:r>
              <a:rPr lang="ko-KR" b="1">
                <a:ea typeface="+mn-lt"/>
                <a:cs typeface="+mn-lt"/>
              </a:rPr>
              <a:t>C</a:t>
            </a:r>
            <a:r>
              <a:rPr lang="ko-KR">
                <a:ea typeface="+mn-lt"/>
                <a:cs typeface="+mn-lt"/>
              </a:rPr>
              <a:t> : 1개의 </a:t>
            </a:r>
            <a:r>
              <a:rPr lang="ko-KR" err="1">
                <a:ea typeface="+mn-lt"/>
                <a:cs typeface="+mn-lt"/>
              </a:rPr>
              <a:t>data당</a:t>
            </a:r>
            <a:r>
              <a:rPr lang="ko-KR">
                <a:ea typeface="+mn-lt"/>
                <a:cs typeface="+mn-lt"/>
              </a:rPr>
              <a:t> 3 </a:t>
            </a:r>
            <a:r>
              <a:rPr lang="ko-KR" err="1">
                <a:ea typeface="+mn-lt"/>
                <a:cs typeface="+mn-lt"/>
              </a:rPr>
              <a:t>iteration의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routing을</a:t>
            </a:r>
            <a:r>
              <a:rPr lang="ko-KR">
                <a:ea typeface="+mn-lt"/>
                <a:cs typeface="+mn-lt"/>
              </a:rPr>
              <a:t> 통해 </a:t>
            </a:r>
            <a:r>
              <a:rPr lang="ko-KR" err="1">
                <a:ea typeface="+mn-lt"/>
                <a:cs typeface="+mn-lt"/>
              </a:rPr>
              <a:t>update되는</a:t>
            </a:r>
            <a:r>
              <a:rPr lang="ko-KR">
                <a:ea typeface="+mn-lt"/>
                <a:cs typeface="+mn-lt"/>
              </a:rPr>
              <a:t> 값. 각 </a:t>
            </a:r>
            <a:r>
              <a:rPr lang="ko-KR" err="1">
                <a:ea typeface="+mn-lt"/>
                <a:cs typeface="+mn-lt"/>
              </a:rPr>
              <a:t>data가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inference할</a:t>
            </a:r>
            <a:r>
              <a:rPr lang="ko-KR">
                <a:ea typeface="+mn-lt"/>
                <a:cs typeface="+mn-lt"/>
              </a:rPr>
              <a:t> 때마다 </a:t>
            </a:r>
            <a:r>
              <a:rPr lang="ko-KR" err="1">
                <a:ea typeface="+mn-lt"/>
                <a:cs typeface="+mn-lt"/>
              </a:rPr>
              <a:t>b</a:t>
            </a:r>
            <a:r>
              <a:rPr lang="ko-KR">
                <a:ea typeface="+mn-lt"/>
                <a:cs typeface="+mn-lt"/>
              </a:rPr>
              <a:t>=0으로 초기화 된다. </a:t>
            </a:r>
            <a:r>
              <a:rPr lang="ko-KR" b="1">
                <a:solidFill>
                  <a:srgbClr val="FF0000"/>
                </a:solidFill>
                <a:ea typeface="+mn-lt"/>
                <a:cs typeface="+mn-lt"/>
              </a:rPr>
              <a:t>학습되는 값이 아니다.</a:t>
            </a:r>
            <a:r>
              <a:rPr lang="ko-KR" altLang="en-US" b="1">
                <a:ea typeface="+mn-lt"/>
                <a:cs typeface="+mn-lt"/>
              </a:rPr>
              <a:t> </a:t>
            </a:r>
            <a:endParaRPr lang="ko-KR"/>
          </a:p>
          <a:p>
            <a:endParaRPr lang="ko-KR" altLang="en-US" b="1">
              <a:ea typeface="+mn-lt"/>
              <a:cs typeface="+mn-lt"/>
            </a:endParaRPr>
          </a:p>
          <a:p>
            <a:r>
              <a:rPr lang="ko-KR">
                <a:ea typeface="+mn-lt"/>
                <a:cs typeface="+mn-lt"/>
              </a:rPr>
              <a:t>*** </a:t>
            </a:r>
            <a:r>
              <a:rPr lang="ko-KR" err="1">
                <a:ea typeface="+mn-lt"/>
                <a:cs typeface="+mn-lt"/>
              </a:rPr>
              <a:t>hinton의</a:t>
            </a:r>
            <a:r>
              <a:rPr lang="ko-KR">
                <a:ea typeface="+mn-lt"/>
                <a:cs typeface="+mn-lt"/>
              </a:rPr>
              <a:t> 논문에서 경험을 통해 3 </a:t>
            </a:r>
            <a:r>
              <a:rPr lang="ko-KR" err="1">
                <a:ea typeface="+mn-lt"/>
                <a:cs typeface="+mn-lt"/>
              </a:rPr>
              <a:t>iteration의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routing이</a:t>
            </a:r>
            <a:r>
              <a:rPr lang="ko-KR">
                <a:ea typeface="+mn-lt"/>
                <a:cs typeface="+mn-lt"/>
              </a:rPr>
              <a:t> 가장 적합함을 밝힘.</a:t>
            </a:r>
            <a:endParaRPr lang="ko-KR"/>
          </a:p>
          <a:p>
            <a:endParaRPr lang="ko-KR" altLang="en-US"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D51B5-3ABE-4AB8-89F3-82F9495C220C}"/>
              </a:ext>
            </a:extLst>
          </p:cNvPr>
          <p:cNvSpPr txBox="1"/>
          <p:nvPr/>
        </p:nvSpPr>
        <p:spPr>
          <a:xfrm>
            <a:off x="514481" y="1527001"/>
            <a:ext cx="21377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ea typeface="+mn-lt"/>
                <a:cs typeface="+mn-lt"/>
              </a:rPr>
              <a:t>&lt;Encoding&gt;</a:t>
            </a:r>
            <a:endParaRPr 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FB94BF-4E4E-46C0-9A9D-37E653D817E8}"/>
              </a:ext>
            </a:extLst>
          </p:cNvPr>
          <p:cNvSpPr txBox="1"/>
          <p:nvPr/>
        </p:nvSpPr>
        <p:spPr>
          <a:xfrm>
            <a:off x="716072" y="5340263"/>
            <a:ext cx="50396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ea typeface="+mn-lt"/>
                <a:cs typeface="+mn-lt"/>
              </a:rPr>
              <a:t>&gt;&gt;&gt; </a:t>
            </a:r>
            <a:r>
              <a:rPr lang="ko-KR" err="1">
                <a:ea typeface="+mn-lt"/>
                <a:cs typeface="+mn-lt"/>
              </a:rPr>
              <a:t>Primary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caps</a:t>
            </a:r>
            <a:r>
              <a:rPr lang="ko-KR">
                <a:ea typeface="+mn-lt"/>
                <a:cs typeface="+mn-lt"/>
              </a:rPr>
              <a:t> 8dim, </a:t>
            </a:r>
            <a:r>
              <a:rPr lang="ko-KR" err="1">
                <a:ea typeface="+mn-lt"/>
                <a:cs typeface="+mn-lt"/>
              </a:rPr>
              <a:t>digit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caps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16dim</a:t>
            </a:r>
            <a:r>
              <a:rPr lang="ko-KR">
                <a:ea typeface="+mn-lt"/>
                <a:cs typeface="+mn-lt"/>
              </a:rPr>
              <a:t>은 MNIST </a:t>
            </a:r>
            <a:r>
              <a:rPr lang="ko-KR" err="1">
                <a:ea typeface="+mn-lt"/>
                <a:cs typeface="+mn-lt"/>
              </a:rPr>
              <a:t>dataset에</a:t>
            </a:r>
            <a:r>
              <a:rPr lang="ko-KR">
                <a:ea typeface="+mn-lt"/>
                <a:cs typeface="+mn-lt"/>
              </a:rPr>
              <a:t> 대한 실험적인 수치이다.</a:t>
            </a:r>
            <a:r>
              <a:rPr lang="ko-KR" altLang="en-US">
                <a:ea typeface="+mn-lt"/>
                <a:cs typeface="+mn-lt"/>
              </a:rPr>
              <a:t> </a:t>
            </a:r>
            <a:endParaRPr lang="ko-KR" alt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1267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52639B6-408F-40CE-94E0-C6C9FFF64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30" y="1713894"/>
            <a:ext cx="8963807" cy="2547350"/>
          </a:xfr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65294D-3266-4C76-AEBD-35F91E9F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B2567F-6A1F-4CEF-8FFF-4933FD3D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501CE1-D131-4172-8A28-B70AFD0B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F19B21B-6B3D-4364-BE5D-57075492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cs typeface="Arial"/>
              </a:rPr>
              <a:t>Margin Loss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CF901-B73C-4E63-9E30-FAC9E73D2790}"/>
              </a:ext>
            </a:extLst>
          </p:cNvPr>
          <p:cNvSpPr txBox="1"/>
          <p:nvPr/>
        </p:nvSpPr>
        <p:spPr>
          <a:xfrm>
            <a:off x="830893" y="4546948"/>
            <a:ext cx="500832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>
                <a:ea typeface="+mn-lt"/>
                <a:cs typeface="+mn-lt"/>
              </a:rPr>
              <a:t>Tc</a:t>
            </a:r>
            <a:r>
              <a:rPr lang="ko-KR">
                <a:ea typeface="+mn-lt"/>
                <a:cs typeface="+mn-lt"/>
              </a:rPr>
              <a:t> : Training 시작 시 정답 label이 정해져 있음. ==&gt;</a:t>
            </a:r>
            <a:r>
              <a:rPr lang="ko-KR" altLang="en-US">
                <a:ea typeface="+mn-lt"/>
                <a:cs typeface="+mn-lt"/>
              </a:rPr>
              <a:t> </a:t>
            </a:r>
            <a:r>
              <a:rPr lang="ko-KR">
                <a:ea typeface="+mn-lt"/>
                <a:cs typeface="+mn-lt"/>
              </a:rPr>
              <a:t>loss function 계산 시 정답 label에 해당하는 digitcaps의 index에는 Tc=1, 나머지는 Tc=0으로 설정하게 됨.</a:t>
            </a:r>
            <a:endParaRPr lang="ko-KR"/>
          </a:p>
          <a:p>
            <a:pPr algn="l"/>
            <a:endParaRPr lang="ko-KR" altLang="en-US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07659-0F5F-4271-BF4B-8976904C9158}"/>
              </a:ext>
            </a:extLst>
          </p:cNvPr>
          <p:cNvSpPr txBox="1"/>
          <p:nvPr/>
        </p:nvSpPr>
        <p:spPr>
          <a:xfrm>
            <a:off x="9209632" y="3113631"/>
            <a:ext cx="274319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ea typeface="+mn-lt"/>
                <a:cs typeface="+mn-lt"/>
              </a:rPr>
              <a:t>&gt;&gt;&gt; </a:t>
            </a:r>
            <a:endParaRPr lang="ko-KR"/>
          </a:p>
          <a:p>
            <a:r>
              <a:rPr lang="ko-KR">
                <a:ea typeface="+mn-lt"/>
                <a:cs typeface="+mn-lt"/>
              </a:rPr>
              <a:t>m+ : 0.9로 고정. 클래스 확률이 90프로 이상이면 loss는 0.</a:t>
            </a:r>
            <a:endParaRPr lang="ko-KR"/>
          </a:p>
          <a:p>
            <a:r>
              <a:rPr lang="ko-KR">
                <a:ea typeface="+mn-lt"/>
                <a:cs typeface="+mn-lt"/>
              </a:rPr>
              <a:t>m- : 0.1로 고정. 클래스가 아닐 확률이 10프로 이하면 loss는 0.</a:t>
            </a:r>
            <a:endParaRPr lang="ko-KR"/>
          </a:p>
          <a:p>
            <a:r>
              <a:rPr lang="ko-KR">
                <a:ea typeface="+mn-lt"/>
                <a:cs typeface="+mn-lt"/>
              </a:rPr>
              <a:t>λ : 0.5로 고정. 정답 클래스 이외의 loss값이 전체 loss에 끼치는 영향을 줄임.</a:t>
            </a:r>
            <a:endParaRPr lang="ko-KR"/>
          </a:p>
          <a:p>
            <a:pPr algn="l"/>
            <a:endParaRPr lang="ko-KR" alt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06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58950A-E346-40D5-9A28-34E818C0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55193-E5A5-4F9B-931B-09349C94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711BF0-F4D3-4443-8044-BB219567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9D962F2-BA29-458A-9F8C-29137902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1-D Convolution in PE Array</a:t>
            </a:r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F0E02A2-F6DF-452C-835B-66F356C8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289222"/>
            <a:ext cx="11578281" cy="4887741"/>
          </a:xfrm>
        </p:spPr>
        <p:txBody>
          <a:bodyPr/>
          <a:lstStyle/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 sz="20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1C1C36-6A50-473A-847D-3B95A06BF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541" y="1435137"/>
            <a:ext cx="6373676" cy="446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7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58950A-E346-40D5-9A28-34E818C0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55193-E5A5-4F9B-931B-09349C94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711BF0-F4D3-4443-8044-BB219567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9D962F2-BA29-458A-9F8C-29137902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1-D Convolution in PE Array</a:t>
            </a:r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F0E02A2-F6DF-452C-835B-66F356C8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289222"/>
            <a:ext cx="11578281" cy="4887741"/>
          </a:xfrm>
        </p:spPr>
        <p:txBody>
          <a:bodyPr/>
          <a:lstStyle/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 sz="20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AE14D1-4B27-4A1F-BE2D-76C9C8A53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762" y="1306078"/>
            <a:ext cx="5586405" cy="459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8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58950A-E346-40D5-9A28-34E818C0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55193-E5A5-4F9B-931B-09349C94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711BF0-F4D3-4443-8044-BB219567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9D962F2-BA29-458A-9F8C-29137902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1-D Convolution in PE Array</a:t>
            </a:r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F0E02A2-F6DF-452C-835B-66F356C8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289222"/>
            <a:ext cx="11578281" cy="4887741"/>
          </a:xfrm>
        </p:spPr>
        <p:txBody>
          <a:bodyPr/>
          <a:lstStyle/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 sz="20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21CF83-79B7-414D-BA38-5592D1A0A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761" y="1376147"/>
            <a:ext cx="5492048" cy="448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1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58950A-E346-40D5-9A28-34E818C0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55193-E5A5-4F9B-931B-09349C94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711BF0-F4D3-4443-8044-BB219567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9D962F2-BA29-458A-9F8C-29137902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1-D Convolution in PE Array</a:t>
            </a:r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F0E02A2-F6DF-452C-835B-66F356C8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289222"/>
            <a:ext cx="11578281" cy="4887741"/>
          </a:xfrm>
        </p:spPr>
        <p:txBody>
          <a:bodyPr/>
          <a:lstStyle/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 sz="20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AEB8F8-60E2-4BC6-9BC4-714D81ED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45" y="1437825"/>
            <a:ext cx="5641393" cy="446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7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58950A-E346-40D5-9A28-34E818C0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55193-E5A5-4F9B-931B-09349C94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711BF0-F4D3-4443-8044-BB219567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9D962F2-BA29-458A-9F8C-29137902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2-D Convolution in PE Array</a:t>
            </a:r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F0E02A2-F6DF-452C-835B-66F356C8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289222"/>
            <a:ext cx="11578281" cy="4887741"/>
          </a:xfrm>
        </p:spPr>
        <p:txBody>
          <a:bodyPr/>
          <a:lstStyle/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 sz="20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70B1CC-439E-4BB7-8E5B-47EE92EAE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82" y="1289222"/>
            <a:ext cx="8069114" cy="46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8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58950A-E346-40D5-9A28-34E818C0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55193-E5A5-4F9B-931B-09349C94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711BF0-F4D3-4443-8044-BB219567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9D962F2-BA29-458A-9F8C-29137902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Row Stationary summary</a:t>
            </a:r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F0E02A2-F6DF-452C-835B-66F356C8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289222"/>
            <a:ext cx="11578281" cy="4887741"/>
          </a:xfrm>
        </p:spPr>
        <p:txBody>
          <a:bodyPr/>
          <a:lstStyle/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 sz="20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0AA233-F0D4-4D2F-84AD-5EE4B980D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51" y="1783154"/>
            <a:ext cx="11077575" cy="3000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3148B1-51BA-4AA5-89D5-50DE35CE39C4}"/>
              </a:ext>
            </a:extLst>
          </p:cNvPr>
          <p:cNvSpPr txBox="1"/>
          <p:nvPr/>
        </p:nvSpPr>
        <p:spPr>
          <a:xfrm>
            <a:off x="557213" y="4815796"/>
            <a:ext cx="1107757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/>
              <a:t>Row stationary</a:t>
            </a:r>
            <a:r>
              <a:rPr lang="ko-KR" altLang="en-US"/>
              <a:t> </a:t>
            </a:r>
            <a:r>
              <a:rPr lang="en-US" altLang="ko-KR"/>
              <a:t>data flow </a:t>
            </a:r>
            <a:r>
              <a:rPr lang="ko-KR" altLang="en-US"/>
              <a:t>에서는 </a:t>
            </a:r>
            <a:r>
              <a:rPr lang="en-US" altLang="ko-KR"/>
              <a:t>row</a:t>
            </a:r>
            <a:r>
              <a:rPr lang="ko-KR" altLang="en-US"/>
              <a:t>로 </a:t>
            </a:r>
            <a:r>
              <a:rPr lang="en-US" altLang="ko-KR"/>
              <a:t>input</a:t>
            </a:r>
            <a:r>
              <a:rPr lang="ko-KR" altLang="en-US"/>
              <a:t>되는 </a:t>
            </a:r>
            <a:r>
              <a:rPr lang="en-US" altLang="ko-KR"/>
              <a:t>data</a:t>
            </a:r>
            <a:r>
              <a:rPr lang="ko-KR" altLang="en-US"/>
              <a:t>가 </a:t>
            </a:r>
            <a:r>
              <a:rPr lang="en-US" altLang="ko-KR"/>
              <a:t>filter</a:t>
            </a:r>
            <a:r>
              <a:rPr lang="ko-KR" altLang="en-US"/>
              <a:t>의 경우 PE array에서 수평방향으로 </a:t>
            </a:r>
            <a:r>
              <a:rPr lang="en-US" altLang="ko-KR"/>
              <a:t>reuse</a:t>
            </a:r>
            <a:r>
              <a:rPr lang="ko-KR" altLang="en-US"/>
              <a:t>되고</a:t>
            </a:r>
            <a:r>
              <a:rPr lang="en-US" altLang="ko-KR"/>
              <a:t>, input image</a:t>
            </a:r>
            <a:r>
              <a:rPr lang="ko-KR" altLang="en-US"/>
              <a:t>에 대해서는 대각선 방향으로 </a:t>
            </a:r>
            <a:r>
              <a:rPr lang="en-US" altLang="ko-KR"/>
              <a:t>reuse</a:t>
            </a:r>
            <a:r>
              <a:rPr lang="ko-KR" altLang="en-US"/>
              <a:t>된다</a:t>
            </a:r>
            <a:r>
              <a:rPr lang="en-US" altLang="ko-KR"/>
              <a:t>.</a:t>
            </a:r>
          </a:p>
          <a:p>
            <a:r>
              <a:rPr lang="en-US" altLang="ko-KR" err="1"/>
              <a:t>Psum</a:t>
            </a:r>
            <a:r>
              <a:rPr lang="ko-KR" altLang="en-US"/>
              <a:t>은 수직 방향의</a:t>
            </a:r>
            <a:r>
              <a:rPr lang="en-US" altLang="ko-KR"/>
              <a:t> PE</a:t>
            </a:r>
            <a:r>
              <a:rPr lang="ko-KR" altLang="en-US"/>
              <a:t>의 각 </a:t>
            </a:r>
            <a:r>
              <a:rPr lang="en-US" altLang="ko-KR"/>
              <a:t>psum</a:t>
            </a:r>
            <a:r>
              <a:rPr lang="ko-KR" altLang="en-US"/>
              <a:t>이 모두 </a:t>
            </a:r>
            <a:r>
              <a:rPr lang="en-US" altLang="ko-KR"/>
              <a:t>accumulate</a:t>
            </a:r>
            <a:r>
              <a:rPr lang="ko-KR" altLang="en-US"/>
              <a:t>되어서 출력이 나온다</a:t>
            </a:r>
            <a:r>
              <a:rPr lang="en-US" altLang="ko-KR"/>
              <a:t>.</a:t>
            </a:r>
            <a:endParaRPr lang="en-US" altLang="ko-KR">
              <a:cs typeface="Arial"/>
            </a:endParaRPr>
          </a:p>
          <a:p>
            <a:r>
              <a:rPr lang="ko-KR" altLang="en-US"/>
              <a:t>각 </a:t>
            </a:r>
            <a:r>
              <a:rPr lang="en-US" altLang="ko-KR"/>
              <a:t>row</a:t>
            </a:r>
            <a:r>
              <a:rPr lang="ko-KR" altLang="en-US"/>
              <a:t>형태의 </a:t>
            </a:r>
            <a:r>
              <a:rPr lang="en-US" altLang="ko-KR"/>
              <a:t>data</a:t>
            </a:r>
            <a:r>
              <a:rPr lang="ko-KR" altLang="en-US"/>
              <a:t>가 </a:t>
            </a:r>
            <a:r>
              <a:rPr lang="en-US" altLang="ko-KR"/>
              <a:t>PE</a:t>
            </a:r>
            <a:r>
              <a:rPr lang="ko-KR" altLang="en-US"/>
              <a:t>끼리 공유되는 구조이므로 다른 </a:t>
            </a:r>
            <a:r>
              <a:rPr lang="en-US" altLang="ko-KR"/>
              <a:t>data flow </a:t>
            </a:r>
            <a:r>
              <a:rPr lang="ko-KR" altLang="en-US"/>
              <a:t>보다 좋은 효율을 가진다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94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58950A-E346-40D5-9A28-34E818C0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23-Oct-20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55193-E5A5-4F9B-931B-09349C94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711BF0-F4D3-4443-8044-BB219567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9D962F2-BA29-458A-9F8C-29137902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Row Stationary summary</a:t>
            </a:r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F0E02A2-F6DF-452C-835B-66F356C8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289222"/>
            <a:ext cx="11578281" cy="4887741"/>
          </a:xfrm>
        </p:spPr>
        <p:txBody>
          <a:bodyPr/>
          <a:lstStyle/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 sz="20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0FD586-87CD-4F2D-87C0-EFD3E7025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615" y="1319929"/>
            <a:ext cx="9586770" cy="3865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44F6D8-455D-453C-AEB5-CE1C3CD78CE4}"/>
              </a:ext>
            </a:extLst>
          </p:cNvPr>
          <p:cNvSpPr txBox="1"/>
          <p:nvPr/>
        </p:nvSpPr>
        <p:spPr>
          <a:xfrm>
            <a:off x="1143000" y="5634318"/>
            <a:ext cx="714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Row stationary</a:t>
            </a:r>
            <a:r>
              <a:rPr lang="ko-KR" altLang="en-US"/>
              <a:t>는 다른 </a:t>
            </a:r>
            <a:r>
              <a:rPr lang="en-US" altLang="ko-KR"/>
              <a:t>dataflow </a:t>
            </a:r>
            <a:r>
              <a:rPr lang="ko-KR" altLang="en-US"/>
              <a:t>보다 </a:t>
            </a:r>
            <a:r>
              <a:rPr lang="en-US" altLang="ko-KR"/>
              <a:t>1.4x – 2.5x </a:t>
            </a:r>
            <a:r>
              <a:rPr lang="ko-KR" altLang="en-US"/>
              <a:t>배 더 </a:t>
            </a:r>
            <a:r>
              <a:rPr lang="en-US" altLang="ko-KR"/>
              <a:t>efficient</a:t>
            </a:r>
            <a:r>
              <a:rPr lang="ko-KR" altLang="en-US"/>
              <a:t>하다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88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F90D718A-4B56-4401-962A-A9E753FFE44C}" vid="{CCA741FA-5561-41A1-A761-125844CEF7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CC6B84EA3EC154BA15F0B09AD5ACA5D" ma:contentTypeVersion="2" ma:contentTypeDescription="새 문서를 만듭니다." ma:contentTypeScope="" ma:versionID="db50aff78ad3840c0e2e28eeb8a2a224">
  <xsd:schema xmlns:xsd="http://www.w3.org/2001/XMLSchema" xmlns:xs="http://www.w3.org/2001/XMLSchema" xmlns:p="http://schemas.microsoft.com/office/2006/metadata/properties" xmlns:ns2="409a222d-a557-4ebd-9c8d-76c8960f408b" targetNamespace="http://schemas.microsoft.com/office/2006/metadata/properties" ma:root="true" ma:fieldsID="a3c242c64ea9d1f71d3d42cd58fb48b2" ns2:_="">
    <xsd:import namespace="409a222d-a557-4ebd-9c8d-76c8960f40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a222d-a557-4ebd-9c8d-76c8960f40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BB4B32-E5E7-4467-87F1-533CB5A1BCD4}">
  <ds:schemaRefs>
    <ds:schemaRef ds:uri="372e4d56-289a-4e64-9491-9dbd8a937d0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5935B40-6202-4A4E-BA28-B5669754320B}"/>
</file>

<file path=docProps/app.xml><?xml version="1.0" encoding="utf-8"?>
<Properties xmlns="http://schemas.openxmlformats.org/officeDocument/2006/extended-properties" xmlns:vt="http://schemas.openxmlformats.org/officeDocument/2006/docPropsVTypes">
  <Template>CASL_PPT_Template_16_9</Template>
  <TotalTime>0</TotalTime>
  <Words>652</Words>
  <Application>Microsoft Office PowerPoint</Application>
  <PresentationFormat>와이드스크린</PresentationFormat>
  <Paragraphs>151</Paragraphs>
  <Slides>23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Capstone Design Week8 Presentation</vt:lpstr>
      <vt:lpstr>Row Stationary (RS) </vt:lpstr>
      <vt:lpstr>1-D Convolution in PE Array</vt:lpstr>
      <vt:lpstr>1-D Convolution in PE Array</vt:lpstr>
      <vt:lpstr>1-D Convolution in PE Array</vt:lpstr>
      <vt:lpstr>1-D Convolution in PE Array</vt:lpstr>
      <vt:lpstr>2-D Convolution in PE Array</vt:lpstr>
      <vt:lpstr>Row Stationary summary</vt:lpstr>
      <vt:lpstr>Row Stationary summary</vt:lpstr>
      <vt:lpstr>Row Stationary summary</vt:lpstr>
      <vt:lpstr>CapsuleNetwork(nn.Module)</vt:lpstr>
      <vt:lpstr>구조</vt:lpstr>
      <vt:lpstr>Convolutional Layer</vt:lpstr>
      <vt:lpstr>Primary Capsule Layer -1</vt:lpstr>
      <vt:lpstr>Primary Capsule Layer -2</vt:lpstr>
      <vt:lpstr>Digi Caps Layers</vt:lpstr>
      <vt:lpstr>Routing</vt:lpstr>
      <vt:lpstr>ROUTING</vt:lpstr>
      <vt:lpstr>Train</vt:lpstr>
      <vt:lpstr>Result</vt:lpstr>
      <vt:lpstr>Margin Loss</vt:lpstr>
      <vt:lpstr>Capsule net training target</vt:lpstr>
      <vt:lpstr>Margin 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 재현</dc:creator>
  <cp:lastModifiedBy>사 재현</cp:lastModifiedBy>
  <cp:revision>4</cp:revision>
  <dcterms:created xsi:type="dcterms:W3CDTF">2020-10-21T14:05:16Z</dcterms:created>
  <dcterms:modified xsi:type="dcterms:W3CDTF">2020-10-22T17:04:26Z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0x0101008CC6B84EA3EC154BA15F0B09AD5ACA5D</vt:lpwstr>
  </property>
</Properties>
</file>