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64" r:id="rId7"/>
    <p:sldId id="265" r:id="rId8"/>
    <p:sldId id="266" r:id="rId9"/>
    <p:sldId id="267" r:id="rId10"/>
    <p:sldId id="428" r:id="rId11"/>
    <p:sldId id="429" r:id="rId12"/>
    <p:sldId id="430" r:id="rId13"/>
    <p:sldId id="268" r:id="rId14"/>
    <p:sldId id="257" r:id="rId15"/>
    <p:sldId id="258" r:id="rId16"/>
    <p:sldId id="259" r:id="rId17"/>
    <p:sldId id="260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5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1BD1D9-C357-46C6-B5D5-E74D9DD78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7A99A-7A7F-4A6F-BADD-42A190BA7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47845-1635-45E0-B750-1B9A0F78C3B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73600-1331-4CDE-8760-FB585202F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13CC9-F6A7-461E-A5AC-7FC90B8AD7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38B0-E7F8-47B6-B0DD-0C79E1C69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7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A3E-BF05-4982-93FB-96615653D96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B9006-9043-49FE-B586-56639BFDBF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73BC-A190-44D6-A17D-30E8F4C21D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cap="small" baseline="0"/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8A58C-AEFD-4063-9F76-4548414B34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881B4-A095-4F92-BAF6-ABED6EA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53A74-95FA-40E7-A732-4CBF582EC630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85FA2-C68D-494D-863B-5CF5E0DD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CBAD5-5CED-4681-BEC9-C9394D40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F5CAB-8DA2-4255-AB91-E4F6CF33EF2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7338" indent="-287338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1738" indent="-287338">
              <a:buFont typeface="Arial" panose="020B0604020202020204" pitchFamily="34" charset="0"/>
              <a:buChar char="­"/>
              <a:defRPr/>
            </a:lvl3pPr>
            <a:lvl4pPr marL="1657350" indent="-285750">
              <a:buFont typeface="Wingdings" panose="05000000000000000000" pitchFamily="2" charset="2"/>
              <a:buChar char="ü"/>
              <a:defRPr/>
            </a:lvl4pPr>
            <a:lvl5pPr marL="2116138" indent="-287338"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 altLang="ko-KR" dirty="0"/>
              <a:t>Contents here </a:t>
            </a:r>
            <a:endParaRPr lang="ko-KR" altLang="en-US" dirty="0"/>
          </a:p>
          <a:p>
            <a:pPr lvl="1"/>
            <a:r>
              <a:rPr lang="en-US" altLang="ko-KR" dirty="0"/>
              <a:t>Contents here</a:t>
            </a:r>
            <a:endParaRPr lang="ko-KR" altLang="en-US" dirty="0"/>
          </a:p>
          <a:p>
            <a:pPr lvl="2"/>
            <a:r>
              <a:rPr lang="en-US" altLang="ko-KR" dirty="0"/>
              <a:t>Contents here</a:t>
            </a:r>
            <a:endParaRPr lang="ko-KR" altLang="en-US" dirty="0"/>
          </a:p>
          <a:p>
            <a:pPr lvl="3"/>
            <a:r>
              <a:rPr lang="en-US" altLang="ko-KR" dirty="0"/>
              <a:t>Contents here</a:t>
            </a:r>
            <a:endParaRPr lang="ko-KR" altLang="en-US" dirty="0"/>
          </a:p>
          <a:p>
            <a:pPr lvl="4"/>
            <a:r>
              <a:rPr lang="en-US" altLang="ko-KR" dirty="0"/>
              <a:t>Contents here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5C8A5B-48B6-40BE-BEE0-D14620878104}"/>
              </a:ext>
            </a:extLst>
          </p:cNvPr>
          <p:cNvSpPr/>
          <p:nvPr userDrawn="1"/>
        </p:nvSpPr>
        <p:spPr>
          <a:xfrm>
            <a:off x="0" y="1093928"/>
            <a:ext cx="12192000" cy="90990"/>
          </a:xfrm>
          <a:prstGeom prst="rect">
            <a:avLst/>
          </a:prstGeom>
          <a:pattFill prst="pct7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DC13E061-2B46-4EE4-B902-726403FC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F5A9A23-FCD2-4033-93FA-F559B35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8774644-9D7C-478D-8B16-0CCC7F5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fld id="{479DC7D3-0109-40AD-A769-50FF9D7BC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">
            <a:extLst>
              <a:ext uri="{FF2B5EF4-FFF2-40B4-BE49-F238E27FC236}">
                <a16:creationId xmlns:a16="http://schemas.microsoft.com/office/drawing/2014/main" id="{BA73EFFE-C6DB-445F-95E4-36D9172DA5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altLang="ko-KR" dirty="0"/>
              <a:t>Slide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AAAC0-5262-4C8A-A401-2CF5A0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CB48A-7A05-4D0F-A909-104EE52D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9606A-50AF-48FB-BAD5-98A5A0E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028-70D0-4F99-B002-B52978369B09}" type="datetime5">
              <a:rPr lang="en-US" altLang="ko-KR" smtClean="0"/>
              <a:t>30-Oct-20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70BCE-9843-4CA8-BB46-9591A64E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10B11-C1FE-4AFD-8FB0-5C16E31A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C0C33-D9D9-4556-9EFF-A018D7DD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B969F-3B8A-4348-B781-3A841DE1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BC4DB-3E98-46BC-BB27-7BDF75770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440D6-8746-49B3-A2F1-790E5ED4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A28C-8F7D-4622-82B7-F7DE94CA0444}" type="datetime5">
              <a:rPr lang="en-US" altLang="ko-KR" smtClean="0"/>
              <a:t>30-Oct-20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0F3DC-AE06-405D-B087-5E1430F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1E35-998F-4C75-8A6F-8BC9B12C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2465E-670E-4CB6-85BC-29149F8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62151"/>
            <a:ext cx="11578282" cy="79229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1C15-EC31-4F42-A01D-187D1F64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6A1F-1AD8-4B43-B3F3-0EDFBCC2F6D6}" type="datetime5">
              <a:rPr lang="en-US" altLang="ko-KR" smtClean="0"/>
              <a:t>30-Oct-20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A039-A7F7-4249-B55A-AFCE789E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45C2BA-F548-4D93-BFDA-C615C4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2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713C7A-C4B5-43A1-9503-DB5B1D96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D912-49D1-4F99-9F89-90FAD2B249D4}" type="datetime5">
              <a:rPr lang="en-US" altLang="ko-KR" smtClean="0"/>
              <a:t>30-Oct-20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E500E-B4E5-4852-9BEF-B650019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DA60E-DC5A-42B1-9036-88DBDAC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1BC94-36AC-4608-BE43-9D71E53FA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99" y="1289222"/>
            <a:ext cx="11578282" cy="4887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BB6B2-FEF7-4B6A-9AA1-2678CAEA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E05D-ED95-4792-8EFE-E5F65533171A}" type="datetime5">
              <a:rPr lang="en-US" altLang="ko-KR" smtClean="0"/>
              <a:t>30-Oct-20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FF9D4-6AB0-49AE-8379-648BF66E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7EA65-41E5-4802-A926-D9B191C6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2809" y="6348970"/>
            <a:ext cx="2780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B20-9115-4340-8B08-A2B07E3A5B5C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DA2DD232-C902-4C3B-8E9A-942E2895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7821"/>
            <a:ext cx="11578282" cy="79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46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914400" algn="l"/>
          <a:tab pos="2103120" algn="l"/>
        </a:tabLst>
        <a:defRPr sz="32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2116138" indent="-2873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­"/>
        <a:defRPr sz="20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4FF6-FF4A-445F-B001-2E5CC0EFF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669"/>
            <a:ext cx="9144000" cy="3084294"/>
          </a:xfrm>
        </p:spPr>
        <p:txBody>
          <a:bodyPr/>
          <a:lstStyle/>
          <a:p>
            <a:r>
              <a:rPr lang="en-US" altLang="ko-KR" dirty="0"/>
              <a:t>Capstone Design</a:t>
            </a:r>
            <a:br>
              <a:rPr lang="en-US" altLang="ko-KR" dirty="0"/>
            </a:br>
            <a:r>
              <a:rPr lang="en-US" altLang="ko-KR" dirty="0"/>
              <a:t>Week9</a:t>
            </a:r>
            <a:br>
              <a:rPr lang="en-US" altLang="ko-KR" dirty="0"/>
            </a:br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72961-8A9A-4FAE-B0D8-82631CBA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2362"/>
          </a:xfrm>
        </p:spPr>
        <p:txBody>
          <a:bodyPr>
            <a:normAutofit/>
          </a:bodyPr>
          <a:lstStyle/>
          <a:p>
            <a:pPr algn="r"/>
            <a:endParaRPr lang="en-US" altLang="ko-KR" sz="1800" dirty="0"/>
          </a:p>
          <a:p>
            <a:pPr algn="r"/>
            <a:r>
              <a:rPr lang="en-US" altLang="ko-KR" sz="1800" dirty="0"/>
              <a:t>2016124099 </a:t>
            </a:r>
            <a:r>
              <a:rPr lang="ko-KR" altLang="en-US" sz="1800" dirty="0" err="1"/>
              <a:t>박관영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2016124103 </a:t>
            </a:r>
            <a:r>
              <a:rPr lang="ko-KR" altLang="en-US" sz="1800" dirty="0"/>
              <a:t>박상준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2016124124 </a:t>
            </a:r>
            <a:r>
              <a:rPr lang="ko-KR" altLang="en-US" sz="1800" dirty="0"/>
              <a:t>사재현</a:t>
            </a:r>
            <a:endParaRPr lang="en-US" altLang="ko-KR" sz="1800" dirty="0"/>
          </a:p>
          <a:p>
            <a:pPr algn="r"/>
            <a:r>
              <a:rPr lang="en-US" altLang="ko-KR" sz="1800" dirty="0"/>
              <a:t>2016124145 </a:t>
            </a:r>
            <a:r>
              <a:rPr lang="ko-KR" altLang="en-US" sz="1800" dirty="0"/>
              <a:t>양해찬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F3672-3ADD-492B-B252-C328ED8B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3A74-95FA-40E7-A732-4CBF582EC630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B97CF-08D9-4675-8F35-DAB66147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5E9E9-182B-40FE-82B2-88A06BB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9B20-9115-4340-8B08-A2B07E3A5B5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"/>
    </mc:Choice>
    <mc:Fallback xmlns="">
      <p:transition spd="slow" advTm="12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758F778-1B8F-4A90-89C2-A3E4D5B03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7" y="1225584"/>
            <a:ext cx="11578282" cy="499947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259A19-17BB-436C-B804-52DF6775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6AC9A3-B9C2-412A-9BA5-3DC610B7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2D5071-6F5B-498D-9121-27516224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5C30FEF-9FBB-45CE-9891-5C4FBEA7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64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5134D74-FAB4-4076-8479-3391CDA1E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27" y="1705886"/>
            <a:ext cx="11096625" cy="723900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8B1205-82A5-41A0-A976-1FCF8F60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B7C31D-99A5-4311-AA22-9FBB97A1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1BCF4A-E09D-40F1-B39B-2C35AD52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CF6663E-E257-4D72-BD19-C79D1A4E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800DA-9B09-40B7-9BE8-DDD009A1325F}"/>
              </a:ext>
            </a:extLst>
          </p:cNvPr>
          <p:cNvSpPr txBox="1"/>
          <p:nvPr/>
        </p:nvSpPr>
        <p:spPr>
          <a:xfrm>
            <a:off x="6169794" y="2776228"/>
            <a:ext cx="47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Loss = margin loss + reconstruction loss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B9485-4A74-46CB-B32F-1B7D256AB6F8}"/>
              </a:ext>
            </a:extLst>
          </p:cNvPr>
          <p:cNvSpPr txBox="1"/>
          <p:nvPr/>
        </p:nvSpPr>
        <p:spPr>
          <a:xfrm>
            <a:off x="304799" y="13365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Class </a:t>
            </a:r>
            <a:r>
              <a:rPr lang="en-US" altLang="ko-KR" b="1" dirty="0" err="1"/>
              <a:t>CapsuleNetwork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151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D5ADF4A-5E0B-4B7B-875E-660CB43ED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461057"/>
            <a:ext cx="5917781" cy="4887913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F4C29D-501C-4002-948E-A2FA5958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9148F6-35C2-4D2C-BCF7-45EE1ECD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D697B-098E-4BB6-B226-E4BA82E9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62C99EF-72D5-484D-856C-BE2D9D50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loss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1733A6-B8B5-4BFA-AAD9-BB510D3E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676" y="1307240"/>
            <a:ext cx="6096000" cy="13806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0284C7-1371-4AF4-8DC3-918B0E13E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80" y="3496377"/>
            <a:ext cx="5986914" cy="24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2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959023E-F2CF-4F2E-B4AC-E86EF8099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362622"/>
            <a:ext cx="9353311" cy="4887913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C9E69D-0074-47BA-8E70-890572B7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E43E44-22F2-4ABB-A932-60488171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C7B7FB-2839-459A-B39F-833E3AA9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B287FE4-BBC1-4F35-8E9B-552272EF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Reconstruction loss(masking)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0260B3-B644-43CC-980D-1843A8642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250" y="3506934"/>
            <a:ext cx="2717975" cy="289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86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816B3-96E9-47CF-A182-3FB603B2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A372C2-E1D7-4330-813C-11F10215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23355F-199C-4F77-9A0E-CB3E9D03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CC696EF-87B1-41A9-B8C5-FAFCCDD4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Reconstruction loss(reconstruct image)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9F2F7AD-7F03-4766-9B50-7E87CD3A3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89" y="1320581"/>
            <a:ext cx="6740640" cy="48879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9D7542-98F2-431D-91B7-F87245831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430" y="3354588"/>
            <a:ext cx="6213650" cy="285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5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3D2E5E1-34BA-4270-A784-9F787ECA8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109" y="1317926"/>
            <a:ext cx="7155410" cy="4887913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F0CE1E-1637-4E95-9B60-F95AB10E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0D8470-F224-4BC3-B576-DAD25772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DE9A0-0CCE-458C-8B25-FF18C6E3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63750DE-B854-43E2-8D38-CBE6F2FE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48EF1-4A81-4011-8E13-1A5F02229220}"/>
              </a:ext>
            </a:extLst>
          </p:cNvPr>
          <p:cNvSpPr txBox="1"/>
          <p:nvPr/>
        </p:nvSpPr>
        <p:spPr>
          <a:xfrm>
            <a:off x="1241660" y="5178391"/>
            <a:ext cx="1806339" cy="273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59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B028DA-AD6B-4BD8-9A32-936AAE6B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503D0E-D961-4845-B78B-538A856B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D21BA7-8FE4-4D4F-A773-E03BD09D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41A8D81-0A2D-40FD-B39B-30AE6E84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CapsuleNetwork</a:t>
            </a:r>
            <a:endParaRPr lang="ko-KR" alt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D785EB0-B6BB-4489-9D3A-C40F2A7B11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b="8635"/>
          <a:stretch/>
        </p:blipFill>
        <p:spPr bwMode="auto">
          <a:xfrm>
            <a:off x="1676399" y="1345825"/>
            <a:ext cx="8887327" cy="5072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170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0F0FF2-2523-4EF7-AB2E-E6182B67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FA465F-08A7-4828-9490-57CBE98F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69021D-4D49-445E-9D65-52467E8A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B09960F-A3AE-4631-8ED7-179B4843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CapsuleConvLayer</a:t>
            </a:r>
            <a:endParaRPr lang="ko-KR" alt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CFD5093-4DE3-4DC8-8D24-E0E39089EF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8979" t="6012" r="4775" b="6231"/>
          <a:stretch/>
        </p:blipFill>
        <p:spPr bwMode="auto">
          <a:xfrm>
            <a:off x="2045367" y="1410655"/>
            <a:ext cx="7780422" cy="49456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430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C7178A-F0D5-4B01-9B6C-90B967B6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B10C4-AD5B-460D-B813-4A82997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AB2C1-AF01-41F3-87DE-4058B173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7A032E2-78E4-46F1-9AEB-CCBC2004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CapsuleLayer</a:t>
            </a:r>
            <a:endParaRPr lang="ko-KR" alt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D68D7FF-7023-4227-9CAD-88A9AF59F8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399" y="1257122"/>
            <a:ext cx="8350160" cy="5216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296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3BEBDB-1870-4F1B-AFC0-27E28AE5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06176-31FB-4581-B7E8-F0FB9F93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3764D-A2EF-475B-BDBC-D5986FEC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68C254C-8BE9-47D9-9E50-E04B2262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PrimaryCaps</a:t>
            </a:r>
            <a:endParaRPr lang="ko-KR" alt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1E43EA6-48E8-4576-A09F-52D4522619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81482" y="1289050"/>
            <a:ext cx="7824274" cy="4887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812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6DD371-A0EA-4E59-A633-5D9DAB0E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667215-518B-4DDB-AB6A-882771D4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B2BF7C-7CF2-4C8C-BCFF-2DF72CE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3B7BB09-EB86-4941-AA93-E0BA55DF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DigitCaps</a:t>
            </a:r>
            <a:endParaRPr lang="ko-KR" alt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4CAA4C4-3CCF-4052-8371-40BA7D3770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-403" t="-429" r="15594" b="9749"/>
          <a:stretch/>
        </p:blipFill>
        <p:spPr bwMode="auto">
          <a:xfrm>
            <a:off x="1985209" y="1257172"/>
            <a:ext cx="7307180" cy="4880857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A35FAC3-B8CF-4641-9B79-14B7F520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007" y="5987717"/>
            <a:ext cx="2191391" cy="3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0914F9-0E27-4ED2-9986-A3504C4B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6440FE-2E03-4400-8CAC-BD10EA1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5B9BF-4D02-424E-B8B5-716934D3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2986FE0-DEE9-48DD-8D2D-2143E8A2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Routing</a:t>
            </a:r>
            <a:endParaRPr 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9E33E-87AA-46D4-8BF1-3EB34B53FE21}"/>
              </a:ext>
            </a:extLst>
          </p:cNvPr>
          <p:cNvSpPr txBox="1"/>
          <p:nvPr/>
        </p:nvSpPr>
        <p:spPr>
          <a:xfrm>
            <a:off x="7033713" y="2134038"/>
            <a:ext cx="48909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>
                <a:ea typeface="+mn-lt"/>
                <a:cs typeface="+mn-lt"/>
              </a:rPr>
              <a:t>capsule</a:t>
            </a:r>
            <a:r>
              <a:rPr lang="ko-KR" altLang="en-US" sz="2400" dirty="0">
                <a:ea typeface="+mn-lt"/>
                <a:cs typeface="+mn-lt"/>
              </a:rPr>
              <a:t>들과 </a:t>
            </a:r>
            <a:r>
              <a:rPr lang="en-US" altLang="ko-KR" sz="2400" dirty="0">
                <a:ea typeface="+mn-lt"/>
                <a:cs typeface="+mn-lt"/>
              </a:rPr>
              <a:t>weight</a:t>
            </a:r>
            <a:r>
              <a:rPr lang="ko-KR" altLang="en-US" sz="2400" dirty="0">
                <a:ea typeface="+mn-lt"/>
                <a:cs typeface="+mn-lt"/>
              </a:rPr>
              <a:t>값을</a:t>
            </a:r>
            <a:r>
              <a:rPr lang="ko-KR" altLang="en-US" sz="2400" dirty="0">
                <a:ea typeface="+mn-lt"/>
                <a:cs typeface="Arial"/>
              </a:rPr>
              <a:t> 곱해</a:t>
            </a:r>
            <a:endParaRPr lang="en-US" altLang="ko-KR" sz="2400" dirty="0">
              <a:ea typeface="+mn-lt"/>
              <a:cs typeface="Arial"/>
            </a:endParaRPr>
          </a:p>
          <a:p>
            <a:r>
              <a:rPr lang="en-US" altLang="ko-KR" sz="2400" dirty="0" err="1">
                <a:ea typeface="+mn-lt"/>
                <a:cs typeface="+mn-lt"/>
              </a:rPr>
              <a:t>predicton</a:t>
            </a:r>
            <a:r>
              <a:rPr lang="en-US" altLang="ko-KR" sz="2400" dirty="0">
                <a:ea typeface="+mn-lt"/>
                <a:cs typeface="+mn-lt"/>
              </a:rPr>
              <a:t> vector </a:t>
            </a:r>
            <a:r>
              <a:rPr lang="ko-KR" altLang="en-US" sz="2400" dirty="0">
                <a:ea typeface="+mn-lt"/>
                <a:cs typeface="+mn-lt"/>
              </a:rPr>
              <a:t>를 구함</a:t>
            </a:r>
            <a:endParaRPr lang="en-US" altLang="ko-KR" sz="2400" dirty="0">
              <a:ea typeface="+mn-lt"/>
              <a:cs typeface="+mn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22105E-08C3-49A5-BF28-2077374A4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28"/>
          <a:stretch/>
        </p:blipFill>
        <p:spPr>
          <a:xfrm>
            <a:off x="79214" y="1319213"/>
            <a:ext cx="6848475" cy="35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5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0914F9-0E27-4ED2-9986-A3504C4B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6440FE-2E03-4400-8CAC-BD10EA1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5B9BF-4D02-424E-B8B5-716934D3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2986FE0-DEE9-48DD-8D2D-2143E8A2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Routing</a:t>
            </a:r>
            <a:endParaRPr 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9E33E-87AA-46D4-8BF1-3EB34B53FE21}"/>
              </a:ext>
            </a:extLst>
          </p:cNvPr>
          <p:cNvSpPr txBox="1"/>
          <p:nvPr/>
        </p:nvSpPr>
        <p:spPr>
          <a:xfrm>
            <a:off x="7045408" y="1865358"/>
            <a:ext cx="483767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+mn-lt"/>
                <a:cs typeface="+mn-lt"/>
              </a:rPr>
              <a:t>이전의 </a:t>
            </a:r>
            <a:r>
              <a:rPr lang="en-US" altLang="ko-KR" sz="2400" dirty="0">
                <a:ea typeface="+mn-lt"/>
                <a:cs typeface="+mn-lt"/>
              </a:rPr>
              <a:t>b</a:t>
            </a:r>
            <a:r>
              <a:rPr lang="ko-KR" altLang="en-US" sz="2400" dirty="0">
                <a:ea typeface="+mn-lt"/>
                <a:cs typeface="+mn-lt"/>
              </a:rPr>
              <a:t>값에 </a:t>
            </a:r>
            <a:r>
              <a:rPr lang="en-US" altLang="ko-KR" sz="2400" dirty="0" err="1">
                <a:ea typeface="+mn-lt"/>
                <a:cs typeface="+mn-lt"/>
              </a:rPr>
              <a:t>softmax</a:t>
            </a:r>
            <a:r>
              <a:rPr lang="ko-KR" altLang="en-US" sz="2400" dirty="0">
                <a:ea typeface="+mn-lt"/>
                <a:cs typeface="+mn-lt"/>
              </a:rPr>
              <a:t>를 취함</a:t>
            </a:r>
            <a:endParaRPr lang="en-US" altLang="ko-KR" sz="2400" dirty="0">
              <a:ea typeface="+mn-lt"/>
              <a:cs typeface="+mn-lt"/>
            </a:endParaRPr>
          </a:p>
          <a:p>
            <a:endParaRPr lang="en-US" altLang="ko-KR" sz="2400" dirty="0">
              <a:cs typeface="Arial"/>
            </a:endParaRPr>
          </a:p>
          <a:p>
            <a:r>
              <a:rPr lang="en-US" altLang="ko-KR" sz="2400" dirty="0">
                <a:cs typeface="Arial"/>
              </a:rPr>
              <a:t>prediction vector</a:t>
            </a:r>
            <a:r>
              <a:rPr lang="ko-KR" altLang="en-US" sz="2400" dirty="0">
                <a:cs typeface="Arial"/>
              </a:rPr>
              <a:t>와 내적</a:t>
            </a:r>
            <a:endParaRPr lang="en-US" altLang="ko-KR" sz="2400" dirty="0">
              <a:cs typeface="Arial"/>
            </a:endParaRPr>
          </a:p>
          <a:p>
            <a:endParaRPr lang="en-US" altLang="ko-KR" sz="2400" dirty="0">
              <a:cs typeface="Arial"/>
            </a:endParaRPr>
          </a:p>
          <a:p>
            <a:r>
              <a:rPr lang="en-US" altLang="ko-KR" sz="2400" dirty="0">
                <a:cs typeface="Arial"/>
              </a:rPr>
              <a:t>squash</a:t>
            </a:r>
          </a:p>
          <a:p>
            <a:endParaRPr lang="en-US" altLang="ko-KR" sz="2400" dirty="0">
              <a:cs typeface="Arial"/>
            </a:endParaRPr>
          </a:p>
          <a:p>
            <a:r>
              <a:rPr lang="en-US" altLang="ko-KR" sz="2400" dirty="0">
                <a:cs typeface="Arial"/>
              </a:rPr>
              <a:t>b</a:t>
            </a:r>
            <a:r>
              <a:rPr lang="ko-KR" altLang="en-US" sz="2400" dirty="0">
                <a:cs typeface="Arial"/>
              </a:rPr>
              <a:t>값을 </a:t>
            </a:r>
            <a:r>
              <a:rPr lang="en-US" altLang="ko-KR" sz="2400" dirty="0">
                <a:cs typeface="Arial"/>
              </a:rPr>
              <a:t>update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2FDDDC-FC70-4E3D-B4BE-FBBE46C7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5" y="1309088"/>
            <a:ext cx="6661071" cy="45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2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>
            <a:extLst>
              <a:ext uri="{FF2B5EF4-FFF2-40B4-BE49-F238E27FC236}">
                <a16:creationId xmlns:a16="http://schemas.microsoft.com/office/drawing/2014/main" id="{5BEB1D25-29D5-4133-A29A-7D6CEF4AD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11" y="1526205"/>
            <a:ext cx="7268784" cy="4532837"/>
          </a:xfr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0914F9-0E27-4ED2-9986-A3504C4B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8035-A8A0-40E7-B3E9-085691342D5A}" type="datetime5">
              <a:rPr lang="en-US" altLang="ko-KR" smtClean="0"/>
              <a:t>30-Oct-20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6440FE-2E03-4400-8CAC-BD10EA1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Circuits &amp; Systems Lab @ Korea Aerospace University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5B9BF-4D02-424E-B8B5-716934D3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7D3-0109-40AD-A769-50FF9D7BCF5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2986FE0-DEE9-48DD-8D2D-2143E8A2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Routing</a:t>
            </a:r>
            <a:endParaRPr 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9E33E-87AA-46D4-8BF1-3EB34B53FE21}"/>
              </a:ext>
            </a:extLst>
          </p:cNvPr>
          <p:cNvSpPr txBox="1"/>
          <p:nvPr/>
        </p:nvSpPr>
        <p:spPr>
          <a:xfrm>
            <a:off x="7981167" y="1780783"/>
            <a:ext cx="390185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err="1">
                <a:ea typeface="+mn-lt"/>
                <a:cs typeface="+mn-lt"/>
              </a:rPr>
              <a:t>W</a:t>
            </a:r>
            <a:r>
              <a:rPr lang="ko-KR">
                <a:ea typeface="+mn-lt"/>
                <a:cs typeface="+mn-lt"/>
              </a:rPr>
              <a:t> : </a:t>
            </a:r>
            <a:r>
              <a:rPr lang="ko-KR" err="1">
                <a:ea typeface="+mn-lt"/>
                <a:cs typeface="+mn-lt"/>
              </a:rPr>
              <a:t>bwd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prop에</a:t>
            </a:r>
            <a:r>
              <a:rPr lang="ko-KR">
                <a:ea typeface="+mn-lt"/>
                <a:cs typeface="+mn-lt"/>
              </a:rPr>
              <a:t> 의한 </a:t>
            </a:r>
            <a:r>
              <a:rPr lang="ko-KR" b="1">
                <a:solidFill>
                  <a:srgbClr val="FF0000"/>
                </a:solidFill>
                <a:ea typeface="+mn-lt"/>
                <a:cs typeface="+mn-lt"/>
              </a:rPr>
              <a:t>학습</a:t>
            </a:r>
            <a:r>
              <a:rPr lang="ko-KR">
                <a:ea typeface="+mn-lt"/>
                <a:cs typeface="+mn-lt"/>
              </a:rPr>
              <a:t>, 오류를 통해 </a:t>
            </a:r>
            <a:r>
              <a:rPr lang="ko-KR" err="1">
                <a:ea typeface="+mn-lt"/>
                <a:cs typeface="+mn-lt"/>
              </a:rPr>
              <a:t>inference마다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update되어</a:t>
            </a:r>
            <a:r>
              <a:rPr lang="ko-KR">
                <a:ea typeface="+mn-lt"/>
                <a:cs typeface="+mn-lt"/>
              </a:rPr>
              <a:t> 모델에 저장되는 </a:t>
            </a:r>
            <a:r>
              <a:rPr lang="ko-KR" err="1">
                <a:ea typeface="+mn-lt"/>
                <a:cs typeface="+mn-lt"/>
              </a:rPr>
              <a:t>parameter</a:t>
            </a:r>
            <a:endParaRPr lang="ko-KR" err="1"/>
          </a:p>
          <a:p>
            <a:endParaRPr lang="ko-KR" altLang="en-US">
              <a:ea typeface="+mn-lt"/>
              <a:cs typeface="+mn-lt"/>
            </a:endParaRPr>
          </a:p>
          <a:p>
            <a:r>
              <a:rPr lang="ko-KR" b="1">
                <a:ea typeface="+mn-lt"/>
                <a:cs typeface="+mn-lt"/>
              </a:rPr>
              <a:t>C</a:t>
            </a:r>
            <a:r>
              <a:rPr lang="ko-KR">
                <a:ea typeface="+mn-lt"/>
                <a:cs typeface="+mn-lt"/>
              </a:rPr>
              <a:t> : 1개의 </a:t>
            </a:r>
            <a:r>
              <a:rPr lang="ko-KR" err="1">
                <a:ea typeface="+mn-lt"/>
                <a:cs typeface="+mn-lt"/>
              </a:rPr>
              <a:t>data당</a:t>
            </a:r>
            <a:r>
              <a:rPr lang="ko-KR">
                <a:ea typeface="+mn-lt"/>
                <a:cs typeface="+mn-lt"/>
              </a:rPr>
              <a:t> 3 </a:t>
            </a:r>
            <a:r>
              <a:rPr lang="ko-KR" err="1">
                <a:ea typeface="+mn-lt"/>
                <a:cs typeface="+mn-lt"/>
              </a:rPr>
              <a:t>iteration의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routing을</a:t>
            </a:r>
            <a:r>
              <a:rPr lang="ko-KR">
                <a:ea typeface="+mn-lt"/>
                <a:cs typeface="+mn-lt"/>
              </a:rPr>
              <a:t> 통해 </a:t>
            </a:r>
            <a:r>
              <a:rPr lang="ko-KR" err="1">
                <a:ea typeface="+mn-lt"/>
                <a:cs typeface="+mn-lt"/>
              </a:rPr>
              <a:t>update되는</a:t>
            </a:r>
            <a:r>
              <a:rPr lang="ko-KR">
                <a:ea typeface="+mn-lt"/>
                <a:cs typeface="+mn-lt"/>
              </a:rPr>
              <a:t> 값. 각 </a:t>
            </a:r>
            <a:r>
              <a:rPr lang="ko-KR" err="1">
                <a:ea typeface="+mn-lt"/>
                <a:cs typeface="+mn-lt"/>
              </a:rPr>
              <a:t>data가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inference할</a:t>
            </a:r>
            <a:r>
              <a:rPr lang="ko-KR">
                <a:ea typeface="+mn-lt"/>
                <a:cs typeface="+mn-lt"/>
              </a:rPr>
              <a:t> 때마다 </a:t>
            </a:r>
            <a:r>
              <a:rPr lang="ko-KR" err="1">
                <a:ea typeface="+mn-lt"/>
                <a:cs typeface="+mn-lt"/>
              </a:rPr>
              <a:t>b</a:t>
            </a:r>
            <a:r>
              <a:rPr lang="ko-KR">
                <a:ea typeface="+mn-lt"/>
                <a:cs typeface="+mn-lt"/>
              </a:rPr>
              <a:t>=0으로 초기화 된다. </a:t>
            </a:r>
            <a:r>
              <a:rPr lang="ko-KR" b="1">
                <a:solidFill>
                  <a:srgbClr val="FF0000"/>
                </a:solidFill>
                <a:ea typeface="+mn-lt"/>
                <a:cs typeface="+mn-lt"/>
              </a:rPr>
              <a:t>학습되는 값이 아니다.</a:t>
            </a:r>
            <a:r>
              <a:rPr lang="ko-KR" altLang="en-US" b="1">
                <a:ea typeface="+mn-lt"/>
                <a:cs typeface="+mn-lt"/>
              </a:rPr>
              <a:t> </a:t>
            </a:r>
            <a:endParaRPr lang="ko-KR"/>
          </a:p>
          <a:p>
            <a:endParaRPr lang="ko-KR" altLang="en-US" b="1">
              <a:ea typeface="+mn-lt"/>
              <a:cs typeface="+mn-lt"/>
            </a:endParaRPr>
          </a:p>
          <a:p>
            <a:r>
              <a:rPr lang="ko-KR">
                <a:ea typeface="+mn-lt"/>
                <a:cs typeface="+mn-lt"/>
              </a:rPr>
              <a:t>*** </a:t>
            </a:r>
            <a:r>
              <a:rPr lang="ko-KR" err="1">
                <a:ea typeface="+mn-lt"/>
                <a:cs typeface="+mn-lt"/>
              </a:rPr>
              <a:t>hinton의</a:t>
            </a:r>
            <a:r>
              <a:rPr lang="ko-KR">
                <a:ea typeface="+mn-lt"/>
                <a:cs typeface="+mn-lt"/>
              </a:rPr>
              <a:t> 논문에서 경험을 통해 3 </a:t>
            </a:r>
            <a:r>
              <a:rPr lang="ko-KR" err="1">
                <a:ea typeface="+mn-lt"/>
                <a:cs typeface="+mn-lt"/>
              </a:rPr>
              <a:t>iteration의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routing이</a:t>
            </a:r>
            <a:r>
              <a:rPr lang="ko-KR">
                <a:ea typeface="+mn-lt"/>
                <a:cs typeface="+mn-lt"/>
              </a:rPr>
              <a:t> 가장 적합함을 밝힘.</a:t>
            </a:r>
            <a:endParaRPr lang="ko-KR"/>
          </a:p>
          <a:p>
            <a:endParaRPr lang="ko-KR" altLang="en-US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D51B5-3ABE-4AB8-89F3-82F9495C220C}"/>
              </a:ext>
            </a:extLst>
          </p:cNvPr>
          <p:cNvSpPr txBox="1"/>
          <p:nvPr/>
        </p:nvSpPr>
        <p:spPr>
          <a:xfrm>
            <a:off x="514481" y="1527001"/>
            <a:ext cx="2137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+mn-lt"/>
                <a:cs typeface="+mn-lt"/>
              </a:rPr>
              <a:t>&lt;Encoding&gt;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B94BF-4E4E-46C0-9A9D-37E653D817E8}"/>
              </a:ext>
            </a:extLst>
          </p:cNvPr>
          <p:cNvSpPr txBox="1"/>
          <p:nvPr/>
        </p:nvSpPr>
        <p:spPr>
          <a:xfrm>
            <a:off x="716072" y="5340263"/>
            <a:ext cx="50396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+mn-lt"/>
                <a:cs typeface="+mn-lt"/>
              </a:rPr>
              <a:t>&gt;&gt;&gt; </a:t>
            </a:r>
            <a:r>
              <a:rPr lang="ko-KR" err="1">
                <a:ea typeface="+mn-lt"/>
                <a:cs typeface="+mn-lt"/>
              </a:rPr>
              <a:t>Primary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caps</a:t>
            </a:r>
            <a:r>
              <a:rPr lang="ko-KR">
                <a:ea typeface="+mn-lt"/>
                <a:cs typeface="+mn-lt"/>
              </a:rPr>
              <a:t> 8dim, </a:t>
            </a:r>
            <a:r>
              <a:rPr lang="ko-KR" err="1">
                <a:ea typeface="+mn-lt"/>
                <a:cs typeface="+mn-lt"/>
              </a:rPr>
              <a:t>digit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caps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16dim</a:t>
            </a:r>
            <a:r>
              <a:rPr lang="ko-KR">
                <a:ea typeface="+mn-lt"/>
                <a:cs typeface="+mn-lt"/>
              </a:rPr>
              <a:t>은 MNIST </a:t>
            </a:r>
            <a:r>
              <a:rPr lang="ko-KR" err="1">
                <a:ea typeface="+mn-lt"/>
                <a:cs typeface="+mn-lt"/>
              </a:rPr>
              <a:t>dataset에</a:t>
            </a:r>
            <a:r>
              <a:rPr lang="ko-KR">
                <a:ea typeface="+mn-lt"/>
                <a:cs typeface="+mn-lt"/>
              </a:rPr>
              <a:t> 대한 실험적인 수치이다.</a:t>
            </a:r>
            <a:r>
              <a:rPr lang="ko-KR" altLang="en-US">
                <a:ea typeface="+mn-lt"/>
                <a:cs typeface="+mn-lt"/>
              </a:rPr>
              <a:t> </a:t>
            </a:r>
            <a:endParaRPr lang="ko-KR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26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" id="{F90D718A-4B56-4401-962A-A9E753FFE44C}" vid="{CCA741FA-5561-41A1-A761-125844CEF7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CC6B84EA3EC154BA15F0B09AD5ACA5D" ma:contentTypeVersion="2" ma:contentTypeDescription="새 문서를 만듭니다." ma:contentTypeScope="" ma:versionID="db50aff78ad3840c0e2e28eeb8a2a224">
  <xsd:schema xmlns:xsd="http://www.w3.org/2001/XMLSchema" xmlns:xs="http://www.w3.org/2001/XMLSchema" xmlns:p="http://schemas.microsoft.com/office/2006/metadata/properties" xmlns:ns2="409a222d-a557-4ebd-9c8d-76c8960f408b" targetNamespace="http://schemas.microsoft.com/office/2006/metadata/properties" ma:root="true" ma:fieldsID="a3c242c64ea9d1f71d3d42cd58fb48b2" ns2:_="">
    <xsd:import namespace="409a222d-a557-4ebd-9c8d-76c8960f4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a222d-a557-4ebd-9c8d-76c8960f4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60D326-300D-44CB-97A2-82A1AE2C5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3FF877-C5BF-4AD5-8E4D-3CFA2CAA46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9a222d-a557-4ebd-9c8d-76c8960f40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BB4B32-E5E7-4467-87F1-533CB5A1BC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305</Words>
  <Application>Microsoft Office PowerPoint</Application>
  <PresentationFormat>와이드스크린</PresentationFormat>
  <Paragraphs>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Capstone Design Week9 Presentation</vt:lpstr>
      <vt:lpstr>CapsuleNetwork</vt:lpstr>
      <vt:lpstr>CapsuleConvLayer</vt:lpstr>
      <vt:lpstr>CapsuleLayer</vt:lpstr>
      <vt:lpstr>PrimaryCaps</vt:lpstr>
      <vt:lpstr>DigitCaps</vt:lpstr>
      <vt:lpstr>Routing</vt:lpstr>
      <vt:lpstr>Routing</vt:lpstr>
      <vt:lpstr>Routing</vt:lpstr>
      <vt:lpstr>Routing</vt:lpstr>
      <vt:lpstr>Loss function</vt:lpstr>
      <vt:lpstr>Margin loss</vt:lpstr>
      <vt:lpstr>Reconstruction loss(masking)</vt:lpstr>
      <vt:lpstr>Reconstruction loss(reconstruct image)</vt:lpstr>
      <vt:lpstr>Train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Week6 Presentation</dc:title>
  <dc:creator>사재현(***6***124)</dc:creator>
  <cp:lastModifiedBy>양 해찬</cp:lastModifiedBy>
  <cp:revision>16</cp:revision>
  <dcterms:created xsi:type="dcterms:W3CDTF">2020-10-06T04:42:30Z</dcterms:created>
  <dcterms:modified xsi:type="dcterms:W3CDTF">2020-10-30T05:09:20Z</dcterms:modified>
</cp:coreProperties>
</file>