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10" d="100"/>
          <a:sy n="110" d="100"/>
        </p:scale>
        <p:origin x="2076"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7/24/2022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7/24/2022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467498" y="1129746"/>
            <a:ext cx="6875736" cy="4583223"/>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Is the churning state sensitive to price?</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No. The peak and mid-peak prices are only “weakly” correlated.</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altLang="ko-KR" sz="1600" dirty="0">
                <a:solidFill>
                  <a:schemeClr val="tx1">
                    <a:lumMod val="100000"/>
                  </a:schemeClr>
                </a:solidFill>
                <a:latin typeface="Trebuchet MS" panose="020B0703020202090204" pitchFamily="34" charset="0"/>
              </a:rPr>
              <a:t>The predictive model with 90% accuracy could not sensitively predict the churning clients based on price (sensitivity ~5%).</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Will a 20% discount strategy make difference?</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No. As described previously, price is not a dominant factor.</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What is the dominant factor?</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altLang="ko-KR" sz="1600" dirty="0">
                <a:solidFill>
                  <a:schemeClr val="tx1">
                    <a:lumMod val="100000"/>
                  </a:schemeClr>
                </a:solidFill>
                <a:latin typeface="Trebuchet MS" panose="020B0703020202090204" pitchFamily="34" charset="0"/>
              </a:rPr>
              <a:t>Antiquity of the service and margins are more strongly correlated with churn state.</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altLang="ko-KR" sz="1600" dirty="0">
                <a:solidFill>
                  <a:schemeClr val="tx1">
                    <a:lumMod val="100000"/>
                  </a:schemeClr>
                </a:solidFill>
                <a:latin typeface="Trebuchet MS" panose="020B0703020202090204" pitchFamily="34" charset="0"/>
              </a:rPr>
              <a:t>A higher energy consumption also leads to less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altLang="ko-KR" sz="1600" dirty="0">
              <a:solidFill>
                <a:schemeClr val="tx1">
                  <a:lumMod val="100000"/>
                </a:schemeClr>
              </a:solidFill>
              <a:latin typeface="Trebuchet MS" panose="020B0703020202090204" pitchFamily="34" charset="0"/>
            </a:endParaRPr>
          </a:p>
          <a:p>
            <a:pPr marL="108000" lvl="1" indent="0">
              <a:lnSpc>
                <a:spcPct val="100000"/>
              </a:lnSpc>
              <a:spcAft>
                <a:spcPts val="0"/>
              </a:spcAft>
              <a:buClr>
                <a:schemeClr val="tx2">
                  <a:lumMod val="100000"/>
                </a:schemeClr>
              </a:buClr>
              <a:buSzPct val="100000"/>
              <a:buNone/>
            </a:pPr>
            <a:r>
              <a:rPr lang="en-US" altLang="ko-KR" sz="1600" dirty="0">
                <a:solidFill>
                  <a:schemeClr val="tx1">
                    <a:lumMod val="100000"/>
                  </a:schemeClr>
                </a:solidFill>
                <a:latin typeface="Trebuchet MS" panose="020B0703020202090204" pitchFamily="34" charset="0"/>
              </a:rPr>
              <a:t>Alternative Strategy?</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altLang="ko-KR" sz="1600" dirty="0">
                <a:solidFill>
                  <a:schemeClr val="tx1">
                    <a:lumMod val="100000"/>
                  </a:schemeClr>
                </a:solidFill>
                <a:latin typeface="Trebuchet MS" panose="020B0703020202090204" pitchFamily="34" charset="0"/>
              </a:rPr>
              <a:t>Build loyal customers. Churning happens within the first 6 years.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altLang="ko-KR" sz="1600" dirty="0">
                <a:solidFill>
                  <a:schemeClr val="tx1">
                    <a:lumMod val="100000"/>
                  </a:schemeClr>
                </a:solidFill>
                <a:latin typeface="Trebuchet MS" panose="020B0703020202090204" pitchFamily="34" charset="0"/>
              </a:rPr>
              <a:t>Focus on making energy-intensive customers. 75% of churned customers used less than 40k electricity per year (25% of mean </a:t>
            </a:r>
            <a:r>
              <a:rPr lang="en-US" altLang="ko-KR" sz="1600">
                <a:solidFill>
                  <a:schemeClr val="tx1">
                    <a:lumMod val="100000"/>
                  </a:schemeClr>
                </a:solidFill>
                <a:latin typeface="Trebuchet MS" panose="020B0703020202090204" pitchFamily="34" charset="0"/>
              </a:rPr>
              <a:t>energy consumption)</a:t>
            </a:r>
            <a:endParaRPr lang="en-US" altLang="ko-KR"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altLang="ko-KR"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altLang="ko-KR"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TotalTime>
  <Words>143</Words>
  <Application>Microsoft Office PowerPoint</Application>
  <PresentationFormat>Widescreen</PresentationFormat>
  <Paragraphs>16</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Sangjun Yoo</cp:lastModifiedBy>
  <cp:revision>448</cp:revision>
  <cp:lastPrinted>2016-04-06T18:59:25Z</cp:lastPrinted>
  <dcterms:created xsi:type="dcterms:W3CDTF">2016-11-04T11:46:04Z</dcterms:created>
  <dcterms:modified xsi:type="dcterms:W3CDTF">2022-07-24T06:30:43Z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