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18.jpeg" ContentType="image/jpeg"/>
  <Override PartName="/ppt/media/image11.jpeg" ContentType="image/jpeg"/>
  <Override PartName="/ppt/media/image12.jpeg" ContentType="image/jpeg"/>
  <Override PartName="/ppt/media/image19.png" ContentType="image/png"/>
  <Override PartName="/ppt/media/image17.png" ContentType="image/png"/>
  <Override PartName="/ppt/media/image5.jpeg" ContentType="image/jpeg"/>
  <Override PartName="/ppt/media/image15.png" ContentType="image/png"/>
  <Override PartName="/ppt/media/image16.png" ContentType="image/png"/>
  <Override PartName="/ppt/media/image7.jpeg" ContentType="image/jpeg"/>
  <Override PartName="/ppt/media/image10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6800"/>
            <a:ext cx="6335280" cy="345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600" y="3851280"/>
            <a:ext cx="64576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18440"/>
            <a:ext cx="9154800" cy="45828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hyperlink" Target="https://developer.nest.com/" TargetMode="External"/><Relationship Id="rId5" Type="http://schemas.openxmlformats.org/officeDocument/2006/relationships/hyperlink" Target="http://www.developers.meethue.com/" TargetMode="External"/><Relationship Id="rId6" Type="http://schemas.openxmlformats.org/officeDocument/2006/relationships/hyperlink" Target="https://cylonjs.com/" TargetMode="External"/><Relationship Id="rId7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AJAX and APIs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04920" y="0"/>
            <a:ext cx="685764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Use Case #3 – Controlling Physical Hardware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rcRect l="5199" t="0" r="0" b="0"/>
          <a:stretch/>
        </p:blipFill>
        <p:spPr>
          <a:xfrm>
            <a:off x="2895480" y="1020600"/>
            <a:ext cx="3805920" cy="2845800"/>
          </a:xfrm>
          <a:prstGeom prst="rect">
            <a:avLst/>
          </a:prstGeom>
          <a:ln>
            <a:noFill/>
          </a:ln>
        </p:spPr>
      </p:pic>
      <p:pic>
        <p:nvPicPr>
          <p:cNvPr id="149" name="Picture 6" descr=""/>
          <p:cNvPicPr/>
          <p:nvPr/>
        </p:nvPicPr>
        <p:blipFill>
          <a:blip r:embed="rId2"/>
          <a:srcRect l="12005" t="0" r="8933" b="0"/>
          <a:stretch/>
        </p:blipFill>
        <p:spPr>
          <a:xfrm>
            <a:off x="6520680" y="1313280"/>
            <a:ext cx="2514240" cy="2121120"/>
          </a:xfrm>
          <a:prstGeom prst="rect">
            <a:avLst/>
          </a:prstGeom>
          <a:ln>
            <a:noFill/>
          </a:ln>
        </p:spPr>
      </p:pic>
      <p:pic>
        <p:nvPicPr>
          <p:cNvPr id="150" name="Picture 2" descr=""/>
          <p:cNvPicPr/>
          <p:nvPr/>
        </p:nvPicPr>
        <p:blipFill>
          <a:blip r:embed="rId3"/>
          <a:stretch/>
        </p:blipFill>
        <p:spPr>
          <a:xfrm>
            <a:off x="-5760" y="996480"/>
            <a:ext cx="2901240" cy="290124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304920" y="4077000"/>
            <a:ext cx="8583480" cy="26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Nest Smart Thermostat API: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Roboto"/>
                <a:hlinkClick r:id="rId4"/>
              </a:rPr>
              <a:t>https://developer.nest.com/</a:t>
            </a:r>
            <a:endParaRPr b="0" lang="en-US" sz="2400" spc="-1" strike="noStrike">
              <a:latin typeface="Arial"/>
            </a:endParaRPr>
          </a:p>
          <a:p>
            <a:pPr marL="228600"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Phillips Hue API: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Roboto"/>
                <a:hlinkClick r:id="rId5"/>
              </a:rPr>
              <a:t>http://www.developers.meethue.com/</a:t>
            </a:r>
            <a:endParaRPr b="0" lang="en-US" sz="2400" spc="-1" strike="noStrike">
              <a:latin typeface="Arial"/>
            </a:endParaRPr>
          </a:p>
          <a:p>
            <a:pPr marL="228600"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Roboto"/>
              </a:rPr>
              <a:t>NodeBots (Ceylon) API: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Roboto"/>
                <a:hlinkClick r:id="rId6"/>
              </a:rPr>
              <a:t>https://cylonjs.com/</a:t>
            </a:r>
            <a:endParaRPr b="0" lang="en-US" sz="2400" spc="-1" strike="noStrike">
              <a:latin typeface="Arial"/>
            </a:endParaRPr>
          </a:p>
          <a:p>
            <a:pPr marL="228600"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Use Case #3 – Controlling Physical Hardware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335160" y="763200"/>
            <a:ext cx="8503560" cy="484092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335160" y="5670000"/>
            <a:ext cx="850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HueCraft: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https://www.youtube.com/watch?v=ovYORLkO5bQ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JSON Recap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89440" y="78372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algn="ctr">
              <a:lnSpc>
                <a:spcPct val="90000"/>
              </a:lnSpc>
            </a:pPr>
            <a:r>
              <a:rPr b="1" lang="en-US" sz="6400" spc="-1" strike="noStrike">
                <a:solidFill>
                  <a:srgbClr val="000000"/>
                </a:solidFill>
                <a:latin typeface="Arial"/>
                <a:ea typeface="Roboto"/>
              </a:rPr>
              <a:t>What is a JSON?</a:t>
            </a:r>
            <a:endParaRPr b="0" lang="en-US" sz="6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89440" y="78372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algn="ctr">
              <a:lnSpc>
                <a:spcPct val="90000"/>
              </a:lnSpc>
            </a:pPr>
            <a:r>
              <a:rPr b="1" lang="en-US" sz="6400" spc="-1" strike="noStrike">
                <a:solidFill>
                  <a:srgbClr val="000000"/>
                </a:solidFill>
                <a:latin typeface="Arial"/>
                <a:ea typeface="Roboto"/>
              </a:rPr>
              <a:t>What is a JSON?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64240" y="1990800"/>
            <a:ext cx="8583480" cy="41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Roboto"/>
              </a:rPr>
              <a:t>JSON stands for Javascript Object Notation and is nothing more than simple Javascript Objects used as a “</a:t>
            </a:r>
            <a:r>
              <a:rPr b="0" lang="en-US" sz="34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data interchange format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Roboto"/>
              </a:rPr>
              <a:t>”. </a:t>
            </a:r>
            <a:endParaRPr b="0" lang="en-US" sz="3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4" descr=""/>
          <p:cNvPicPr/>
          <p:nvPr/>
        </p:nvPicPr>
        <p:blipFill>
          <a:blip r:embed="rId1"/>
          <a:stretch/>
        </p:blipFill>
        <p:spPr>
          <a:xfrm>
            <a:off x="533520" y="768600"/>
            <a:ext cx="8112240" cy="5108400"/>
          </a:xfrm>
          <a:prstGeom prst="rect">
            <a:avLst/>
          </a:prstGeom>
          <a:ln w="12600">
            <a:solidFill>
              <a:schemeClr val="tx1"/>
            </a:solidFill>
            <a:round/>
          </a:ln>
        </p:spPr>
      </p:pic>
      <p:sp>
        <p:nvSpPr>
          <p:cNvPr id="163" name="CustomShape 2"/>
          <p:cNvSpPr/>
          <p:nvPr/>
        </p:nvSpPr>
        <p:spPr>
          <a:xfrm>
            <a:off x="19800" y="5976000"/>
            <a:ext cx="912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JSON is a lightweight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data-interchange format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used to correlate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with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values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ffffff"/>
                </a:solidFill>
                <a:latin typeface="Arial"/>
                <a:ea typeface="Roboto"/>
              </a:rPr>
              <a:t>Getting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89440" y="78372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Roboto"/>
              </a:rPr>
              <a:t>What jQuery method do we use to retrieve data from a URL database?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89440" y="78372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Roboto"/>
              </a:rPr>
              <a:t>What jQuery method do we use to retrieve data from a URL database?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42080" y="205884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algn="ctr">
              <a:lnSpc>
                <a:spcPct val="100000"/>
              </a:lnSpc>
            </a:pPr>
            <a:r>
              <a:rPr b="1" lang="en-US" sz="64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AJAX!!!!!</a:t>
            </a:r>
            <a:endParaRPr b="0" lang="en-US" sz="6400" spc="-1" strike="noStrike"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3852000" y="3140640"/>
            <a:ext cx="1458360" cy="34203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89440" y="74808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Roboto"/>
              </a:rPr>
              <a:t>What two parameters do we pass into AJAX to retrieve data from online?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API Recap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89440" y="74808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Roboto"/>
              </a:rPr>
              <a:t>What two parameters do we pass into AJAX to retrieve data from online?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5" name="Picture 5" descr=""/>
          <p:cNvPicPr/>
          <p:nvPr/>
        </p:nvPicPr>
        <p:blipFill>
          <a:blip r:embed="rId1"/>
          <a:stretch/>
        </p:blipFill>
        <p:spPr>
          <a:xfrm>
            <a:off x="37440" y="2133720"/>
            <a:ext cx="9100080" cy="249264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304920" y="5165640"/>
            <a:ext cx="8583480" cy="10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algn="ctr"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Url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 and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method: ‘get’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981080" y="3581280"/>
            <a:ext cx="1066320" cy="15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4419720" y="3581280"/>
            <a:ext cx="1447560" cy="15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1447920" y="785520"/>
            <a:ext cx="6552720" cy="5425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04920" y="0"/>
            <a:ext cx="609552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Welcome to “Full-Stack”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Picture 3" descr=""/>
          <p:cNvPicPr/>
          <p:nvPr/>
        </p:nvPicPr>
        <p:blipFill>
          <a:blip r:embed="rId1"/>
          <a:srcRect l="2425" t="13635" r="3151" b="5245"/>
          <a:stretch/>
        </p:blipFill>
        <p:spPr>
          <a:xfrm>
            <a:off x="57240" y="982440"/>
            <a:ext cx="8948520" cy="421164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0" y="5150520"/>
            <a:ext cx="9155520" cy="119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173880" y="525780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Full-Stack Development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is the concept of building </a:t>
            </a:r>
            <a:r>
              <a:rPr b="1" i="1" lang="en-US" sz="2000" spc="-1" strike="noStrike" u="sng">
                <a:solidFill>
                  <a:srgbClr val="ffffff"/>
                </a:solidFill>
                <a:uFillTx/>
                <a:latin typeface="Arial"/>
                <a:ea typeface="Roboto"/>
              </a:rPr>
              <a:t>every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aspect of the web application – from the visuals and interactions, to the data transfer and processing.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2362320" y="1828800"/>
            <a:ext cx="914040" cy="15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React.js</a:t>
            </a:r>
            <a:endParaRPr b="0" lang="en-US" sz="1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Overview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1440" y="852120"/>
            <a:ext cx="8583480" cy="47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>
              <a:lnSpc>
                <a:spcPct val="9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At this point, you should…</a:t>
            </a:r>
            <a:endParaRPr b="0" lang="en-US" sz="2800" spc="-1" strike="noStrike">
              <a:latin typeface="Arial"/>
            </a:endParaRPr>
          </a:p>
          <a:p>
            <a:pPr marL="228600"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685800" indent="-45684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Understand what an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API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 is.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685800" indent="-45684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Understand what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JSON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 means.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685800" indent="-45684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Realize that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AJAX Methods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are used for retrieving data in databases.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685800" indent="-45684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Know how to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create a basic AJAX GET Request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using jQuery. (i.e. include URL and “GET”)</a:t>
            </a:r>
            <a:endParaRPr b="0" lang="en-US" sz="2800" spc="-1" strike="noStrike">
              <a:latin typeface="Arial"/>
            </a:endParaRPr>
          </a:p>
          <a:p>
            <a:pPr marL="228600"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228600">
              <a:lnSpc>
                <a:spcPct val="90000"/>
              </a:lnSpc>
            </a:pPr>
            <a:br/>
            <a:endParaRPr b="0" lang="en-US" sz="2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400" spc="-1" strike="noStrike">
                <a:solidFill>
                  <a:srgbClr val="ffffff"/>
                </a:solidFill>
                <a:latin typeface="Arial"/>
                <a:ea typeface="Roboto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89440" y="78372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algn="ctr">
              <a:lnSpc>
                <a:spcPct val="90000"/>
              </a:lnSpc>
            </a:pPr>
            <a:r>
              <a:rPr b="1" lang="en-US" sz="6400" spc="-1" strike="noStrike">
                <a:solidFill>
                  <a:srgbClr val="000000"/>
                </a:solidFill>
                <a:latin typeface="Arial"/>
                <a:ea typeface="Roboto"/>
              </a:rPr>
              <a:t>What is an API?</a:t>
            </a:r>
            <a:endParaRPr b="0" lang="en-US" sz="6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89440" y="783720"/>
            <a:ext cx="858348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algn="ctr">
              <a:lnSpc>
                <a:spcPct val="90000"/>
              </a:lnSpc>
            </a:pPr>
            <a:r>
              <a:rPr b="1" lang="en-US" sz="6400" spc="-1" strike="noStrike">
                <a:solidFill>
                  <a:srgbClr val="000000"/>
                </a:solidFill>
                <a:latin typeface="Arial"/>
                <a:ea typeface="Roboto"/>
              </a:rPr>
              <a:t>What is an API?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64240" y="1990800"/>
            <a:ext cx="8583480" cy="41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Roboto"/>
              </a:rPr>
              <a:t>“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Roboto"/>
              </a:rPr>
              <a:t>An Application Programming Interface (API) offers a set of </a:t>
            </a:r>
            <a:r>
              <a:rPr b="0" lang="en-US" sz="34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pre-defined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Roboto"/>
              </a:rPr>
              <a:t> routines, code snippets, and tools for building software applications”</a:t>
            </a:r>
            <a:endParaRPr b="0" lang="en-US" sz="3400" spc="-1" strike="noStrike">
              <a:latin typeface="Arial"/>
            </a:endParaRPr>
          </a:p>
          <a:p>
            <a:pPr marL="228600" algn="ctr">
              <a:lnSpc>
                <a:spcPct val="100000"/>
              </a:lnSpc>
            </a:pPr>
            <a:endParaRPr b="0" lang="en-US" sz="3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Recap Questions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304920" y="653760"/>
            <a:ext cx="4873680" cy="55569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4876920" y="1782360"/>
            <a:ext cx="3970800" cy="33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Roboto"/>
              </a:rPr>
              <a:t>In software development APIs are often the </a:t>
            </a:r>
            <a:r>
              <a:rPr b="1" lang="en-US" sz="34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bridge</a:t>
            </a:r>
            <a:r>
              <a:rPr b="1" lang="en-US" sz="34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  <a:ea typeface="Roboto"/>
              </a:rPr>
              <a:t>between different components </a:t>
            </a:r>
            <a:br/>
            <a:endParaRPr b="0" lang="en-US" sz="3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API Use Cases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API Use Cases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1440" y="827280"/>
            <a:ext cx="8583480" cy="59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>
              <a:lnSpc>
                <a:spcPct val="9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Three Common Use-Cases for APIs:</a:t>
            </a:r>
            <a:endParaRPr b="0" lang="en-US" sz="2800" spc="-1" strike="noStrike">
              <a:latin typeface="Arial"/>
            </a:endParaRPr>
          </a:p>
          <a:p>
            <a:pPr marL="228600"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685800" indent="-45684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To provide pre-built code for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getting and sending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 data to a centralized database (e.g. Weather Data, IMDB Movie Data).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685800" indent="-45684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To provide pre-build code for creating or utilizing other software components (e.g. Google Maps, Spotify Tools).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latin typeface="Arial"/>
            </a:endParaRPr>
          </a:p>
          <a:p>
            <a:pPr marL="685800" indent="-456840">
              <a:lnSpc>
                <a:spcPct val="9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To interface with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physical sensors or hardware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devices. (e.g. Nest Thermostat, Phillips Hue)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685764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Use Case #1 – Accessing and Sending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rcRect l="0" t="0" r="40126" b="0"/>
          <a:stretch/>
        </p:blipFill>
        <p:spPr>
          <a:xfrm>
            <a:off x="264960" y="672840"/>
            <a:ext cx="3047760" cy="1448280"/>
          </a:xfrm>
          <a:prstGeom prst="rect">
            <a:avLst/>
          </a:prstGeom>
          <a:ln>
            <a:noFill/>
          </a:ln>
        </p:spPr>
      </p:pic>
      <p:pic>
        <p:nvPicPr>
          <p:cNvPr id="137" name="Picture 4" descr=""/>
          <p:cNvPicPr/>
          <p:nvPr/>
        </p:nvPicPr>
        <p:blipFill>
          <a:blip r:embed="rId2"/>
          <a:srcRect l="0" t="0" r="36359" b="29967"/>
          <a:stretch/>
        </p:blipFill>
        <p:spPr>
          <a:xfrm>
            <a:off x="1919520" y="2276280"/>
            <a:ext cx="6238080" cy="1170000"/>
          </a:xfrm>
          <a:prstGeom prst="rect">
            <a:avLst/>
          </a:prstGeom>
          <a:ln>
            <a:noFill/>
          </a:ln>
        </p:spPr>
      </p:pic>
      <p:pic>
        <p:nvPicPr>
          <p:cNvPr id="138" name="Picture 5" descr=""/>
          <p:cNvPicPr/>
          <p:nvPr/>
        </p:nvPicPr>
        <p:blipFill>
          <a:blip r:embed="rId3"/>
          <a:srcRect l="0" t="0" r="28078" b="36417"/>
          <a:stretch/>
        </p:blipFill>
        <p:spPr>
          <a:xfrm>
            <a:off x="109440" y="3655800"/>
            <a:ext cx="4647960" cy="2398320"/>
          </a:xfrm>
          <a:prstGeom prst="rect">
            <a:avLst/>
          </a:prstGeom>
          <a:ln>
            <a:noFill/>
          </a:ln>
        </p:spPr>
      </p:pic>
      <p:pic>
        <p:nvPicPr>
          <p:cNvPr id="139" name="Picture 2" descr=""/>
          <p:cNvPicPr/>
          <p:nvPr/>
        </p:nvPicPr>
        <p:blipFill>
          <a:blip r:embed="rId4"/>
          <a:stretch/>
        </p:blipFill>
        <p:spPr>
          <a:xfrm>
            <a:off x="2984040" y="920160"/>
            <a:ext cx="3333240" cy="990360"/>
          </a:xfrm>
          <a:prstGeom prst="rect">
            <a:avLst/>
          </a:prstGeom>
          <a:ln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5"/>
          <a:stretch/>
        </p:blipFill>
        <p:spPr>
          <a:xfrm>
            <a:off x="5038560" y="3764520"/>
            <a:ext cx="4208760" cy="798840"/>
          </a:xfrm>
          <a:prstGeom prst="rect">
            <a:avLst/>
          </a:prstGeom>
          <a:ln>
            <a:noFill/>
          </a:ln>
        </p:spPr>
      </p:pic>
      <p:pic>
        <p:nvPicPr>
          <p:cNvPr id="141" name="Picture 8" descr=""/>
          <p:cNvPicPr/>
          <p:nvPr/>
        </p:nvPicPr>
        <p:blipFill>
          <a:blip r:embed="rId6"/>
          <a:stretch/>
        </p:blipFill>
        <p:spPr>
          <a:xfrm>
            <a:off x="5255280" y="4680720"/>
            <a:ext cx="2776680" cy="1421640"/>
          </a:xfrm>
          <a:prstGeom prst="rect">
            <a:avLst/>
          </a:prstGeom>
          <a:ln>
            <a:noFill/>
          </a:ln>
        </p:spPr>
      </p:pic>
      <p:pic>
        <p:nvPicPr>
          <p:cNvPr id="142" name="Picture 10" descr=""/>
          <p:cNvPicPr/>
          <p:nvPr/>
        </p:nvPicPr>
        <p:blipFill>
          <a:blip r:embed="rId7"/>
          <a:stretch/>
        </p:blipFill>
        <p:spPr>
          <a:xfrm>
            <a:off x="6738840" y="911520"/>
            <a:ext cx="2188800" cy="1067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04920" y="0"/>
            <a:ext cx="685764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Use Case #2 – Utilizing Pre-Built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11" descr=""/>
          <p:cNvPicPr/>
          <p:nvPr/>
        </p:nvPicPr>
        <p:blipFill>
          <a:blip r:embed="rId1"/>
          <a:stretch/>
        </p:blipFill>
        <p:spPr>
          <a:xfrm>
            <a:off x="304920" y="888480"/>
            <a:ext cx="5486040" cy="3978000"/>
          </a:xfrm>
          <a:prstGeom prst="rect">
            <a:avLst/>
          </a:prstGeom>
          <a:ln>
            <a:noFill/>
          </a:ln>
        </p:spPr>
      </p:pic>
      <p:pic>
        <p:nvPicPr>
          <p:cNvPr id="145" name="Picture 12" descr=""/>
          <p:cNvPicPr/>
          <p:nvPr/>
        </p:nvPicPr>
        <p:blipFill>
          <a:blip r:embed="rId2"/>
          <a:stretch/>
        </p:blipFill>
        <p:spPr>
          <a:xfrm>
            <a:off x="5943600" y="888480"/>
            <a:ext cx="2257200" cy="229500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304920" y="5165640"/>
            <a:ext cx="8583480" cy="10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Example: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Roboto"/>
              </a:rPr>
              <a:t> AirBNB utilizes the Google Maps API to power its entire mapping service</a:t>
            </a:r>
            <a:endParaRPr b="0" lang="en-US" sz="2800" spc="-1" strike="noStrike">
              <a:latin typeface="Arial"/>
            </a:endParaRPr>
          </a:p>
          <a:p>
            <a:pPr marL="228600"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</TotalTime>
  <Application>LibreOffice/6.0.3.2$Linux_X86_64 LibreOffice_project/00m0$Build-2</Application>
  <Words>431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/>
  <cp:lastPrinted>2016-01-30T16:23:56Z</cp:lastPrinted>
  <dcterms:modified xsi:type="dcterms:W3CDTF">2018-08-03T20:49:20Z</dcterms:modified>
  <cp:revision>1366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