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42.xml.rels" ContentType="application/vnd.openxmlformats-package.relationships+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31.xml.rels" ContentType="application/vnd.openxmlformats-package.relationships+xml"/>
  <Override PartName="/ppt/notesSlides/_rels/notesSlide50.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_rels/notesSlide18.xml.rels" ContentType="application/vnd.openxmlformats-package.relationships+xml"/>
  <Override PartName="/ppt/notesSlides/_rels/notesSlide52.xml.rels" ContentType="application/vnd.openxmlformats-package.relationships+xml"/>
  <Override PartName="/ppt/notesSlides/_rels/notesSlide24.xml.rels" ContentType="application/vnd.openxmlformats-package.relationships+xml"/>
  <Override PartName="/ppt/notesSlides/_rels/notesSlide5.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2.xml.rels" ContentType="application/vnd.openxmlformats-package.relationships+xml"/>
  <Override PartName="/ppt/notesSlides/_rels/notesSlide33.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6.xml.rels" ContentType="application/vnd.openxmlformats-package.relationships+xml"/>
  <Override PartName="/ppt/notesSlides/_rels/notesSlide28.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8.xml.rels" ContentType="application/vnd.openxmlformats-package.relationships+xml"/>
  <Override PartName="/ppt/notesSlides/_rels/notesSlide36.xml.rels" ContentType="application/vnd.openxmlformats-package.relationships+xml"/>
  <Override PartName="/ppt/notesSlides/_rels/notesSlide26.xml.rels" ContentType="application/vnd.openxmlformats-package.relationships+xml"/>
  <Override PartName="/ppt/notesSlides/_rels/notesSlide49.xml.rels" ContentType="application/vnd.openxmlformats-package.relationships+xml"/>
  <Override PartName="/ppt/notesSlides/_rels/notesSlide30.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13.xml.rels" ContentType="application/vnd.openxmlformats-package.relationships+xml"/>
  <Override PartName="/ppt/notesSlides/_rels/notesSlide41.xml.rels" ContentType="application/vnd.openxmlformats-package.relationships+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45.xml" ContentType="application/vnd.openxmlformats-officedocument.presentationml.notesSlide+xml"/>
  <Override PartName="/ppt/notesSlides/notesSlide20.xml" ContentType="application/vnd.openxmlformats-officedocument.presentationml.notesSlide+xml"/>
  <Override PartName="/ppt/notesSlides/notesSlide47.xml" ContentType="application/vnd.openxmlformats-officedocument.presentationml.notesSlide+xml"/>
  <Override PartName="/ppt/notesSlides/notesSlide22.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notesSlides/notesSlide13.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8.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46.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49.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media/image23.jpeg" ContentType="image/jpeg"/>
  <Override PartName="/ppt/media/image21.jpeg" ContentType="image/jpeg"/>
  <Override PartName="/ppt/media/image4.tif" ContentType="image/tiff"/>
  <Override PartName="/ppt/media/image1.png" ContentType="image/png"/>
  <Override PartName="/ppt/media/image9.png" ContentType="image/png"/>
  <Override PartName="/ppt/media/image22.png" ContentType="image/png"/>
  <Override PartName="/ppt/media/image20.png" ContentType="image/png"/>
  <Override PartName="/ppt/media/image17.png" ContentType="image/png"/>
  <Override PartName="/ppt/media/image6.jpeg" ContentType="image/jpeg"/>
  <Override PartName="/ppt/media/image5.jpeg" ContentType="image/jpeg"/>
  <Override PartName="/ppt/media/image3.jpeg" ContentType="image/jpeg"/>
  <Override PartName="/ppt/media/image15.png" ContentType="image/png"/>
  <Override PartName="/ppt/media/image2.jpeg" ContentType="image/jpeg"/>
  <Override PartName="/ppt/media/image7.jpeg" ContentType="image/jpeg"/>
  <Override PartName="/ppt/media/image8.jpeg" ContentType="image/jpeg"/>
  <Override PartName="/ppt/media/image12.png" ContentType="image/png"/>
  <Override PartName="/ppt/media/image16.png" ContentType="image/png"/>
  <Override PartName="/ppt/media/image19.jpeg" ContentType="image/jpeg"/>
  <Override PartName="/ppt/media/image18.jpeg" ContentType="image/jpeg"/>
  <Override PartName="/ppt/media/image10.jpeg" ContentType="image/jpeg"/>
  <Override PartName="/ppt/media/image11.jpeg" ContentType="image/jpeg"/>
  <Override PartName="/ppt/media/image13.jpeg" ContentType="image/jpeg"/>
  <Override PartName="/ppt/media/image14.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0"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21"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22"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23"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4" name="PlaceHolder 6"/>
          <p:cNvSpPr>
            <a:spLocks noGrp="1"/>
          </p:cNvSpPr>
          <p:nvPr>
            <p:ph type="sldNum"/>
          </p:nvPr>
        </p:nvSpPr>
        <p:spPr>
          <a:xfrm>
            <a:off x="4399200" y="9555480"/>
            <a:ext cx="3372840" cy="502560"/>
          </a:xfrm>
          <a:prstGeom prst="rect">
            <a:avLst/>
          </a:prstGeom>
        </p:spPr>
        <p:txBody>
          <a:bodyPr lIns="0" rIns="0" tIns="0" bIns="0" anchor="b"/>
          <a:p>
            <a:pPr algn="r"/>
            <a:fld id="{6F28502D-2DFE-4D2B-8F3E-F04235DC1FC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1257480" y="719280"/>
            <a:ext cx="4800240" cy="3600000"/>
          </a:xfrm>
          <a:prstGeom prst="rect">
            <a:avLst/>
          </a:prstGeom>
        </p:spPr>
      </p:sp>
      <p:sp>
        <p:nvSpPr>
          <p:cNvPr id="293"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First off, don’t be this guy.</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Those that have the hardest time in the program are not the ones who came in knowing no programming.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It’s not the ones who haven’t played around with HTML, CSS, or Javascript.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It’s the ones who walk in thinking they either A) Know more than they do. Or B) Are experts in a completely different field.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There is something that stops people like this from accepting the reality. </a:t>
            </a:r>
            <a:endParaRPr b="0" lang="en-US" sz="2000" spc="-1" strike="noStrike">
              <a:latin typeface="Arial"/>
            </a:endParaRPr>
          </a:p>
        </p:txBody>
      </p:sp>
      <p:sp>
        <p:nvSpPr>
          <p:cNvPr id="294"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D55A8B7-E4E5-401A-A959-2E969030290A}"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1257480" y="719280"/>
            <a:ext cx="4800240" cy="3600000"/>
          </a:xfrm>
          <a:prstGeom prst="rect">
            <a:avLst/>
          </a:prstGeom>
        </p:spPr>
      </p:sp>
      <p:sp>
        <p:nvSpPr>
          <p:cNvPr id="296"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Be this guy.</a:t>
            </a:r>
            <a:br/>
            <a:br/>
            <a:r>
              <a:rPr b="0" lang="en-US" sz="1200" spc="-1" strike="noStrike">
                <a:solidFill>
                  <a:srgbClr val="000000"/>
                </a:solidFill>
                <a:latin typeface="+mn-lt"/>
                <a:ea typeface="+mn-ea"/>
              </a:rPr>
              <a:t>Having a humble attitude is the first requirement of being successful in this program. </a:t>
            </a:r>
            <a:endParaRPr b="0" lang="en-US" sz="1200" spc="-1" strike="noStrike">
              <a:latin typeface="Arial"/>
            </a:endParaRPr>
          </a:p>
        </p:txBody>
      </p:sp>
      <p:sp>
        <p:nvSpPr>
          <p:cNvPr id="297"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29B719C-466D-42D5-90C8-9A5D0D08F99C}"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1257480" y="719280"/>
            <a:ext cx="4800240" cy="3600000"/>
          </a:xfrm>
          <a:prstGeom prst="rect">
            <a:avLst/>
          </a:prstGeom>
        </p:spPr>
      </p:sp>
      <p:sp>
        <p:nvSpPr>
          <p:cNvPr id="299"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00"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5455AB3-3760-447A-99DA-9E6EEC2ADAFA}"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1257480" y="719280"/>
            <a:ext cx="4800240" cy="3600000"/>
          </a:xfrm>
          <a:prstGeom prst="rect">
            <a:avLst/>
          </a:prstGeom>
        </p:spPr>
      </p:sp>
      <p:sp>
        <p:nvSpPr>
          <p:cNvPr id="302"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Don’t be frustrated! Keep an open mind – you’re here to learn.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1200" spc="-1" strike="noStrike">
                <a:solidFill>
                  <a:srgbClr val="000000"/>
                </a:solidFill>
                <a:latin typeface="+mn-lt"/>
                <a:ea typeface="+mn-ea"/>
              </a:rPr>
              <a:t>You mastery of other subjects, educational backgrounds, and professional successes do not guarantee that you will do well here. The only thing that will guarantee success is hard work, humility, and a relentless desire to be better. </a:t>
            </a:r>
            <a:endParaRPr b="0" lang="en-US" sz="1200" spc="-1" strike="noStrike">
              <a:latin typeface="Arial"/>
            </a:endParaRPr>
          </a:p>
        </p:txBody>
      </p:sp>
      <p:sp>
        <p:nvSpPr>
          <p:cNvPr id="303"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D6E94958-C5AF-4CDD-808E-BFD676D2FCD0}"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257480" y="719280"/>
            <a:ext cx="4800240" cy="3600000"/>
          </a:xfrm>
          <a:prstGeom prst="rect">
            <a:avLst/>
          </a:prstGeom>
        </p:spPr>
      </p:sp>
      <p:sp>
        <p:nvSpPr>
          <p:cNvPr id="305"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You are a blank slate.</a:t>
            </a:r>
            <a:br/>
            <a:br/>
            <a:r>
              <a:rPr b="0" lang="en-US" sz="2000" spc="-1" strike="noStrike">
                <a:latin typeface="Arial"/>
              </a:rPr>
              <a:t>Seriously. Don’t lose sight of this image. At first it may feel intimidating. Knowing how little you know. But relish the opportunity and take the privileges it comes with.</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You have permission to struggle. To fail. To not “get” everything immediately. </a:t>
            </a:r>
            <a:endParaRPr b="0" lang="en-US" sz="2000" spc="-1" strike="noStrike">
              <a:latin typeface="Arial"/>
            </a:endParaRPr>
          </a:p>
        </p:txBody>
      </p:sp>
      <p:sp>
        <p:nvSpPr>
          <p:cNvPr id="306"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9031A6B-C25D-4550-B287-3B3DCDAEC9F5}"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1257480" y="719280"/>
            <a:ext cx="4800240" cy="3600000"/>
          </a:xfrm>
          <a:prstGeom prst="rect">
            <a:avLst/>
          </a:prstGeom>
        </p:spPr>
      </p:sp>
      <p:sp>
        <p:nvSpPr>
          <p:cNvPr id="308"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So how does one learn? Well…</a:t>
            </a:r>
            <a:endParaRPr b="0" lang="en-US" sz="2000" spc="-1" strike="noStrike">
              <a:latin typeface="Arial"/>
            </a:endParaRPr>
          </a:p>
        </p:txBody>
      </p:sp>
      <p:sp>
        <p:nvSpPr>
          <p:cNvPr id="309"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276138D2-F3CB-4AD5-B60E-5C4D90200DF9}"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257480" y="719280"/>
            <a:ext cx="4800240" cy="3600000"/>
          </a:xfrm>
          <a:prstGeom prst="rect">
            <a:avLst/>
          </a:prstGeom>
        </p:spPr>
      </p:sp>
      <p:sp>
        <p:nvSpPr>
          <p:cNvPr id="311" name="PlaceHolder 2"/>
          <p:cNvSpPr>
            <a:spLocks noGrp="1"/>
          </p:cNvSpPr>
          <p:nvPr>
            <p:ph type="body"/>
          </p:nvPr>
        </p:nvSpPr>
        <p:spPr>
          <a:xfrm>
            <a:off x="731520" y="4560480"/>
            <a:ext cx="5851800" cy="4320360"/>
          </a:xfrm>
          <a:prstGeom prst="rect">
            <a:avLst/>
          </a:prstGeom>
        </p:spPr>
        <p:txBody>
          <a:bodyPr lIns="95760" rIns="95760" tIns="47880" bIns="47880"/>
          <a:p>
            <a:pPr>
              <a:lnSpc>
                <a:spcPct val="100000"/>
              </a:lnSpc>
            </a:pPr>
            <a:r>
              <a:rPr b="0" lang="en-US" sz="2000" spc="-1" strike="noStrike">
                <a:latin typeface="Arial"/>
              </a:rPr>
              <a:t>… </a:t>
            </a:r>
            <a:r>
              <a:rPr b="0" lang="en-US" sz="2000" spc="-1" strike="noStrike">
                <a:latin typeface="Arial"/>
              </a:rPr>
              <a:t>there are a few obstacles in the way.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Things that will frustrate you…</a:t>
            </a:r>
            <a:endParaRPr b="0" lang="en-US" sz="2000" spc="-1" strike="noStrike">
              <a:latin typeface="Arial"/>
            </a:endParaRPr>
          </a:p>
        </p:txBody>
      </p:sp>
      <p:sp>
        <p:nvSpPr>
          <p:cNvPr id="312"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40C88E7B-20D6-4FFA-919C-B7E867026FC9}"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1257480" y="719280"/>
            <a:ext cx="4800240" cy="3600000"/>
          </a:xfrm>
          <a:prstGeom prst="rect">
            <a:avLst/>
          </a:prstGeom>
        </p:spPr>
      </p:sp>
      <p:sp>
        <p:nvSpPr>
          <p:cNvPr id="314"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Obstacle 1</a:t>
            </a:r>
            <a:br/>
            <a:br/>
            <a:r>
              <a:rPr b="0" lang="en-US" sz="1200" spc="-1" strike="noStrike">
                <a:solidFill>
                  <a:srgbClr val="000000"/>
                </a:solidFill>
                <a:latin typeface="+mn-lt"/>
                <a:ea typeface="+mn-ea"/>
              </a:rPr>
              <a:t>First, learning to code is tough, intimidating, and frustrating at times. You should forget about your uncle/brother-in-law/friend/step-sister who told you about so-and-so learning to build apps in 1 week. Coding is hard. It will take time. There is no way around that.</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It’s confusing, difficult, and there’s a ton to learn. But it’s super rewarding when you _do_ learn why your code broke or is working.</a:t>
            </a:r>
            <a:endParaRPr b="0" lang="en-US" sz="1200" spc="-1" strike="noStrike">
              <a:latin typeface="Arial"/>
            </a:endParaRPr>
          </a:p>
        </p:txBody>
      </p:sp>
      <p:sp>
        <p:nvSpPr>
          <p:cNvPr id="315"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713336B-F47D-4CF7-AA0E-6C902458FFC4}"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257480" y="719280"/>
            <a:ext cx="4800240" cy="3600000"/>
          </a:xfrm>
          <a:prstGeom prst="rect">
            <a:avLst/>
          </a:prstGeom>
        </p:spPr>
      </p:sp>
      <p:sp>
        <p:nvSpPr>
          <p:cNvPr id="317"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Obstacle 2</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1200" spc="-1" strike="noStrike">
                <a:solidFill>
                  <a:srgbClr val="000000"/>
                </a:solidFill>
                <a:latin typeface="+mn-lt"/>
                <a:ea typeface="+mn-ea"/>
              </a:rPr>
              <a:t>There will be many moments where you will doubt yourself.</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mn-lt"/>
                <a:ea typeface="+mn-ea"/>
              </a:rPr>
              <a:t>Everyone is on the same page as you. No-one in this classroom is dumb. You all have varying backgrounds with differing experiences and exposure.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mn-lt"/>
                <a:ea typeface="+mn-ea"/>
              </a:rPr>
              <a:t>Everyone was where you are at some point in their career. Every single developer. Me too. </a:t>
            </a:r>
            <a:r>
              <a:rPr b="0" lang="en-US" sz="1200" spc="-1" strike="noStrike">
                <a:solidFill>
                  <a:srgbClr val="000000"/>
                </a:solidFill>
                <a:latin typeface="+mn-lt"/>
                <a:ea typeface="+mn-ea"/>
              </a:rPr>
              <a:t>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It takes time but you have what it takes; you were selected for this program because we know you have what it takes.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mn-lt"/>
                <a:ea typeface="+mn-ea"/>
              </a:rPr>
              <a:t>The first few weeks will be difficult, but everyone will be on a pretty level playing field a few weeks in.</a:t>
            </a:r>
            <a:endParaRPr b="0" lang="en-US" sz="2000" spc="-1" strike="noStrike">
              <a:latin typeface="Arial"/>
            </a:endParaRPr>
          </a:p>
        </p:txBody>
      </p:sp>
      <p:sp>
        <p:nvSpPr>
          <p:cNvPr id="318"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D11117ED-B44B-4998-B2FF-E2904248FEA8}"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1257480" y="719280"/>
            <a:ext cx="4800240" cy="3600000"/>
          </a:xfrm>
          <a:prstGeom prst="rect">
            <a:avLst/>
          </a:prstGeom>
        </p:spPr>
      </p:sp>
      <p:sp>
        <p:nvSpPr>
          <p:cNvPr id="320"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Obstacle 2 – you have a ton of ground to cover!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There’s a lot to learn, and it can be intimidating. But honestly, 6 months will be over before you know it.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1200" spc="-1" strike="noStrike">
                <a:solidFill>
                  <a:srgbClr val="000000"/>
                </a:solidFill>
                <a:latin typeface="+mn-lt"/>
                <a:ea typeface="+mn-ea"/>
              </a:rPr>
              <a:t>Because of the length of the program, personal issues WILL come up during the course of the program, and it will be challenging to stay motivated.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You should see each other as a family embarking on a long journey. You will become far closer to your peers than you realize. Intensity is no substitute for endurance.</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321"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D92E604F-548C-4618-86B5-58C0E4E2B014}"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1257480" y="719280"/>
            <a:ext cx="4800240" cy="3600000"/>
          </a:xfrm>
          <a:prstGeom prst="rect">
            <a:avLst/>
          </a:prstGeom>
        </p:spPr>
      </p:sp>
      <p:sp>
        <p:nvSpPr>
          <p:cNvPr id="275"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This class is, after all, about you – so let’s do some introductions.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(You may also want to ask “Fears about class?” – that can turn a little negative, so be ready to dissuade/make happy the students if you do ask this)</a:t>
            </a:r>
            <a:endParaRPr b="0" lang="en-US" sz="2000" spc="-1" strike="noStrike">
              <a:latin typeface="Arial"/>
            </a:endParaRPr>
          </a:p>
        </p:txBody>
      </p:sp>
      <p:sp>
        <p:nvSpPr>
          <p:cNvPr id="276"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992D58D-85DE-48CB-BE12-965ADB7D5BCB}"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257480" y="719280"/>
            <a:ext cx="4800240" cy="3600000"/>
          </a:xfrm>
          <a:prstGeom prst="rect">
            <a:avLst/>
          </a:prstGeom>
        </p:spPr>
      </p:sp>
      <p:sp>
        <p:nvSpPr>
          <p:cNvPr id="323"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And will take a while to master. Persisting in general is the #1 hardest thing in this course.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Perhaps tied with having self-confidence (talk about imposter syndrome).</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324"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1B21C5EE-AA89-4C3A-8530-F27050F1529D}"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257480" y="719280"/>
            <a:ext cx="4800240" cy="3600000"/>
          </a:xfrm>
          <a:prstGeom prst="rect">
            <a:avLst/>
          </a:prstGeom>
        </p:spPr>
      </p:sp>
      <p:sp>
        <p:nvSpPr>
          <p:cNvPr id="326"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Frustration = learning, seriously. Here’s the author of a pretty famous book on the mean stack: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So how do we get through this frustration and actually learn?</a:t>
            </a:r>
            <a:endParaRPr b="0" lang="en-US" sz="2000" spc="-1" strike="noStrike">
              <a:latin typeface="Arial"/>
            </a:endParaRPr>
          </a:p>
        </p:txBody>
      </p:sp>
      <p:sp>
        <p:nvSpPr>
          <p:cNvPr id="327"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F3AC002-DCC6-4ED8-8D8C-BE8C2B34248B}"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257480" y="719280"/>
            <a:ext cx="4800240" cy="3600000"/>
          </a:xfrm>
          <a:prstGeom prst="rect">
            <a:avLst/>
          </a:prstGeom>
        </p:spPr>
      </p:sp>
      <p:sp>
        <p:nvSpPr>
          <p:cNvPr id="329"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30"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172D6C43-9BF8-4C85-AF35-1881CC1F4E15}"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1257480" y="719280"/>
            <a:ext cx="4800240" cy="3600000"/>
          </a:xfrm>
          <a:prstGeom prst="rect">
            <a:avLst/>
          </a:prstGeom>
        </p:spPr>
      </p:sp>
      <p:sp>
        <p:nvSpPr>
          <p:cNvPr id="332"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33"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9306FE7-F0C1-4A64-AAFC-15313E03DE07}"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1257480" y="719280"/>
            <a:ext cx="4800240" cy="3600000"/>
          </a:xfrm>
          <a:prstGeom prst="rect">
            <a:avLst/>
          </a:prstGeom>
        </p:spPr>
      </p:sp>
      <p:sp>
        <p:nvSpPr>
          <p:cNvPr id="335"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Questions?</a:t>
            </a:r>
            <a:endParaRPr b="0" lang="en-US" sz="2000" spc="-1" strike="noStrike">
              <a:latin typeface="Arial"/>
            </a:endParaRPr>
          </a:p>
        </p:txBody>
      </p:sp>
      <p:sp>
        <p:nvSpPr>
          <p:cNvPr id="336"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BA21BB4-DF47-48C5-953C-2975288DD6EF}"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1257480" y="719280"/>
            <a:ext cx="4800240" cy="3600000"/>
          </a:xfrm>
          <a:prstGeom prst="rect">
            <a:avLst/>
          </a:prstGeom>
        </p:spPr>
      </p:sp>
      <p:sp>
        <p:nvSpPr>
          <p:cNvPr id="338"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39"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F0CBAB6E-926A-48FF-B9BA-FFC29A70611B}"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257480" y="719280"/>
            <a:ext cx="4800240" cy="3600000"/>
          </a:xfrm>
          <a:prstGeom prst="rect">
            <a:avLst/>
          </a:prstGeom>
        </p:spPr>
      </p:sp>
      <p:sp>
        <p:nvSpPr>
          <p:cNvPr id="341"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Of course, to do this, you’ll need to be great at googling!</a:t>
            </a:r>
            <a:endParaRPr b="0" lang="en-US" sz="2000" spc="-1" strike="noStrike">
              <a:latin typeface="Arial"/>
            </a:endParaRPr>
          </a:p>
          <a:p>
            <a:pPr marL="216000" indent="-216000">
              <a:lnSpc>
                <a:spcPct val="100000"/>
              </a:lnSpc>
            </a:pPr>
            <a:endParaRPr b="0" lang="en-US" sz="2000" spc="-1" strike="noStrike">
              <a:latin typeface="Arial"/>
            </a:endParaRPr>
          </a:p>
          <a:p>
            <a:pPr marL="171360" indent="-171000">
              <a:lnSpc>
                <a:spcPct val="100000"/>
              </a:lnSpc>
              <a:buClr>
                <a:srgbClr val="000000"/>
              </a:buClr>
              <a:buFont typeface="StarSymbol"/>
              <a:buChar char="-"/>
            </a:pPr>
            <a:r>
              <a:rPr b="0" lang="en-US" sz="2000" spc="-1" strike="noStrike">
                <a:latin typeface="Arial"/>
              </a:rPr>
              <a:t>This is arguably the best/most important skill you can use.</a:t>
            </a:r>
            <a:endParaRPr b="0" lang="en-US" sz="2000" spc="-1" strike="noStrike">
              <a:latin typeface="Arial"/>
            </a:endParaRPr>
          </a:p>
          <a:p>
            <a:pPr marL="171360" indent="-171000">
              <a:lnSpc>
                <a:spcPct val="100000"/>
              </a:lnSpc>
              <a:buClr>
                <a:srgbClr val="000000"/>
              </a:buClr>
              <a:buFont typeface="StarSymbol"/>
              <a:buChar char="-"/>
            </a:pPr>
            <a:r>
              <a:rPr b="0" lang="en-US" sz="2000" spc="-1" strike="noStrike">
                <a:latin typeface="Arial"/>
              </a:rPr>
              <a:t> </a:t>
            </a:r>
            <a:r>
              <a:rPr b="0" lang="en-US" sz="2000" spc="-1" strike="noStrike">
                <a:latin typeface="Arial"/>
              </a:rPr>
              <a:t>It’s silly, but being able to find the answers to your questions is extremely important, and people won’t always be around. Google should almost always be your first go-to (it has almost every answer, if you know how to find it).</a:t>
            </a:r>
            <a:endParaRPr b="0" lang="en-US" sz="2000" spc="-1" strike="noStrike">
              <a:latin typeface="Arial"/>
            </a:endParaRPr>
          </a:p>
        </p:txBody>
      </p:sp>
      <p:sp>
        <p:nvSpPr>
          <p:cNvPr id="342"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D552ACF-D18D-4C02-BE74-FB4C6CB490A3}"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257480" y="719280"/>
            <a:ext cx="4800240" cy="3600000"/>
          </a:xfrm>
          <a:prstGeom prst="rect">
            <a:avLst/>
          </a:prstGeom>
        </p:spPr>
      </p:sp>
      <p:sp>
        <p:nvSpPr>
          <p:cNvPr id="344"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Now that we’ve talked about the journey and how to be successful, let’s talk about the stops along the way.</a:t>
            </a:r>
            <a:endParaRPr b="0" lang="en-US" sz="2000" spc="-1" strike="noStrike">
              <a:latin typeface="Arial"/>
            </a:endParaRPr>
          </a:p>
        </p:txBody>
      </p:sp>
      <p:sp>
        <p:nvSpPr>
          <p:cNvPr id="345"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BCD2888-EB4A-4C40-8378-7BFE7D31ADB2}"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257480" y="719280"/>
            <a:ext cx="4800240" cy="3600000"/>
          </a:xfrm>
          <a:prstGeom prst="rect">
            <a:avLst/>
          </a:prstGeom>
        </p:spPr>
      </p:sp>
      <p:sp>
        <p:nvSpPr>
          <p:cNvPr id="347" name="PlaceHolder 2"/>
          <p:cNvSpPr>
            <a:spLocks noGrp="1"/>
          </p:cNvSpPr>
          <p:nvPr>
            <p:ph type="body"/>
          </p:nvPr>
        </p:nvSpPr>
        <p:spPr>
          <a:xfrm>
            <a:off x="731520" y="4560480"/>
            <a:ext cx="5851800" cy="4320360"/>
          </a:xfrm>
          <a:prstGeom prst="rect">
            <a:avLst/>
          </a:prstGeom>
        </p:spPr>
        <p:txBody>
          <a:bodyPr lIns="95760" rIns="95760" tIns="47880" bIns="47880"/>
          <a:p>
            <a:pPr>
              <a:lnSpc>
                <a:spcPct val="100000"/>
              </a:lnSpc>
            </a:pPr>
            <a:r>
              <a:rPr b="0" lang="en-US" sz="2000" spc="-1" strike="noStrike">
                <a:latin typeface="Arial"/>
              </a:rPr>
              <a:t>Here’s what our days will look like.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Question: How do you learn to code? (NEXT)</a:t>
            </a:r>
            <a:endParaRPr b="0" lang="en-US" sz="2000" spc="-1" strike="noStrike">
              <a:latin typeface="Arial"/>
            </a:endParaRPr>
          </a:p>
          <a:p>
            <a:pPr>
              <a:lnSpc>
                <a:spcPct val="100000"/>
              </a:lnSpc>
            </a:pPr>
            <a:endParaRPr b="0" lang="en-US" sz="2000" spc="-1" strike="noStrike">
              <a:latin typeface="Arial"/>
            </a:endParaRPr>
          </a:p>
        </p:txBody>
      </p:sp>
      <p:sp>
        <p:nvSpPr>
          <p:cNvPr id="348"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6268350-505F-41E2-ACF3-FB1AF0294798}"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1257480" y="719280"/>
            <a:ext cx="4800240" cy="3600000"/>
          </a:xfrm>
          <a:prstGeom prst="rect">
            <a:avLst/>
          </a:prstGeom>
        </p:spPr>
      </p:sp>
      <p:sp>
        <p:nvSpPr>
          <p:cNvPr id="350"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By coding! Unfortunate, right?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We’ll get a ton of in-class practice reading and writing code, so the course quickly becomes “code-centric”.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Most days will be much less presentation-heavy than today.</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Questions?</a:t>
            </a:r>
            <a:endParaRPr b="0" lang="en-US" sz="2000" spc="-1" strike="noStrike">
              <a:latin typeface="Arial"/>
            </a:endParaRPr>
          </a:p>
        </p:txBody>
      </p:sp>
      <p:sp>
        <p:nvSpPr>
          <p:cNvPr id="351"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BEF8939E-59F2-4F47-86A1-FE783E8D374D}"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257480" y="719280"/>
            <a:ext cx="4800240" cy="3600000"/>
          </a:xfrm>
          <a:prstGeom prst="rect">
            <a:avLst/>
          </a:prstGeom>
        </p:spPr>
      </p:sp>
      <p:sp>
        <p:nvSpPr>
          <p:cNvPr id="353"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So next up I want to spend a little bit of time checking that everyone has everything they need installed (from the pre-work).</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If you can check off all of these things, spend this time helping your neighbors. This should become a habit – try to ask for help form your neighbors before going to a TA (you will both learn more along the way). &lt; We’ll talk more about this soon.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That said, let’s check some things off of a list.</a:t>
            </a:r>
            <a:endParaRPr b="0" lang="en-US" sz="2000" spc="-1" strike="noStrike">
              <a:latin typeface="Arial"/>
            </a:endParaRPr>
          </a:p>
        </p:txBody>
      </p:sp>
      <p:sp>
        <p:nvSpPr>
          <p:cNvPr id="354"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278786F-E0D3-454B-81BD-7265DD52EF05}"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257480" y="719280"/>
            <a:ext cx="4800240" cy="3600000"/>
          </a:xfrm>
          <a:prstGeom prst="rect">
            <a:avLst/>
          </a:prstGeom>
        </p:spPr>
      </p:sp>
      <p:sp>
        <p:nvSpPr>
          <p:cNvPr id="356"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57"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561101A9-19D4-4235-8ECF-1D867FB2B2A2}"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1257480" y="719280"/>
            <a:ext cx="4800240" cy="3600000"/>
          </a:xfrm>
          <a:prstGeom prst="rect">
            <a:avLst/>
          </a:prstGeom>
        </p:spPr>
      </p:sp>
      <p:sp>
        <p:nvSpPr>
          <p:cNvPr id="359"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60"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EDFC2E6-4522-4A4B-99AA-103AC5E42DCD}"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1257480" y="719280"/>
            <a:ext cx="4800240" cy="3600000"/>
          </a:xfrm>
          <a:prstGeom prst="rect">
            <a:avLst/>
          </a:prstGeom>
        </p:spPr>
      </p:sp>
      <p:sp>
        <p:nvSpPr>
          <p:cNvPr id="362"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63"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F99343F7-5972-405A-8F1C-E267C2C64B9A}"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1257480" y="719280"/>
            <a:ext cx="4800240" cy="3600000"/>
          </a:xfrm>
          <a:prstGeom prst="rect">
            <a:avLst/>
          </a:prstGeom>
        </p:spPr>
      </p:sp>
      <p:sp>
        <p:nvSpPr>
          <p:cNvPr id="365"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So what exactly does it mean to be a “full stack developer?”</a:t>
            </a:r>
            <a:endParaRPr b="0" lang="en-US" sz="2000" spc="-1" strike="noStrike">
              <a:latin typeface="Arial"/>
            </a:endParaRPr>
          </a:p>
        </p:txBody>
      </p:sp>
      <p:sp>
        <p:nvSpPr>
          <p:cNvPr id="366"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517AB33F-BF56-4A31-ACDD-03C66952F7DC}"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1257480" y="719280"/>
            <a:ext cx="4800240" cy="3600000"/>
          </a:xfrm>
          <a:prstGeom prst="rect">
            <a:avLst/>
          </a:prstGeom>
        </p:spPr>
      </p:sp>
      <p:sp>
        <p:nvSpPr>
          <p:cNvPr id="368"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Let’s use YouTube as an example. (Go to YouTube and do basic search)</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You’ll learn all of this in time, but a basic YouTube search requires two things:</a:t>
            </a:r>
            <a:endParaRPr b="0" lang="en-US" sz="2000" spc="-1" strike="noStrike">
              <a:latin typeface="Arial"/>
            </a:endParaRPr>
          </a:p>
          <a:p>
            <a:pPr marL="228600" indent="-228240">
              <a:lnSpc>
                <a:spcPct val="100000"/>
              </a:lnSpc>
              <a:buClr>
                <a:srgbClr val="000000"/>
              </a:buClr>
              <a:buFont typeface="StarSymbol"/>
              <a:buAutoNum type="arabicParenR"/>
            </a:pPr>
            <a:r>
              <a:rPr b="0" lang="en-US" sz="2000" spc="-1" strike="noStrike">
                <a:latin typeface="Arial"/>
              </a:rPr>
              <a:t>A ”frontend” – the graphical user interface which responds to what I type</a:t>
            </a:r>
            <a:endParaRPr b="0" lang="en-US" sz="2000" spc="-1" strike="noStrike">
              <a:latin typeface="Arial"/>
            </a:endParaRPr>
          </a:p>
          <a:p>
            <a:pPr marL="228600" indent="-228240">
              <a:lnSpc>
                <a:spcPct val="100000"/>
              </a:lnSpc>
              <a:buClr>
                <a:srgbClr val="000000"/>
              </a:buClr>
              <a:buFont typeface="StarSymbol"/>
              <a:buAutoNum type="arabicParenR"/>
            </a:pPr>
            <a:r>
              <a:rPr b="0" lang="en-US" sz="2000" spc="-1" strike="noStrike">
                <a:latin typeface="Arial"/>
              </a:rPr>
              <a:t>A “backend” – the code on the “server side” that is able to do the logic behind the search, find the relevant videos, and send them along</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(Go to next slide)</a:t>
            </a:r>
            <a:endParaRPr b="0" lang="en-US" sz="2000" spc="-1" strike="noStrike">
              <a:latin typeface="Arial"/>
            </a:endParaRPr>
          </a:p>
        </p:txBody>
      </p:sp>
      <p:sp>
        <p:nvSpPr>
          <p:cNvPr id="369"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E7581507-1A30-441D-87E0-116954C4ED91}"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1257480" y="719280"/>
            <a:ext cx="4800240" cy="3600000"/>
          </a:xfrm>
          <a:prstGeom prst="rect">
            <a:avLst/>
          </a:prstGeom>
        </p:spPr>
      </p:sp>
      <p:sp>
        <p:nvSpPr>
          <p:cNvPr id="371"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Websites today are all about reading code for these components – “frontend” and “backend”</a:t>
            </a:r>
            <a:endParaRPr b="0" lang="en-US" sz="2000" spc="-1" strike="noStrike">
              <a:latin typeface="Arial"/>
            </a:endParaRPr>
          </a:p>
        </p:txBody>
      </p:sp>
      <p:sp>
        <p:nvSpPr>
          <p:cNvPr id="372"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98B85A6-30D3-4189-B0E6-CC49296D027D}"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1257480" y="719280"/>
            <a:ext cx="4800240" cy="3600000"/>
          </a:xfrm>
          <a:prstGeom prst="rect">
            <a:avLst/>
          </a:prstGeom>
        </p:spPr>
      </p:sp>
      <p:sp>
        <p:nvSpPr>
          <p:cNvPr id="374"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That is “Full-Stack Development” – you build can and will build the whole thing.</a:t>
            </a:r>
            <a:endParaRPr b="0" lang="en-US" sz="2000" spc="-1" strike="noStrike">
              <a:latin typeface="Arial"/>
            </a:endParaRPr>
          </a:p>
        </p:txBody>
      </p:sp>
      <p:sp>
        <p:nvSpPr>
          <p:cNvPr id="375"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B418F70D-7FDA-479E-BE14-DEE01DC42583}"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1257480" y="719280"/>
            <a:ext cx="4800240" cy="3600000"/>
          </a:xfrm>
          <a:prstGeom prst="rect">
            <a:avLst/>
          </a:prstGeom>
        </p:spPr>
      </p:sp>
      <p:sp>
        <p:nvSpPr>
          <p:cNvPr id="377"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In this course, you’ll learn everything you need to be able to do this – </a:t>
            </a:r>
            <a:br/>
            <a:endParaRPr b="0" lang="en-US" sz="2000" spc="-1" strike="noStrike">
              <a:latin typeface="Arial"/>
            </a:endParaRPr>
          </a:p>
          <a:p>
            <a:pPr marL="216000" indent="-216000">
              <a:lnSpc>
                <a:spcPct val="100000"/>
              </a:lnSpc>
            </a:pPr>
            <a:r>
              <a:rPr b="0" lang="en-US" sz="2000" spc="-1" strike="noStrike">
                <a:latin typeface="Arial"/>
              </a:rPr>
              <a:t>you’ll be able to build complex web applications even as a single developer.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Questions?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378"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447223DB-FF9D-4420-9BF7-FD2E52C681D5}"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1257480" y="719280"/>
            <a:ext cx="4800240" cy="3600000"/>
          </a:xfrm>
          <a:prstGeom prst="rect">
            <a:avLst/>
          </a:prstGeom>
        </p:spPr>
      </p:sp>
      <p:sp>
        <p:nvSpPr>
          <p:cNvPr id="278"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279"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3A9BBA6-82F4-4C4F-96E9-9960CF25D7F7}"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1257480" y="719280"/>
            <a:ext cx="4800240" cy="3600000"/>
          </a:xfrm>
          <a:prstGeom prst="rect">
            <a:avLst/>
          </a:prstGeom>
        </p:spPr>
      </p:sp>
      <p:sp>
        <p:nvSpPr>
          <p:cNvPr id="380"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The terminal is the portal to your computer – it allows you to run and even script commands that can create files, folders, and more.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It is extremely important that you get intimately familiar with the terminal as soon as possible, as you’ll use it for almost everything. It is fast and powerful.</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NEXT</a:t>
            </a:r>
            <a:endParaRPr b="0" lang="en-US" sz="2000" spc="-1" strike="noStrike">
              <a:latin typeface="Arial"/>
            </a:endParaRPr>
          </a:p>
        </p:txBody>
      </p:sp>
      <p:sp>
        <p:nvSpPr>
          <p:cNvPr id="381"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09A1030-CD05-45FC-9769-A5D5683F1BE7}"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1257480" y="719280"/>
            <a:ext cx="4800240" cy="3600000"/>
          </a:xfrm>
          <a:prstGeom prst="rect">
            <a:avLst/>
          </a:prstGeom>
        </p:spPr>
      </p:sp>
      <p:sp>
        <p:nvSpPr>
          <p:cNvPr id="383"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So let’s run through a couple of examples.</a:t>
            </a:r>
            <a:endParaRPr b="0" lang="en-US" sz="2000" spc="-1" strike="noStrike">
              <a:latin typeface="Arial"/>
            </a:endParaRPr>
          </a:p>
        </p:txBody>
      </p:sp>
      <p:sp>
        <p:nvSpPr>
          <p:cNvPr id="384"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44AAC02E-76AB-4E01-BE59-D1ADC32AFA37}"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1257480" y="719280"/>
            <a:ext cx="4800240" cy="3600000"/>
          </a:xfrm>
          <a:prstGeom prst="rect">
            <a:avLst/>
          </a:prstGeom>
        </p:spPr>
      </p:sp>
      <p:sp>
        <p:nvSpPr>
          <p:cNvPr id="386"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Your turn!</a:t>
            </a:r>
            <a:endParaRPr b="0" lang="en-US" sz="2000" spc="-1" strike="noStrike">
              <a:latin typeface="Arial"/>
            </a:endParaRPr>
          </a:p>
        </p:txBody>
      </p:sp>
      <p:sp>
        <p:nvSpPr>
          <p:cNvPr id="387"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4E1D1D82-D5D5-4702-A6A3-35F665E65954}"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1257480" y="719280"/>
            <a:ext cx="4800240" cy="3600000"/>
          </a:xfrm>
          <a:prstGeom prst="rect">
            <a:avLst/>
          </a:prstGeom>
        </p:spPr>
      </p:sp>
      <p:sp>
        <p:nvSpPr>
          <p:cNvPr id="389"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90"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4621986-D504-4B8E-8AE8-19957B75F727}"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1257480" y="719280"/>
            <a:ext cx="4800240" cy="3600000"/>
          </a:xfrm>
          <a:prstGeom prst="rect">
            <a:avLst/>
          </a:prstGeom>
        </p:spPr>
      </p:sp>
      <p:sp>
        <p:nvSpPr>
          <p:cNvPr id="392"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Re-ask the questions after a couple of minutes walking neighbor-discussion:</a:t>
            </a:r>
            <a:endParaRPr b="0" lang="en-US" sz="2000" spc="-1" strike="noStrike">
              <a:latin typeface="Arial"/>
            </a:endParaRPr>
          </a:p>
          <a:p>
            <a:pPr marL="171360" indent="-171000">
              <a:lnSpc>
                <a:spcPct val="100000"/>
              </a:lnSpc>
              <a:buClr>
                <a:srgbClr val="000000"/>
              </a:buClr>
              <a:buFont typeface="StarSymbol"/>
              <a:buChar char="-"/>
            </a:pPr>
            <a:r>
              <a:rPr b="0" lang="en-US" sz="2000" spc="-1" strike="noStrike">
                <a:latin typeface="Arial"/>
              </a:rPr>
              <a:t>How do you create a new folder?</a:t>
            </a:r>
            <a:endParaRPr b="0" lang="en-US" sz="2000" spc="-1" strike="noStrike">
              <a:latin typeface="Arial"/>
            </a:endParaRPr>
          </a:p>
          <a:p>
            <a:pPr marL="171360" indent="-171000">
              <a:lnSpc>
                <a:spcPct val="100000"/>
              </a:lnSpc>
              <a:buClr>
                <a:srgbClr val="000000"/>
              </a:buClr>
              <a:buFont typeface="StarSymbol"/>
              <a:buChar char="-"/>
            </a:pPr>
            <a:r>
              <a:rPr b="0" lang="en-US" sz="2000" spc="-1" strike="noStrike">
                <a:latin typeface="Arial"/>
              </a:rPr>
              <a:t>How do you create a new file?</a:t>
            </a:r>
            <a:endParaRPr b="0" lang="en-US" sz="2000" spc="-1" strike="noStrike">
              <a:latin typeface="Arial"/>
            </a:endParaRPr>
          </a:p>
        </p:txBody>
      </p:sp>
      <p:sp>
        <p:nvSpPr>
          <p:cNvPr id="393"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BCA29C4-A160-4C9D-9688-C27D4B7BEECA}"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1257480" y="719280"/>
            <a:ext cx="4800240" cy="3600000"/>
          </a:xfrm>
          <a:prstGeom prst="rect">
            <a:avLst/>
          </a:prstGeom>
        </p:spPr>
      </p:sp>
      <p:sp>
        <p:nvSpPr>
          <p:cNvPr id="395"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Now that you can create HTML files from the terminal, let’s create one and actually write some HTML.</a:t>
            </a:r>
            <a:endParaRPr b="0" lang="en-US" sz="2000" spc="-1" strike="noStrike">
              <a:latin typeface="Arial"/>
            </a:endParaRPr>
          </a:p>
        </p:txBody>
      </p:sp>
      <p:sp>
        <p:nvSpPr>
          <p:cNvPr id="396"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55677349-BD44-4F3F-AB75-EB6EC8BF1EAA}"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257480" y="719280"/>
            <a:ext cx="4800240" cy="3600000"/>
          </a:xfrm>
          <a:prstGeom prst="rect">
            <a:avLst/>
          </a:prstGeom>
        </p:spPr>
      </p:sp>
      <p:sp>
        <p:nvSpPr>
          <p:cNvPr id="398"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399"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EFBA27DF-0181-40C0-A9C7-CD54394F6147}"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1257480" y="719280"/>
            <a:ext cx="4800240" cy="3600000"/>
          </a:xfrm>
          <a:prstGeom prst="rect">
            <a:avLst/>
          </a:prstGeom>
        </p:spPr>
      </p:sp>
      <p:sp>
        <p:nvSpPr>
          <p:cNvPr id="401"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402"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89C1FA8-C617-4D30-AF38-D8044F0F6D2C}"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1257480" y="719280"/>
            <a:ext cx="4800240" cy="3600000"/>
          </a:xfrm>
          <a:prstGeom prst="rect">
            <a:avLst/>
          </a:prstGeom>
        </p:spPr>
      </p:sp>
      <p:sp>
        <p:nvSpPr>
          <p:cNvPr id="404"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405"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41C8E36-E24B-4FEA-909F-46FF4C8E804D}"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1257480" y="719280"/>
            <a:ext cx="4800240" cy="3600000"/>
          </a:xfrm>
          <a:prstGeom prst="rect">
            <a:avLst/>
          </a:prstGeom>
        </p:spPr>
      </p:sp>
      <p:sp>
        <p:nvSpPr>
          <p:cNvPr id="281"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282"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F8DDE3F-1C40-4ECB-80FF-CDD4D5276CE6}"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1257480" y="719280"/>
            <a:ext cx="4800240" cy="3600000"/>
          </a:xfrm>
          <a:prstGeom prst="rect">
            <a:avLst/>
          </a:prstGeom>
        </p:spPr>
      </p:sp>
      <p:sp>
        <p:nvSpPr>
          <p:cNvPr id="407"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408"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3424F86-9098-46A2-BE0B-BE0A03C69A75}"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257480" y="719280"/>
            <a:ext cx="4800240" cy="3600000"/>
          </a:xfrm>
          <a:prstGeom prst="rect">
            <a:avLst/>
          </a:prstGeom>
        </p:spPr>
      </p:sp>
      <p:sp>
        <p:nvSpPr>
          <p:cNvPr id="410"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411"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29A270B-EF90-408C-8D33-8FF6DF29EF62}"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1257480" y="719280"/>
            <a:ext cx="4800240" cy="3600000"/>
          </a:xfrm>
          <a:prstGeom prst="rect">
            <a:avLst/>
          </a:prstGeom>
        </p:spPr>
      </p:sp>
      <p:sp>
        <p:nvSpPr>
          <p:cNvPr id="284" name="PlaceHolder 2"/>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latin typeface="Arial"/>
            </a:endParaRPr>
          </a:p>
        </p:txBody>
      </p:sp>
      <p:sp>
        <p:nvSpPr>
          <p:cNvPr id="285"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9CB25F8-16F4-4327-AAD4-721A003C7790}"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1257480" y="719280"/>
            <a:ext cx="4800240" cy="3600000"/>
          </a:xfrm>
          <a:prstGeom prst="rect">
            <a:avLst/>
          </a:prstGeom>
        </p:spPr>
      </p:sp>
      <p:sp>
        <p:nvSpPr>
          <p:cNvPr id="287"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1200" spc="-1" strike="noStrike">
                <a:solidFill>
                  <a:srgbClr val="000000"/>
                </a:solidFill>
                <a:latin typeface="+mn-lt"/>
                <a:ea typeface="+mn-ea"/>
              </a:rPr>
              <a:t>This program will not be a traditional college class. We're here to support you 100% of the way to really help you achieve their goals.</a:t>
            </a:r>
            <a:endParaRPr b="0" lang="en-US" sz="1200" spc="-1" strike="noStrike">
              <a:latin typeface="Arial"/>
            </a:endParaRPr>
          </a:p>
        </p:txBody>
      </p:sp>
      <p:sp>
        <p:nvSpPr>
          <p:cNvPr id="288"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80B5A4B1-B2DD-44E7-8688-7D2D9ADCF787}"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1257480" y="719280"/>
            <a:ext cx="4800240" cy="3600000"/>
          </a:xfrm>
          <a:prstGeom prst="rect">
            <a:avLst/>
          </a:prstGeom>
        </p:spPr>
      </p:sp>
      <p:sp>
        <p:nvSpPr>
          <p:cNvPr id="290" name="PlaceHolder 2"/>
          <p:cNvSpPr>
            <a:spLocks noGrp="1"/>
          </p:cNvSpPr>
          <p:nvPr>
            <p:ph type="body"/>
          </p:nvPr>
        </p:nvSpPr>
        <p:spPr>
          <a:xfrm>
            <a:off x="731520" y="4560480"/>
            <a:ext cx="5851800" cy="4320360"/>
          </a:xfrm>
          <a:prstGeom prst="rect">
            <a:avLst/>
          </a:prstGeom>
        </p:spPr>
        <p:txBody>
          <a:bodyPr lIns="95760" rIns="95760" tIns="47880" bIns="47880"/>
          <a:p>
            <a:pPr marL="216000" indent="-216000">
              <a:lnSpc>
                <a:spcPct val="100000"/>
              </a:lnSpc>
            </a:pPr>
            <a:r>
              <a:rPr b="0" lang="en-US" sz="2000" spc="-1" strike="noStrike">
                <a:latin typeface="Arial"/>
              </a:rPr>
              <a:t>There are a few things you can do to ensure your success</a:t>
            </a:r>
            <a:endParaRPr b="0" lang="en-US" sz="2000" spc="-1" strike="noStrike">
              <a:latin typeface="Arial"/>
            </a:endParaRPr>
          </a:p>
        </p:txBody>
      </p:sp>
      <p:sp>
        <p:nvSpPr>
          <p:cNvPr id="291" name="TextShape 3"/>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5B47EA6-4A51-4252-94A7-CE8F1A8F4986}"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04920" y="0"/>
            <a:ext cx="5470200" cy="3030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8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304920" y="0"/>
            <a:ext cx="5470200" cy="3030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04920" y="0"/>
            <a:ext cx="5470200" cy="3030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04920" y="0"/>
            <a:ext cx="5470200" cy="65340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0" name="CustomShape 1"/>
          <p:cNvSpPr/>
          <p:nvPr/>
        </p:nvSpPr>
        <p:spPr>
          <a:xfrm>
            <a:off x="0" y="0"/>
            <a:ext cx="9143640" cy="6857640"/>
          </a:xfrm>
          <a:prstGeom prst="rect">
            <a:avLst/>
          </a:prstGeom>
          <a:solidFill>
            <a:srgbClr val="1d1a36"/>
          </a:solid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426960" y="3737520"/>
            <a:ext cx="6335640" cy="3384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1425240" y="3852000"/>
            <a:ext cx="6457680" cy="548640"/>
          </a:xfrm>
          <a:prstGeom prst="rect">
            <a:avLst/>
          </a:prstGeom>
          <a:noFill/>
          <a:ln>
            <a:noFill/>
          </a:ln>
        </p:spPr>
        <p:style>
          <a:lnRef idx="0"/>
          <a:fillRef idx="0"/>
          <a:effectRef idx="0"/>
          <a:fontRef idx="minor"/>
        </p:style>
      </p:sp>
      <p:sp>
        <p:nvSpPr>
          <p:cNvPr id="3" name="PlaceHolder 4"/>
          <p:cNvSpPr>
            <a:spLocks noGrp="1"/>
          </p:cNvSpPr>
          <p:nvPr>
            <p:ph type="title"/>
          </p:nvPr>
        </p:nvSpPr>
        <p:spPr>
          <a:xfrm>
            <a:off x="390600" y="2953440"/>
            <a:ext cx="8229240" cy="871560"/>
          </a:xfrm>
          <a:prstGeom prst="rect">
            <a:avLst/>
          </a:prstGeom>
        </p:spPr>
        <p:txBody>
          <a:bodyPr anchor="ctr">
            <a:normAutofit/>
          </a:bodyPr>
          <a:p>
            <a:pPr>
              <a:lnSpc>
                <a:spcPct val="90000"/>
              </a:lnSpc>
            </a:pPr>
            <a:r>
              <a:rPr b="1" i="1" lang="en-US" sz="4100" spc="-1" strike="noStrike">
                <a:solidFill>
                  <a:srgbClr val="ffffff"/>
                </a:solidFill>
                <a:latin typeface="Arial"/>
              </a:rPr>
              <a:t>Section Title</a:t>
            </a:r>
            <a:endParaRPr b="0" lang="en-US" sz="4100" spc="-1" strike="noStrike">
              <a:solidFill>
                <a:srgbClr val="000000"/>
              </a:solidFill>
              <a:latin typeface="Calibri"/>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6418800"/>
            <a:ext cx="9155520" cy="457560"/>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304920" y="0"/>
            <a:ext cx="5470200" cy="653400"/>
          </a:xfrm>
          <a:prstGeom prst="rect">
            <a:avLst/>
          </a:prstGeom>
        </p:spPr>
        <p:txBody>
          <a:bodyPr anchor="ctr">
            <a:normAutofit/>
          </a:bodyPr>
          <a:p>
            <a:pPr>
              <a:lnSpc>
                <a:spcPct val="90000"/>
              </a:lnSpc>
            </a:pPr>
            <a:r>
              <a:rPr b="1" lang="en-US" sz="2400" spc="-1" strike="noStrike">
                <a:solidFill>
                  <a:srgbClr val="000000"/>
                </a:solidFill>
                <a:latin typeface="Arial"/>
              </a:rPr>
              <a:t>Click to edit Master text styles</a:t>
            </a:r>
            <a:endParaRPr b="0" lang="en-US" sz="2400" spc="-1" strike="noStrike">
              <a:solidFill>
                <a:srgbClr val="000000"/>
              </a:solidFill>
              <a:latin typeface="Calibri"/>
            </a:endParaRPr>
          </a:p>
        </p:txBody>
      </p:sp>
      <p:sp>
        <p:nvSpPr>
          <p:cNvPr id="43" name="Line 3"/>
          <p:cNvSpPr/>
          <p:nvPr/>
        </p:nvSpPr>
        <p:spPr>
          <a:xfrm>
            <a:off x="0" y="653760"/>
            <a:ext cx="9144000" cy="360"/>
          </a:xfrm>
          <a:prstGeom prst="line">
            <a:avLst/>
          </a:prstGeom>
          <a:ln w="41400">
            <a:solidFill>
              <a:srgbClr val="c83232"/>
            </a:solidFill>
          </a:ln>
        </p:spPr>
        <p:style>
          <a:lnRef idx="1">
            <a:schemeClr val="accent1"/>
          </a:lnRef>
          <a:fillRef idx="0">
            <a:schemeClr val="accent1"/>
          </a:fillRef>
          <a:effectRef idx="0">
            <a:schemeClr val="accent1"/>
          </a:effectRef>
          <a:fontRef idx="minor"/>
        </p:style>
      </p:sp>
      <p:sp>
        <p:nvSpPr>
          <p:cNvPr id="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tif"/><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hyperlink" Target="http://lmgtfy.com/?q=google+fu" TargetMode="External"/><Relationship Id="rId2" Type="http://schemas.openxmlformats.org/officeDocument/2006/relationships/image" Target="../media/image13.jpeg"/><Relationship Id="rId3" Type="http://schemas.openxmlformats.org/officeDocument/2006/relationships/slideLayout" Target="../slideLayouts/slideLayout1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13.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s://www.youtube.com/watch?v=ieb6Svbc10E&amp;index=1&amp;list=PLgJ8UgkiorCnMLsUevoQRxH8t9bt7ne14" TargetMode="External"/><Relationship Id="rId3" Type="http://schemas.openxmlformats.org/officeDocument/2006/relationships/slideLayout" Target="../slideLayouts/slideLayout13.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1a35"/>
        </a:solidFill>
      </p:bgPr>
    </p:bg>
    <p:spTree>
      <p:nvGrpSpPr>
        <p:cNvPr id="1" name=""/>
        <p:cNvGrpSpPr/>
        <p:nvPr/>
      </p:nvGrpSpPr>
      <p:grpSpPr>
        <a:xfrm>
          <a:off x="0" y="0"/>
          <a:ext cx="0" cy="0"/>
          <a:chOff x="0" y="0"/>
          <a:chExt cx="0" cy="0"/>
        </a:xfrm>
      </p:grpSpPr>
      <p:sp>
        <p:nvSpPr>
          <p:cNvPr id="125"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The Zen of Coding</a:t>
            </a:r>
            <a:endParaRPr b="0" lang="en-US" sz="4100" spc="-1" strike="noStrike">
              <a:solidFill>
                <a:srgbClr val="000000"/>
              </a:solidFill>
              <a:latin typeface="Calibri"/>
            </a:endParaRPr>
          </a:p>
        </p:txBody>
      </p:sp>
      <p:sp>
        <p:nvSpPr>
          <p:cNvPr id="126" name="CustomShape 2"/>
          <p:cNvSpPr/>
          <p:nvPr/>
        </p:nvSpPr>
        <p:spPr>
          <a:xfrm>
            <a:off x="159120" y="3894480"/>
            <a:ext cx="2709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ffff"/>
                </a:solidFill>
                <a:latin typeface="Calibri"/>
              </a:rPr>
              <a:t>The Coding Bootcamp</a:t>
            </a:r>
            <a:endParaRPr b="0" lang="en-US" sz="1800" spc="-1" strike="noStrike">
              <a:latin typeface="Arial"/>
            </a:endParaRPr>
          </a:p>
        </p:txBody>
      </p:sp>
    </p:spTree>
  </p:cSld>
  <p:transition>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Don’t Be This Guy…</a:t>
            </a:r>
            <a:endParaRPr b="0" lang="en-US" sz="2400" spc="-1" strike="noStrike">
              <a:solidFill>
                <a:srgbClr val="000000"/>
              </a:solidFill>
              <a:latin typeface="Calibri"/>
            </a:endParaRPr>
          </a:p>
        </p:txBody>
      </p:sp>
      <p:pic>
        <p:nvPicPr>
          <p:cNvPr id="154" name="Picture 2" descr=""/>
          <p:cNvPicPr/>
          <p:nvPr/>
        </p:nvPicPr>
        <p:blipFill>
          <a:blip r:embed="rId1"/>
          <a:stretch/>
        </p:blipFill>
        <p:spPr>
          <a:xfrm>
            <a:off x="1523880" y="1200240"/>
            <a:ext cx="6095520" cy="4457520"/>
          </a:xfrm>
          <a:prstGeom prst="rect">
            <a:avLst/>
          </a:prstGeom>
          <a:ln>
            <a:noFill/>
          </a:ln>
        </p:spPr>
      </p:pic>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Picture 2" descr=""/>
          <p:cNvPicPr/>
          <p:nvPr/>
        </p:nvPicPr>
        <p:blipFill>
          <a:blip r:embed="rId1"/>
          <a:stretch/>
        </p:blipFill>
        <p:spPr>
          <a:xfrm>
            <a:off x="685800" y="914400"/>
            <a:ext cx="7981560" cy="5324040"/>
          </a:xfrm>
          <a:prstGeom prst="rect">
            <a:avLst/>
          </a:prstGeom>
          <a:ln>
            <a:noFill/>
          </a:ln>
        </p:spPr>
      </p:pic>
      <p:sp>
        <p:nvSpPr>
          <p:cNvPr id="156"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This Should Be You.</a:t>
            </a:r>
            <a:endParaRPr b="0" lang="en-US" sz="2400" spc="-1" strike="noStrike">
              <a:solidFill>
                <a:srgbClr val="000000"/>
              </a:solidFill>
              <a:latin typeface="Calibri"/>
            </a:endParaRPr>
          </a:p>
        </p:txBody>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Our Mantra for Today and Beyond…</a:t>
            </a:r>
            <a:endParaRPr b="0" lang="en-US" sz="2400" spc="-1" strike="noStrike">
              <a:solidFill>
                <a:srgbClr val="000000"/>
              </a:solidFill>
              <a:latin typeface="Calibri"/>
            </a:endParaRPr>
          </a:p>
        </p:txBody>
      </p:sp>
      <p:sp>
        <p:nvSpPr>
          <p:cNvPr id="158" name="CustomShape 2"/>
          <p:cNvSpPr/>
          <p:nvPr/>
        </p:nvSpPr>
        <p:spPr>
          <a:xfrm>
            <a:off x="304920" y="3048120"/>
            <a:ext cx="8610120" cy="57780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3200" spc="-1" strike="noStrike">
                <a:solidFill>
                  <a:srgbClr val="000000"/>
                </a:solidFill>
                <a:latin typeface="Arial"/>
              </a:rPr>
              <a:t>When it comes to web development…</a:t>
            </a:r>
            <a:endParaRPr b="0" lang="en-US" sz="3200" spc="-1" strike="noStrike">
              <a:latin typeface="Arial"/>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Our Mantra for Today and Beyond…</a:t>
            </a:r>
            <a:endParaRPr b="0" lang="en-US" sz="2400" spc="-1" strike="noStrike">
              <a:solidFill>
                <a:srgbClr val="000000"/>
              </a:solidFill>
              <a:latin typeface="Calibri"/>
            </a:endParaRPr>
          </a:p>
        </p:txBody>
      </p:sp>
      <p:sp>
        <p:nvSpPr>
          <p:cNvPr id="160" name="CustomShape 2"/>
          <p:cNvSpPr/>
          <p:nvPr/>
        </p:nvSpPr>
        <p:spPr>
          <a:xfrm>
            <a:off x="304920" y="2743200"/>
            <a:ext cx="8610120" cy="130932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8000" spc="-1" strike="noStrike">
                <a:solidFill>
                  <a:srgbClr val="000000"/>
                </a:solidFill>
                <a:latin typeface="Arial"/>
              </a:rPr>
              <a:t>I know </a:t>
            </a:r>
            <a:r>
              <a:rPr b="1" i="1" lang="en-US" sz="8000" spc="-1" strike="noStrike" u="sng">
                <a:solidFill>
                  <a:srgbClr val="000000"/>
                </a:solidFill>
                <a:uFillTx/>
                <a:latin typeface="Arial"/>
              </a:rPr>
              <a:t>nothing.</a:t>
            </a:r>
            <a:endParaRPr b="0" lang="en-US" sz="8000" spc="-1" strike="noStrike">
              <a:latin typeface="Arial"/>
            </a:endParaRPr>
          </a:p>
        </p:txBody>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8305920" y="6400800"/>
            <a:ext cx="926640" cy="3646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rPr>
              <a:t>You.</a:t>
            </a:r>
            <a:endParaRPr b="0" lang="en-US" sz="1800" spc="-1" strike="noStrike">
              <a:latin typeface="Arial"/>
            </a:endParaRPr>
          </a:p>
        </p:txBody>
      </p:sp>
      <p:sp>
        <p:nvSpPr>
          <p:cNvPr id="162" name="CustomShape 2"/>
          <p:cNvSpPr/>
          <p:nvPr/>
        </p:nvSpPr>
        <p:spPr>
          <a:xfrm flipH="1" flipV="1">
            <a:off x="8001000" y="6172200"/>
            <a:ext cx="304560" cy="22824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The Path of Learning</a:t>
            </a:r>
            <a:endParaRPr b="0" lang="en-US" sz="4100" spc="-1" strike="noStrike">
              <a:solidFill>
                <a:srgbClr val="000000"/>
              </a:solidFill>
              <a:latin typeface="Calibri"/>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Nothing Comes Easy…</a:t>
            </a:r>
            <a:endParaRPr b="0" lang="en-US" sz="2400" spc="-1" strike="noStrike">
              <a:solidFill>
                <a:srgbClr val="000000"/>
              </a:solidFill>
              <a:latin typeface="Calibri"/>
            </a:endParaRPr>
          </a:p>
        </p:txBody>
      </p:sp>
      <p:sp>
        <p:nvSpPr>
          <p:cNvPr id="165" name="CustomShape 2"/>
          <p:cNvSpPr/>
          <p:nvPr/>
        </p:nvSpPr>
        <p:spPr>
          <a:xfrm>
            <a:off x="289440" y="762120"/>
            <a:ext cx="8583480" cy="5638320"/>
          </a:xfrm>
          <a:prstGeom prst="rect">
            <a:avLst/>
          </a:prstGeom>
          <a:noFill/>
          <a:ln>
            <a:noFill/>
          </a:ln>
        </p:spPr>
        <p:style>
          <a:lnRef idx="0"/>
          <a:fillRef idx="0"/>
          <a:effectRef idx="0"/>
          <a:fontRef idx="minor"/>
        </p:style>
        <p:txBody>
          <a:bodyPr lIns="90000" rIns="90000" tIns="45000" bIns="45000"/>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br/>
            <a:r>
              <a:rPr b="0" lang="en-US" sz="3200" spc="-1" strike="noStrike">
                <a:solidFill>
                  <a:srgbClr val="000000"/>
                </a:solidFill>
                <a:latin typeface="Arial"/>
                <a:ea typeface="Roboto"/>
              </a:rPr>
              <a:t>As students, you face three </a:t>
            </a:r>
            <a:endParaRPr b="0" lang="en-US" sz="3200" spc="-1" strike="noStrike">
              <a:latin typeface="Arial"/>
            </a:endParaRPr>
          </a:p>
          <a:p>
            <a:pPr marL="228600" algn="ctr">
              <a:lnSpc>
                <a:spcPct val="90000"/>
              </a:lnSpc>
            </a:pPr>
            <a:r>
              <a:rPr b="1" lang="en-US" sz="3200" spc="-1" strike="noStrike">
                <a:solidFill>
                  <a:srgbClr val="000000"/>
                </a:solidFill>
                <a:latin typeface="Arial"/>
                <a:ea typeface="Roboto"/>
              </a:rPr>
              <a:t>HUGE obstacles!</a:t>
            </a:r>
            <a:endParaRPr b="0" lang="en-US" sz="3200" spc="-1" strike="noStrike">
              <a:latin typeface="Arial"/>
            </a:endParaRPr>
          </a:p>
        </p:txBody>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Obstacle #1 – The Great Confusion</a:t>
            </a:r>
            <a:endParaRPr b="0" lang="en-US" sz="2400" spc="-1" strike="noStrike">
              <a:solidFill>
                <a:srgbClr val="000000"/>
              </a:solidFill>
              <a:latin typeface="Calibri"/>
            </a:endParaRPr>
          </a:p>
        </p:txBody>
      </p:sp>
      <p:pic>
        <p:nvPicPr>
          <p:cNvPr id="167" name="Picture 2" descr=""/>
          <p:cNvPicPr/>
          <p:nvPr/>
        </p:nvPicPr>
        <p:blipFill>
          <a:blip r:embed="rId1"/>
          <a:stretch/>
        </p:blipFill>
        <p:spPr>
          <a:xfrm>
            <a:off x="228600" y="679320"/>
            <a:ext cx="8762760" cy="5695560"/>
          </a:xfrm>
          <a:prstGeom prst="rect">
            <a:avLst/>
          </a:prstGeom>
          <a:ln>
            <a:noFill/>
          </a:ln>
        </p:spPr>
      </p:pic>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Obstacle #2 – The Great Doubt</a:t>
            </a:r>
            <a:endParaRPr b="0" lang="en-US" sz="2400" spc="-1" strike="noStrike">
              <a:solidFill>
                <a:srgbClr val="000000"/>
              </a:solidFill>
              <a:latin typeface="Calibri"/>
            </a:endParaRPr>
          </a:p>
        </p:txBody>
      </p:sp>
      <p:pic>
        <p:nvPicPr>
          <p:cNvPr id="169" name="Picture 4" descr=""/>
          <p:cNvPicPr/>
          <p:nvPr/>
        </p:nvPicPr>
        <p:blipFill>
          <a:blip r:embed="rId1"/>
          <a:stretch/>
        </p:blipFill>
        <p:spPr>
          <a:xfrm>
            <a:off x="-10080" y="1028880"/>
            <a:ext cx="9153720" cy="5245560"/>
          </a:xfrm>
          <a:prstGeom prst="rect">
            <a:avLst/>
          </a:prstGeom>
          <a:ln>
            <a:noFill/>
          </a:ln>
        </p:spPr>
      </p:pic>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Obstacle #3 – The Great Distance</a:t>
            </a:r>
            <a:endParaRPr b="0" lang="en-US" sz="2400" spc="-1" strike="noStrike">
              <a:solidFill>
                <a:srgbClr val="000000"/>
              </a:solidFill>
              <a:latin typeface="Calibri"/>
            </a:endParaRPr>
          </a:p>
        </p:txBody>
      </p:sp>
      <p:pic>
        <p:nvPicPr>
          <p:cNvPr id="171" name="Picture 2" descr=""/>
          <p:cNvPicPr/>
          <p:nvPr/>
        </p:nvPicPr>
        <p:blipFill>
          <a:blip r:embed="rId1"/>
          <a:stretch/>
        </p:blipFill>
        <p:spPr>
          <a:xfrm>
            <a:off x="0" y="838080"/>
            <a:ext cx="9143640" cy="5143320"/>
          </a:xfrm>
          <a:prstGeom prst="rect">
            <a:avLst/>
          </a:prstGeom>
          <a:ln>
            <a:noFill/>
          </a:ln>
        </p:spPr>
      </p:pic>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04920" y="0"/>
            <a:ext cx="7619760" cy="653400"/>
          </a:xfrm>
          <a:prstGeom prst="rect">
            <a:avLst/>
          </a:prstGeom>
          <a:noFill/>
          <a:ln>
            <a:noFill/>
          </a:ln>
        </p:spPr>
        <p:txBody>
          <a:bodyPr anchor="ctr">
            <a:normAutofit/>
          </a:bodyPr>
          <a:p>
            <a:pPr>
              <a:lnSpc>
                <a:spcPct val="90000"/>
              </a:lnSpc>
            </a:pPr>
            <a:r>
              <a:rPr b="1" lang="en-US" sz="2400" spc="-1" strike="noStrike">
                <a:solidFill>
                  <a:srgbClr val="000000"/>
                </a:solidFill>
                <a:latin typeface="Arial"/>
              </a:rPr>
              <a:t>Quick Introductions! (30 seconds)</a:t>
            </a:r>
            <a:endParaRPr b="0" lang="en-US" sz="2400" spc="-1" strike="noStrike">
              <a:solidFill>
                <a:srgbClr val="000000"/>
              </a:solidFill>
              <a:latin typeface="Calibri"/>
            </a:endParaRPr>
          </a:p>
        </p:txBody>
      </p:sp>
      <p:pic>
        <p:nvPicPr>
          <p:cNvPr id="128" name="Picture 10" descr=""/>
          <p:cNvPicPr/>
          <p:nvPr/>
        </p:nvPicPr>
        <p:blipFill>
          <a:blip r:embed="rId1"/>
          <a:stretch/>
        </p:blipFill>
        <p:spPr>
          <a:xfrm>
            <a:off x="6705720" y="3962520"/>
            <a:ext cx="2285640" cy="2285640"/>
          </a:xfrm>
          <a:prstGeom prst="rect">
            <a:avLst/>
          </a:prstGeom>
          <a:ln>
            <a:noFill/>
          </a:ln>
        </p:spPr>
      </p:pic>
      <p:sp>
        <p:nvSpPr>
          <p:cNvPr id="129" name="CustomShape 2"/>
          <p:cNvSpPr/>
          <p:nvPr/>
        </p:nvSpPr>
        <p:spPr>
          <a:xfrm>
            <a:off x="196920" y="838080"/>
            <a:ext cx="8946720" cy="4495320"/>
          </a:xfrm>
          <a:prstGeom prst="rect">
            <a:avLst/>
          </a:prstGeom>
          <a:noFill/>
          <a:ln>
            <a:noFill/>
          </a:ln>
        </p:spPr>
        <p:style>
          <a:lnRef idx="0"/>
          <a:fillRef idx="0"/>
          <a:effectRef idx="0"/>
          <a:fontRef idx="minor"/>
        </p:style>
        <p:txBody>
          <a:bodyPr tIns="91440" bIns="91440"/>
          <a:p>
            <a:pPr marL="685800" indent="-456840">
              <a:lnSpc>
                <a:spcPct val="100000"/>
              </a:lnSpc>
              <a:buClr>
                <a:srgbClr val="000000"/>
              </a:buClr>
              <a:buFont typeface="Arial"/>
              <a:buChar char="•"/>
            </a:pPr>
            <a:r>
              <a:rPr b="0" lang="en-US" sz="3200" spc="-1" strike="noStrike">
                <a:solidFill>
                  <a:srgbClr val="000000"/>
                </a:solidFill>
                <a:latin typeface="Arial"/>
                <a:ea typeface="Roboto"/>
              </a:rPr>
              <a:t>Name</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marL="685800" indent="-456840">
              <a:lnSpc>
                <a:spcPct val="100000"/>
              </a:lnSpc>
              <a:buClr>
                <a:srgbClr val="000000"/>
              </a:buClr>
              <a:buFont typeface="Arial"/>
              <a:buChar char="•"/>
            </a:pPr>
            <a:r>
              <a:rPr b="0" lang="en-US" sz="3200" spc="-1" strike="noStrike">
                <a:solidFill>
                  <a:srgbClr val="000000"/>
                </a:solidFill>
                <a:latin typeface="Arial"/>
                <a:ea typeface="Roboto"/>
              </a:rPr>
              <a:t>Location</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marL="685800" indent="-456840">
              <a:lnSpc>
                <a:spcPct val="100000"/>
              </a:lnSpc>
              <a:buClr>
                <a:srgbClr val="000000"/>
              </a:buClr>
              <a:buFont typeface="Arial"/>
              <a:buChar char="•"/>
            </a:pPr>
            <a:r>
              <a:rPr b="0" lang="en-US" sz="3200" spc="-1" strike="noStrike">
                <a:solidFill>
                  <a:srgbClr val="000000"/>
                </a:solidFill>
                <a:latin typeface="Arial"/>
                <a:ea typeface="Roboto"/>
              </a:rPr>
              <a:t>Background (Career, Education, Interests)</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marL="685800" indent="-456840">
              <a:lnSpc>
                <a:spcPct val="100000"/>
              </a:lnSpc>
              <a:buClr>
                <a:srgbClr val="000000"/>
              </a:buClr>
              <a:buFont typeface="Arial"/>
              <a:buChar char="•"/>
            </a:pPr>
            <a:r>
              <a:rPr b="0" lang="en-US" sz="3200" spc="-1" strike="noStrike">
                <a:solidFill>
                  <a:srgbClr val="000000"/>
                </a:solidFill>
                <a:latin typeface="Arial"/>
                <a:ea typeface="Roboto"/>
              </a:rPr>
              <a:t>Why learn web development?</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a:p>
            <a:pPr marL="685800" indent="-456840">
              <a:lnSpc>
                <a:spcPct val="100000"/>
              </a:lnSpc>
              <a:buClr>
                <a:srgbClr val="000000"/>
              </a:buClr>
              <a:buFont typeface="Arial"/>
              <a:buChar char="•"/>
            </a:pPr>
            <a:r>
              <a:rPr b="0" lang="en-US" sz="3200" spc="-1" strike="noStrike">
                <a:solidFill>
                  <a:srgbClr val="000000"/>
                </a:solidFill>
                <a:latin typeface="Arial"/>
                <a:ea typeface="Roboto"/>
              </a:rPr>
              <a:t>Excited about class?</a:t>
            </a:r>
            <a:endParaRPr b="0" lang="en-US" sz="3200" spc="-1" strike="noStrike">
              <a:latin typeface="Arial"/>
            </a:endParaRPr>
          </a:p>
          <a:p>
            <a:pPr>
              <a:lnSpc>
                <a:spcPct val="100000"/>
              </a:lnSpc>
            </a:pPr>
            <a:endParaRPr b="0" lang="en-US" sz="3200" spc="-1" strike="noStrike">
              <a:latin typeface="Arial"/>
            </a:endParaRPr>
          </a:p>
          <a:p>
            <a:pPr marL="228600">
              <a:lnSpc>
                <a:spcPct val="100000"/>
              </a:lnSpc>
            </a:pPr>
            <a:endParaRPr b="0" lang="en-US" sz="3200" spc="-1" strike="noStrike">
              <a:latin typeface="Arial"/>
            </a:endParaRPr>
          </a:p>
          <a:p>
            <a:pPr>
              <a:lnSpc>
                <a:spcPct val="100000"/>
              </a:lnSpc>
            </a:pPr>
            <a:endParaRPr b="0" lang="en-US" sz="3200" spc="-1" strike="noStrike">
              <a:latin typeface="Arial"/>
            </a:endParaRPr>
          </a:p>
        </p:txBody>
      </p:sp>
    </p:spTree>
  </p:cSld>
  <p:transition>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Nothing Comes Easy…</a:t>
            </a:r>
            <a:endParaRPr b="0" lang="en-US" sz="2400" spc="-1" strike="noStrike">
              <a:solidFill>
                <a:srgbClr val="000000"/>
              </a:solidFill>
              <a:latin typeface="Calibri"/>
            </a:endParaRPr>
          </a:p>
        </p:txBody>
      </p:sp>
      <p:sp>
        <p:nvSpPr>
          <p:cNvPr id="173" name="CustomShape 2"/>
          <p:cNvSpPr/>
          <p:nvPr/>
        </p:nvSpPr>
        <p:spPr>
          <a:xfrm>
            <a:off x="289440" y="762120"/>
            <a:ext cx="8583480" cy="5638320"/>
          </a:xfrm>
          <a:prstGeom prst="rect">
            <a:avLst/>
          </a:prstGeom>
          <a:noFill/>
          <a:ln>
            <a:noFill/>
          </a:ln>
        </p:spPr>
        <p:style>
          <a:lnRef idx="0"/>
          <a:fillRef idx="0"/>
          <a:effectRef idx="0"/>
          <a:fontRef idx="minor"/>
        </p:style>
        <p:txBody>
          <a:bodyPr lIns="90000" rIns="90000" tIns="45000" bIns="45000"/>
          <a:p>
            <a:pPr marL="228600">
              <a:lnSpc>
                <a:spcPct val="90000"/>
              </a:lnSpc>
            </a:pPr>
            <a:endParaRPr b="0" lang="en-US" sz="1800" spc="-1" strike="noStrike">
              <a:latin typeface="Arial"/>
            </a:endParaRPr>
          </a:p>
          <a:p>
            <a:pPr marL="228600">
              <a:lnSpc>
                <a:spcPct val="90000"/>
              </a:lnSpc>
            </a:pPr>
            <a:r>
              <a:rPr b="1" lang="en-US" sz="3200" spc="-1" strike="noStrike" u="sng">
                <a:solidFill>
                  <a:srgbClr val="000000"/>
                </a:solidFill>
                <a:uFillTx/>
                <a:latin typeface="Arial"/>
                <a:ea typeface="Roboto"/>
              </a:rPr>
              <a:t>Learning to Code Requires Two Things:</a:t>
            </a:r>
            <a:endParaRPr b="0" lang="en-US" sz="3200" spc="-1" strike="noStrike">
              <a:latin typeface="Arial"/>
            </a:endParaRPr>
          </a:p>
          <a:p>
            <a:pPr marL="228600">
              <a:lnSpc>
                <a:spcPct val="90000"/>
              </a:lnSpc>
            </a:pPr>
            <a:endParaRPr b="0" lang="en-US" sz="3200" spc="-1" strike="noStrike">
              <a:latin typeface="Arial"/>
            </a:endParaRPr>
          </a:p>
          <a:p>
            <a:pPr marL="743040" indent="-514080">
              <a:lnSpc>
                <a:spcPct val="90000"/>
              </a:lnSpc>
              <a:buClr>
                <a:srgbClr val="000000"/>
              </a:buClr>
              <a:buFont typeface="Calibri Light"/>
              <a:buAutoNum type="arabicPeriod"/>
            </a:pPr>
            <a:r>
              <a:rPr b="0" lang="en-US" sz="3200" spc="-1" strike="noStrike">
                <a:solidFill>
                  <a:srgbClr val="000000"/>
                </a:solidFill>
                <a:latin typeface="Arial"/>
                <a:ea typeface="Roboto"/>
              </a:rPr>
              <a:t>Persisting in the face of something that feels </a:t>
            </a:r>
            <a:r>
              <a:rPr b="0" lang="en-US" sz="3200" spc="-1" strike="noStrike" u="sng">
                <a:solidFill>
                  <a:srgbClr val="000000"/>
                </a:solidFill>
                <a:uFillTx/>
                <a:latin typeface="Arial"/>
                <a:ea typeface="Roboto"/>
              </a:rPr>
              <a:t>incredibly hard and confusing</a:t>
            </a:r>
            <a:r>
              <a:rPr b="0" lang="en-US" sz="3200" spc="-1" strike="noStrike">
                <a:solidFill>
                  <a:srgbClr val="000000"/>
                </a:solidFill>
                <a:latin typeface="Arial"/>
                <a:ea typeface="Roboto"/>
              </a:rPr>
              <a:t>.</a:t>
            </a:r>
            <a:endParaRPr b="0" lang="en-US" sz="3200" spc="-1" strike="noStrike">
              <a:latin typeface="Arial"/>
            </a:endParaRPr>
          </a:p>
          <a:p>
            <a:pPr>
              <a:lnSpc>
                <a:spcPct val="90000"/>
              </a:lnSpc>
            </a:pPr>
            <a:endParaRPr b="0" lang="en-US" sz="3200" spc="-1" strike="noStrike">
              <a:latin typeface="Arial"/>
            </a:endParaRPr>
          </a:p>
          <a:p>
            <a:pPr marL="743040" indent="-514080">
              <a:lnSpc>
                <a:spcPct val="90000"/>
              </a:lnSpc>
              <a:buClr>
                <a:srgbClr val="000000"/>
              </a:buClr>
              <a:buFont typeface="Calibri Light"/>
              <a:buAutoNum type="arabicPeriod"/>
            </a:pPr>
            <a:r>
              <a:rPr b="0" lang="en-US" sz="3200" spc="-1" strike="noStrike">
                <a:solidFill>
                  <a:srgbClr val="000000"/>
                </a:solidFill>
                <a:latin typeface="Arial"/>
                <a:ea typeface="Roboto"/>
              </a:rPr>
              <a:t>Maintaining the self-confidence necessary to believe that you </a:t>
            </a:r>
            <a:r>
              <a:rPr b="0" lang="en-US" sz="3200" spc="-1" strike="noStrike" u="sng">
                <a:solidFill>
                  <a:srgbClr val="000000"/>
                </a:solidFill>
                <a:uFillTx/>
                <a:latin typeface="Arial"/>
                <a:ea typeface="Roboto"/>
              </a:rPr>
              <a:t>CAN DO THIS</a:t>
            </a:r>
            <a:r>
              <a:rPr b="0" lang="en-US" sz="3200" spc="-1" strike="noStrike">
                <a:solidFill>
                  <a:srgbClr val="000000"/>
                </a:solidFill>
                <a:latin typeface="Arial"/>
                <a:ea typeface="Roboto"/>
              </a:rPr>
              <a:t>.</a:t>
            </a:r>
            <a:endParaRPr b="0" lang="en-US" sz="3200" spc="-1" strike="noStrike">
              <a:latin typeface="Arial"/>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0" y="762120"/>
            <a:ext cx="9143640" cy="48002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75" name="TextShape 2"/>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Learning is “Frustrating”</a:t>
            </a:r>
            <a:endParaRPr b="0" lang="en-US" sz="2400" spc="-1" strike="noStrike">
              <a:solidFill>
                <a:srgbClr val="000000"/>
              </a:solidFill>
              <a:latin typeface="Calibri"/>
            </a:endParaRPr>
          </a:p>
        </p:txBody>
      </p:sp>
      <p:sp>
        <p:nvSpPr>
          <p:cNvPr id="176" name="CustomShape 3"/>
          <p:cNvSpPr/>
          <p:nvPr/>
        </p:nvSpPr>
        <p:spPr>
          <a:xfrm>
            <a:off x="457200" y="838080"/>
            <a:ext cx="8229240" cy="452556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Arial"/>
              </a:rPr>
              <a:t>“</a:t>
            </a:r>
            <a:r>
              <a:rPr b="0" lang="en-US" sz="2800" spc="-1" strike="noStrike">
                <a:solidFill>
                  <a:srgbClr val="000000"/>
                </a:solidFill>
                <a:latin typeface="Arial"/>
              </a:rPr>
              <a:t>You can’t tell whether you’re learning something when you’re learning it—in fact, </a:t>
            </a:r>
            <a:r>
              <a:rPr b="1" lang="en-US" sz="2800" spc="-1" strike="noStrike" u="sng">
                <a:solidFill>
                  <a:srgbClr val="000000"/>
                </a:solidFill>
                <a:uFillTx/>
                <a:latin typeface="Arial"/>
              </a:rPr>
              <a:t>learning feels a lot more like frustration</a:t>
            </a:r>
            <a:r>
              <a:rPr b="0" lang="en-US" sz="2800" spc="-1" strike="noStrike">
                <a:solidFill>
                  <a:srgbClr val="000000"/>
                </a:solidFill>
                <a:latin typeface="Arial"/>
              </a:rPr>
              <a: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Arial"/>
              </a:rPr>
              <a:t>“</a:t>
            </a:r>
            <a:r>
              <a:rPr b="0" lang="en-US" sz="2800" spc="-1" strike="noStrike">
                <a:solidFill>
                  <a:srgbClr val="000000"/>
                </a:solidFill>
                <a:latin typeface="Arial"/>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i="1" lang="en-US" sz="1600" spc="-1" strike="noStrike">
                <a:solidFill>
                  <a:srgbClr val="000000"/>
                </a:solidFill>
                <a:latin typeface="Arial"/>
              </a:rPr>
              <a:t>Jeff Dickey, Author of Write Modern Web Apps with the MEAN Stack: Mongo, Express, AngularJS, and Node.JS</a:t>
            </a:r>
            <a:endParaRPr b="0" lang="en-US" sz="1600" spc="-1" strike="noStrike">
              <a:latin typeface="Arial"/>
            </a:endParaRPr>
          </a:p>
        </p:txBody>
      </p:sp>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Advice for the Journey</a:t>
            </a:r>
            <a:endParaRPr b="0" lang="en-US" sz="2400" spc="-1" strike="noStrike">
              <a:solidFill>
                <a:srgbClr val="000000"/>
              </a:solidFill>
              <a:latin typeface="Calibri"/>
            </a:endParaRPr>
          </a:p>
        </p:txBody>
      </p:sp>
      <p:sp>
        <p:nvSpPr>
          <p:cNvPr id="178" name="CustomShape 2"/>
          <p:cNvSpPr/>
          <p:nvPr/>
        </p:nvSpPr>
        <p:spPr>
          <a:xfrm>
            <a:off x="0" y="676080"/>
            <a:ext cx="9155520" cy="5038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79" name="CustomShape 3"/>
          <p:cNvSpPr/>
          <p:nvPr/>
        </p:nvSpPr>
        <p:spPr>
          <a:xfrm>
            <a:off x="443520" y="914400"/>
            <a:ext cx="8229240" cy="4525560"/>
          </a:xfrm>
          <a:prstGeom prst="rect">
            <a:avLst/>
          </a:prstGeom>
          <a:noFill/>
          <a:ln>
            <a:noFill/>
          </a:ln>
        </p:spPr>
        <p:style>
          <a:lnRef idx="0"/>
          <a:fillRef idx="0"/>
          <a:effectRef idx="0"/>
          <a:fontRef idx="minor"/>
        </p:style>
        <p:txBody>
          <a:bodyPr lIns="90000" rIns="90000" tIns="45000" bIns="45000"/>
          <a:p>
            <a:pPr marL="228600">
              <a:lnSpc>
                <a:spcPct val="90000"/>
              </a:lnSpc>
            </a:pPr>
            <a:r>
              <a:rPr b="1" lang="en-US" sz="2800" spc="-1" strike="noStrike" u="sng">
                <a:solidFill>
                  <a:srgbClr val="ffffff"/>
                </a:solidFill>
                <a:uFillTx/>
                <a:latin typeface="Arial"/>
                <a:ea typeface="Roboto"/>
              </a:rPr>
              <a:t>Throughout this course, always remember to:</a:t>
            </a:r>
            <a:endParaRPr b="0" lang="en-US" sz="2800" spc="-1" strike="noStrike">
              <a:latin typeface="Arial"/>
            </a:endParaRPr>
          </a:p>
          <a:p>
            <a:pPr marL="228600">
              <a:lnSpc>
                <a:spcPct val="90000"/>
              </a:lnSpc>
            </a:pPr>
            <a:endParaRPr b="0" lang="en-US" sz="2800" spc="-1" strike="noStrike">
              <a:latin typeface="Arial"/>
            </a:endParaRPr>
          </a:p>
          <a:p>
            <a:pPr marL="743040" indent="-514080">
              <a:lnSpc>
                <a:spcPct val="90000"/>
              </a:lnSpc>
              <a:buClr>
                <a:srgbClr val="ffffff"/>
              </a:buClr>
              <a:buFont typeface="Calibri Light"/>
              <a:buAutoNum type="arabicPeriod"/>
            </a:pPr>
            <a:r>
              <a:rPr b="1" i="1" lang="en-US" sz="3200" spc="-1" strike="noStrike">
                <a:solidFill>
                  <a:srgbClr val="ffffff"/>
                </a:solidFill>
                <a:latin typeface="Arial"/>
                <a:ea typeface="Roboto"/>
              </a:rPr>
              <a:t> </a:t>
            </a:r>
            <a:r>
              <a:rPr b="1" i="1" lang="en-US" sz="3200" spc="-1" strike="noStrike">
                <a:solidFill>
                  <a:srgbClr val="ffffff"/>
                </a:solidFill>
                <a:latin typeface="Arial"/>
                <a:ea typeface="Roboto"/>
              </a:rPr>
              <a:t>Work Hard!!</a:t>
            </a:r>
            <a:endParaRPr b="0" lang="en-US" sz="3200" spc="-1" strike="noStrike">
              <a:latin typeface="Arial"/>
            </a:endParaRPr>
          </a:p>
          <a:p>
            <a:pPr>
              <a:lnSpc>
                <a:spcPct val="90000"/>
              </a:lnSpc>
            </a:pPr>
            <a:endParaRPr b="0" lang="en-US" sz="3200" spc="-1" strike="noStrike">
              <a:latin typeface="Arial"/>
            </a:endParaRPr>
          </a:p>
          <a:p>
            <a:pPr algn="ctr">
              <a:lnSpc>
                <a:spcPct val="90000"/>
              </a:lnSpc>
            </a:pPr>
            <a:endParaRPr b="0" lang="en-US" sz="3200" spc="-1" strike="noStrike">
              <a:latin typeface="Arial"/>
            </a:endParaRPr>
          </a:p>
          <a:p>
            <a:pPr marL="228600">
              <a:lnSpc>
                <a:spcPct val="90000"/>
              </a:lnSpc>
            </a:pPr>
            <a:endParaRPr b="0" lang="en-US" sz="3200" spc="-1" strike="noStrike">
              <a:latin typeface="Arial"/>
            </a:endParaRPr>
          </a:p>
          <a:p>
            <a:pPr>
              <a:lnSpc>
                <a:spcPct val="90000"/>
              </a:lnSpc>
            </a:pPr>
            <a:endParaRPr b="0" lang="en-US" sz="3200" spc="-1" strike="noStrike">
              <a:latin typeface="Arial"/>
            </a:endParaRPr>
          </a:p>
        </p:txBody>
      </p:sp>
      <p:pic>
        <p:nvPicPr>
          <p:cNvPr id="180" name="Picture 2" descr=""/>
          <p:cNvPicPr/>
          <p:nvPr/>
        </p:nvPicPr>
        <p:blipFill>
          <a:blip r:embed="rId1"/>
          <a:stretch/>
        </p:blipFill>
        <p:spPr>
          <a:xfrm>
            <a:off x="6113160" y="3429000"/>
            <a:ext cx="3042360" cy="3008520"/>
          </a:xfrm>
          <a:prstGeom prst="rect">
            <a:avLst/>
          </a:prstGeom>
          <a:ln>
            <a:noFill/>
          </a:ln>
        </p:spPr>
      </p:pic>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Advice for the Journey</a:t>
            </a:r>
            <a:endParaRPr b="0" lang="en-US" sz="2400" spc="-1" strike="noStrike">
              <a:solidFill>
                <a:srgbClr val="000000"/>
              </a:solidFill>
              <a:latin typeface="Calibri"/>
            </a:endParaRPr>
          </a:p>
        </p:txBody>
      </p:sp>
      <p:sp>
        <p:nvSpPr>
          <p:cNvPr id="182" name="CustomShape 2"/>
          <p:cNvSpPr/>
          <p:nvPr/>
        </p:nvSpPr>
        <p:spPr>
          <a:xfrm>
            <a:off x="0" y="676080"/>
            <a:ext cx="9155520" cy="5038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83" name="CustomShape 3"/>
          <p:cNvSpPr/>
          <p:nvPr/>
        </p:nvSpPr>
        <p:spPr>
          <a:xfrm>
            <a:off x="443520" y="914400"/>
            <a:ext cx="8229240" cy="4525560"/>
          </a:xfrm>
          <a:prstGeom prst="rect">
            <a:avLst/>
          </a:prstGeom>
          <a:noFill/>
          <a:ln>
            <a:noFill/>
          </a:ln>
        </p:spPr>
        <p:style>
          <a:lnRef idx="0"/>
          <a:fillRef idx="0"/>
          <a:effectRef idx="0"/>
          <a:fontRef idx="minor"/>
        </p:style>
        <p:txBody>
          <a:bodyPr/>
          <a:p>
            <a:pPr marL="228600">
              <a:lnSpc>
                <a:spcPct val="100000"/>
              </a:lnSpc>
            </a:pPr>
            <a:r>
              <a:rPr b="1" lang="en-US" sz="2800" spc="-1" strike="noStrike" u="sng">
                <a:solidFill>
                  <a:srgbClr val="ffffff"/>
                </a:solidFill>
                <a:uFillTx/>
                <a:latin typeface="Arial"/>
                <a:ea typeface="Roboto"/>
              </a:rPr>
              <a:t>Throughout this course, always remember to:</a:t>
            </a:r>
            <a:endParaRPr b="0" lang="en-US" sz="2800" spc="-1" strike="noStrike">
              <a:latin typeface="Arial"/>
            </a:endParaRPr>
          </a:p>
          <a:p>
            <a:pPr marL="228600">
              <a:lnSpc>
                <a:spcPct val="100000"/>
              </a:lnSpc>
            </a:pPr>
            <a:endParaRPr b="0" lang="en-US" sz="2800" spc="-1" strike="noStrike">
              <a:latin typeface="Arial"/>
            </a:endParaRPr>
          </a:p>
          <a:p>
            <a:pPr marL="743040" indent="-514080">
              <a:lnSpc>
                <a:spcPct val="100000"/>
              </a:lnSpc>
              <a:buClr>
                <a:srgbClr val="ffffff"/>
              </a:buClr>
              <a:buFont typeface="Calibri Light"/>
              <a:buAutoNum type="arabicPeriod"/>
            </a:pPr>
            <a:r>
              <a:rPr b="0" i="1" lang="en-US" sz="3600" spc="-1" strike="noStrike">
                <a:solidFill>
                  <a:srgbClr val="ffffff"/>
                </a:solidFill>
                <a:latin typeface="Arial"/>
                <a:ea typeface="Roboto"/>
              </a:rPr>
              <a:t> </a:t>
            </a:r>
            <a:r>
              <a:rPr b="0" i="1" lang="en-US" sz="3600" spc="-1" strike="noStrike">
                <a:solidFill>
                  <a:srgbClr val="ffffff"/>
                </a:solidFill>
                <a:latin typeface="Arial"/>
                <a:ea typeface="Roboto"/>
              </a:rPr>
              <a:t>Work Hard!!</a:t>
            </a:r>
            <a:endParaRPr b="0" lang="en-US" sz="3600" spc="-1" strike="noStrike">
              <a:latin typeface="Arial"/>
            </a:endParaRPr>
          </a:p>
          <a:p>
            <a:pPr>
              <a:lnSpc>
                <a:spcPct val="100000"/>
              </a:lnSpc>
            </a:pPr>
            <a:endParaRPr b="0" lang="en-US" sz="3600" spc="-1" strike="noStrike">
              <a:latin typeface="Arial"/>
            </a:endParaRPr>
          </a:p>
          <a:p>
            <a:pPr marL="743040" indent="-514080">
              <a:lnSpc>
                <a:spcPct val="100000"/>
              </a:lnSpc>
              <a:buClr>
                <a:srgbClr val="ffffff"/>
              </a:buClr>
              <a:buFont typeface="Calibri Light"/>
              <a:buAutoNum type="arabicPeriod"/>
            </a:pPr>
            <a:r>
              <a:rPr b="1" i="1" lang="en-US" sz="3600" spc="-1" strike="noStrike">
                <a:solidFill>
                  <a:srgbClr val="ffffff"/>
                </a:solidFill>
                <a:latin typeface="Arial"/>
                <a:ea typeface="Roboto"/>
              </a:rPr>
              <a:t> </a:t>
            </a:r>
            <a:r>
              <a:rPr b="1" i="1" lang="en-US" sz="3600" spc="-1" strike="noStrike">
                <a:solidFill>
                  <a:srgbClr val="ffffff"/>
                </a:solidFill>
                <a:latin typeface="Arial"/>
                <a:ea typeface="Roboto"/>
              </a:rPr>
              <a:t>Appreciate your successes</a:t>
            </a:r>
            <a:endParaRPr b="0" lang="en-US" sz="3600" spc="-1" strike="noStrike">
              <a:latin typeface="Arial"/>
            </a:endParaRPr>
          </a:p>
          <a:p>
            <a:pPr algn="ctr">
              <a:lnSpc>
                <a:spcPct val="100000"/>
              </a:lnSpc>
            </a:pPr>
            <a:endParaRPr b="0" lang="en-US" sz="3600" spc="-1" strike="noStrike">
              <a:latin typeface="Arial"/>
            </a:endParaRPr>
          </a:p>
          <a:p>
            <a:pPr marL="228600">
              <a:lnSpc>
                <a:spcPct val="100000"/>
              </a:lnSpc>
            </a:pPr>
            <a:endParaRPr b="0" lang="en-US" sz="3600" spc="-1" strike="noStrike">
              <a:latin typeface="Arial"/>
            </a:endParaRPr>
          </a:p>
          <a:p>
            <a:pPr>
              <a:lnSpc>
                <a:spcPct val="100000"/>
              </a:lnSpc>
            </a:pPr>
            <a:endParaRPr b="0" lang="en-US" sz="3600" spc="-1" strike="noStrike">
              <a:latin typeface="Arial"/>
            </a:endParaRPr>
          </a:p>
        </p:txBody>
      </p:sp>
      <p:pic>
        <p:nvPicPr>
          <p:cNvPr id="184" name="Picture 4" descr=""/>
          <p:cNvPicPr/>
          <p:nvPr/>
        </p:nvPicPr>
        <p:blipFill>
          <a:blip r:embed="rId1"/>
          <a:srcRect l="0" t="0" r="0" b="3600"/>
          <a:stretch/>
        </p:blipFill>
        <p:spPr>
          <a:xfrm>
            <a:off x="5548320" y="3809880"/>
            <a:ext cx="3606840" cy="2607480"/>
          </a:xfrm>
          <a:prstGeom prst="rect">
            <a:avLst/>
          </a:prstGeom>
          <a:ln>
            <a:noFill/>
          </a:ln>
        </p:spPr>
      </p:pic>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Advice for the Journey</a:t>
            </a:r>
            <a:endParaRPr b="0" lang="en-US" sz="2400" spc="-1" strike="noStrike">
              <a:solidFill>
                <a:srgbClr val="000000"/>
              </a:solidFill>
              <a:latin typeface="Calibri"/>
            </a:endParaRPr>
          </a:p>
        </p:txBody>
      </p:sp>
      <p:sp>
        <p:nvSpPr>
          <p:cNvPr id="186" name="CustomShape 2"/>
          <p:cNvSpPr/>
          <p:nvPr/>
        </p:nvSpPr>
        <p:spPr>
          <a:xfrm>
            <a:off x="0" y="676080"/>
            <a:ext cx="9155520" cy="5038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87" name="CustomShape 3"/>
          <p:cNvSpPr/>
          <p:nvPr/>
        </p:nvSpPr>
        <p:spPr>
          <a:xfrm>
            <a:off x="443520" y="914400"/>
            <a:ext cx="8229240" cy="4525560"/>
          </a:xfrm>
          <a:prstGeom prst="rect">
            <a:avLst/>
          </a:prstGeom>
          <a:noFill/>
          <a:ln>
            <a:noFill/>
          </a:ln>
        </p:spPr>
        <p:style>
          <a:lnRef idx="0"/>
          <a:fillRef idx="0"/>
          <a:effectRef idx="0"/>
          <a:fontRef idx="minor"/>
        </p:style>
        <p:txBody>
          <a:bodyPr lIns="90000" rIns="90000" tIns="45000" bIns="45000"/>
          <a:p>
            <a:pPr marL="228600">
              <a:lnSpc>
                <a:spcPct val="90000"/>
              </a:lnSpc>
            </a:pPr>
            <a:r>
              <a:rPr b="1" lang="en-US" sz="2800" spc="-1" strike="noStrike" u="sng">
                <a:solidFill>
                  <a:srgbClr val="ffffff"/>
                </a:solidFill>
                <a:uFillTx/>
                <a:latin typeface="Arial"/>
                <a:ea typeface="Roboto"/>
              </a:rPr>
              <a:t>Throughout this course, always remember to:</a:t>
            </a:r>
            <a:endParaRPr b="0" lang="en-US" sz="2800" spc="-1" strike="noStrike">
              <a:latin typeface="Arial"/>
            </a:endParaRPr>
          </a:p>
          <a:p>
            <a:pPr marL="228600">
              <a:lnSpc>
                <a:spcPct val="90000"/>
              </a:lnSpc>
            </a:pPr>
            <a:endParaRPr b="0" lang="en-US" sz="2800" spc="-1" strike="noStrike">
              <a:latin typeface="Arial"/>
            </a:endParaRPr>
          </a:p>
          <a:p>
            <a:pPr marL="743040" indent="-514080">
              <a:lnSpc>
                <a:spcPct val="90000"/>
              </a:lnSpc>
              <a:buClr>
                <a:srgbClr val="ffffff"/>
              </a:buClr>
              <a:buFont typeface="Calibri Light"/>
              <a:buAutoNum type="arabicPeriod"/>
            </a:pPr>
            <a:r>
              <a:rPr b="0" i="1" lang="en-US" sz="3600" spc="-1" strike="noStrike">
                <a:solidFill>
                  <a:srgbClr val="ffffff"/>
                </a:solidFill>
                <a:latin typeface="Arial"/>
                <a:ea typeface="Roboto"/>
              </a:rPr>
              <a:t> </a:t>
            </a:r>
            <a:r>
              <a:rPr b="0" i="1" lang="en-US" sz="3600" spc="-1" strike="noStrike">
                <a:solidFill>
                  <a:srgbClr val="ffffff"/>
                </a:solidFill>
                <a:latin typeface="Arial"/>
                <a:ea typeface="Roboto"/>
              </a:rPr>
              <a:t>Work Hard!!</a:t>
            </a:r>
            <a:endParaRPr b="0" lang="en-US" sz="3600" spc="-1" strike="noStrike">
              <a:latin typeface="Arial"/>
            </a:endParaRPr>
          </a:p>
          <a:p>
            <a:pPr>
              <a:lnSpc>
                <a:spcPct val="90000"/>
              </a:lnSpc>
            </a:pPr>
            <a:endParaRPr b="0" lang="en-US" sz="3600" spc="-1" strike="noStrike">
              <a:latin typeface="Arial"/>
            </a:endParaRPr>
          </a:p>
          <a:p>
            <a:pPr marL="743040" indent="-514080">
              <a:lnSpc>
                <a:spcPct val="90000"/>
              </a:lnSpc>
              <a:buClr>
                <a:srgbClr val="ffffff"/>
              </a:buClr>
              <a:buFont typeface="Calibri Light"/>
              <a:buAutoNum type="arabicPeriod"/>
            </a:pPr>
            <a:r>
              <a:rPr b="0" i="1" lang="en-US" sz="3600" spc="-1" strike="noStrike">
                <a:solidFill>
                  <a:srgbClr val="ffffff"/>
                </a:solidFill>
                <a:latin typeface="Arial"/>
                <a:ea typeface="Roboto"/>
              </a:rPr>
              <a:t> </a:t>
            </a:r>
            <a:r>
              <a:rPr b="0" i="1" lang="en-US" sz="3600" spc="-1" strike="noStrike">
                <a:solidFill>
                  <a:srgbClr val="ffffff"/>
                </a:solidFill>
                <a:latin typeface="Arial"/>
                <a:ea typeface="Roboto"/>
              </a:rPr>
              <a:t>Appreciate your successes</a:t>
            </a:r>
            <a:endParaRPr b="0" lang="en-US" sz="3600" spc="-1" strike="noStrike">
              <a:latin typeface="Arial"/>
            </a:endParaRPr>
          </a:p>
          <a:p>
            <a:pPr algn="ctr">
              <a:lnSpc>
                <a:spcPct val="90000"/>
              </a:lnSpc>
            </a:pPr>
            <a:endParaRPr b="0" lang="en-US" sz="3600" spc="-1" strike="noStrike">
              <a:latin typeface="Arial"/>
            </a:endParaRPr>
          </a:p>
          <a:p>
            <a:pPr marL="743040" indent="-514080">
              <a:lnSpc>
                <a:spcPct val="90000"/>
              </a:lnSpc>
              <a:buClr>
                <a:srgbClr val="ffffff"/>
              </a:buClr>
              <a:buFont typeface="Calibri Light"/>
              <a:buAutoNum type="arabicPeriod"/>
            </a:pPr>
            <a:r>
              <a:rPr b="1" lang="en-US" sz="3600" spc="-1" strike="noStrike">
                <a:solidFill>
                  <a:srgbClr val="ffffff"/>
                </a:solidFill>
                <a:latin typeface="Arial"/>
                <a:ea typeface="Roboto"/>
              </a:rPr>
              <a:t> </a:t>
            </a:r>
            <a:r>
              <a:rPr b="1" i="1" lang="en-US" sz="3600" spc="-1" strike="noStrike">
                <a:solidFill>
                  <a:srgbClr val="ffffff"/>
                </a:solidFill>
                <a:latin typeface="Arial"/>
                <a:ea typeface="Roboto"/>
              </a:rPr>
              <a:t>Trust yourself</a:t>
            </a:r>
            <a:endParaRPr b="0" lang="en-US" sz="3600" spc="-1" strike="noStrike">
              <a:latin typeface="Arial"/>
            </a:endParaRPr>
          </a:p>
          <a:p>
            <a:pPr>
              <a:lnSpc>
                <a:spcPct val="90000"/>
              </a:lnSpc>
            </a:pPr>
            <a:endParaRPr b="0" lang="en-US" sz="3600" spc="-1" strike="noStrike">
              <a:latin typeface="Arial"/>
            </a:endParaRPr>
          </a:p>
          <a:p>
            <a:pPr>
              <a:lnSpc>
                <a:spcPct val="90000"/>
              </a:lnSpc>
            </a:pPr>
            <a:endParaRPr b="0" lang="en-US" sz="3600" spc="-1" strike="noStrike">
              <a:latin typeface="Arial"/>
            </a:endParaRPr>
          </a:p>
        </p:txBody>
      </p:sp>
      <p:pic>
        <p:nvPicPr>
          <p:cNvPr id="188" name="Picture 8" descr=""/>
          <p:cNvPicPr/>
          <p:nvPr/>
        </p:nvPicPr>
        <p:blipFill>
          <a:blip r:embed="rId1"/>
          <a:srcRect l="0" t="2872" r="0" b="2860"/>
          <a:stretch/>
        </p:blipFill>
        <p:spPr>
          <a:xfrm>
            <a:off x="5559480" y="3917880"/>
            <a:ext cx="3584160" cy="2514240"/>
          </a:xfrm>
          <a:prstGeom prst="rect">
            <a:avLst/>
          </a:prstGeom>
          <a:ln>
            <a:noFill/>
          </a:ln>
        </p:spPr>
      </p:pic>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But remember…</a:t>
            </a:r>
            <a:endParaRPr b="0" lang="en-US" sz="2400" spc="-1" strike="noStrike">
              <a:solidFill>
                <a:srgbClr val="000000"/>
              </a:solidFill>
              <a:latin typeface="Calibri"/>
            </a:endParaRPr>
          </a:p>
        </p:txBody>
      </p:sp>
      <p:sp>
        <p:nvSpPr>
          <p:cNvPr id="190" name="CustomShape 2"/>
          <p:cNvSpPr/>
          <p:nvPr/>
        </p:nvSpPr>
        <p:spPr>
          <a:xfrm>
            <a:off x="0" y="676080"/>
            <a:ext cx="9155520" cy="5038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91" name="CustomShape 3"/>
          <p:cNvSpPr/>
          <p:nvPr/>
        </p:nvSpPr>
        <p:spPr>
          <a:xfrm>
            <a:off x="920160" y="4222080"/>
            <a:ext cx="7314840" cy="1370520"/>
          </a:xfrm>
          <a:prstGeom prst="rect">
            <a:avLst/>
          </a:prstGeom>
          <a:noFill/>
          <a:ln>
            <a:noFill/>
          </a:ln>
        </p:spPr>
        <p:style>
          <a:lnRef idx="0"/>
          <a:fillRef idx="0"/>
          <a:effectRef idx="0"/>
          <a:fontRef idx="minor"/>
        </p:style>
        <p:txBody>
          <a:bodyPr lIns="90000" rIns="90000" tIns="45000" bIns="45000"/>
          <a:p>
            <a:pPr marL="228600" algn="ctr">
              <a:lnSpc>
                <a:spcPct val="90000"/>
              </a:lnSpc>
            </a:pPr>
            <a:r>
              <a:rPr b="0" i="1" lang="en-US" sz="3600" spc="-1" strike="noStrike">
                <a:solidFill>
                  <a:srgbClr val="ffffff"/>
                </a:solidFill>
                <a:latin typeface="Arial"/>
                <a:ea typeface="Roboto"/>
              </a:rPr>
              <a:t>If you want to go fast, go alone. </a:t>
            </a:r>
            <a:endParaRPr b="0" lang="en-US" sz="3600" spc="-1" strike="noStrike">
              <a:latin typeface="Arial"/>
            </a:endParaRPr>
          </a:p>
          <a:p>
            <a:pPr marL="228600" algn="ctr">
              <a:lnSpc>
                <a:spcPct val="90000"/>
              </a:lnSpc>
            </a:pPr>
            <a:r>
              <a:rPr b="0" i="1" lang="en-US" sz="3600" spc="-1" strike="noStrike">
                <a:solidFill>
                  <a:srgbClr val="ffffff"/>
                </a:solidFill>
                <a:latin typeface="Arial"/>
                <a:ea typeface="Roboto"/>
              </a:rPr>
              <a:t>If you want to go far, go in a team.</a:t>
            </a:r>
            <a:endParaRPr b="0" lang="en-US" sz="3600" spc="-1" strike="noStrike">
              <a:latin typeface="Arial"/>
            </a:endParaRPr>
          </a:p>
        </p:txBody>
      </p:sp>
      <p:pic>
        <p:nvPicPr>
          <p:cNvPr id="192" name="Picture 2" descr=""/>
          <p:cNvPicPr/>
          <p:nvPr/>
        </p:nvPicPr>
        <p:blipFill>
          <a:blip r:embed="rId1"/>
          <a:stretch/>
        </p:blipFill>
        <p:spPr>
          <a:xfrm>
            <a:off x="2053080" y="838080"/>
            <a:ext cx="5049000" cy="3261600"/>
          </a:xfrm>
          <a:prstGeom prst="rect">
            <a:avLst/>
          </a:prstGeom>
          <a:ln>
            <a:noFill/>
          </a:ln>
        </p:spPr>
      </p:pic>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04920" y="0"/>
            <a:ext cx="6933960" cy="653400"/>
          </a:xfrm>
          <a:prstGeom prst="rect">
            <a:avLst/>
          </a:prstGeom>
          <a:noFill/>
          <a:ln>
            <a:noFill/>
          </a:ln>
        </p:spPr>
        <p:txBody>
          <a:bodyPr anchor="ctr">
            <a:normAutofit/>
          </a:bodyPr>
          <a:p>
            <a:pPr>
              <a:lnSpc>
                <a:spcPct val="90000"/>
              </a:lnSpc>
            </a:pPr>
            <a:r>
              <a:rPr b="1" lang="en-US" sz="2400" spc="-1" strike="noStrike">
                <a:solidFill>
                  <a:srgbClr val="000000"/>
                </a:solidFill>
                <a:latin typeface="Arial"/>
              </a:rPr>
              <a:t>Google Fu – The Most Important Skill of All</a:t>
            </a:r>
            <a:endParaRPr b="0" lang="en-US" sz="2400" spc="-1" strike="noStrike">
              <a:solidFill>
                <a:srgbClr val="000000"/>
              </a:solidFill>
              <a:latin typeface="Calibri"/>
            </a:endParaRPr>
          </a:p>
        </p:txBody>
      </p:sp>
      <p:sp>
        <p:nvSpPr>
          <p:cNvPr id="194" name="CustomShape 2"/>
          <p:cNvSpPr/>
          <p:nvPr/>
        </p:nvSpPr>
        <p:spPr>
          <a:xfrm>
            <a:off x="2692080" y="5638680"/>
            <a:ext cx="446796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600" spc="-1" strike="noStrike" u="sng">
                <a:solidFill>
                  <a:srgbClr val="0563c1"/>
                </a:solidFill>
                <a:uFillTx/>
                <a:latin typeface="Arial"/>
                <a:hlinkClick r:id="rId1"/>
              </a:rPr>
              <a:t>What is Google Fu?</a:t>
            </a:r>
            <a:endParaRPr b="0" lang="en-US" sz="3600" spc="-1" strike="noStrike">
              <a:latin typeface="Arial"/>
            </a:endParaRPr>
          </a:p>
        </p:txBody>
      </p:sp>
      <p:pic>
        <p:nvPicPr>
          <p:cNvPr id="195" name="Picture 6" descr=""/>
          <p:cNvPicPr/>
          <p:nvPr/>
        </p:nvPicPr>
        <p:blipFill>
          <a:blip r:embed="rId2"/>
          <a:stretch/>
        </p:blipFill>
        <p:spPr>
          <a:xfrm>
            <a:off x="-2520" y="2003400"/>
            <a:ext cx="9143640" cy="2285640"/>
          </a:xfrm>
          <a:prstGeom prst="rect">
            <a:avLst/>
          </a:prstGeom>
          <a:ln>
            <a:noFill/>
          </a:ln>
        </p:spPr>
      </p:pic>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Course Structure</a:t>
            </a:r>
            <a:endParaRPr b="0" lang="en-US" sz="4100" spc="-1" strike="noStrike">
              <a:solidFill>
                <a:srgbClr val="000000"/>
              </a:solidFill>
              <a:latin typeface="Calibri"/>
            </a:endParaRPr>
          </a:p>
        </p:txBody>
      </p:sp>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Daily Schedule</a:t>
            </a:r>
            <a:endParaRPr b="0" lang="en-US" sz="2400" spc="-1" strike="noStrike">
              <a:solidFill>
                <a:srgbClr val="000000"/>
              </a:solidFill>
              <a:latin typeface="Calibri"/>
            </a:endParaRPr>
          </a:p>
        </p:txBody>
      </p:sp>
      <p:sp>
        <p:nvSpPr>
          <p:cNvPr id="198" name="CustomShape 2"/>
          <p:cNvSpPr/>
          <p:nvPr/>
        </p:nvSpPr>
        <p:spPr>
          <a:xfrm>
            <a:off x="98280" y="748080"/>
            <a:ext cx="8946720" cy="5567760"/>
          </a:xfrm>
          <a:prstGeom prst="rect">
            <a:avLst/>
          </a:prstGeom>
          <a:noFill/>
          <a:ln>
            <a:noFill/>
          </a:ln>
        </p:spPr>
        <p:style>
          <a:lnRef idx="0"/>
          <a:fillRef idx="0"/>
          <a:effectRef idx="0"/>
          <a:fontRef idx="minor"/>
        </p:style>
        <p:txBody>
          <a:bodyPr tIns="91440" bIns="91440"/>
          <a:p>
            <a:pPr marL="228600">
              <a:lnSpc>
                <a:spcPct val="100000"/>
              </a:lnSpc>
            </a:pPr>
            <a:r>
              <a:rPr b="0" lang="en-US" sz="2800" spc="-1" strike="noStrike">
                <a:solidFill>
                  <a:srgbClr val="000000"/>
                </a:solidFill>
                <a:latin typeface="Arial"/>
                <a:ea typeface="Roboto"/>
              </a:rPr>
              <a:t>For each class we’ll run through the following:</a:t>
            </a:r>
            <a:endParaRPr b="0" lang="en-US" sz="2800" spc="-1" strike="noStrike">
              <a:latin typeface="Arial"/>
            </a:endParaRPr>
          </a:p>
          <a:p>
            <a:pPr marL="228600">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Set Objectives</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Brief Background Lecture</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Watch Me / Coding Demos</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Code Discussions</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In-Class Exercises</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Project Work</a:t>
            </a:r>
            <a:endParaRPr b="0" lang="en-US" sz="2800" spc="-1" strike="noStrike">
              <a:latin typeface="Arial"/>
            </a:endParaRPr>
          </a:p>
        </p:txBody>
      </p:sp>
    </p:spTree>
  </p:cSld>
  <p:transition>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Daily Schedule</a:t>
            </a:r>
            <a:endParaRPr b="0" lang="en-US" sz="2400" spc="-1" strike="noStrike">
              <a:solidFill>
                <a:srgbClr val="000000"/>
              </a:solidFill>
              <a:latin typeface="Calibri"/>
            </a:endParaRPr>
          </a:p>
        </p:txBody>
      </p:sp>
      <p:sp>
        <p:nvSpPr>
          <p:cNvPr id="200" name="CustomShape 2"/>
          <p:cNvSpPr/>
          <p:nvPr/>
        </p:nvSpPr>
        <p:spPr>
          <a:xfrm>
            <a:off x="98280" y="748080"/>
            <a:ext cx="8946720" cy="3394080"/>
          </a:xfrm>
          <a:prstGeom prst="rect">
            <a:avLst/>
          </a:prstGeom>
          <a:noFill/>
          <a:ln>
            <a:noFill/>
          </a:ln>
        </p:spPr>
        <p:style>
          <a:lnRef idx="0"/>
          <a:fillRef idx="0"/>
          <a:effectRef idx="0"/>
          <a:fontRef idx="minor"/>
        </p:style>
        <p:txBody>
          <a:bodyPr tIns="91440" bIns="91440"/>
          <a:p>
            <a:pPr marL="228600">
              <a:lnSpc>
                <a:spcPct val="100000"/>
              </a:lnSpc>
            </a:pPr>
            <a:r>
              <a:rPr b="0" lang="en-US" sz="2800" spc="-1" strike="noStrike">
                <a:solidFill>
                  <a:srgbClr val="000000"/>
                </a:solidFill>
                <a:latin typeface="Arial"/>
                <a:ea typeface="Roboto"/>
              </a:rPr>
              <a:t>For each class we’ll run through the following:</a:t>
            </a:r>
            <a:endParaRPr b="0" lang="en-US" sz="2800" spc="-1" strike="noStrike">
              <a:latin typeface="Arial"/>
            </a:endParaRPr>
          </a:p>
          <a:p>
            <a:pPr marL="228600">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Set Objectives</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Brief Background Lecture</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Watch Me / Coding Demos</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Code Discussions</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In-Class Exercises</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Arial"/>
              <a:buChar char="•"/>
            </a:pPr>
            <a:r>
              <a:rPr b="0" lang="en-US" sz="2800" spc="-1" strike="noStrike">
                <a:solidFill>
                  <a:srgbClr val="000000"/>
                </a:solidFill>
                <a:latin typeface="Arial"/>
                <a:ea typeface="Roboto"/>
              </a:rPr>
              <a:t>Project Work</a:t>
            </a:r>
            <a:endParaRPr b="0" lang="en-US" sz="2800" spc="-1" strike="noStrike">
              <a:latin typeface="Arial"/>
            </a:endParaRPr>
          </a:p>
        </p:txBody>
      </p:sp>
      <p:sp>
        <p:nvSpPr>
          <p:cNvPr id="201" name="CustomShape 3"/>
          <p:cNvSpPr/>
          <p:nvPr/>
        </p:nvSpPr>
        <p:spPr>
          <a:xfrm>
            <a:off x="304920" y="3981600"/>
            <a:ext cx="3746520" cy="2334240"/>
          </a:xfrm>
          <a:prstGeom prst="rect">
            <a:avLst/>
          </a:prstGeom>
          <a:noFill/>
          <a:ln w="60480">
            <a:solidFill>
              <a:srgbClr val="ff0000"/>
            </a:solidFill>
          </a:ln>
        </p:spPr>
        <p:style>
          <a:lnRef idx="2">
            <a:schemeClr val="accent1">
              <a:shade val="50000"/>
            </a:schemeClr>
          </a:lnRef>
          <a:fillRef idx="1">
            <a:schemeClr val="accent1"/>
          </a:fillRef>
          <a:effectRef idx="0">
            <a:schemeClr val="accent1"/>
          </a:effectRef>
          <a:fontRef idx="minor"/>
        </p:style>
      </p:sp>
      <p:sp>
        <p:nvSpPr>
          <p:cNvPr id="202" name="CustomShape 4"/>
          <p:cNvSpPr/>
          <p:nvPr/>
        </p:nvSpPr>
        <p:spPr>
          <a:xfrm>
            <a:off x="4143960" y="4770000"/>
            <a:ext cx="491904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800" spc="-1" strike="noStrike" u="sng">
                <a:solidFill>
                  <a:srgbClr val="c00000"/>
                </a:solidFill>
                <a:uFillTx/>
                <a:latin typeface="Arial"/>
              </a:rPr>
              <a:t>The Super Important Stuff!!!</a:t>
            </a:r>
            <a:endParaRPr b="0" lang="en-US" sz="2800" spc="-1" strike="noStrike">
              <a:latin typeface="Arial"/>
            </a:endParaRPr>
          </a:p>
        </p:txBody>
      </p:sp>
      <p:sp>
        <p:nvSpPr>
          <p:cNvPr id="203" name="CustomShape 5"/>
          <p:cNvSpPr/>
          <p:nvPr/>
        </p:nvSpPr>
        <p:spPr>
          <a:xfrm>
            <a:off x="4797360" y="5364720"/>
            <a:ext cx="361152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US" sz="2800" spc="-1" strike="noStrike">
                <a:solidFill>
                  <a:srgbClr val="c00000"/>
                </a:solidFill>
                <a:latin typeface="Arial"/>
              </a:rPr>
              <a:t>i.e. Always be coding!</a:t>
            </a:r>
            <a:endParaRPr b="0" lang="en-US" sz="2800" spc="-1" strike="noStrike">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1a35"/>
        </a:solidFill>
      </p:bgPr>
    </p:bg>
    <p:spTree>
      <p:nvGrpSpPr>
        <p:cNvPr id="1" name=""/>
        <p:cNvGrpSpPr/>
        <p:nvPr/>
      </p:nvGrpSpPr>
      <p:grpSpPr>
        <a:xfrm>
          <a:off x="0" y="0"/>
          <a:ext cx="0" cy="0"/>
          <a:chOff x="0" y="0"/>
          <a:chExt cx="0" cy="0"/>
        </a:xfrm>
      </p:grpSpPr>
      <p:sp>
        <p:nvSpPr>
          <p:cNvPr id="130"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The Path of Learning</a:t>
            </a:r>
            <a:endParaRPr b="0" lang="en-US" sz="4100" spc="-1" strike="noStrike">
              <a:solidFill>
                <a:srgbClr val="000000"/>
              </a:solidFill>
              <a:latin typeface="Calibri"/>
            </a:endParaRPr>
          </a:p>
        </p:txBody>
      </p:sp>
    </p:spTree>
  </p:cSld>
  <p:transition>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Pre-Work</a:t>
            </a:r>
            <a:endParaRPr b="0" lang="en-US" sz="4100" spc="-1" strike="noStrike">
              <a:solidFill>
                <a:srgbClr val="000000"/>
              </a:solidFill>
              <a:latin typeface="Calibri"/>
            </a:endParaRPr>
          </a:p>
        </p:txBody>
      </p:sp>
    </p:spTree>
  </p:cSld>
  <p:transition>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Software Checklist</a:t>
            </a:r>
            <a:endParaRPr b="0" lang="en-US" sz="2400" spc="-1" strike="noStrike">
              <a:solidFill>
                <a:srgbClr val="000000"/>
              </a:solidFill>
              <a:latin typeface="Calibri"/>
            </a:endParaRPr>
          </a:p>
        </p:txBody>
      </p:sp>
      <p:sp>
        <p:nvSpPr>
          <p:cNvPr id="206" name="CustomShape 2"/>
          <p:cNvSpPr/>
          <p:nvPr/>
        </p:nvSpPr>
        <p:spPr>
          <a:xfrm>
            <a:off x="98280" y="748080"/>
            <a:ext cx="8946720" cy="5347800"/>
          </a:xfrm>
          <a:prstGeom prst="rect">
            <a:avLst/>
          </a:prstGeom>
          <a:noFill/>
          <a:ln>
            <a:noFill/>
          </a:ln>
        </p:spPr>
        <p:style>
          <a:lnRef idx="0"/>
          <a:fillRef idx="0"/>
          <a:effectRef idx="0"/>
          <a:fontRef idx="minor"/>
        </p:style>
        <p:txBody>
          <a:bodyPr tIns="91440" bIns="91440"/>
          <a:p>
            <a:pPr>
              <a:lnSpc>
                <a:spcPct val="100000"/>
              </a:lnSpc>
            </a:pPr>
            <a:endParaRPr b="0" lang="en-US" sz="2400" spc="-1" strike="noStrike">
              <a:latin typeface="Arial"/>
            </a:endParaRPr>
          </a:p>
          <a:p>
            <a:pPr marL="228600">
              <a:lnSpc>
                <a:spcPct val="100000"/>
              </a:lnSpc>
            </a:pPr>
            <a:r>
              <a:rPr b="0" lang="en-US" sz="2800" spc="-1" strike="noStrike">
                <a:solidFill>
                  <a:srgbClr val="000000"/>
                </a:solidFill>
                <a:latin typeface="Arial"/>
                <a:ea typeface="Roboto"/>
              </a:rPr>
              <a:t>At this point, you should have each of these installed:</a:t>
            </a:r>
            <a:endParaRPr b="0" lang="en-US" sz="2800" spc="-1" strike="noStrike">
              <a:latin typeface="Arial"/>
            </a:endParaRPr>
          </a:p>
          <a:p>
            <a:pPr marL="228600">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Slack </a:t>
            </a: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Visual Studio Code</a:t>
            </a: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Git for Version Control</a:t>
            </a: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Git Bash (Windows) or Terminal (Mac)</a:t>
            </a: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Node.js</a:t>
            </a: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Heroku-CLI</a:t>
            </a: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Google Chrome</a:t>
            </a:r>
            <a:endParaRPr b="0" lang="en-US" sz="2800" spc="-1" strike="noStrike">
              <a:latin typeface="Arial"/>
            </a:endParaRPr>
          </a:p>
          <a:p>
            <a:pPr marL="228600">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p:transition>
    <p:fad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Accounts Checklist</a:t>
            </a:r>
            <a:endParaRPr b="0" lang="en-US" sz="2400" spc="-1" strike="noStrike">
              <a:solidFill>
                <a:srgbClr val="000000"/>
              </a:solidFill>
              <a:latin typeface="Calibri"/>
            </a:endParaRPr>
          </a:p>
        </p:txBody>
      </p:sp>
      <p:sp>
        <p:nvSpPr>
          <p:cNvPr id="208" name="CustomShape 2"/>
          <p:cNvSpPr/>
          <p:nvPr/>
        </p:nvSpPr>
        <p:spPr>
          <a:xfrm>
            <a:off x="98280" y="914400"/>
            <a:ext cx="8946720" cy="3394080"/>
          </a:xfrm>
          <a:prstGeom prst="rect">
            <a:avLst/>
          </a:prstGeom>
          <a:noFill/>
          <a:ln>
            <a:noFill/>
          </a:ln>
        </p:spPr>
        <p:style>
          <a:lnRef idx="0"/>
          <a:fillRef idx="0"/>
          <a:effectRef idx="0"/>
          <a:fontRef idx="minor"/>
        </p:style>
        <p:txBody>
          <a:bodyPr tIns="91440" bIns="91440"/>
          <a:p>
            <a:pPr marL="228600">
              <a:lnSpc>
                <a:spcPct val="100000"/>
              </a:lnSpc>
            </a:pPr>
            <a:r>
              <a:rPr b="0" lang="en-US" sz="2800" spc="-1" strike="noStrike">
                <a:solidFill>
                  <a:srgbClr val="000000"/>
                </a:solidFill>
                <a:latin typeface="Arial"/>
                <a:ea typeface="Roboto"/>
              </a:rPr>
              <a:t>You should also now have accounts for:</a:t>
            </a:r>
            <a:endParaRPr b="0" lang="en-US" sz="2800" spc="-1" strike="noStrike">
              <a:latin typeface="Arial"/>
            </a:endParaRPr>
          </a:p>
          <a:p>
            <a:pPr marL="228600">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GitHub (with SSH Integration)</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Heroku</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LinkedIn</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 </a:t>
            </a:r>
            <a:r>
              <a:rPr b="0" lang="en-US" sz="2800" spc="-1" strike="noStrike">
                <a:solidFill>
                  <a:srgbClr val="000000"/>
                </a:solidFill>
                <a:latin typeface="Arial"/>
                <a:ea typeface="Roboto"/>
              </a:rPr>
              <a:t>Stack Overflow</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marL="228600">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p:transition>
    <p:fad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Self-Check</a:t>
            </a:r>
            <a:endParaRPr b="0" lang="en-US" sz="2400" spc="-1" strike="noStrike">
              <a:solidFill>
                <a:srgbClr val="000000"/>
              </a:solidFill>
              <a:latin typeface="Calibri"/>
            </a:endParaRPr>
          </a:p>
        </p:txBody>
      </p:sp>
      <p:sp>
        <p:nvSpPr>
          <p:cNvPr id="210" name="CustomShape 2"/>
          <p:cNvSpPr/>
          <p:nvPr/>
        </p:nvSpPr>
        <p:spPr>
          <a:xfrm>
            <a:off x="98280" y="914400"/>
            <a:ext cx="8946720" cy="3394080"/>
          </a:xfrm>
          <a:prstGeom prst="rect">
            <a:avLst/>
          </a:prstGeom>
          <a:noFill/>
          <a:ln>
            <a:noFill/>
          </a:ln>
        </p:spPr>
        <p:style>
          <a:lnRef idx="0"/>
          <a:fillRef idx="0"/>
          <a:effectRef idx="0"/>
          <a:fontRef idx="minor"/>
        </p:style>
        <p:txBody>
          <a:bodyPr tIns="91440" bIns="91440"/>
          <a:p>
            <a:pPr marL="228600">
              <a:lnSpc>
                <a:spcPct val="100000"/>
              </a:lnSpc>
            </a:pPr>
            <a:r>
              <a:rPr b="0" lang="en-US" sz="2800" spc="-1" strike="noStrike">
                <a:solidFill>
                  <a:srgbClr val="000000"/>
                </a:solidFill>
                <a:latin typeface="Arial"/>
                <a:ea typeface="Roboto"/>
              </a:rPr>
              <a:t>Let’s do some quick checks of the following</a:t>
            </a:r>
            <a:endParaRPr b="0" lang="en-US" sz="2800" spc="-1" strike="noStrike">
              <a:latin typeface="Arial"/>
            </a:endParaRPr>
          </a:p>
          <a:p>
            <a:pPr marL="228600">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Visual Studio Code Check</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Git Bash / Terminal Check</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Node Check</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Git Check</a:t>
            </a:r>
            <a:endParaRPr b="0" lang="en-US" sz="2800" spc="-1" strike="noStrike">
              <a:latin typeface="Arial"/>
            </a:endParaRPr>
          </a:p>
          <a:p>
            <a:pPr>
              <a:lnSpc>
                <a:spcPct val="100000"/>
              </a:lnSpc>
            </a:pPr>
            <a:endParaRPr b="0" lang="en-US" sz="2800" spc="-1" strike="noStrike">
              <a:latin typeface="Arial"/>
            </a:endParaRPr>
          </a:p>
          <a:p>
            <a:pPr marL="685800" indent="-456840">
              <a:lnSpc>
                <a:spcPct val="100000"/>
              </a:lnSpc>
              <a:buClr>
                <a:srgbClr val="000000"/>
              </a:buClr>
              <a:buFont typeface="Wingdings" charset="2"/>
              <a:buChar char=""/>
            </a:pPr>
            <a:r>
              <a:rPr b="0" lang="en-US" sz="2800" spc="-1" strike="noStrike">
                <a:solidFill>
                  <a:srgbClr val="000000"/>
                </a:solidFill>
                <a:latin typeface="Arial"/>
                <a:ea typeface="Roboto"/>
              </a:rPr>
              <a:t>Heroku Check</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marL="228600">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p:transition>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On the Modern Web</a:t>
            </a:r>
            <a:endParaRPr b="0" lang="en-US" sz="4100" spc="-1" strike="noStrike">
              <a:solidFill>
                <a:srgbClr val="000000"/>
              </a:solidFill>
              <a:latin typeface="Calibri"/>
            </a:endParaRPr>
          </a:p>
        </p:txBody>
      </p:sp>
    </p:spTree>
  </p:cSld>
  <p:transition>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Full-Stack Development?</a:t>
            </a:r>
            <a:endParaRPr b="0" lang="en-US" sz="2400" spc="-1" strike="noStrike">
              <a:solidFill>
                <a:srgbClr val="000000"/>
              </a:solidFill>
              <a:latin typeface="Calibri"/>
            </a:endParaRPr>
          </a:p>
        </p:txBody>
      </p:sp>
      <p:pic>
        <p:nvPicPr>
          <p:cNvPr id="213" name="Picture 8" descr=""/>
          <p:cNvPicPr/>
          <p:nvPr/>
        </p:nvPicPr>
        <p:blipFill>
          <a:blip r:embed="rId1"/>
          <a:stretch/>
        </p:blipFill>
        <p:spPr>
          <a:xfrm>
            <a:off x="1752480" y="838080"/>
            <a:ext cx="5362200" cy="5362200"/>
          </a:xfrm>
          <a:prstGeom prst="rect">
            <a:avLst/>
          </a:prstGeom>
          <a:ln>
            <a:noFill/>
          </a:ln>
        </p:spPr>
      </p:pic>
    </p:spTree>
  </p:cSld>
  <p:transition>
    <p:fad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The “Magic” of YouTube</a:t>
            </a:r>
            <a:endParaRPr b="0" lang="en-US" sz="2400" spc="-1" strike="noStrike">
              <a:solidFill>
                <a:srgbClr val="000000"/>
              </a:solidFill>
              <a:latin typeface="Calibri"/>
            </a:endParaRPr>
          </a:p>
        </p:txBody>
      </p:sp>
      <p:pic>
        <p:nvPicPr>
          <p:cNvPr id="215" name="Picture 3" descr=""/>
          <p:cNvPicPr/>
          <p:nvPr/>
        </p:nvPicPr>
        <p:blipFill>
          <a:blip r:embed="rId1"/>
          <a:stretch/>
        </p:blipFill>
        <p:spPr>
          <a:xfrm>
            <a:off x="1143000" y="802080"/>
            <a:ext cx="7205760" cy="5573160"/>
          </a:xfrm>
          <a:prstGeom prst="rect">
            <a:avLst/>
          </a:prstGeom>
          <a:ln>
            <a:noFill/>
          </a:ln>
        </p:spPr>
      </p:pic>
    </p:spTree>
  </p:cSld>
  <p:transition>
    <p:fade/>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Full-Stack Development</a:t>
            </a:r>
            <a:endParaRPr b="0" lang="en-US" sz="2400" spc="-1" strike="noStrike">
              <a:solidFill>
                <a:srgbClr val="000000"/>
              </a:solidFill>
              <a:latin typeface="Calibri"/>
            </a:endParaRPr>
          </a:p>
        </p:txBody>
      </p:sp>
      <p:sp>
        <p:nvSpPr>
          <p:cNvPr id="217" name="CustomShape 2"/>
          <p:cNvSpPr/>
          <p:nvPr/>
        </p:nvSpPr>
        <p:spPr>
          <a:xfrm>
            <a:off x="0" y="4923000"/>
            <a:ext cx="9155520" cy="14918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18" name="CustomShape 3"/>
          <p:cNvSpPr/>
          <p:nvPr/>
        </p:nvSpPr>
        <p:spPr>
          <a:xfrm>
            <a:off x="179640" y="5022360"/>
            <a:ext cx="8795880" cy="1430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marL="343080" indent="-342720">
              <a:lnSpc>
                <a:spcPct val="100000"/>
              </a:lnSpc>
              <a:buClr>
                <a:srgbClr val="ffffff"/>
              </a:buClr>
              <a:buFont typeface="Arial"/>
              <a:buChar char="•"/>
            </a:pPr>
            <a:r>
              <a:rPr b="0" lang="en-US" sz="1600" spc="-1" strike="noStrike">
                <a:solidFill>
                  <a:srgbClr val="ffffff"/>
                </a:solidFill>
                <a:latin typeface="Arial"/>
                <a:ea typeface="Roboto"/>
              </a:rPr>
              <a:t>In modern </a:t>
            </a:r>
            <a:r>
              <a:rPr b="1" lang="en-US" sz="1600" spc="-1" strike="noStrike">
                <a:solidFill>
                  <a:srgbClr val="ffffff"/>
                </a:solidFill>
                <a:latin typeface="Arial"/>
                <a:ea typeface="Roboto"/>
              </a:rPr>
              <a:t>web apps, </a:t>
            </a:r>
            <a:r>
              <a:rPr b="0" lang="en-US" sz="1600" spc="-1" strike="noStrike">
                <a:solidFill>
                  <a:srgbClr val="ffffff"/>
                </a:solidFill>
                <a:latin typeface="Arial"/>
                <a:ea typeface="Roboto"/>
              </a:rPr>
              <a:t>there’s a constant back-and-forth communication between two key components: the visuals displayed on the user’s browser (</a:t>
            </a:r>
            <a:r>
              <a:rPr b="1" lang="en-US" sz="1600" spc="-1" strike="noStrike">
                <a:solidFill>
                  <a:srgbClr val="ffffff"/>
                </a:solidFill>
                <a:latin typeface="Arial"/>
                <a:ea typeface="Roboto"/>
              </a:rPr>
              <a:t>frontend) </a:t>
            </a:r>
            <a:r>
              <a:rPr b="0" lang="en-US" sz="1600" spc="-1" strike="noStrike">
                <a:solidFill>
                  <a:srgbClr val="ffffff"/>
                </a:solidFill>
                <a:latin typeface="Arial"/>
                <a:ea typeface="Roboto"/>
              </a:rPr>
              <a:t>and the data and logic stored on the server (</a:t>
            </a:r>
            <a:r>
              <a:rPr b="1" lang="en-US" sz="1600" spc="-1" strike="noStrike">
                <a:solidFill>
                  <a:srgbClr val="ffffff"/>
                </a:solidFill>
                <a:latin typeface="Arial"/>
                <a:ea typeface="Roboto"/>
              </a:rPr>
              <a:t>backend).</a:t>
            </a:r>
            <a:endParaRPr b="0" lang="en-US" sz="1600" spc="-1" strike="noStrike">
              <a:latin typeface="Arial"/>
            </a:endParaRPr>
          </a:p>
        </p:txBody>
      </p:sp>
      <p:pic>
        <p:nvPicPr>
          <p:cNvPr id="219" name="Picture 4" descr=""/>
          <p:cNvPicPr/>
          <p:nvPr/>
        </p:nvPicPr>
        <p:blipFill>
          <a:blip r:embed="rId1"/>
          <a:stretch/>
        </p:blipFill>
        <p:spPr>
          <a:xfrm>
            <a:off x="11880" y="653760"/>
            <a:ext cx="9143640" cy="4832280"/>
          </a:xfrm>
          <a:prstGeom prst="rect">
            <a:avLst/>
          </a:prstGeom>
          <a:ln>
            <a:noFill/>
          </a:ln>
        </p:spPr>
      </p:pic>
    </p:spTree>
  </p:cSld>
  <p:transition>
    <p:fade/>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Full-Stack Development</a:t>
            </a:r>
            <a:endParaRPr b="0" lang="en-US" sz="2400" spc="-1" strike="noStrike">
              <a:solidFill>
                <a:srgbClr val="000000"/>
              </a:solidFill>
              <a:latin typeface="Calibri"/>
            </a:endParaRPr>
          </a:p>
        </p:txBody>
      </p:sp>
      <p:sp>
        <p:nvSpPr>
          <p:cNvPr id="221" name="CustomShape 2"/>
          <p:cNvSpPr/>
          <p:nvPr/>
        </p:nvSpPr>
        <p:spPr>
          <a:xfrm>
            <a:off x="0" y="5429520"/>
            <a:ext cx="9155520" cy="1015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22" name="CustomShape 3"/>
          <p:cNvSpPr/>
          <p:nvPr/>
        </p:nvSpPr>
        <p:spPr>
          <a:xfrm>
            <a:off x="304920" y="5181480"/>
            <a:ext cx="8664840" cy="11876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343080" indent="-342720">
              <a:lnSpc>
                <a:spcPct val="100000"/>
              </a:lnSpc>
              <a:buClr>
                <a:srgbClr val="ffffff"/>
              </a:buClr>
              <a:buFont typeface="Arial"/>
              <a:buChar char="•"/>
            </a:pPr>
            <a:r>
              <a:rPr b="1" lang="en-US" sz="1800" spc="-1" strike="noStrike">
                <a:solidFill>
                  <a:srgbClr val="ffffff"/>
                </a:solidFill>
                <a:latin typeface="Arial"/>
                <a:ea typeface="Roboto"/>
              </a:rPr>
              <a:t>Full-Stack Development </a:t>
            </a:r>
            <a:r>
              <a:rPr b="0" lang="en-US" sz="1800" spc="-1" strike="noStrike">
                <a:solidFill>
                  <a:srgbClr val="ffffff"/>
                </a:solidFill>
                <a:latin typeface="Arial"/>
                <a:ea typeface="Roboto"/>
              </a:rPr>
              <a:t>is the concept of building </a:t>
            </a:r>
            <a:r>
              <a:rPr b="1" i="1" lang="en-US" sz="1800" spc="-1" strike="noStrike" u="sng">
                <a:solidFill>
                  <a:srgbClr val="ffffff"/>
                </a:solidFill>
                <a:uFillTx/>
                <a:latin typeface="Arial"/>
                <a:ea typeface="Roboto"/>
              </a:rPr>
              <a:t>every</a:t>
            </a:r>
            <a:r>
              <a:rPr b="0" i="1" lang="en-US" sz="1800" spc="-1" strike="noStrike">
                <a:solidFill>
                  <a:srgbClr val="ffffff"/>
                </a:solidFill>
                <a:latin typeface="Arial"/>
                <a:ea typeface="Roboto"/>
              </a:rPr>
              <a:t> </a:t>
            </a:r>
            <a:r>
              <a:rPr b="0" lang="en-US" sz="1800" spc="-1" strike="noStrike">
                <a:solidFill>
                  <a:srgbClr val="ffffff"/>
                </a:solidFill>
                <a:latin typeface="Arial"/>
                <a:ea typeface="Roboto"/>
              </a:rPr>
              <a:t>aspect of the web application – from the visuals and interactions, to the data transfer and processing.</a:t>
            </a:r>
            <a:endParaRPr b="0" lang="en-US" sz="1800" spc="-1" strike="noStrike">
              <a:latin typeface="Arial"/>
            </a:endParaRPr>
          </a:p>
        </p:txBody>
      </p:sp>
      <p:pic>
        <p:nvPicPr>
          <p:cNvPr id="223" name="Picture 3" descr=""/>
          <p:cNvPicPr/>
          <p:nvPr/>
        </p:nvPicPr>
        <p:blipFill>
          <a:blip r:embed="rId1"/>
          <a:stretch/>
        </p:blipFill>
        <p:spPr>
          <a:xfrm>
            <a:off x="0" y="533520"/>
            <a:ext cx="9143640" cy="4896000"/>
          </a:xfrm>
          <a:prstGeom prst="rect">
            <a:avLst/>
          </a:prstGeom>
          <a:ln>
            <a:noFill/>
          </a:ln>
        </p:spPr>
      </p:pic>
    </p:spTree>
  </p:cSld>
  <p:transition>
    <p:fade/>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Full-Stack Development</a:t>
            </a:r>
            <a:endParaRPr b="0" lang="en-US" sz="2400" spc="-1" strike="noStrike">
              <a:solidFill>
                <a:srgbClr val="000000"/>
              </a:solidFill>
              <a:latin typeface="Calibri"/>
            </a:endParaRPr>
          </a:p>
        </p:txBody>
      </p:sp>
      <p:sp>
        <p:nvSpPr>
          <p:cNvPr id="225" name="CustomShape 2"/>
          <p:cNvSpPr/>
          <p:nvPr/>
        </p:nvSpPr>
        <p:spPr>
          <a:xfrm>
            <a:off x="0" y="1041480"/>
            <a:ext cx="3079440" cy="2025720"/>
          </a:xfrm>
          <a:prstGeom prst="rect">
            <a:avLst/>
          </a:prstGeom>
          <a:noFill/>
          <a:ln>
            <a:noFill/>
          </a:ln>
        </p:spPr>
        <p:style>
          <a:lnRef idx="0"/>
          <a:fillRef idx="0"/>
          <a:effectRef idx="0"/>
          <a:fontRef idx="minor"/>
        </p:style>
        <p:txBody>
          <a:bodyPr tIns="91440" bIns="91440"/>
          <a:p>
            <a:pPr marL="685800" indent="-456840">
              <a:lnSpc>
                <a:spcPct val="100000"/>
              </a:lnSpc>
              <a:buClr>
                <a:srgbClr val="000000"/>
              </a:buClr>
              <a:buFont typeface="Arial"/>
              <a:buChar char="•"/>
            </a:pPr>
            <a:r>
              <a:rPr b="0" lang="en-US" sz="2000" spc="-1" strike="noStrike">
                <a:solidFill>
                  <a:srgbClr val="000000"/>
                </a:solidFill>
                <a:latin typeface="Arial"/>
                <a:ea typeface="Roboto"/>
              </a:rPr>
              <a:t>HTML</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CSS</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JavaScript</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jQuery</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Bootstrap</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SEO</a:t>
            </a:r>
            <a:endParaRPr b="0" lang="en-US" sz="2000" spc="-1" strike="noStrike">
              <a:latin typeface="Arial"/>
            </a:endParaRPr>
          </a:p>
        </p:txBody>
      </p:sp>
      <p:sp>
        <p:nvSpPr>
          <p:cNvPr id="226" name="CustomShape 3"/>
          <p:cNvSpPr/>
          <p:nvPr/>
        </p:nvSpPr>
        <p:spPr>
          <a:xfrm>
            <a:off x="2895840" y="1028520"/>
            <a:ext cx="1920600" cy="1354320"/>
          </a:xfrm>
          <a:prstGeom prst="rect">
            <a:avLst/>
          </a:prstGeom>
          <a:noFill/>
          <a:ln>
            <a:noFill/>
          </a:ln>
        </p:spPr>
        <p:style>
          <a:lnRef idx="0"/>
          <a:fillRef idx="0"/>
          <a:effectRef idx="0"/>
          <a:fontRef idx="minor"/>
        </p:style>
        <p:txBody>
          <a:bodyPr tIns="91440" bIns="91440"/>
          <a:p>
            <a:pPr marL="685800" indent="-456840">
              <a:lnSpc>
                <a:spcPct val="100000"/>
              </a:lnSpc>
              <a:buClr>
                <a:srgbClr val="000000"/>
              </a:buClr>
              <a:buFont typeface="Arial"/>
              <a:buChar char="•"/>
            </a:pPr>
            <a:r>
              <a:rPr b="0" lang="en-US" sz="2000" spc="-1" strike="noStrike">
                <a:solidFill>
                  <a:srgbClr val="000000"/>
                </a:solidFill>
                <a:latin typeface="Arial"/>
                <a:ea typeface="Roboto"/>
              </a:rPr>
              <a:t>Heroku</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Git</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GitHub</a:t>
            </a:r>
            <a:endParaRPr b="0" lang="en-US" sz="2000" spc="-1" strike="noStrike">
              <a:latin typeface="Arial"/>
            </a:endParaRPr>
          </a:p>
        </p:txBody>
      </p:sp>
      <p:sp>
        <p:nvSpPr>
          <p:cNvPr id="227" name="CustomShape 4"/>
          <p:cNvSpPr/>
          <p:nvPr/>
        </p:nvSpPr>
        <p:spPr>
          <a:xfrm>
            <a:off x="0" y="3754800"/>
            <a:ext cx="3962160" cy="1828440"/>
          </a:xfrm>
          <a:prstGeom prst="rect">
            <a:avLst/>
          </a:prstGeom>
          <a:noFill/>
          <a:ln>
            <a:noFill/>
          </a:ln>
        </p:spPr>
        <p:style>
          <a:lnRef idx="0"/>
          <a:fillRef idx="0"/>
          <a:effectRef idx="0"/>
          <a:fontRef idx="minor"/>
        </p:style>
        <p:txBody>
          <a:bodyPr tIns="91440" bIns="91440"/>
          <a:p>
            <a:pPr marL="685800" indent="-456840">
              <a:lnSpc>
                <a:spcPct val="100000"/>
              </a:lnSpc>
              <a:buClr>
                <a:srgbClr val="000000"/>
              </a:buClr>
              <a:buFont typeface="Arial"/>
              <a:buChar char="•"/>
            </a:pPr>
            <a:r>
              <a:rPr b="0" lang="en-US" sz="2000" spc="-1" strike="noStrike">
                <a:solidFill>
                  <a:srgbClr val="000000"/>
                </a:solidFill>
                <a:latin typeface="Arial"/>
                <a:ea typeface="Roboto"/>
              </a:rPr>
              <a:t>APIs (Consuming)</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JSON</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AJAX</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Real Time Cloud Database via Firebase</a:t>
            </a:r>
            <a:endParaRPr b="0" lang="en-US" sz="2000" spc="-1" strike="noStrike">
              <a:latin typeface="Arial"/>
            </a:endParaRPr>
          </a:p>
        </p:txBody>
      </p:sp>
      <p:sp>
        <p:nvSpPr>
          <p:cNvPr id="228" name="CustomShape 5"/>
          <p:cNvSpPr/>
          <p:nvPr/>
        </p:nvSpPr>
        <p:spPr>
          <a:xfrm>
            <a:off x="5101200" y="1011600"/>
            <a:ext cx="3841560" cy="2742840"/>
          </a:xfrm>
          <a:prstGeom prst="rect">
            <a:avLst/>
          </a:prstGeom>
          <a:noFill/>
          <a:ln>
            <a:noFill/>
          </a:ln>
        </p:spPr>
        <p:style>
          <a:lnRef idx="0"/>
          <a:fillRef idx="0"/>
          <a:effectRef idx="0"/>
          <a:fontRef idx="minor"/>
        </p:style>
        <p:txBody>
          <a:bodyPr tIns="91440" bIns="91440"/>
          <a:p>
            <a:pPr marL="685800" indent="-456840">
              <a:lnSpc>
                <a:spcPct val="100000"/>
              </a:lnSpc>
              <a:buClr>
                <a:srgbClr val="000000"/>
              </a:buClr>
              <a:buFont typeface="Arial"/>
              <a:buChar char="•"/>
            </a:pPr>
            <a:r>
              <a:rPr b="0" lang="en-US" sz="2000" spc="-1" strike="noStrike">
                <a:solidFill>
                  <a:srgbClr val="000000"/>
                </a:solidFill>
                <a:latin typeface="Arial"/>
                <a:ea typeface="Roboto"/>
              </a:rPr>
              <a:t>Templating Engines</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Sessions</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Writing tests</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Node.js</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Express.js</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Creating APIs</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MVC</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User Authentication</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ORM (Sequelize)</a:t>
            </a:r>
            <a:endParaRPr b="0" lang="en-US" sz="2000" spc="-1" strike="noStrike">
              <a:latin typeface="Arial"/>
            </a:endParaRPr>
          </a:p>
        </p:txBody>
      </p:sp>
      <p:sp>
        <p:nvSpPr>
          <p:cNvPr id="229" name="CustomShape 6"/>
          <p:cNvSpPr/>
          <p:nvPr/>
        </p:nvSpPr>
        <p:spPr>
          <a:xfrm>
            <a:off x="2940480" y="2832120"/>
            <a:ext cx="2129760" cy="901440"/>
          </a:xfrm>
          <a:prstGeom prst="rect">
            <a:avLst/>
          </a:prstGeom>
          <a:noFill/>
          <a:ln>
            <a:noFill/>
          </a:ln>
        </p:spPr>
        <p:style>
          <a:lnRef idx="0"/>
          <a:fillRef idx="0"/>
          <a:effectRef idx="0"/>
          <a:fontRef idx="minor"/>
        </p:style>
        <p:txBody>
          <a:bodyPr tIns="91440" bIns="91440"/>
          <a:p>
            <a:pPr marL="685800" indent="-456840">
              <a:lnSpc>
                <a:spcPct val="100000"/>
              </a:lnSpc>
              <a:buClr>
                <a:srgbClr val="000000"/>
              </a:buClr>
              <a:buFont typeface="Arial"/>
              <a:buChar char="•"/>
            </a:pPr>
            <a:r>
              <a:rPr b="0" lang="en-US" sz="2000" spc="-1" strike="noStrike">
                <a:solidFill>
                  <a:srgbClr val="000000"/>
                </a:solidFill>
                <a:latin typeface="Arial"/>
                <a:ea typeface="Roboto"/>
              </a:rPr>
              <a:t>MySQL</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MongoDB</a:t>
            </a:r>
            <a:endParaRPr b="0" lang="en-US" sz="2000" spc="-1" strike="noStrike">
              <a:latin typeface="Arial"/>
            </a:endParaRPr>
          </a:p>
        </p:txBody>
      </p:sp>
      <p:sp>
        <p:nvSpPr>
          <p:cNvPr id="230" name="CustomShape 7"/>
          <p:cNvSpPr/>
          <p:nvPr/>
        </p:nvSpPr>
        <p:spPr>
          <a:xfrm>
            <a:off x="5070600" y="4460400"/>
            <a:ext cx="3048840" cy="901440"/>
          </a:xfrm>
          <a:prstGeom prst="rect">
            <a:avLst/>
          </a:prstGeom>
          <a:noFill/>
          <a:ln>
            <a:noFill/>
          </a:ln>
        </p:spPr>
        <p:style>
          <a:lnRef idx="0"/>
          <a:fillRef idx="0"/>
          <a:effectRef idx="0"/>
          <a:fontRef idx="minor"/>
        </p:style>
        <p:txBody>
          <a:bodyPr tIns="91440" bIns="91440"/>
          <a:p>
            <a:pPr>
              <a:lnSpc>
                <a:spcPct val="100000"/>
              </a:lnSpc>
            </a:pPr>
            <a:endParaRPr b="0" lang="en-US" sz="2400" spc="-1" strike="noStrike">
              <a:latin typeface="Arial"/>
            </a:endParaRPr>
          </a:p>
          <a:p>
            <a:pPr>
              <a:lnSpc>
                <a:spcPct val="100000"/>
              </a:lnSpc>
            </a:pPr>
            <a:endParaRPr b="0" lang="en-US" sz="24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Algorithms</a:t>
            </a:r>
            <a:endParaRPr b="0" lang="en-US" sz="2000" spc="-1" strike="noStrike">
              <a:latin typeface="Arial"/>
            </a:endParaRPr>
          </a:p>
          <a:p>
            <a:pPr marL="685800" indent="-456840">
              <a:lnSpc>
                <a:spcPct val="100000"/>
              </a:lnSpc>
              <a:buClr>
                <a:srgbClr val="000000"/>
              </a:buClr>
              <a:buFont typeface="Arial"/>
              <a:buChar char="•"/>
            </a:pPr>
            <a:r>
              <a:rPr b="0" lang="en-US" sz="2000" spc="-1" strike="noStrike">
                <a:solidFill>
                  <a:srgbClr val="000000"/>
                </a:solidFill>
                <a:latin typeface="Arial"/>
                <a:ea typeface="Roboto"/>
              </a:rPr>
              <a:t>Design Patterns</a:t>
            </a:r>
            <a:endParaRPr b="0" lang="en-US" sz="2000" spc="-1" strike="noStrike">
              <a:latin typeface="Arial"/>
            </a:endParaRPr>
          </a:p>
        </p:txBody>
      </p:sp>
      <p:sp>
        <p:nvSpPr>
          <p:cNvPr id="231" name="CustomShape 8"/>
          <p:cNvSpPr/>
          <p:nvPr/>
        </p:nvSpPr>
        <p:spPr>
          <a:xfrm>
            <a:off x="464760" y="3349440"/>
            <a:ext cx="2304720" cy="451080"/>
          </a:xfrm>
          <a:prstGeom prst="rect">
            <a:avLst/>
          </a:prstGeom>
          <a:noFill/>
          <a:ln>
            <a:noFill/>
          </a:ln>
        </p:spPr>
        <p:style>
          <a:lnRef idx="0"/>
          <a:fillRef idx="0"/>
          <a:effectRef idx="0"/>
          <a:fontRef idx="minor"/>
        </p:style>
        <p:txBody>
          <a:bodyPr tIns="91440" bIns="91440"/>
          <a:p>
            <a:pPr marL="228600">
              <a:lnSpc>
                <a:spcPct val="100000"/>
              </a:lnSpc>
            </a:pPr>
            <a:r>
              <a:rPr b="1" lang="en-US" sz="2000" spc="-1" strike="noStrike" u="sng">
                <a:solidFill>
                  <a:srgbClr val="000000"/>
                </a:solidFill>
                <a:uFillTx/>
                <a:latin typeface="Arial"/>
                <a:ea typeface="Roboto"/>
              </a:rPr>
              <a:t>API Interaction</a:t>
            </a:r>
            <a:endParaRPr b="0" lang="en-US" sz="2000" spc="-1" strike="noStrike">
              <a:latin typeface="Arial"/>
            </a:endParaRPr>
          </a:p>
        </p:txBody>
      </p:sp>
      <p:sp>
        <p:nvSpPr>
          <p:cNvPr id="232" name="CustomShape 9"/>
          <p:cNvSpPr/>
          <p:nvPr/>
        </p:nvSpPr>
        <p:spPr>
          <a:xfrm>
            <a:off x="3382560" y="2471400"/>
            <a:ext cx="1904760" cy="451080"/>
          </a:xfrm>
          <a:prstGeom prst="rect">
            <a:avLst/>
          </a:prstGeom>
          <a:noFill/>
          <a:ln>
            <a:noFill/>
          </a:ln>
        </p:spPr>
        <p:style>
          <a:lnRef idx="0"/>
          <a:fillRef idx="0"/>
          <a:effectRef idx="0"/>
          <a:fontRef idx="minor"/>
        </p:style>
        <p:txBody>
          <a:bodyPr tIns="91440" bIns="91440"/>
          <a:p>
            <a:pPr marL="228600">
              <a:lnSpc>
                <a:spcPct val="100000"/>
              </a:lnSpc>
            </a:pPr>
            <a:r>
              <a:rPr b="1" lang="en-US" sz="2000" spc="-1" strike="noStrike" u="sng">
                <a:solidFill>
                  <a:srgbClr val="000000"/>
                </a:solidFill>
                <a:uFillTx/>
                <a:latin typeface="Arial"/>
                <a:ea typeface="Roboto"/>
              </a:rPr>
              <a:t>Databases</a:t>
            </a:r>
            <a:endParaRPr b="0" lang="en-US" sz="2000" spc="-1" strike="noStrike">
              <a:latin typeface="Arial"/>
            </a:endParaRPr>
          </a:p>
        </p:txBody>
      </p:sp>
      <p:sp>
        <p:nvSpPr>
          <p:cNvPr id="233" name="CustomShape 10"/>
          <p:cNvSpPr/>
          <p:nvPr/>
        </p:nvSpPr>
        <p:spPr>
          <a:xfrm>
            <a:off x="5505120" y="4708440"/>
            <a:ext cx="2591640" cy="451080"/>
          </a:xfrm>
          <a:prstGeom prst="rect">
            <a:avLst/>
          </a:prstGeom>
          <a:noFill/>
          <a:ln>
            <a:noFill/>
          </a:ln>
        </p:spPr>
        <p:style>
          <a:lnRef idx="0"/>
          <a:fillRef idx="0"/>
          <a:effectRef idx="0"/>
          <a:fontRef idx="minor"/>
        </p:style>
        <p:txBody>
          <a:bodyPr tIns="91440" bIns="91440"/>
          <a:p>
            <a:pPr marL="228600">
              <a:lnSpc>
                <a:spcPct val="100000"/>
              </a:lnSpc>
            </a:pPr>
            <a:r>
              <a:rPr b="1" lang="en-US" sz="2000" spc="-1" strike="noStrike" u="sng">
                <a:solidFill>
                  <a:srgbClr val="000000"/>
                </a:solidFill>
                <a:uFillTx/>
                <a:latin typeface="Arial"/>
                <a:ea typeface="Roboto"/>
              </a:rPr>
              <a:t>CS Fundamentals </a:t>
            </a:r>
            <a:endParaRPr b="0" lang="en-US" sz="2000" spc="-1" strike="noStrike">
              <a:latin typeface="Arial"/>
            </a:endParaRPr>
          </a:p>
        </p:txBody>
      </p:sp>
      <p:sp>
        <p:nvSpPr>
          <p:cNvPr id="234" name="CustomShape 11"/>
          <p:cNvSpPr/>
          <p:nvPr/>
        </p:nvSpPr>
        <p:spPr>
          <a:xfrm>
            <a:off x="438480" y="5554440"/>
            <a:ext cx="3904560" cy="451080"/>
          </a:xfrm>
          <a:prstGeom prst="rect">
            <a:avLst/>
          </a:prstGeom>
          <a:noFill/>
          <a:ln>
            <a:noFill/>
          </a:ln>
        </p:spPr>
        <p:style>
          <a:lnRef idx="0"/>
          <a:fillRef idx="0"/>
          <a:effectRef idx="0"/>
          <a:fontRef idx="minor"/>
        </p:style>
        <p:txBody>
          <a:bodyPr tIns="91440" bIns="91440"/>
          <a:p>
            <a:pPr marL="228600">
              <a:lnSpc>
                <a:spcPct val="100000"/>
              </a:lnSpc>
            </a:pPr>
            <a:r>
              <a:rPr b="1" lang="en-US" sz="2000" spc="-1" strike="noStrike" u="sng">
                <a:solidFill>
                  <a:srgbClr val="000000"/>
                </a:solidFill>
                <a:uFillTx/>
                <a:latin typeface="Arial"/>
                <a:ea typeface="Roboto"/>
              </a:rPr>
              <a:t>Cutting Edge Development</a:t>
            </a:r>
            <a:endParaRPr b="0" lang="en-US" sz="2000" spc="-1" strike="noStrike">
              <a:latin typeface="Arial"/>
            </a:endParaRPr>
          </a:p>
        </p:txBody>
      </p:sp>
      <p:sp>
        <p:nvSpPr>
          <p:cNvPr id="235" name="CustomShape 12"/>
          <p:cNvSpPr/>
          <p:nvPr/>
        </p:nvSpPr>
        <p:spPr>
          <a:xfrm>
            <a:off x="1676520" y="5867280"/>
            <a:ext cx="1773360" cy="388440"/>
          </a:xfrm>
          <a:prstGeom prst="rect">
            <a:avLst/>
          </a:prstGeom>
          <a:noFill/>
          <a:ln>
            <a:noFill/>
          </a:ln>
        </p:spPr>
        <p:style>
          <a:lnRef idx="0"/>
          <a:fillRef idx="0"/>
          <a:effectRef idx="0"/>
          <a:fontRef idx="minor"/>
        </p:style>
      </p:sp>
      <p:sp>
        <p:nvSpPr>
          <p:cNvPr id="236" name="CustomShape 13"/>
          <p:cNvSpPr/>
          <p:nvPr/>
        </p:nvSpPr>
        <p:spPr>
          <a:xfrm>
            <a:off x="439560" y="634680"/>
            <a:ext cx="2180520" cy="451080"/>
          </a:xfrm>
          <a:prstGeom prst="rect">
            <a:avLst/>
          </a:prstGeom>
          <a:noFill/>
          <a:ln>
            <a:noFill/>
          </a:ln>
        </p:spPr>
        <p:style>
          <a:lnRef idx="0"/>
          <a:fillRef idx="0"/>
          <a:effectRef idx="0"/>
          <a:fontRef idx="minor"/>
        </p:style>
        <p:txBody>
          <a:bodyPr tIns="91440" bIns="91440"/>
          <a:p>
            <a:pPr marL="228600">
              <a:lnSpc>
                <a:spcPct val="100000"/>
              </a:lnSpc>
            </a:pPr>
            <a:r>
              <a:rPr b="1" lang="en-US" sz="2000" spc="-1" strike="noStrike" u="sng">
                <a:solidFill>
                  <a:srgbClr val="000000"/>
                </a:solidFill>
                <a:uFillTx/>
                <a:latin typeface="Arial"/>
                <a:ea typeface="Roboto"/>
              </a:rPr>
              <a:t>The Browser</a:t>
            </a:r>
            <a:endParaRPr b="0" lang="en-US" sz="2000" spc="-1" strike="noStrike">
              <a:latin typeface="Arial"/>
            </a:endParaRPr>
          </a:p>
        </p:txBody>
      </p:sp>
      <p:sp>
        <p:nvSpPr>
          <p:cNvPr id="237" name="CustomShape 14"/>
          <p:cNvSpPr/>
          <p:nvPr/>
        </p:nvSpPr>
        <p:spPr>
          <a:xfrm>
            <a:off x="3355200" y="634680"/>
            <a:ext cx="1904760" cy="451080"/>
          </a:xfrm>
          <a:prstGeom prst="rect">
            <a:avLst/>
          </a:prstGeom>
          <a:noFill/>
          <a:ln>
            <a:noFill/>
          </a:ln>
        </p:spPr>
        <p:style>
          <a:lnRef idx="0"/>
          <a:fillRef idx="0"/>
          <a:effectRef idx="0"/>
          <a:fontRef idx="minor"/>
        </p:style>
        <p:txBody>
          <a:bodyPr tIns="91440" bIns="91440"/>
          <a:p>
            <a:pPr marL="228600">
              <a:lnSpc>
                <a:spcPct val="100000"/>
              </a:lnSpc>
            </a:pPr>
            <a:r>
              <a:rPr b="1" lang="en-US" sz="2000" spc="-1" strike="noStrike" u="sng">
                <a:solidFill>
                  <a:srgbClr val="000000"/>
                </a:solidFill>
                <a:uFillTx/>
                <a:latin typeface="Arial"/>
                <a:ea typeface="Roboto"/>
              </a:rPr>
              <a:t>Dev Tools</a:t>
            </a:r>
            <a:endParaRPr b="0" lang="en-US" sz="2000" spc="-1" strike="noStrike">
              <a:latin typeface="Arial"/>
            </a:endParaRPr>
          </a:p>
        </p:txBody>
      </p:sp>
      <p:sp>
        <p:nvSpPr>
          <p:cNvPr id="238" name="CustomShape 15"/>
          <p:cNvSpPr/>
          <p:nvPr/>
        </p:nvSpPr>
        <p:spPr>
          <a:xfrm>
            <a:off x="5563080" y="609480"/>
            <a:ext cx="3522600" cy="451080"/>
          </a:xfrm>
          <a:prstGeom prst="rect">
            <a:avLst/>
          </a:prstGeom>
          <a:noFill/>
          <a:ln>
            <a:noFill/>
          </a:ln>
        </p:spPr>
        <p:style>
          <a:lnRef idx="0"/>
          <a:fillRef idx="0"/>
          <a:effectRef idx="0"/>
          <a:fontRef idx="minor"/>
        </p:style>
        <p:txBody>
          <a:bodyPr tIns="91440" bIns="91440"/>
          <a:p>
            <a:pPr marL="228600">
              <a:lnSpc>
                <a:spcPct val="100000"/>
              </a:lnSpc>
            </a:pPr>
            <a:r>
              <a:rPr b="1" lang="en-US" sz="2000" spc="-1" strike="noStrike" u="sng">
                <a:solidFill>
                  <a:srgbClr val="000000"/>
                </a:solidFill>
                <a:uFillTx/>
                <a:latin typeface="Arial"/>
                <a:ea typeface="Roboto"/>
              </a:rPr>
              <a:t>Server Side</a:t>
            </a:r>
            <a:endParaRPr b="0" lang="en-US" sz="2000" spc="-1" strike="noStrike">
              <a:latin typeface="Arial"/>
            </a:endParaRPr>
          </a:p>
        </p:txBody>
      </p:sp>
      <p:sp>
        <p:nvSpPr>
          <p:cNvPr id="239" name="CustomShape 16"/>
          <p:cNvSpPr/>
          <p:nvPr/>
        </p:nvSpPr>
        <p:spPr>
          <a:xfrm>
            <a:off x="-3240" y="5867280"/>
            <a:ext cx="2212560" cy="481680"/>
          </a:xfrm>
          <a:prstGeom prst="rect">
            <a:avLst/>
          </a:prstGeom>
          <a:noFill/>
          <a:ln>
            <a:noFill/>
          </a:ln>
        </p:spPr>
        <p:style>
          <a:lnRef idx="0"/>
          <a:fillRef idx="0"/>
          <a:effectRef idx="0"/>
          <a:fontRef idx="minor"/>
        </p:style>
        <p:txBody>
          <a:bodyPr tIns="91440" bIns="91440"/>
          <a:p>
            <a:pPr marL="685800" indent="-456840">
              <a:lnSpc>
                <a:spcPct val="100000"/>
              </a:lnSpc>
              <a:buClr>
                <a:srgbClr val="000000"/>
              </a:buClr>
              <a:buFont typeface="Arial"/>
              <a:buChar char="•"/>
            </a:pPr>
            <a:r>
              <a:rPr b="0" lang="en-US" sz="2000" spc="-1" strike="noStrike">
                <a:solidFill>
                  <a:srgbClr val="000000"/>
                </a:solidFill>
                <a:latin typeface="Arial"/>
                <a:ea typeface="Roboto"/>
              </a:rPr>
              <a:t>React.js</a:t>
            </a:r>
            <a:endParaRPr b="0" lang="en-US" sz="2000" spc="-1" strike="noStrike">
              <a:latin typeface="Arial"/>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Your Goals...</a:t>
            </a:r>
            <a:endParaRPr b="0" lang="en-US" sz="2400" spc="-1" strike="noStrike">
              <a:solidFill>
                <a:srgbClr val="000000"/>
              </a:solidFill>
              <a:latin typeface="Calibri"/>
            </a:endParaRPr>
          </a:p>
        </p:txBody>
      </p:sp>
      <p:sp>
        <p:nvSpPr>
          <p:cNvPr id="132" name="CustomShape 2"/>
          <p:cNvSpPr/>
          <p:nvPr/>
        </p:nvSpPr>
        <p:spPr>
          <a:xfrm>
            <a:off x="4904280" y="838080"/>
            <a:ext cx="3533760" cy="8215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4800" spc="-1" strike="noStrike" u="sng">
                <a:solidFill>
                  <a:srgbClr val="000000"/>
                </a:solidFill>
                <a:uFillTx/>
                <a:latin typeface="Arial"/>
              </a:rPr>
              <a:t>New Career</a:t>
            </a:r>
            <a:endParaRPr b="0" lang="en-US" sz="4800" spc="-1" strike="noStrike">
              <a:latin typeface="Arial"/>
            </a:endParaRPr>
          </a:p>
        </p:txBody>
      </p:sp>
      <p:sp>
        <p:nvSpPr>
          <p:cNvPr id="133" name="CustomShape 3"/>
          <p:cNvSpPr/>
          <p:nvPr/>
        </p:nvSpPr>
        <p:spPr>
          <a:xfrm>
            <a:off x="327240" y="1123560"/>
            <a:ext cx="453528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latin typeface="Arial"/>
              </a:rPr>
              <a:t>Basically 1000% of you said…</a:t>
            </a:r>
            <a:endParaRPr b="0" lang="en-US" sz="2400" spc="-1" strike="noStrike">
              <a:latin typeface="Arial"/>
            </a:endParaRPr>
          </a:p>
        </p:txBody>
      </p:sp>
      <p:pic>
        <p:nvPicPr>
          <p:cNvPr id="134" name="Picture 2" descr=""/>
          <p:cNvPicPr/>
          <p:nvPr/>
        </p:nvPicPr>
        <p:blipFill>
          <a:blip r:embed="rId1"/>
          <a:stretch/>
        </p:blipFill>
        <p:spPr>
          <a:xfrm>
            <a:off x="1828800" y="2031840"/>
            <a:ext cx="5409720" cy="4057200"/>
          </a:xfrm>
          <a:prstGeom prst="rect">
            <a:avLst/>
          </a:prstGeom>
          <a:ln>
            <a:noFill/>
          </a:ln>
        </p:spPr>
      </p:pic>
    </p:spTree>
  </p:cSld>
  <p:transition>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Let’s Get Crackin!</a:t>
            </a:r>
            <a:endParaRPr b="0" lang="en-US" sz="4100" spc="-1" strike="noStrike">
              <a:solidFill>
                <a:srgbClr val="000000"/>
              </a:solidFill>
              <a:latin typeface="Calibri"/>
            </a:endParaRPr>
          </a:p>
        </p:txBody>
      </p:sp>
    </p:spTree>
  </p:cSld>
  <p:transition>
    <p:fade/>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Intro to Console / Terminal</a:t>
            </a:r>
            <a:endParaRPr b="0" lang="en-US" sz="2400" spc="-1" strike="noStrike">
              <a:solidFill>
                <a:srgbClr val="000000"/>
              </a:solidFill>
              <a:latin typeface="Calibri"/>
            </a:endParaRPr>
          </a:p>
        </p:txBody>
      </p:sp>
      <p:pic>
        <p:nvPicPr>
          <p:cNvPr id="242" name="Picture 4" descr=""/>
          <p:cNvPicPr/>
          <p:nvPr/>
        </p:nvPicPr>
        <p:blipFill>
          <a:blip r:embed="rId1"/>
          <a:stretch/>
        </p:blipFill>
        <p:spPr>
          <a:xfrm>
            <a:off x="990720" y="847080"/>
            <a:ext cx="7619760" cy="5468760"/>
          </a:xfrm>
          <a:prstGeom prst="rect">
            <a:avLst/>
          </a:prstGeom>
          <a:ln>
            <a:noFill/>
          </a:ln>
        </p:spPr>
      </p:pic>
    </p:spTree>
  </p:cSld>
  <p:transition>
    <p:fade/>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INSTRUCTOR DEMO</a:t>
            </a:r>
            <a:endParaRPr b="0" lang="en-US" sz="2400" spc="-1" strike="noStrike">
              <a:solidFill>
                <a:srgbClr val="000000"/>
              </a:solidFill>
              <a:latin typeface="Calibri"/>
            </a:endParaRPr>
          </a:p>
        </p:txBody>
      </p:sp>
      <p:sp>
        <p:nvSpPr>
          <p:cNvPr id="244" name="CustomShape 2"/>
          <p:cNvSpPr/>
          <p:nvPr/>
        </p:nvSpPr>
        <p:spPr>
          <a:xfrm>
            <a:off x="304920" y="1447920"/>
            <a:ext cx="8534160" cy="3428640"/>
          </a:xfrm>
          <a:prstGeom prst="rect">
            <a:avLst/>
          </a:prstGeom>
          <a:noFill/>
          <a:ln>
            <a:solidFill>
              <a:schemeClr val="accent1"/>
            </a:solidFill>
          </a:ln>
        </p:spPr>
        <p:style>
          <a:lnRef idx="0"/>
          <a:fillRef idx="0"/>
          <a:effectRef idx="0"/>
          <a:fontRef idx="minor"/>
        </p:style>
        <p:txBody>
          <a:bodyPr anchor="ctr">
            <a:normAutofit/>
          </a:bodyPr>
          <a:p>
            <a:pPr algn="ctr">
              <a:lnSpc>
                <a:spcPct val="100000"/>
              </a:lnSpc>
            </a:pPr>
            <a:r>
              <a:rPr b="1" i="1" lang="en-US" sz="3600" spc="-1" strike="noStrike">
                <a:solidFill>
                  <a:srgbClr val="000000"/>
                </a:solidFill>
                <a:latin typeface="Arial"/>
                <a:ea typeface="Roboto"/>
              </a:rPr>
              <a:t>Instructor: Demo </a:t>
            </a:r>
            <a:endParaRPr b="0" lang="en-US" sz="3600" spc="-1" strike="noStrike">
              <a:latin typeface="Arial"/>
            </a:endParaRPr>
          </a:p>
          <a:p>
            <a:pPr algn="ctr">
              <a:lnSpc>
                <a:spcPct val="100000"/>
              </a:lnSpc>
            </a:pPr>
            <a:r>
              <a:rPr b="0" i="1" lang="en-US" sz="3600" spc="-1" strike="noStrike">
                <a:solidFill>
                  <a:srgbClr val="000000"/>
                </a:solidFill>
                <a:latin typeface="Arial"/>
                <a:ea typeface="Roboto"/>
              </a:rPr>
              <a:t>(1-ConsoleCommands) </a:t>
            </a:r>
            <a:endParaRPr b="0" lang="en-US" sz="3600" spc="-1" strike="noStrike">
              <a:latin typeface="Arial"/>
            </a:endParaRPr>
          </a:p>
        </p:txBody>
      </p:sp>
    </p:spTree>
  </p:cSld>
  <p:transition>
    <p:fade/>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&gt; YOUR TURN!</a:t>
            </a:r>
            <a:endParaRPr b="0" lang="en-US" sz="2400" spc="-1" strike="noStrike">
              <a:solidFill>
                <a:srgbClr val="000000"/>
              </a:solidFill>
              <a:latin typeface="Calibri"/>
            </a:endParaRPr>
          </a:p>
        </p:txBody>
      </p:sp>
      <p:sp>
        <p:nvSpPr>
          <p:cNvPr id="246" name="CustomShape 2"/>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47" name="CustomShape 3"/>
          <p:cNvSpPr/>
          <p:nvPr/>
        </p:nvSpPr>
        <p:spPr>
          <a:xfrm>
            <a:off x="304920" y="914400"/>
            <a:ext cx="8686440" cy="37494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Arial"/>
                <a:ea typeface="Roboto"/>
              </a:rPr>
              <a:t>Assignment:</a:t>
            </a: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Arial"/>
                <a:ea typeface="Roboto"/>
              </a:rPr>
              <a:t>Make a folder on your desktop named code.</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Arial"/>
                <a:ea typeface="Roboto"/>
              </a:rPr>
              <a:t>Put all of your code that you do inside of that folder.</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000000"/>
                </a:solidFill>
                <a:latin typeface="Arial"/>
                <a:ea typeface="Roboto"/>
              </a:rPr>
              <a:t>Best Practices:</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Arial"/>
                <a:ea typeface="Roboto"/>
              </a:rPr>
              <a:t>Always use lowercase for folder and file names.</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Arial"/>
                <a:ea typeface="Roboto"/>
              </a:rPr>
              <a:t>Never put in spaces in your folder and file names.</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Arial"/>
                <a:ea typeface="Roboto"/>
              </a:rPr>
              <a:t>Use dashes to separate.</a:t>
            </a:r>
            <a:endParaRPr b="0" lang="en-US" sz="2000" spc="-1" strike="noStrike">
              <a:latin typeface="Arial"/>
            </a:endParaRPr>
          </a:p>
        </p:txBody>
      </p:sp>
      <p:sp>
        <p:nvSpPr>
          <p:cNvPr id="248" name="CustomShape 4"/>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latin typeface="Arial"/>
                <a:ea typeface="Roboto"/>
              </a:rPr>
              <a:t>Activity: </a:t>
            </a:r>
            <a:r>
              <a:rPr b="0" lang="en-US" sz="1800" spc="-1" strike="noStrike">
                <a:solidFill>
                  <a:srgbClr val="000000"/>
                </a:solidFill>
                <a:latin typeface="Arial"/>
                <a:ea typeface="Roboto"/>
              </a:rPr>
              <a:t>Get Situated </a:t>
            </a:r>
            <a:r>
              <a:rPr b="1" lang="en-US" sz="1800" spc="-1" strike="noStrike">
                <a:solidFill>
                  <a:srgbClr val="000000"/>
                </a:solidFill>
                <a:latin typeface="Arial"/>
                <a:ea typeface="Roboto"/>
              </a:rPr>
              <a:t>|  Suggested Time: </a:t>
            </a:r>
            <a:r>
              <a:rPr b="0" lang="en-US" sz="1800" spc="-1" strike="noStrike">
                <a:solidFill>
                  <a:srgbClr val="000000"/>
                </a:solidFill>
                <a:latin typeface="Arial"/>
                <a:ea typeface="Roboto"/>
              </a:rPr>
              <a:t>1 min</a:t>
            </a:r>
            <a:endParaRPr b="0" lang="en-US" sz="1800" spc="-1" strike="noStrike">
              <a:latin typeface="Arial"/>
            </a:endParaRPr>
          </a:p>
        </p:txBody>
      </p:sp>
    </p:spTree>
  </p:cSld>
  <p:transition>
    <p:fade/>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&gt; YOUR TURN!</a:t>
            </a:r>
            <a:endParaRPr b="0" lang="en-US" sz="2400" spc="-1" strike="noStrike">
              <a:solidFill>
                <a:srgbClr val="000000"/>
              </a:solidFill>
              <a:latin typeface="Calibri"/>
            </a:endParaRPr>
          </a:p>
        </p:txBody>
      </p:sp>
      <p:sp>
        <p:nvSpPr>
          <p:cNvPr id="250" name="CustomShape 2"/>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51" name="CustomShape 3"/>
          <p:cNvSpPr/>
          <p:nvPr/>
        </p:nvSpPr>
        <p:spPr>
          <a:xfrm>
            <a:off x="304920" y="914400"/>
            <a:ext cx="8686440" cy="52740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Arial"/>
                <a:ea typeface="Roboto"/>
              </a:rPr>
              <a:t>Assignment:</a:t>
            </a:r>
            <a:endParaRPr b="0" lang="en-US" sz="2000" spc="-1" strike="noStrike">
              <a:latin typeface="Arial"/>
            </a:endParaRPr>
          </a:p>
          <a:p>
            <a:pPr>
              <a:lnSpc>
                <a:spcPct val="100000"/>
              </a:lnSpc>
            </a:pPr>
            <a:r>
              <a:rPr b="0" lang="en-US" sz="2000" spc="-1" strike="noStrike">
                <a:solidFill>
                  <a:srgbClr val="000000"/>
                </a:solidFill>
                <a:latin typeface="Arial"/>
                <a:ea typeface="Roboto"/>
              </a:rPr>
              <a:t>From the Terminal / Console and using only the command line, create:</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Roboto"/>
              </a:rPr>
              <a:t>A new folder with the name of first_day_stuff.</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Roboto"/>
              </a:rPr>
              <a:t>A new HTML file with the name of first_day.html.</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Roboto"/>
              </a:rPr>
              <a:t>Open the current folder containing the new HTML file.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000000"/>
                </a:solidFill>
                <a:latin typeface="Arial"/>
                <a:ea typeface="Roboto"/>
              </a:rPr>
              <a:t>Bonus:</a:t>
            </a: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Roboto"/>
              </a:rPr>
              <a:t>Create multiple directories/folders with the names one_folder and second_folder in one command.</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Roboto"/>
              </a:rPr>
              <a:t>Create multiple files with the names one.html and two.html in one command in the first_day_stuff directory.</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252" name="CustomShape 4"/>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latin typeface="Arial"/>
                <a:ea typeface="Roboto"/>
              </a:rPr>
              <a:t>Activity</a:t>
            </a:r>
            <a:r>
              <a:rPr b="0" i="1" lang="en-US" sz="1800" spc="-1" strike="noStrike">
                <a:solidFill>
                  <a:srgbClr val="000000"/>
                </a:solidFill>
                <a:latin typeface="Arial"/>
                <a:ea typeface="Roboto"/>
              </a:rPr>
              <a:t>: </a:t>
            </a:r>
            <a:r>
              <a:rPr b="0" lang="en-US" sz="1800" spc="-1" strike="noStrike">
                <a:solidFill>
                  <a:srgbClr val="000000"/>
                </a:solidFill>
                <a:latin typeface="Arial"/>
                <a:ea typeface="Roboto"/>
              </a:rPr>
              <a:t>Console Commands </a:t>
            </a:r>
            <a:r>
              <a:rPr b="1" lang="en-US" sz="1800" spc="-1" strike="noStrike">
                <a:solidFill>
                  <a:srgbClr val="000000"/>
                </a:solidFill>
                <a:latin typeface="Arial"/>
                <a:ea typeface="Roboto"/>
              </a:rPr>
              <a:t>|  Suggested Time: </a:t>
            </a:r>
            <a:r>
              <a:rPr b="0" lang="en-US" sz="1800" spc="-1" strike="noStrike">
                <a:solidFill>
                  <a:srgbClr val="000000"/>
                </a:solidFill>
                <a:latin typeface="Arial"/>
                <a:ea typeface="Roboto"/>
              </a:rPr>
              <a:t>12 min</a:t>
            </a:r>
            <a:endParaRPr b="0" lang="en-US" sz="1800" spc="-1" strike="noStrike">
              <a:latin typeface="Arial"/>
            </a:endParaRPr>
          </a:p>
        </p:txBody>
      </p:sp>
    </p:spTree>
  </p:cSld>
  <p:transition>
    <p:fade/>
  </p:transition>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Intro to Console</a:t>
            </a:r>
            <a:endParaRPr b="0" lang="en-US" sz="2400" spc="-1" strike="noStrike">
              <a:solidFill>
                <a:srgbClr val="000000"/>
              </a:solidFill>
              <a:latin typeface="Calibri"/>
            </a:endParaRPr>
          </a:p>
        </p:txBody>
      </p:sp>
      <p:sp>
        <p:nvSpPr>
          <p:cNvPr id="254" name="CustomShape 2"/>
          <p:cNvSpPr/>
          <p:nvPr/>
        </p:nvSpPr>
        <p:spPr>
          <a:xfrm>
            <a:off x="1438200" y="1267920"/>
            <a:ext cx="6457680" cy="109764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latin typeface="Arial"/>
                <a:ea typeface="Roboto"/>
              </a:rPr>
              <a:t>Discuss with Neighbors</a:t>
            </a:r>
            <a:endParaRPr b="0" lang="en-US" sz="6000" spc="-1" strike="noStrike">
              <a:latin typeface="Arial"/>
            </a:endParaRPr>
          </a:p>
        </p:txBody>
      </p:sp>
      <p:pic>
        <p:nvPicPr>
          <p:cNvPr id="255" name="Picture 4" descr=""/>
          <p:cNvPicPr/>
          <p:nvPr/>
        </p:nvPicPr>
        <p:blipFill>
          <a:blip r:embed="rId1"/>
          <a:stretch/>
        </p:blipFill>
        <p:spPr>
          <a:xfrm>
            <a:off x="2286000" y="2133720"/>
            <a:ext cx="4876560" cy="4035240"/>
          </a:xfrm>
          <a:prstGeom prst="rect">
            <a:avLst/>
          </a:prstGeom>
          <a:ln>
            <a:noFill/>
          </a:ln>
        </p:spPr>
      </p:pic>
    </p:spTree>
  </p:cSld>
  <p:transition>
    <p:fade/>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Hello, HTML</a:t>
            </a:r>
            <a:endParaRPr b="0" lang="en-US" sz="4100" spc="-1" strike="noStrike">
              <a:solidFill>
                <a:srgbClr val="000000"/>
              </a:solidFill>
              <a:latin typeface="Calibri"/>
            </a:endParaRPr>
          </a:p>
        </p:txBody>
      </p:sp>
    </p:spTree>
  </p:cSld>
  <p:transition>
    <p:fade/>
  </p:transition>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304920" y="0"/>
            <a:ext cx="5470200" cy="653400"/>
          </a:xfrm>
          <a:prstGeom prst="rect">
            <a:avLst/>
          </a:prstGeom>
          <a:noFill/>
          <a:ln>
            <a:noFill/>
          </a:ln>
        </p:spPr>
        <p:txBody>
          <a:bodyPr anchor="ctr">
            <a:normAutofit/>
          </a:bodyPr>
          <a:p>
            <a:pPr>
              <a:lnSpc>
                <a:spcPct val="90000"/>
              </a:lnSpc>
            </a:pPr>
            <a:r>
              <a:rPr b="1" lang="en-US" sz="2400" spc="-1" strike="noStrike">
                <a:solidFill>
                  <a:srgbClr val="000000"/>
                </a:solidFill>
                <a:latin typeface="Arial"/>
              </a:rPr>
              <a:t>&lt;title&gt; Intro to HTML &lt;/title&gt;</a:t>
            </a:r>
            <a:endParaRPr b="0" lang="en-US" sz="2400" spc="-1" strike="noStrike">
              <a:solidFill>
                <a:srgbClr val="000000"/>
              </a:solidFill>
              <a:latin typeface="Calibri"/>
            </a:endParaRPr>
          </a:p>
        </p:txBody>
      </p:sp>
      <p:pic>
        <p:nvPicPr>
          <p:cNvPr id="258" name="Picture 2" descr=""/>
          <p:cNvPicPr/>
          <p:nvPr/>
        </p:nvPicPr>
        <p:blipFill>
          <a:blip r:embed="rId1"/>
          <a:stretch/>
        </p:blipFill>
        <p:spPr>
          <a:xfrm>
            <a:off x="0" y="897840"/>
            <a:ext cx="4101480" cy="4101480"/>
          </a:xfrm>
          <a:prstGeom prst="rect">
            <a:avLst/>
          </a:prstGeom>
          <a:ln>
            <a:noFill/>
          </a:ln>
        </p:spPr>
      </p:pic>
      <p:pic>
        <p:nvPicPr>
          <p:cNvPr id="259" name="Picture 4" descr=""/>
          <p:cNvPicPr/>
          <p:nvPr/>
        </p:nvPicPr>
        <p:blipFill>
          <a:blip r:embed="rId2"/>
          <a:stretch/>
        </p:blipFill>
        <p:spPr>
          <a:xfrm>
            <a:off x="4127400" y="927000"/>
            <a:ext cx="4775760" cy="4141080"/>
          </a:xfrm>
          <a:prstGeom prst="rect">
            <a:avLst/>
          </a:prstGeom>
          <a:ln>
            <a:noFill/>
          </a:ln>
        </p:spPr>
      </p:pic>
      <p:sp>
        <p:nvSpPr>
          <p:cNvPr id="260" name="CustomShape 2"/>
          <p:cNvSpPr/>
          <p:nvPr/>
        </p:nvSpPr>
        <p:spPr>
          <a:xfrm>
            <a:off x="0" y="5203800"/>
            <a:ext cx="9155520" cy="1196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1" name="CustomShape 3"/>
          <p:cNvSpPr/>
          <p:nvPr/>
        </p:nvSpPr>
        <p:spPr>
          <a:xfrm>
            <a:off x="173880" y="5257800"/>
            <a:ext cx="8795880" cy="10051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Arial"/>
              <a:buChar char="•"/>
            </a:pPr>
            <a:r>
              <a:rPr b="1" lang="en-US" sz="2000" spc="-1" strike="noStrike">
                <a:solidFill>
                  <a:srgbClr val="ffffff"/>
                </a:solidFill>
                <a:latin typeface="Arial"/>
                <a:ea typeface="Roboto"/>
              </a:rPr>
              <a:t>HTML </a:t>
            </a:r>
            <a:r>
              <a:rPr b="0" lang="en-US" sz="2000" spc="-1" strike="noStrike">
                <a:solidFill>
                  <a:srgbClr val="ffffff"/>
                </a:solidFill>
                <a:latin typeface="Arial"/>
                <a:ea typeface="Roboto"/>
              </a:rPr>
              <a:t>is one of the three base languages behind </a:t>
            </a:r>
            <a:r>
              <a:rPr b="0" lang="en-US" sz="2000" spc="-1" strike="noStrike" u="sng">
                <a:solidFill>
                  <a:srgbClr val="ffffff"/>
                </a:solidFill>
                <a:uFillTx/>
                <a:latin typeface="Arial"/>
                <a:ea typeface="Roboto"/>
              </a:rPr>
              <a:t>every single website</a:t>
            </a:r>
            <a:r>
              <a:rPr b="0" lang="en-US" sz="2000" spc="-1" strike="noStrike">
                <a:solidFill>
                  <a:srgbClr val="ffffff"/>
                </a:solidFill>
                <a:latin typeface="Arial"/>
                <a:ea typeface="Roboto"/>
              </a:rPr>
              <a:t>.</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ffffff"/>
              </a:buClr>
              <a:buFont typeface="Arial"/>
              <a:buChar char="•"/>
            </a:pPr>
            <a:r>
              <a:rPr b="0" lang="en-US" sz="2000" spc="-1" strike="noStrike">
                <a:solidFill>
                  <a:srgbClr val="ffffff"/>
                </a:solidFill>
                <a:latin typeface="Arial"/>
                <a:ea typeface="Roboto"/>
              </a:rPr>
              <a:t>It defines all of the basic content and a </a:t>
            </a:r>
            <a:r>
              <a:rPr b="0" i="1" lang="en-US" sz="2000" spc="-1" strike="noStrike">
                <a:solidFill>
                  <a:srgbClr val="ffffff"/>
                </a:solidFill>
                <a:latin typeface="Arial"/>
                <a:ea typeface="Roboto"/>
              </a:rPr>
              <a:t>bit</a:t>
            </a:r>
            <a:r>
              <a:rPr b="0" lang="en-US" sz="2000" spc="-1" strike="noStrike">
                <a:solidFill>
                  <a:srgbClr val="ffffff"/>
                </a:solidFill>
                <a:latin typeface="Arial"/>
                <a:ea typeface="Roboto"/>
              </a:rPr>
              <a:t> of formatting.</a:t>
            </a:r>
            <a:endParaRPr b="0" lang="en-US" sz="2000" spc="-1" strike="noStrike">
              <a:latin typeface="Arial"/>
            </a:endParaRPr>
          </a:p>
        </p:txBody>
      </p:sp>
    </p:spTree>
  </p:cSld>
  <p:transition>
    <p:fade/>
  </p:transition>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304920" y="0"/>
            <a:ext cx="5470200" cy="653400"/>
          </a:xfrm>
          <a:prstGeom prst="rect">
            <a:avLst/>
          </a:prstGeom>
          <a:noFill/>
          <a:ln>
            <a:noFill/>
          </a:ln>
        </p:spPr>
        <p:txBody>
          <a:bodyPr anchor="ctr">
            <a:normAutofit/>
          </a:bodyPr>
          <a:p>
            <a:pPr>
              <a:lnSpc>
                <a:spcPct val="90000"/>
              </a:lnSpc>
            </a:pPr>
            <a:r>
              <a:rPr b="1" lang="en-US" sz="2400" spc="-1" strike="noStrike">
                <a:solidFill>
                  <a:srgbClr val="000000"/>
                </a:solidFill>
                <a:latin typeface="Arial"/>
              </a:rPr>
              <a:t>&gt; YOUR TURN</a:t>
            </a:r>
            <a:endParaRPr b="0" lang="en-US" sz="2400" spc="-1" strike="noStrike">
              <a:solidFill>
                <a:srgbClr val="000000"/>
              </a:solidFill>
              <a:latin typeface="Calibri"/>
            </a:endParaRPr>
          </a:p>
        </p:txBody>
      </p:sp>
      <p:sp>
        <p:nvSpPr>
          <p:cNvPr id="263" name="CustomShape 2"/>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64" name="CustomShape 3"/>
          <p:cNvSpPr/>
          <p:nvPr/>
        </p:nvSpPr>
        <p:spPr>
          <a:xfrm>
            <a:off x="304920" y="914400"/>
            <a:ext cx="8686440" cy="5302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Roboto"/>
              </a:rPr>
              <a:t>Assignment:</a:t>
            </a:r>
            <a:endParaRPr b="0" lang="en-US" sz="1800" spc="-1" strike="noStrike">
              <a:latin typeface="Arial"/>
            </a:endParaRPr>
          </a:p>
          <a:p>
            <a:pPr>
              <a:lnSpc>
                <a:spcPct val="100000"/>
              </a:lnSpc>
            </a:pPr>
            <a:r>
              <a:rPr b="0" lang="en-US" sz="1800" spc="-1" strike="noStrike">
                <a:solidFill>
                  <a:srgbClr val="000000"/>
                </a:solidFill>
                <a:latin typeface="Arial"/>
                <a:ea typeface="Roboto"/>
              </a:rPr>
              <a:t>In a new HTML file, create the basic structure of an HTML document and include the following in it:</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 </a:t>
            </a:r>
            <a:r>
              <a:rPr b="0" lang="en-US" sz="1800" spc="-1" strike="noStrike">
                <a:solidFill>
                  <a:srgbClr val="000000"/>
                </a:solidFill>
                <a:latin typeface="Arial"/>
                <a:ea typeface="Roboto"/>
              </a:rPr>
              <a:t>DOCTYPE declaration.</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 </a:t>
            </a:r>
            <a:r>
              <a:rPr b="0" lang="en-US" sz="1800" spc="-1" strike="noStrike">
                <a:solidFill>
                  <a:srgbClr val="000000"/>
                </a:solidFill>
                <a:latin typeface="Arial"/>
                <a:ea typeface="Roboto"/>
              </a:rPr>
              <a:t>Head tag with a title tag.</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 </a:t>
            </a:r>
            <a:r>
              <a:rPr b="0" lang="en-US" sz="1800" spc="-1" strike="noStrike">
                <a:solidFill>
                  <a:srgbClr val="000000"/>
                </a:solidFill>
                <a:latin typeface="Arial"/>
                <a:ea typeface="Roboto"/>
              </a:rPr>
              <a:t>H1 tag with a title of your choice.</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 </a:t>
            </a:r>
            <a:r>
              <a:rPr b="0" lang="en-US" sz="1800" spc="-1" strike="noStrike">
                <a:solidFill>
                  <a:srgbClr val="000000"/>
                </a:solidFill>
                <a:latin typeface="Arial"/>
                <a:ea typeface="Roboto"/>
              </a:rPr>
              <a:t>Embed an image.</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 </a:t>
            </a:r>
            <a:r>
              <a:rPr b="0" lang="en-US" sz="1800" spc="-1" strike="noStrike">
                <a:solidFill>
                  <a:srgbClr val="000000"/>
                </a:solidFill>
                <a:latin typeface="Arial"/>
                <a:ea typeface="Roboto"/>
              </a:rPr>
              <a:t>Create the following three links on your page:</a:t>
            </a:r>
            <a:endParaRPr b="0" lang="en-US" sz="1800" spc="-1" strike="noStrike">
              <a:latin typeface="Arial"/>
            </a:endParaRPr>
          </a:p>
          <a:p>
            <a:pPr lvl="1" marL="800280" indent="-342720">
              <a:lnSpc>
                <a:spcPct val="100000"/>
              </a:lnSpc>
              <a:buClr>
                <a:srgbClr val="000000"/>
              </a:buClr>
              <a:buFont typeface="Arial"/>
              <a:buChar char="•"/>
            </a:pPr>
            <a:r>
              <a:rPr b="0" lang="en-US" sz="1800" spc="-1" strike="noStrike">
                <a:solidFill>
                  <a:srgbClr val="000000"/>
                </a:solidFill>
                <a:latin typeface="Arial"/>
                <a:ea typeface="Roboto"/>
              </a:rPr>
              <a:t>  </a:t>
            </a:r>
            <a:r>
              <a:rPr b="0" lang="en-US" sz="1800" spc="-1" strike="noStrike">
                <a:solidFill>
                  <a:srgbClr val="000000"/>
                </a:solidFill>
                <a:latin typeface="Arial"/>
                <a:ea typeface="Roboto"/>
              </a:rPr>
              <a:t>One link that is target="_blank" so that it opens a new tab when clicked on.</a:t>
            </a:r>
            <a:endParaRPr b="0" lang="en-US" sz="1800" spc="-1" strike="noStrike">
              <a:latin typeface="Arial"/>
            </a:endParaRPr>
          </a:p>
          <a:p>
            <a:pPr lvl="1" marL="800280" indent="-342720">
              <a:lnSpc>
                <a:spcPct val="100000"/>
              </a:lnSpc>
              <a:buClr>
                <a:srgbClr val="000000"/>
              </a:buClr>
              <a:buFont typeface="Arial"/>
              <a:buChar char="•"/>
            </a:pPr>
            <a:r>
              <a:rPr b="0" lang="en-US" sz="1800" spc="-1" strike="noStrike">
                <a:solidFill>
                  <a:srgbClr val="000000"/>
                </a:solidFill>
                <a:latin typeface="Arial"/>
                <a:ea typeface="Roboto"/>
              </a:rPr>
              <a:t>  </a:t>
            </a:r>
            <a:r>
              <a:rPr b="0" lang="en-US" sz="1800" spc="-1" strike="noStrike">
                <a:solidFill>
                  <a:srgbClr val="000000"/>
                </a:solidFill>
                <a:latin typeface="Arial"/>
                <a:ea typeface="Roboto"/>
              </a:rPr>
              <a:t>Make the second link bold.</a:t>
            </a:r>
            <a:endParaRPr b="0" lang="en-US" sz="1800" spc="-1" strike="noStrike">
              <a:latin typeface="Arial"/>
            </a:endParaRPr>
          </a:p>
          <a:p>
            <a:pPr lvl="1" marL="800280" indent="-342720">
              <a:lnSpc>
                <a:spcPct val="100000"/>
              </a:lnSpc>
              <a:buClr>
                <a:srgbClr val="000000"/>
              </a:buClr>
              <a:buFont typeface="Arial"/>
              <a:buChar char="•"/>
            </a:pPr>
            <a:r>
              <a:rPr b="0" lang="en-US" sz="1800" spc="-1" strike="noStrike">
                <a:solidFill>
                  <a:srgbClr val="000000"/>
                </a:solidFill>
                <a:latin typeface="Arial"/>
                <a:ea typeface="Roboto"/>
              </a:rPr>
              <a:t>  </a:t>
            </a:r>
            <a:r>
              <a:rPr b="0" lang="en-US" sz="1800" spc="-1" strike="noStrike">
                <a:solidFill>
                  <a:srgbClr val="000000"/>
                </a:solidFill>
                <a:latin typeface="Arial"/>
                <a:ea typeface="Roboto"/>
              </a:rPr>
              <a:t>Make the third link a placeholder so it goes nowhere.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Roboto"/>
              </a:rPr>
              <a:t>Bonus:</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Create an ordered list of steps to make a sandwich.</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Create an unordered list of 5 bands/musicians you like.</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Create a table with 2 columns (animal class and animal name) and 4 rows of animals.</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Use an alternate way of separating links without line breaks.</a:t>
            </a:r>
            <a:endParaRPr b="0" lang="en-US" sz="1800" spc="-1" strike="noStrike">
              <a:latin typeface="Arial"/>
            </a:endParaRPr>
          </a:p>
          <a:p>
            <a:pPr marL="343080" indent="-342720">
              <a:lnSpc>
                <a:spcPct val="100000"/>
              </a:lnSpc>
              <a:buClr>
                <a:srgbClr val="000000"/>
              </a:buClr>
              <a:buFont typeface="Arial"/>
              <a:buChar char="•"/>
            </a:pPr>
            <a:r>
              <a:rPr b="0" lang="en-US" sz="1800" spc="-1" strike="noStrike">
                <a:solidFill>
                  <a:srgbClr val="000000"/>
                </a:solidFill>
                <a:latin typeface="Arial"/>
                <a:ea typeface="Roboto"/>
              </a:rPr>
              <a:t>Embed a YouTube video of your favorite band/musician.</a:t>
            </a:r>
            <a:endParaRPr b="0" lang="en-US" sz="1800" spc="-1" strike="noStrike">
              <a:latin typeface="Arial"/>
            </a:endParaRPr>
          </a:p>
        </p:txBody>
      </p:sp>
    </p:spTree>
  </p:cSld>
  <p:transition>
    <p:fade/>
  </p:transition>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YouTube Video Walkthrough!</a:t>
            </a:r>
            <a:endParaRPr b="0" lang="en-US" sz="2400" spc="-1" strike="noStrike">
              <a:solidFill>
                <a:srgbClr val="000000"/>
              </a:solidFill>
              <a:latin typeface="Calibri"/>
            </a:endParaRPr>
          </a:p>
        </p:txBody>
      </p:sp>
      <p:pic>
        <p:nvPicPr>
          <p:cNvPr id="266" name="Picture 1" descr=""/>
          <p:cNvPicPr/>
          <p:nvPr/>
        </p:nvPicPr>
        <p:blipFill>
          <a:blip r:embed="rId1"/>
          <a:stretch/>
        </p:blipFill>
        <p:spPr>
          <a:xfrm>
            <a:off x="330120" y="762120"/>
            <a:ext cx="8343720" cy="4733280"/>
          </a:xfrm>
          <a:prstGeom prst="rect">
            <a:avLst/>
          </a:prstGeom>
          <a:ln>
            <a:noFill/>
          </a:ln>
        </p:spPr>
      </p:pic>
      <p:sp>
        <p:nvSpPr>
          <p:cNvPr id="267" name="CustomShape 2"/>
          <p:cNvSpPr/>
          <p:nvPr/>
        </p:nvSpPr>
        <p:spPr>
          <a:xfrm>
            <a:off x="330120" y="5604120"/>
            <a:ext cx="8343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563c1"/>
                </a:solidFill>
                <a:uFillTx/>
                <a:latin typeface="Arial"/>
                <a:ea typeface="Arial"/>
                <a:hlinkClick r:id="rId2"/>
              </a:rPr>
              <a:t>https://www.youtube.com/watch?v=ieb6Svbc10E&amp;index=1&amp;list=PLgJ8UgkiorCnMLsUevoQRxH8t9bt7ne14</a:t>
            </a:r>
            <a:endParaRPr b="0" lang="en-US" sz="1800" spc="-1" strike="noStrike">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Your Goals...</a:t>
            </a:r>
            <a:endParaRPr b="0" lang="en-US" sz="2400" spc="-1" strike="noStrike">
              <a:solidFill>
                <a:srgbClr val="000000"/>
              </a:solidFill>
              <a:latin typeface="Calibri"/>
            </a:endParaRPr>
          </a:p>
        </p:txBody>
      </p:sp>
      <p:sp>
        <p:nvSpPr>
          <p:cNvPr id="136" name="CustomShape 2"/>
          <p:cNvSpPr/>
          <p:nvPr/>
        </p:nvSpPr>
        <p:spPr>
          <a:xfrm>
            <a:off x="304920" y="1440720"/>
            <a:ext cx="868644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rPr>
              <a:t>To escape a “</a:t>
            </a:r>
            <a:r>
              <a:rPr b="0" lang="en-US" sz="2400" spc="-1" strike="noStrike" u="sng">
                <a:solidFill>
                  <a:srgbClr val="000000"/>
                </a:solidFill>
                <a:uFillTx/>
                <a:latin typeface="Arial"/>
              </a:rPr>
              <a:t>dead-end job</a:t>
            </a:r>
            <a:r>
              <a:rPr b="0" lang="en-US" sz="2400" spc="-1" strike="noStrike">
                <a:solidFill>
                  <a:srgbClr val="000000"/>
                </a:solidFill>
                <a:latin typeface="Arial"/>
              </a:rPr>
              <a:t>”</a:t>
            </a:r>
            <a:endParaRPr b="0" lang="en-US" sz="2400" spc="-1" strike="noStrike">
              <a:latin typeface="Arial"/>
            </a:endParaRPr>
          </a:p>
        </p:txBody>
      </p:sp>
      <p:sp>
        <p:nvSpPr>
          <p:cNvPr id="137" name="CustomShape 3"/>
          <p:cNvSpPr/>
          <p:nvPr/>
        </p:nvSpPr>
        <p:spPr>
          <a:xfrm>
            <a:off x="304920" y="2025000"/>
            <a:ext cx="868644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rPr>
              <a:t>To pursue a “</a:t>
            </a:r>
            <a:r>
              <a:rPr b="0" lang="en-US" sz="2400" spc="-1" strike="noStrike" u="sng">
                <a:solidFill>
                  <a:srgbClr val="000000"/>
                </a:solidFill>
                <a:uFillTx/>
                <a:latin typeface="Arial"/>
              </a:rPr>
              <a:t>dream</a:t>
            </a:r>
            <a:r>
              <a:rPr b="0" lang="en-US" sz="2400" spc="-1" strike="noStrike">
                <a:solidFill>
                  <a:srgbClr val="000000"/>
                </a:solidFill>
                <a:latin typeface="Arial"/>
              </a:rPr>
              <a:t>”</a:t>
            </a:r>
            <a:endParaRPr b="0" lang="en-US" sz="2400" spc="-1" strike="noStrike">
              <a:latin typeface="Arial"/>
            </a:endParaRPr>
          </a:p>
        </p:txBody>
      </p:sp>
      <p:sp>
        <p:nvSpPr>
          <p:cNvPr id="138" name="CustomShape 4"/>
          <p:cNvSpPr/>
          <p:nvPr/>
        </p:nvSpPr>
        <p:spPr>
          <a:xfrm>
            <a:off x="304920" y="2609280"/>
            <a:ext cx="868644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rPr>
              <a:t>To be able to “</a:t>
            </a:r>
            <a:r>
              <a:rPr b="0" lang="en-US" sz="2400" spc="-1" strike="noStrike" u="sng">
                <a:solidFill>
                  <a:srgbClr val="000000"/>
                </a:solidFill>
                <a:uFillTx/>
                <a:latin typeface="Arial"/>
              </a:rPr>
              <a:t>create</a:t>
            </a:r>
            <a:r>
              <a:rPr b="0" lang="en-US" sz="2400" spc="-1" strike="noStrike">
                <a:solidFill>
                  <a:srgbClr val="000000"/>
                </a:solidFill>
                <a:latin typeface="Arial"/>
              </a:rPr>
              <a:t>”</a:t>
            </a:r>
            <a:endParaRPr b="0" lang="en-US" sz="2400" spc="-1" strike="noStrike">
              <a:latin typeface="Arial"/>
            </a:endParaRPr>
          </a:p>
        </p:txBody>
      </p:sp>
      <p:sp>
        <p:nvSpPr>
          <p:cNvPr id="139" name="CustomShape 5"/>
          <p:cNvSpPr/>
          <p:nvPr/>
        </p:nvSpPr>
        <p:spPr>
          <a:xfrm>
            <a:off x="304920" y="3193560"/>
            <a:ext cx="868644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rPr>
              <a:t>To follow a “</a:t>
            </a:r>
            <a:r>
              <a:rPr b="0" lang="en-US" sz="2400" spc="-1" strike="noStrike" u="sng">
                <a:solidFill>
                  <a:srgbClr val="000000"/>
                </a:solidFill>
                <a:uFillTx/>
                <a:latin typeface="Arial"/>
              </a:rPr>
              <a:t>fascination</a:t>
            </a:r>
            <a:r>
              <a:rPr b="0" lang="en-US" sz="2400" spc="-1" strike="noStrike">
                <a:solidFill>
                  <a:srgbClr val="000000"/>
                </a:solidFill>
                <a:latin typeface="Arial"/>
              </a:rPr>
              <a:t>”</a:t>
            </a:r>
            <a:endParaRPr b="0" lang="en-US" sz="2400" spc="-1" strike="noStrike">
              <a:latin typeface="Arial"/>
            </a:endParaRPr>
          </a:p>
        </p:txBody>
      </p:sp>
      <p:sp>
        <p:nvSpPr>
          <p:cNvPr id="140" name="CustomShape 6"/>
          <p:cNvSpPr/>
          <p:nvPr/>
        </p:nvSpPr>
        <p:spPr>
          <a:xfrm>
            <a:off x="304920" y="3778200"/>
            <a:ext cx="868644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rPr>
              <a:t>To attain “</a:t>
            </a:r>
            <a:r>
              <a:rPr b="0" lang="en-US" sz="2400" spc="-1" strike="noStrike" u="sng">
                <a:solidFill>
                  <a:srgbClr val="000000"/>
                </a:solidFill>
                <a:uFillTx/>
                <a:latin typeface="Arial"/>
              </a:rPr>
              <a:t>financial stability</a:t>
            </a:r>
            <a:r>
              <a:rPr b="0" lang="en-US" sz="2400" spc="-1" strike="noStrike">
                <a:solidFill>
                  <a:srgbClr val="000000"/>
                </a:solidFill>
                <a:latin typeface="Arial"/>
              </a:rPr>
              <a:t>”</a:t>
            </a:r>
            <a:endParaRPr b="0" lang="en-US" sz="2400" spc="-1" strike="noStrike">
              <a:latin typeface="Arial"/>
            </a:endParaRPr>
          </a:p>
        </p:txBody>
      </p:sp>
      <p:sp>
        <p:nvSpPr>
          <p:cNvPr id="141" name="CustomShape 7"/>
          <p:cNvSpPr/>
          <p:nvPr/>
        </p:nvSpPr>
        <p:spPr>
          <a:xfrm>
            <a:off x="304920" y="4362480"/>
            <a:ext cx="868644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rPr>
              <a:t>To attain “</a:t>
            </a:r>
            <a:r>
              <a:rPr b="0" lang="en-US" sz="2400" spc="-1" strike="noStrike" u="sng">
                <a:solidFill>
                  <a:srgbClr val="000000"/>
                </a:solidFill>
                <a:uFillTx/>
                <a:latin typeface="Arial"/>
              </a:rPr>
              <a:t>financial freedom</a:t>
            </a:r>
            <a:r>
              <a:rPr b="0" lang="en-US" sz="2400" spc="-1" strike="noStrike">
                <a:solidFill>
                  <a:srgbClr val="000000"/>
                </a:solidFill>
                <a:latin typeface="Arial"/>
              </a:rPr>
              <a:t>”</a:t>
            </a:r>
            <a:endParaRPr b="0" lang="en-US" sz="2400" spc="-1" strike="noStrike">
              <a:latin typeface="Arial"/>
            </a:endParaRPr>
          </a:p>
        </p:txBody>
      </p:sp>
      <p:sp>
        <p:nvSpPr>
          <p:cNvPr id="142" name="CustomShape 8"/>
          <p:cNvSpPr/>
          <p:nvPr/>
        </p:nvSpPr>
        <p:spPr>
          <a:xfrm>
            <a:off x="304920" y="4946760"/>
            <a:ext cx="868644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rPr>
              <a:t>To “</a:t>
            </a:r>
            <a:r>
              <a:rPr b="0" lang="en-US" sz="2400" spc="-1" strike="noStrike" u="sng">
                <a:solidFill>
                  <a:srgbClr val="000000"/>
                </a:solidFill>
                <a:uFillTx/>
                <a:latin typeface="Arial"/>
              </a:rPr>
              <a:t>challenge</a:t>
            </a:r>
            <a:r>
              <a:rPr b="0" lang="en-US" sz="2400" spc="-1" strike="noStrike">
                <a:solidFill>
                  <a:srgbClr val="000000"/>
                </a:solidFill>
                <a:latin typeface="Arial"/>
              </a:rPr>
              <a:t>” yourself</a:t>
            </a:r>
            <a:endParaRPr b="0" lang="en-US" sz="2400" spc="-1" strike="noStrike">
              <a:latin typeface="Arial"/>
            </a:endParaRPr>
          </a:p>
        </p:txBody>
      </p:sp>
      <p:sp>
        <p:nvSpPr>
          <p:cNvPr id="143" name="CustomShape 9"/>
          <p:cNvSpPr/>
          <p:nvPr/>
        </p:nvSpPr>
        <p:spPr>
          <a:xfrm>
            <a:off x="356040" y="838080"/>
            <a:ext cx="543276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u="sng">
                <a:solidFill>
                  <a:srgbClr val="000000"/>
                </a:solidFill>
                <a:uFillTx/>
                <a:latin typeface="Arial"/>
              </a:rPr>
              <a:t>And why do you want a new career?</a:t>
            </a:r>
            <a:endParaRPr b="0" lang="en-US" sz="2400" spc="-1" strike="noStrike">
              <a:latin typeface="Arial"/>
            </a:endParaRPr>
          </a:p>
        </p:txBody>
      </p:sp>
      <p:sp>
        <p:nvSpPr>
          <p:cNvPr id="144" name="CustomShape 10"/>
          <p:cNvSpPr/>
          <p:nvPr/>
        </p:nvSpPr>
        <p:spPr>
          <a:xfrm>
            <a:off x="304920" y="5531400"/>
            <a:ext cx="868644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rPr>
              <a:t>To be a “</a:t>
            </a:r>
            <a:r>
              <a:rPr b="0" lang="en-US" sz="2400" spc="-1" strike="noStrike" u="sng">
                <a:solidFill>
                  <a:srgbClr val="000000"/>
                </a:solidFill>
                <a:uFillTx/>
                <a:latin typeface="Arial"/>
              </a:rPr>
              <a:t>role model</a:t>
            </a:r>
            <a:r>
              <a:rPr b="0" lang="en-US" sz="2400" spc="-1" strike="noStrike">
                <a:solidFill>
                  <a:srgbClr val="000000"/>
                </a:solidFill>
                <a:latin typeface="Arial"/>
              </a:rPr>
              <a:t>” for kids</a:t>
            </a:r>
            <a:endParaRPr b="0" lang="en-US" sz="2400" spc="-1" strike="noStrike">
              <a:latin typeface="Arial"/>
            </a:endParaRPr>
          </a:p>
        </p:txBody>
      </p:sp>
      <p:pic>
        <p:nvPicPr>
          <p:cNvPr id="145" name="Picture 2" descr=""/>
          <p:cNvPicPr/>
          <p:nvPr/>
        </p:nvPicPr>
        <p:blipFill>
          <a:blip r:embed="rId1"/>
          <a:stretch/>
        </p:blipFill>
        <p:spPr>
          <a:xfrm>
            <a:off x="4686480" y="1823760"/>
            <a:ext cx="4210200" cy="3152520"/>
          </a:xfrm>
          <a:prstGeom prst="rect">
            <a:avLst/>
          </a:prstGeom>
          <a:ln>
            <a:noFill/>
          </a:ln>
        </p:spPr>
      </p:pic>
    </p:spTree>
  </p:cSld>
  <p:transition>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04920" y="0"/>
            <a:ext cx="5470200" cy="653400"/>
          </a:xfrm>
          <a:prstGeom prst="rect">
            <a:avLst/>
          </a:prstGeom>
          <a:noFill/>
          <a:ln>
            <a:noFill/>
          </a:ln>
        </p:spPr>
        <p:txBody>
          <a:bodyPr anchor="ctr">
            <a:normAutofit/>
          </a:bodyPr>
          <a:p>
            <a:pPr>
              <a:lnSpc>
                <a:spcPct val="90000"/>
              </a:lnSpc>
            </a:pPr>
            <a:r>
              <a:rPr b="1" lang="en-US" sz="2400" spc="-1" strike="noStrike">
                <a:solidFill>
                  <a:srgbClr val="000000"/>
                </a:solidFill>
                <a:latin typeface="Arial"/>
              </a:rPr>
              <a:t>&lt;title&gt; Intro to HTML &lt;/title&gt;</a:t>
            </a:r>
            <a:endParaRPr b="0" lang="en-US" sz="2400" spc="-1" strike="noStrike">
              <a:solidFill>
                <a:srgbClr val="000000"/>
              </a:solidFill>
              <a:latin typeface="Calibri"/>
            </a:endParaRPr>
          </a:p>
        </p:txBody>
      </p:sp>
      <p:sp>
        <p:nvSpPr>
          <p:cNvPr id="269" name="CustomShape 2"/>
          <p:cNvSpPr/>
          <p:nvPr/>
        </p:nvSpPr>
        <p:spPr>
          <a:xfrm>
            <a:off x="3208680" y="2935440"/>
            <a:ext cx="6457680" cy="1097640"/>
          </a:xfrm>
          <a:prstGeom prst="rect">
            <a:avLst/>
          </a:prstGeom>
          <a:noFill/>
          <a:ln>
            <a:noFill/>
          </a:ln>
        </p:spPr>
        <p:style>
          <a:lnRef idx="0"/>
          <a:fillRef idx="0"/>
          <a:effectRef idx="0"/>
          <a:fontRef idx="minor"/>
        </p:style>
        <p:txBody>
          <a:bodyPr anchor="ctr">
            <a:normAutofit/>
          </a:bodyPr>
          <a:p>
            <a:pPr algn="ctr">
              <a:lnSpc>
                <a:spcPct val="100000"/>
              </a:lnSpc>
            </a:pPr>
            <a:r>
              <a:rPr b="1" i="1" lang="en-US" sz="6000" spc="-1" strike="noStrike">
                <a:solidFill>
                  <a:srgbClr val="000000"/>
                </a:solidFill>
                <a:latin typeface="Arial"/>
                <a:ea typeface="Roboto"/>
              </a:rPr>
              <a:t>How’d it go?</a:t>
            </a:r>
            <a:endParaRPr b="0" lang="en-US" sz="6000" spc="-1" strike="noStrike">
              <a:latin typeface="Arial"/>
            </a:endParaRPr>
          </a:p>
        </p:txBody>
      </p:sp>
      <p:pic>
        <p:nvPicPr>
          <p:cNvPr id="270" name="Picture 2" descr=""/>
          <p:cNvPicPr/>
          <p:nvPr/>
        </p:nvPicPr>
        <p:blipFill>
          <a:blip r:embed="rId1"/>
          <a:stretch/>
        </p:blipFill>
        <p:spPr>
          <a:xfrm>
            <a:off x="330120" y="1498680"/>
            <a:ext cx="3447360" cy="4096800"/>
          </a:xfrm>
          <a:prstGeom prst="rect">
            <a:avLst/>
          </a:prstGeom>
          <a:ln>
            <a:noFill/>
          </a:ln>
        </p:spPr>
      </p:pic>
    </p:spTree>
  </p:cSld>
  <p:transition>
    <p:fade/>
  </p:transition>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Homework!</a:t>
            </a:r>
            <a:endParaRPr b="0" lang="en-US" sz="4100" spc="-1" strike="noStrike">
              <a:solidFill>
                <a:srgbClr val="000000"/>
              </a:solidFill>
              <a:latin typeface="Calibri"/>
            </a:endParaRPr>
          </a:p>
        </p:txBody>
      </p:sp>
    </p:spTree>
  </p:cSld>
  <p:transition>
    <p:fade/>
  </p:transition>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304920" y="0"/>
            <a:ext cx="5470200" cy="653400"/>
          </a:xfrm>
          <a:prstGeom prst="rect">
            <a:avLst/>
          </a:prstGeom>
          <a:noFill/>
          <a:ln>
            <a:noFill/>
          </a:ln>
        </p:spPr>
        <p:txBody>
          <a:bodyPr anchor="ctr">
            <a:normAutofit/>
          </a:bodyPr>
          <a:p>
            <a:pPr>
              <a:lnSpc>
                <a:spcPct val="90000"/>
              </a:lnSpc>
            </a:pPr>
            <a:r>
              <a:rPr b="1" lang="en-US" sz="2400" spc="-1" strike="noStrike">
                <a:solidFill>
                  <a:srgbClr val="000000"/>
                </a:solidFill>
                <a:latin typeface="Arial"/>
              </a:rPr>
              <a:t>Homework “Due”: Next Class</a:t>
            </a:r>
            <a:endParaRPr b="0" lang="en-US" sz="2400" spc="-1" strike="noStrike">
              <a:solidFill>
                <a:srgbClr val="000000"/>
              </a:solidFill>
              <a:latin typeface="Calibri"/>
            </a:endParaRPr>
          </a:p>
        </p:txBody>
      </p:sp>
      <p:sp>
        <p:nvSpPr>
          <p:cNvPr id="273" name="CustomShape 2"/>
          <p:cNvSpPr/>
          <p:nvPr/>
        </p:nvSpPr>
        <p:spPr>
          <a:xfrm>
            <a:off x="304920" y="914400"/>
            <a:ext cx="8686440" cy="37494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Arial"/>
                <a:ea typeface="Roboto"/>
              </a:rPr>
              <a:t>By Next Class:</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Roboto"/>
              </a:rPr>
              <a:t>Figure out where the GitHub Repo is for our class. </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Roboto"/>
              </a:rPr>
              <a:t>Re-do the Terminal example from class today. </a:t>
            </a:r>
            <a:endParaRPr b="0" lang="en-US" sz="2000" spc="-1" strike="noStrike">
              <a:latin typeface="Arial"/>
            </a:endParaRPr>
          </a:p>
          <a:p>
            <a:pPr>
              <a:lnSpc>
                <a:spcPct val="100000"/>
              </a:lnSpc>
            </a:pPr>
            <a:endParaRPr b="0" lang="en-US"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Roboto"/>
              </a:rPr>
              <a:t>Re-do the HTML example from class today. </a:t>
            </a:r>
            <a:endParaRPr b="0" lang="en-US" sz="2000" spc="-1" strike="noStrike">
              <a:latin typeface="Arial"/>
            </a:endParaRPr>
          </a:p>
          <a:p>
            <a:pPr>
              <a:lnSpc>
                <a:spcPct val="100000"/>
              </a:lnSpc>
            </a:pPr>
            <a:endParaRPr b="0" lang="en-US" sz="2000" spc="-1" strike="noStrike">
              <a:latin typeface="Arial"/>
            </a:endParaRPr>
          </a:p>
          <a:p>
            <a:pPr lvl="1" marL="743040" indent="-285480">
              <a:lnSpc>
                <a:spcPct val="100000"/>
              </a:lnSpc>
              <a:buClr>
                <a:srgbClr val="000000"/>
              </a:buClr>
              <a:buFont typeface="Arial"/>
              <a:buChar char="•"/>
            </a:pPr>
            <a:r>
              <a:rPr b="0" lang="en-US" sz="2000" spc="-1" strike="noStrike">
                <a:solidFill>
                  <a:srgbClr val="000000"/>
                </a:solidFill>
                <a:latin typeface="Arial"/>
                <a:ea typeface="Roboto"/>
              </a:rPr>
              <a:t>Watch the Walkthrough Video if you felt a bit lost.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Your Goal = Our Goal</a:t>
            </a:r>
            <a:endParaRPr b="0" lang="en-US" sz="2400" spc="-1" strike="noStrike">
              <a:solidFill>
                <a:srgbClr val="000000"/>
              </a:solidFill>
              <a:latin typeface="Calibri"/>
            </a:endParaRPr>
          </a:p>
        </p:txBody>
      </p:sp>
      <p:sp>
        <p:nvSpPr>
          <p:cNvPr id="147" name="CustomShape 2"/>
          <p:cNvSpPr/>
          <p:nvPr/>
        </p:nvSpPr>
        <p:spPr>
          <a:xfrm>
            <a:off x="289440" y="762120"/>
            <a:ext cx="8583480" cy="5638320"/>
          </a:xfrm>
          <a:prstGeom prst="rect">
            <a:avLst/>
          </a:prstGeom>
          <a:noFill/>
          <a:ln>
            <a:noFill/>
          </a:ln>
        </p:spPr>
        <p:style>
          <a:lnRef idx="0"/>
          <a:fillRef idx="0"/>
          <a:effectRef idx="0"/>
          <a:fontRef idx="minor"/>
        </p:style>
        <p:txBody>
          <a:bodyPr lIns="90000" rIns="90000" tIns="45000" bIns="45000"/>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r>
              <a:rPr b="0" lang="en-US" sz="3200" spc="-1" strike="noStrike">
                <a:solidFill>
                  <a:srgbClr val="000000"/>
                </a:solidFill>
                <a:latin typeface="Arial"/>
                <a:ea typeface="Roboto"/>
              </a:rPr>
              <a:t>As instructors, </a:t>
            </a:r>
            <a:endParaRPr b="0" lang="en-US" sz="3200" spc="-1" strike="noStrike">
              <a:latin typeface="Arial"/>
            </a:endParaRPr>
          </a:p>
          <a:p>
            <a:pPr marL="228600" algn="ctr">
              <a:lnSpc>
                <a:spcPct val="90000"/>
              </a:lnSpc>
            </a:pPr>
            <a:r>
              <a:rPr b="1" lang="en-US" sz="3200" spc="-1" strike="noStrike">
                <a:solidFill>
                  <a:srgbClr val="000000"/>
                </a:solidFill>
                <a:latin typeface="Arial"/>
                <a:ea typeface="Roboto"/>
              </a:rPr>
              <a:t>we take your goals </a:t>
            </a:r>
            <a:r>
              <a:rPr b="1" lang="en-US" sz="3200" spc="-1" strike="noStrike" u="sng">
                <a:solidFill>
                  <a:srgbClr val="000000"/>
                </a:solidFill>
                <a:uFillTx/>
                <a:latin typeface="Arial"/>
                <a:ea typeface="Roboto"/>
              </a:rPr>
              <a:t>very, </a:t>
            </a:r>
            <a:r>
              <a:rPr b="1" i="1" lang="en-US" sz="3200" spc="-1" strike="noStrike" u="sng">
                <a:solidFill>
                  <a:srgbClr val="000000"/>
                </a:solidFill>
                <a:uFillTx/>
                <a:latin typeface="Arial"/>
                <a:ea typeface="Roboto"/>
              </a:rPr>
              <a:t>very</a:t>
            </a:r>
            <a:r>
              <a:rPr b="1" lang="en-US" sz="3200" spc="-1" strike="noStrike" u="sng">
                <a:solidFill>
                  <a:srgbClr val="000000"/>
                </a:solidFill>
                <a:uFillTx/>
                <a:latin typeface="Arial"/>
                <a:ea typeface="Roboto"/>
              </a:rPr>
              <a:t> seriously.</a:t>
            </a:r>
            <a:endParaRPr b="0" lang="en-US" sz="3200" spc="-1" strike="noStrike">
              <a:latin typeface="Arial"/>
            </a:endParaRPr>
          </a:p>
          <a:p>
            <a:pPr marL="228600" algn="ctr">
              <a:lnSpc>
                <a:spcPct val="90000"/>
              </a:lnSpc>
            </a:pPr>
            <a:endParaRPr b="0" lang="en-US" sz="3200" spc="-1" strike="noStrike">
              <a:latin typeface="Arial"/>
            </a:endParaRPr>
          </a:p>
        </p:txBody>
      </p:sp>
    </p:spTree>
  </p:cSld>
  <p:transition>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Support Team</a:t>
            </a:r>
            <a:endParaRPr b="0" lang="en-US" sz="2400" spc="-1" strike="noStrike">
              <a:solidFill>
                <a:srgbClr val="000000"/>
              </a:solidFill>
              <a:latin typeface="Calibri"/>
            </a:endParaRPr>
          </a:p>
        </p:txBody>
      </p:sp>
      <p:sp>
        <p:nvSpPr>
          <p:cNvPr id="149" name="CustomShape 2"/>
          <p:cNvSpPr/>
          <p:nvPr/>
        </p:nvSpPr>
        <p:spPr>
          <a:xfrm>
            <a:off x="289440" y="762120"/>
            <a:ext cx="8583480" cy="5333760"/>
          </a:xfrm>
          <a:prstGeom prst="rect">
            <a:avLst/>
          </a:prstGeom>
          <a:noFill/>
          <a:ln>
            <a:noFill/>
          </a:ln>
        </p:spPr>
        <p:style>
          <a:lnRef idx="0"/>
          <a:fillRef idx="0"/>
          <a:effectRef idx="0"/>
          <a:fontRef idx="minor"/>
        </p:style>
        <p:txBody>
          <a:bodyPr lIns="90000" rIns="90000" tIns="45000" bIns="45000"/>
          <a:p>
            <a:pPr marL="228600">
              <a:lnSpc>
                <a:spcPct val="90000"/>
              </a:lnSpc>
            </a:pPr>
            <a:endParaRPr b="0" lang="en-US" sz="1800" spc="-1" strike="noStrike">
              <a:latin typeface="Arial"/>
            </a:endParaRPr>
          </a:p>
          <a:p>
            <a:pPr marL="228600">
              <a:lnSpc>
                <a:spcPct val="90000"/>
              </a:lnSpc>
            </a:pPr>
            <a:r>
              <a:rPr b="1" lang="en-US" sz="3200" spc="-1" strike="noStrike">
                <a:solidFill>
                  <a:srgbClr val="000000"/>
                </a:solidFill>
                <a:latin typeface="Arial"/>
                <a:ea typeface="Roboto"/>
              </a:rPr>
              <a:t>Our Promise:</a:t>
            </a:r>
            <a:endParaRPr b="0" lang="en-US" sz="3200" spc="-1" strike="noStrike">
              <a:latin typeface="Arial"/>
            </a:endParaRPr>
          </a:p>
          <a:p>
            <a:pPr marL="228600">
              <a:lnSpc>
                <a:spcPct val="90000"/>
              </a:lnSpc>
            </a:pPr>
            <a:r>
              <a:rPr b="0" lang="en-US" sz="2400" spc="-1" strike="noStrike">
                <a:solidFill>
                  <a:srgbClr val="000000"/>
                </a:solidFill>
                <a:latin typeface="Arial"/>
                <a:ea typeface="Roboto"/>
              </a:rPr>
              <a:t>If you’re willing to put in the time – and you take our advice, we’re here to help you </a:t>
            </a:r>
            <a:r>
              <a:rPr b="0" lang="en-US" sz="2400" spc="-1" strike="noStrike" u="sng">
                <a:solidFill>
                  <a:srgbClr val="000000"/>
                </a:solidFill>
                <a:uFillTx/>
                <a:latin typeface="Arial"/>
                <a:ea typeface="Roboto"/>
              </a:rPr>
              <a:t>100% of the way</a:t>
            </a:r>
            <a:r>
              <a:rPr b="0" lang="en-US" sz="2400" spc="-1" strike="noStrike">
                <a:solidFill>
                  <a:srgbClr val="000000"/>
                </a:solidFill>
                <a:latin typeface="Arial"/>
                <a:ea typeface="Roboto"/>
              </a:rPr>
              <a:t>. </a:t>
            </a:r>
            <a:endParaRPr b="0" lang="en-US" sz="2400" spc="-1" strike="noStrike">
              <a:latin typeface="Arial"/>
            </a:endParaRPr>
          </a:p>
          <a:p>
            <a:pPr marL="228600">
              <a:lnSpc>
                <a:spcPct val="90000"/>
              </a:lnSpc>
            </a:pPr>
            <a:endParaRPr b="0" lang="en-US" sz="2400" spc="-1" strike="noStrike">
              <a:latin typeface="Arial"/>
            </a:endParaRPr>
          </a:p>
          <a:p>
            <a:pPr marL="228600">
              <a:lnSpc>
                <a:spcPct val="90000"/>
              </a:lnSpc>
            </a:pPr>
            <a:r>
              <a:rPr b="0" lang="en-US" sz="2400" spc="-1" strike="noStrike">
                <a:solidFill>
                  <a:srgbClr val="000000"/>
                </a:solidFill>
                <a:latin typeface="Arial"/>
                <a:ea typeface="Roboto"/>
              </a:rPr>
              <a:t>This goes for everyone working behind the program:</a:t>
            </a:r>
            <a:endParaRPr b="0" lang="en-US" sz="2400" spc="-1" strike="noStrike">
              <a:latin typeface="Arial"/>
            </a:endParaRPr>
          </a:p>
          <a:p>
            <a:pPr marL="228600">
              <a:lnSpc>
                <a:spcPct val="90000"/>
              </a:lnSpc>
            </a:pPr>
            <a:endParaRPr b="0" lang="en-US" sz="2400" spc="-1" strike="noStrike">
              <a:latin typeface="Arial"/>
            </a:endParaRPr>
          </a:p>
          <a:p>
            <a:pPr marL="571680" indent="-342720">
              <a:lnSpc>
                <a:spcPct val="90000"/>
              </a:lnSpc>
              <a:buClr>
                <a:srgbClr val="000000"/>
              </a:buClr>
              <a:buFont typeface="Arial"/>
              <a:buChar char="•"/>
            </a:pPr>
            <a:r>
              <a:rPr b="0" lang="en-US" sz="2400" spc="-1" strike="noStrike">
                <a:solidFill>
                  <a:srgbClr val="000000"/>
                </a:solidFill>
                <a:latin typeface="Arial"/>
                <a:ea typeface="Roboto"/>
              </a:rPr>
              <a:t>Instructors</a:t>
            </a:r>
            <a:endParaRPr b="0" lang="en-US" sz="2400" spc="-1" strike="noStrike">
              <a:latin typeface="Arial"/>
            </a:endParaRPr>
          </a:p>
          <a:p>
            <a:pPr>
              <a:lnSpc>
                <a:spcPct val="90000"/>
              </a:lnSpc>
            </a:pPr>
            <a:endParaRPr b="0" lang="en-US" sz="2400" spc="-1" strike="noStrike">
              <a:latin typeface="Arial"/>
            </a:endParaRPr>
          </a:p>
          <a:p>
            <a:pPr marL="571680" indent="-342720">
              <a:lnSpc>
                <a:spcPct val="90000"/>
              </a:lnSpc>
              <a:buClr>
                <a:srgbClr val="000000"/>
              </a:buClr>
              <a:buFont typeface="Arial"/>
              <a:buChar char="•"/>
            </a:pPr>
            <a:r>
              <a:rPr b="0" lang="en-US" sz="2400" spc="-1" strike="noStrike">
                <a:solidFill>
                  <a:srgbClr val="000000"/>
                </a:solidFill>
                <a:latin typeface="Arial"/>
                <a:ea typeface="Roboto"/>
              </a:rPr>
              <a:t>TAs </a:t>
            </a:r>
            <a:endParaRPr b="0" lang="en-US" sz="2400" spc="-1" strike="noStrike">
              <a:latin typeface="Arial"/>
            </a:endParaRPr>
          </a:p>
          <a:p>
            <a:pPr>
              <a:lnSpc>
                <a:spcPct val="90000"/>
              </a:lnSpc>
            </a:pPr>
            <a:endParaRPr b="0" lang="en-US" sz="2400" spc="-1" strike="noStrike">
              <a:latin typeface="Arial"/>
            </a:endParaRPr>
          </a:p>
          <a:p>
            <a:pPr marL="571680" indent="-342720">
              <a:lnSpc>
                <a:spcPct val="90000"/>
              </a:lnSpc>
              <a:buClr>
                <a:srgbClr val="000000"/>
              </a:buClr>
              <a:buFont typeface="Arial"/>
              <a:buChar char="•"/>
            </a:pPr>
            <a:r>
              <a:rPr b="0" lang="en-US" sz="2400" spc="-1" strike="noStrike">
                <a:solidFill>
                  <a:srgbClr val="000000"/>
                </a:solidFill>
                <a:latin typeface="Arial"/>
                <a:ea typeface="Roboto"/>
              </a:rPr>
              <a:t>Student Success Team</a:t>
            </a:r>
            <a:endParaRPr b="0" lang="en-US" sz="2400" spc="-1" strike="noStrike">
              <a:latin typeface="Arial"/>
            </a:endParaRPr>
          </a:p>
          <a:p>
            <a:pPr>
              <a:lnSpc>
                <a:spcPct val="90000"/>
              </a:lnSpc>
            </a:pPr>
            <a:endParaRPr b="0" lang="en-US" sz="2400" spc="-1" strike="noStrike">
              <a:latin typeface="Arial"/>
            </a:endParaRPr>
          </a:p>
          <a:p>
            <a:pPr marL="571680" indent="-342720">
              <a:lnSpc>
                <a:spcPct val="90000"/>
              </a:lnSpc>
              <a:buClr>
                <a:srgbClr val="000000"/>
              </a:buClr>
              <a:buFont typeface="Arial"/>
              <a:buChar char="•"/>
            </a:pPr>
            <a:r>
              <a:rPr b="0" lang="en-US" sz="2400" spc="-1" strike="noStrike">
                <a:solidFill>
                  <a:srgbClr val="000000"/>
                </a:solidFill>
                <a:latin typeface="Arial"/>
                <a:ea typeface="Roboto"/>
              </a:rPr>
              <a:t>Career Coaches</a:t>
            </a:r>
            <a:endParaRPr b="0" lang="en-US" sz="2400" spc="-1" strike="noStrike">
              <a:latin typeface="Arial"/>
            </a:endParaRPr>
          </a:p>
          <a:p>
            <a:pPr>
              <a:lnSpc>
                <a:spcPct val="90000"/>
              </a:lnSpc>
            </a:pPr>
            <a:endParaRPr b="0" lang="en-US" sz="2400" spc="-1" strike="noStrike">
              <a:latin typeface="Arial"/>
            </a:endParaRPr>
          </a:p>
          <a:p>
            <a:pPr marL="571680" indent="-342720">
              <a:lnSpc>
                <a:spcPct val="90000"/>
              </a:lnSpc>
              <a:buClr>
                <a:srgbClr val="000000"/>
              </a:buClr>
              <a:buFont typeface="Arial"/>
              <a:buChar char="•"/>
            </a:pPr>
            <a:r>
              <a:rPr b="0" lang="en-US" sz="2400" spc="-1" strike="noStrike">
                <a:solidFill>
                  <a:srgbClr val="000000"/>
                </a:solidFill>
                <a:latin typeface="Arial"/>
                <a:ea typeface="Roboto"/>
              </a:rPr>
              <a:t>Everyone Else!</a:t>
            </a:r>
            <a:endParaRPr b="0" lang="en-US" sz="2400" spc="-1" strike="noStrike">
              <a:latin typeface="Arial"/>
            </a:endParaRPr>
          </a:p>
          <a:p>
            <a:pPr marL="228600" algn="ctr">
              <a:lnSpc>
                <a:spcPct val="90000"/>
              </a:lnSpc>
            </a:pPr>
            <a:endParaRPr b="0" lang="en-US" sz="2400" spc="-1" strike="noStrike">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04920" y="0"/>
            <a:ext cx="5470200" cy="653400"/>
          </a:xfrm>
          <a:prstGeom prst="rect">
            <a:avLst/>
          </a:prstGeom>
          <a:noFill/>
          <a:ln>
            <a:noFill/>
          </a:ln>
        </p:spPr>
        <p:txBody>
          <a:bodyPr anchor="ctr"/>
          <a:p>
            <a:pPr>
              <a:lnSpc>
                <a:spcPct val="90000"/>
              </a:lnSpc>
            </a:pPr>
            <a:r>
              <a:rPr b="1" lang="en-US" sz="2400" spc="-1" strike="noStrike">
                <a:solidFill>
                  <a:srgbClr val="000000"/>
                </a:solidFill>
                <a:latin typeface="Arial"/>
              </a:rPr>
              <a:t>But Remember…</a:t>
            </a:r>
            <a:endParaRPr b="0" lang="en-US" sz="2400" spc="-1" strike="noStrike">
              <a:solidFill>
                <a:srgbClr val="000000"/>
              </a:solidFill>
              <a:latin typeface="Calibri"/>
            </a:endParaRPr>
          </a:p>
        </p:txBody>
      </p:sp>
      <p:sp>
        <p:nvSpPr>
          <p:cNvPr id="151" name="CustomShape 2"/>
          <p:cNvSpPr/>
          <p:nvPr/>
        </p:nvSpPr>
        <p:spPr>
          <a:xfrm>
            <a:off x="289440" y="762120"/>
            <a:ext cx="8583480" cy="5638320"/>
          </a:xfrm>
          <a:prstGeom prst="rect">
            <a:avLst/>
          </a:prstGeom>
          <a:noFill/>
          <a:ln>
            <a:noFill/>
          </a:ln>
        </p:spPr>
        <p:style>
          <a:lnRef idx="0"/>
          <a:fillRef idx="0"/>
          <a:effectRef idx="0"/>
          <a:fontRef idx="minor"/>
        </p:style>
        <p:txBody>
          <a:bodyPr lIns="90000" rIns="90000" tIns="45000" bIns="45000"/>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endParaRPr b="0" lang="en-US" sz="1800" spc="-1" strike="noStrike">
              <a:latin typeface="Arial"/>
            </a:endParaRPr>
          </a:p>
          <a:p>
            <a:pPr marL="228600" algn="ctr">
              <a:lnSpc>
                <a:spcPct val="90000"/>
              </a:lnSpc>
            </a:pPr>
            <a:r>
              <a:rPr b="0" lang="en-US" sz="4800" spc="-1" strike="noStrike">
                <a:solidFill>
                  <a:srgbClr val="000000"/>
                </a:solidFill>
                <a:latin typeface="Arial"/>
                <a:ea typeface="Roboto"/>
              </a:rPr>
              <a:t>Nothing good comes easy.</a:t>
            </a:r>
            <a:endParaRPr b="0" lang="en-US" sz="4800" spc="-1" strike="noStrike">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90600" y="2953440"/>
            <a:ext cx="8229240" cy="871560"/>
          </a:xfrm>
          <a:prstGeom prst="rect">
            <a:avLst/>
          </a:prstGeom>
          <a:noFill/>
          <a:ln>
            <a:noFill/>
          </a:ln>
        </p:spPr>
        <p:txBody>
          <a:bodyPr anchor="ctr"/>
          <a:p>
            <a:pPr>
              <a:lnSpc>
                <a:spcPct val="90000"/>
              </a:lnSpc>
            </a:pPr>
            <a:r>
              <a:rPr b="1" i="1" lang="en-US" sz="4100" spc="-1" strike="noStrike">
                <a:solidFill>
                  <a:srgbClr val="ffffff"/>
                </a:solidFill>
                <a:latin typeface="Arial"/>
              </a:rPr>
              <a:t>On Keys To Success…</a:t>
            </a:r>
            <a:endParaRPr b="0" lang="en-US" sz="4100" spc="-1" strike="noStrike">
              <a:solidFill>
                <a:srgbClr val="000000"/>
              </a:solidFill>
              <a:latin typeface="Calibri"/>
            </a:endParaRPr>
          </a:p>
        </p:txBody>
      </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12483</TotalTime>
  <Application>LibreOffice/6.0.3.2$Linux_X86_64 LibreOffice_project/00m0$Build-2</Application>
  <Words>2385</Words>
  <Paragraphs>482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2015-01-20T17:19:00Z</dcterms:created>
  <dc:creator>ahaque89</dc:creator>
  <dc:description/>
  <dc:language>en-US</dc:language>
  <cp:lastModifiedBy/>
  <cp:lastPrinted>2016-01-30T16:23:56Z</cp:lastPrinted>
  <dcterms:modified xsi:type="dcterms:W3CDTF">2018-06-26T15:08:00Z</dcterms:modified>
  <cp:revision>1470</cp:revision>
  <dc:subject/>
  <dc:title>DevChat #1 Introduction to Twitter Bootstrap:  Web Development for Noobs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48</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54</vt:i4>
  </property>
</Properties>
</file>