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7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9.jpeg" ContentType="image/jpe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12.jpeg" ContentType="image/jpeg"/>
  <Override PartName="/ppt/media/image16.jpeg" ContentType="image/jpeg"/>
  <Override PartName="/ppt/media/image8.png" ContentType="image/png"/>
  <Override PartName="/ppt/media/image5.png" ContentType="image/png"/>
  <Override PartName="/ppt/media/image4.jpeg" ContentType="image/jpeg"/>
  <Override PartName="/ppt/media/image26.jpeg" ContentType="image/jpeg"/>
  <Override PartName="/ppt/media/image7.jpeg" ContentType="image/jpeg"/>
  <Override PartName="/ppt/media/image29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356EE7-8EAD-478E-BCE6-C89184AB84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B0EBD5A-F0E0-4792-A190-1FE8BE501B7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C30150B-5E8C-47F4-95E6-968EA91C050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942B1F2-D281-4FD5-8D33-4AE13B93549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DF40FB6-3E16-473B-A907-160D8F36F48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338A744-F68D-4660-A534-3591C176283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1F45907-6BAF-4BF6-BE86-9C900333963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A6ACC7E-A526-4510-91B8-4D7FB11FF1C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19944C8-6A68-4947-9E80-31B91CF92F3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895A136-03BF-4AB8-A805-C7FBE9B7FA5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F54EAC7-FF9C-4354-A675-7016BE21EC1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20C0A29-054F-4F04-9623-7862BEB9159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A1D3CC4-0A5A-41DA-A187-A7A8B46081E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EDA7EEA-7C7F-4FE9-A2E6-5D37CB70140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22D8BC6-950E-4CD8-97FF-339C40D431F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9D154A-95B7-4093-92AB-09CE0560702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8070BE2-4107-4D36-8333-47811645EC0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870C4BB-8300-499A-8954-E5E2596BEAC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DFF1D0F-8267-42F3-ACB4-CBDAAD4909F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9FB5334-76C8-4766-A06F-5792934D323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1E2E3EA-D87D-4743-9438-4A81AFAF918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C000B28-2A01-4337-B21A-8FD79010384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4D884FA-B0E5-49D5-BDD4-7F9BF51D415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7F5E301-E31F-4AB9-99E1-A90775C64A4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65C3CA8-6852-4D20-A754-7979BCFE18F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42DB6EE-5052-4F92-BA1E-09C60AD71CA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A15983D-D57A-4544-AED4-F215D1B3C91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A7D962-D109-417D-A593-084CDB7B8CC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D3AEA1A-0562-42B9-8ED9-4B85E024620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2D51616-3253-45FD-B933-D7912EA9349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8B1E3D6-326B-4DCE-BC05-75D3A2D1883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EE55A86-3AA1-4D98-9106-A80CDFC8485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E500A5C-E205-441A-8BF1-774569EAF31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8CCEC67-2BA1-4260-A647-837ED064546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DA3039B-479A-4AEE-9A00-CC75201CA54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CDA6910-DA2A-4B85-ABB3-4F91F6A9B74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75B5625-8257-4A07-AA36-125A1967867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47B3017-C7F7-4669-ABBA-647A31E895F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BE2117C-2C15-401D-B2BA-CF12C4B77E2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E7EBF97-CFCF-4489-AD09-5E0EC6C3E96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5DCB826-9DAC-42CA-82AE-24C8A57DDAF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6E7F466-24D9-4C82-BD54-92307171E18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B289CCA-1E79-485C-8AC9-ACAB49EC1C5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DDFE232-6B6A-4E2A-9C71-CE54467DDEB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60F00A1-7063-431A-A2A4-A202573C6BB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87B7596-A964-4E2A-AEF7-539B3169E86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E640218-EBB8-4036-9F08-C7569D08803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059241C-24B4-4659-8809-6AB1BA593EC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08D5A5E-92E3-431B-8270-ADEE47326D2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12586F1-71F0-442D-B94B-5433D82DCB5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BCCC753-123B-4EAC-92A7-29393406A04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ABEF83E-9F9B-409C-854A-8C0D25EF410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6C87768-1B68-4736-A9CA-427D9AA14E6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5D42BA-BA3C-4593-8A09-37BE32E000A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B4B4E43-5347-4DCB-A54B-E8AB15F4F5A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D5FFE9-38C8-4CCC-B0D2-77341CC023E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26E2844-808E-4221-9768-5C1E98DD614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63A96AB-D298-4815-90D1-A03B5A8CF5C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B5D351E-EB1B-4623-9B0E-ADF6E9259C1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4F50ABE-E3A2-478B-AAC4-AA5B6B7F233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B0626D4-338A-4C51-9F0E-C95DFFE7B3A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eloquentjavascript.net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smashingmagazine.com/2011/10/16-pixels-body-copy-anything-less-costly-mistake" TargetMode="External"/><Relationship Id="rId2" Type="http://schemas.openxmlformats.org/officeDocument/2006/relationships/hyperlink" Target="http://baymard.com/blog/line-length-readability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typeplate.com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developer.mozilla.org/en-US/docs/Web/CSS/Pseudo-classes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://getbootstrap.com/" TargetMode="External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Down and Dirty CSS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#2 – Books Please?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04920" y="4258800"/>
            <a:ext cx="86101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 algn="ctr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Code School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offers some of the best online courses for HTML, CSS, JavaScript, Node, Express and Angular.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9" name="Picture 8" descr=""/>
          <p:cNvPicPr/>
          <p:nvPr/>
        </p:nvPicPr>
        <p:blipFill>
          <a:blip r:embed="rId1"/>
          <a:stretch/>
        </p:blipFill>
        <p:spPr>
          <a:xfrm>
            <a:off x="304920" y="860760"/>
            <a:ext cx="8610120" cy="316440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#2 – Books Please?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04920" y="4724280"/>
            <a:ext cx="86101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Jon Duckett’s books </a:t>
            </a:r>
            <a:r>
              <a:rPr b="1" i="1" lang="en-US" sz="2200" spc="-1" strike="noStrike">
                <a:solidFill>
                  <a:srgbClr val="000000"/>
                </a:solidFill>
                <a:latin typeface="Arial"/>
              </a:rPr>
              <a:t>HTML &amp; CSS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i="1" lang="en-US" sz="2200" spc="-1" strike="noStrike">
                <a:solidFill>
                  <a:srgbClr val="000000"/>
                </a:solidFill>
                <a:latin typeface="Arial"/>
              </a:rPr>
              <a:t> JavaScript &amp; jQuery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i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These are two of the clearest primers on their respective subjects. If you’re a “book-person,” these may be helpful texts.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828800" y="990720"/>
            <a:ext cx="2704680" cy="339156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4648320" y="978840"/>
            <a:ext cx="2736000" cy="34030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#2 – Books Please?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495680" y="990720"/>
            <a:ext cx="4571640" cy="51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200" spc="-1" strike="noStrike">
                <a:solidFill>
                  <a:srgbClr val="000000"/>
                </a:solidFill>
                <a:latin typeface="Arial"/>
              </a:rPr>
              <a:t>Eloquent JavaScript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a terrific, free book that goes through the fundamentals of JavaScript.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You can find it here:</a:t>
            </a:r>
            <a:br/>
            <a:r>
              <a:rPr b="0" lang="en-US" sz="22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http://eloquentjavascript.net/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2"/>
          <a:stretch/>
        </p:blipFill>
        <p:spPr>
          <a:xfrm>
            <a:off x="285840" y="914400"/>
            <a:ext cx="4057200" cy="52574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#3 – Homework is Hard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990720" y="789480"/>
            <a:ext cx="7238520" cy="542880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#3 – Homework is Hard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Check your homework due dates in Bootcamp Spot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Generally speaking, expect homework to be semi-challenging.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Make sure you’re leaving a solid block of time to put in.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If you find yourself working on assignment for over 2 hours without even a small amount of progress, </a:t>
            </a:r>
            <a:r>
              <a:rPr b="1" i="1" lang="en-US" sz="2200" spc="-1" strike="noStrike">
                <a:solidFill>
                  <a:srgbClr val="000000"/>
                </a:solidFill>
                <a:latin typeface="Arial"/>
              </a:rPr>
              <a:t>let us know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!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You don’t win points in life staring at a blank screen.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Today’s Class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Objectives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</a:rPr>
              <a:t>In today’s class, we’ll be introducing: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CSS Typography and Google Fonts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Pseudo-Classes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Basics of Twitter Bootstrap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CSS Typography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Typography is Huge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433440" y="946080"/>
            <a:ext cx="8405280" cy="423756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304920" y="5226480"/>
            <a:ext cx="86101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 algn="ctr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Typography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can play a huge role in the visual aesthetic and emotional identity of a webpage. 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Typographic Properties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09320" y="783720"/>
            <a:ext cx="8610120" cy="56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Line Height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Distance between lines of text on a page (Golden Ratio of 1.5x font).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Font-Size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Actual size of lettering. Should be at least 16 px on modern pages.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https://www.smashingmagazine.com/2011/10/16-pixels-body-copy-anything-less-costly-mistake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Line Length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Not a CSS property but rather a standard. Should be about 50-75 characters per line on a desktop .</a:t>
            </a:r>
            <a:br/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http://baymard.com/blog/line-length-readability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Letter Spacing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Spacing between individual letters—try to avoid cramping.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Sans-Serif vs Serif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Sans-serif are fonts sans their serifs—no tails. They’re easier to read online.</a:t>
            </a:r>
            <a:br/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A Few Admin Items…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Line Height vs Fonts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/>
        </p:blipFill>
        <p:spPr>
          <a:xfrm>
            <a:off x="304920" y="914400"/>
            <a:ext cx="8525520" cy="440676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Serif vs Sans Serif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304920" y="703800"/>
            <a:ext cx="8700840" cy="481428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04920" y="5518440"/>
            <a:ext cx="861012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Serif fonts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include small lines attached to the end strokes of letters.</a:t>
            </a:r>
            <a:endParaRPr b="0" lang="en-US" sz="2000" spc="-1" strike="noStrike">
              <a:latin typeface="Arial"/>
            </a:endParaRPr>
          </a:p>
          <a:p>
            <a:pPr marL="257040" indent="-256680" algn="ctr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Sans-Serif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(without serif) do not include such strokes. 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04920" y="914400"/>
            <a:ext cx="8686440" cy="57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Create a block of text using a Lorem Ipsum Generator. Incorporate it into an HTML Document.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Then use CSS styling to modify the: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Font-family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Font-size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Font-weight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Line-height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Letter-spacing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Bonus: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If you finish early, read about TypePlate and see if you can figure out how to incorporate it into your site (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Arial"/>
                <a:ea typeface="Roboto"/>
                <a:hlinkClick r:id="rId1"/>
              </a:rPr>
              <a:t>http://typeplate.com/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Roboto"/>
              </a:rPr>
              <a:t>).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Google Fonts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9" name="Picture 6" descr=""/>
          <p:cNvPicPr/>
          <p:nvPr/>
        </p:nvPicPr>
        <p:blipFill>
          <a:blip r:embed="rId1"/>
          <a:stretch/>
        </p:blipFill>
        <p:spPr>
          <a:xfrm>
            <a:off x="438120" y="995760"/>
            <a:ext cx="8400600" cy="469188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304920" y="5817960"/>
            <a:ext cx="861012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You can easily incorporate Google’s custom fonts.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0000"/>
                </a:solidFill>
                <a:latin typeface="Arial"/>
                <a:ea typeface="Roboto"/>
              </a:rPr>
              <a:t>Google Fonts</a:t>
            </a:r>
            <a:endParaRPr b="0" lang="en-US" sz="6000" spc="-1" strike="noStrike">
              <a:latin typeface="Arial"/>
            </a:endParaRPr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304920" y="914400"/>
            <a:ext cx="86864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Assignment: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Create (or re-use) an HTML Document of your choosing and then incorporate 2-3 custom Google fonts into the page.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Bonus: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If you finish early, read about Font Awesome icons and see if you can figure out how to incorporate one onto your page.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Pseudo Styles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Pseudo Classes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4724280" y="990720"/>
            <a:ext cx="4310280" cy="5114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9" name="CustomShape 2"/>
          <p:cNvSpPr/>
          <p:nvPr/>
        </p:nvSpPr>
        <p:spPr>
          <a:xfrm>
            <a:off x="409320" y="783720"/>
            <a:ext cx="3857400" cy="56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CSS has keywords that can be added to selectors. These highlight the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special states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 the selected element.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Great example: CSS can hook onto the specific moment when a link is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hovered over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using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:hover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pseudo-class.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Complete list of pseudo-classes found here: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https://developer.mozilla.org/en-US/docs/Web/CSS/Pseudo-classes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Button with Various States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304920" y="914400"/>
            <a:ext cx="8635680" cy="51811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(Button.html | 3-Pseudoclass) 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Homework is Due on Tuesday!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52280" y="5146920"/>
            <a:ext cx="883872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Don’t forget to submit both the GitHub and GitHub Pages links!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2133720" y="1143000"/>
            <a:ext cx="4876560" cy="42764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304920" y="914400"/>
            <a:ext cx="868644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Create a series of links and modify the pseudo-classes associated with their Default, Active, Hover and Focus States.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Bonus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If you finish early, incorporate a pseudo-class we haven’t covered in your page. Then read about “pseudo-elements” and try to incorporate one as well.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Beyond CSS Hacking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Quick Refresher on HTML/CSS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143000"/>
            <a:ext cx="8152920" cy="46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HTML: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Hypertext Markup Language – (Content)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CSS: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Cascading Style Sheets – (Appearance)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HTML/CSS are the “languages of the web”.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Together they define both the content and the aesthetics of a webpage – handling everything from the layouts, colors, fonts, and content placement.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(Javascript is the third – handling logic, animation, etc.)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869400" y="4631760"/>
            <a:ext cx="1873440" cy="1494000"/>
          </a:xfrm>
          <a:prstGeom prst="rect">
            <a:avLst/>
          </a:prstGeom>
          <a:ln>
            <a:noFill/>
          </a:ln>
        </p:spPr>
      </p:pic>
      <p:pic>
        <p:nvPicPr>
          <p:cNvPr id="201" name="Picture 3" descr=""/>
          <p:cNvPicPr/>
          <p:nvPr/>
        </p:nvPicPr>
        <p:blipFill>
          <a:blip r:embed="rId2"/>
          <a:stretch/>
        </p:blipFill>
        <p:spPr>
          <a:xfrm>
            <a:off x="2743200" y="4648320"/>
            <a:ext cx="2971440" cy="14918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HTML vs HTML/CSS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990720"/>
            <a:ext cx="40381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HTML Alone</a:t>
            </a:r>
            <a:endParaRPr b="0" lang="en-US" sz="2400" spc="-1" strike="noStrike">
              <a:latin typeface="Arial"/>
            </a:endParaRPr>
          </a:p>
          <a:p>
            <a:pPr marL="257040" indent="-25668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Like writing papers in “Notepad.”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only write unformatted text.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743360" y="990720"/>
            <a:ext cx="410076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HTML / CSS</a:t>
            </a:r>
            <a:endParaRPr b="0" lang="en-US" sz="24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Like writing papers in Microsoft Word.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format text, page settings, alignment, etc. based on “highlighting” and menu options.  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603800" y="4449600"/>
            <a:ext cx="1676160" cy="1676160"/>
          </a:xfrm>
          <a:prstGeom prst="rect">
            <a:avLst/>
          </a:prstGeom>
          <a:ln>
            <a:noFill/>
          </a:ln>
        </p:spPr>
      </p:pic>
      <p:pic>
        <p:nvPicPr>
          <p:cNvPr id="206" name="Picture 4" descr=""/>
          <p:cNvPicPr/>
          <p:nvPr/>
        </p:nvPicPr>
        <p:blipFill>
          <a:blip r:embed="rId2"/>
          <a:stretch/>
        </p:blipFill>
        <p:spPr>
          <a:xfrm>
            <a:off x="6194880" y="4602240"/>
            <a:ext cx="1475280" cy="14486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04920" y="97920"/>
            <a:ext cx="6248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How You (Probably) Feel About CSS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1752480" y="838080"/>
            <a:ext cx="5714640" cy="55123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 Revelation…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04920" y="25146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There is a better way!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Where’s the CSS? (Instructor Demo)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0" y="653760"/>
            <a:ext cx="9143640" cy="561060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04920" y="914400"/>
            <a:ext cx="868644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Quick Activity: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With those closest to you, take a close look at the Bootstrap-powered HTML document I just sent you.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Be prepared to answer the following two questions: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Where does this HTML document draw its styles from?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How does our browser know which HTML element to style, and in which way? (ex: button face or background banner)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HINT: Think about how Google Fonts work.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Powered by Bootstrap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7" name="Picture 4" descr=""/>
          <p:cNvPicPr/>
          <p:nvPr/>
        </p:nvPicPr>
        <p:blipFill>
          <a:blip r:embed="rId1"/>
          <a:stretch/>
        </p:blipFill>
        <p:spPr>
          <a:xfrm>
            <a:off x="-5760" y="1287000"/>
            <a:ext cx="9143640" cy="226908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-152280" y="794880"/>
            <a:ext cx="362664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External CSS Link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9" name="Picture 6" descr=""/>
          <p:cNvPicPr/>
          <p:nvPr/>
        </p:nvPicPr>
        <p:blipFill>
          <a:blip r:embed="rId2"/>
          <a:stretch/>
        </p:blipFill>
        <p:spPr>
          <a:xfrm>
            <a:off x="0" y="4296960"/>
            <a:ext cx="9155520" cy="187632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-609480" y="3868560"/>
            <a:ext cx="746712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Pre-Defined CSS Class (ex: “Jumbotron”)</a:t>
            </a:r>
            <a:endParaRPr b="0" lang="en-US" sz="2300" spc="-1" strike="noStrike">
              <a:latin typeface="Arial"/>
            </a:endParaRPr>
          </a:p>
        </p:txBody>
      </p:sp>
    </p:spTree>
  </p:cSld>
  <p:transition>
    <p:fade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14400" y="660960"/>
            <a:ext cx="9129240" cy="5601960"/>
          </a:xfrm>
          <a:prstGeom prst="rect">
            <a:avLst/>
          </a:prstGeom>
          <a:ln>
            <a:noFill/>
          </a:ln>
        </p:spPr>
      </p:pic>
      <p:sp>
        <p:nvSpPr>
          <p:cNvPr id="22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Powered by Bootstrap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411960" y="3364560"/>
            <a:ext cx="2246040" cy="364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class=“jumbotron”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04920" y="1077840"/>
            <a:ext cx="8381520" cy="2666520"/>
          </a:xfrm>
          <a:prstGeom prst="rect">
            <a:avLst/>
          </a:prstGeom>
          <a:noFill/>
          <a:ln w="10152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#1 – Pace is Fast!!!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1"/>
          <a:stretch/>
        </p:blipFill>
        <p:spPr>
          <a:xfrm>
            <a:off x="609480" y="793440"/>
            <a:ext cx="7822080" cy="5225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Big Deal!!!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4920" y="5029200"/>
            <a:ext cx="852120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Using Bootstrap,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we have </a:t>
            </a:r>
            <a:r>
              <a:rPr b="1" i="1" lang="en-US" sz="3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PRE-DEFINED</a:t>
            </a:r>
            <a:r>
              <a:rPr b="1" i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 CSS Styles.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7" name="Picture 4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6495840" cy="324756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04920" y="914400"/>
            <a:ext cx="86864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Quick Activity: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Turn to the person next to you and celebrate this together.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Then discuss the concept of Bootstrap to confirm that you both understand why you are celebrating.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Hint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: You should be explaining why is Bootstrap’s “pre-defined” CSS a big deal.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What is Bootstrap?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Bootstrap Definition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143000"/>
            <a:ext cx="8152920" cy="46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Twitter Bootstrap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 a free collection of tools for creating websites and web applications.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comes with a pre-built design template for typography, forms, buttons, navigation, UI elements and JavaScript.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Documentation here: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http://getbootstrap.com/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2"/>
          <a:stretch/>
        </p:blipFill>
        <p:spPr>
          <a:xfrm>
            <a:off x="1676520" y="4495680"/>
            <a:ext cx="2832840" cy="1586160"/>
          </a:xfrm>
          <a:prstGeom prst="rect">
            <a:avLst/>
          </a:prstGeom>
          <a:ln>
            <a:noFill/>
          </a:ln>
        </p:spPr>
      </p:pic>
      <p:pic>
        <p:nvPicPr>
          <p:cNvPr id="235" name="Picture 4" descr=""/>
          <p:cNvPicPr/>
          <p:nvPr/>
        </p:nvPicPr>
        <p:blipFill>
          <a:blip r:embed="rId3"/>
          <a:stretch/>
        </p:blipFill>
        <p:spPr>
          <a:xfrm>
            <a:off x="4724280" y="4501080"/>
            <a:ext cx="3069360" cy="15811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Why Use Bootstrap?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7" name="Picture 2" descr=""/>
          <p:cNvPicPr/>
          <p:nvPr/>
        </p:nvPicPr>
        <p:blipFill>
          <a:blip r:embed="rId1"/>
          <a:stretch/>
        </p:blipFill>
        <p:spPr>
          <a:xfrm>
            <a:off x="228600" y="744480"/>
            <a:ext cx="5466600" cy="54561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5695560" y="1143000"/>
            <a:ext cx="3295440" cy="46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Reason #1: UI Kit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Familiarize yourself with the UI features it offers via the documentation.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Once Bootstrap is active, you can simply copy snippets from the documentation to save yourself major time of creating elements yourself.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Why Use Bootstrap?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533520" y="4114800"/>
            <a:ext cx="8191080" cy="190476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457200" y="990720"/>
            <a:ext cx="80769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Reason #2: Mobile Responsiveness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One of the most compelling reasons to use Bootstrap is the default </a:t>
            </a: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</a:rPr>
              <a:t>mobile-responsive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quality it provides.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This means that your website will look “good” automatically when viewed on screens ranging from monitors to tablets to phones. 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152280" y="1093680"/>
            <a:ext cx="2967840" cy="34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HTML Alone</a:t>
            </a:r>
            <a:endParaRPr b="0" lang="en-US" sz="3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Like writing papers in “Notepad.”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 only write unformatted text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833200" y="1093680"/>
            <a:ext cx="32623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HTML / CSS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Like writing papers in Microsoft Word.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 format text, page settings, alignment, etc. based on “highlighting” and menu options.  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609480" y="4572000"/>
            <a:ext cx="1280880" cy="1280880"/>
          </a:xfrm>
          <a:prstGeom prst="rect">
            <a:avLst/>
          </a:prstGeom>
          <a:ln>
            <a:noFill/>
          </a:ln>
        </p:spPr>
      </p:pic>
      <p:pic>
        <p:nvPicPr>
          <p:cNvPr id="246" name="Picture 4" descr=""/>
          <p:cNvPicPr/>
          <p:nvPr/>
        </p:nvPicPr>
        <p:blipFill>
          <a:blip r:embed="rId2"/>
          <a:stretch/>
        </p:blipFill>
        <p:spPr>
          <a:xfrm>
            <a:off x="3726720" y="4738320"/>
            <a:ext cx="1135080" cy="1114560"/>
          </a:xfrm>
          <a:prstGeom prst="rect">
            <a:avLst/>
          </a:prstGeom>
          <a:ln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5954400" y="1096200"/>
            <a:ext cx="32000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9996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HTML / CSS &amp; Bootstrap 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Like writing papers in Microsoft Word with a </a:t>
            </a:r>
            <a:r>
              <a:rPr b="1" lang="en-US" sz="1900" spc="-1" strike="noStrike" u="sng">
                <a:solidFill>
                  <a:srgbClr val="000000"/>
                </a:solidFill>
                <a:uFillTx/>
                <a:latin typeface="Arial"/>
              </a:rPr>
              <a:t>prebuilt template.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You can still customize, but now have a pre-built style and aesthetic look.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248" name="Picture 4" descr=""/>
          <p:cNvPicPr/>
          <p:nvPr/>
        </p:nvPicPr>
        <p:blipFill>
          <a:blip r:embed="rId3"/>
          <a:stretch/>
        </p:blipFill>
        <p:spPr>
          <a:xfrm>
            <a:off x="6654960" y="4703760"/>
            <a:ext cx="1145160" cy="1124280"/>
          </a:xfrm>
          <a:prstGeom prst="rect">
            <a:avLst/>
          </a:prstGeom>
          <a:ln>
            <a:noFill/>
          </a:ln>
        </p:spPr>
      </p:pic>
      <p:pic>
        <p:nvPicPr>
          <p:cNvPr id="249" name="Picture 4" descr=""/>
          <p:cNvPicPr/>
          <p:nvPr/>
        </p:nvPicPr>
        <p:blipFill>
          <a:blip r:embed="rId4"/>
          <a:stretch/>
        </p:blipFill>
        <p:spPr>
          <a:xfrm>
            <a:off x="7924680" y="4784040"/>
            <a:ext cx="685440" cy="887040"/>
          </a:xfrm>
          <a:prstGeom prst="rect">
            <a:avLst/>
          </a:prstGeom>
          <a:ln>
            <a:noFill/>
          </a:ln>
        </p:spPr>
      </p:pic>
      <p:sp>
        <p:nvSpPr>
          <p:cNvPr id="250" name="CustomShape 5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HTML / CSS / Bootstrap Analogy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Key Bootstrap Features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Bootstrap Components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4" name="Picture 2" descr=""/>
          <p:cNvPicPr/>
          <p:nvPr/>
        </p:nvPicPr>
        <p:blipFill>
          <a:blip r:embed="rId1"/>
          <a:stretch/>
        </p:blipFill>
        <p:spPr>
          <a:xfrm>
            <a:off x="1307520" y="873000"/>
            <a:ext cx="6500880" cy="4155840"/>
          </a:xfrm>
          <a:prstGeom prst="rect">
            <a:avLst/>
          </a:prstGeom>
          <a:ln>
            <a:noFill/>
          </a:ln>
        </p:spPr>
      </p:pic>
      <p:sp>
        <p:nvSpPr>
          <p:cNvPr id="255" name="CustomShape 3"/>
          <p:cNvSpPr/>
          <p:nvPr/>
        </p:nvSpPr>
        <p:spPr>
          <a:xfrm>
            <a:off x="367200" y="5334120"/>
            <a:ext cx="8381520" cy="20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Bootstrap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offers a wide range of components that you should consider including in your next web projects. Flip through the documentation and incorporate elements you see fit. 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Bootstrap Nav Bars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8" name="Picture 5" descr=""/>
          <p:cNvPicPr/>
          <p:nvPr/>
        </p:nvPicPr>
        <p:blipFill>
          <a:blip r:embed="rId1"/>
          <a:stretch/>
        </p:blipFill>
        <p:spPr>
          <a:xfrm>
            <a:off x="462240" y="1905120"/>
            <a:ext cx="8205480" cy="4343400"/>
          </a:xfrm>
          <a:prstGeom prst="rect">
            <a:avLst/>
          </a:prstGeom>
          <a:ln>
            <a:noFill/>
          </a:ln>
        </p:spPr>
      </p:pic>
      <p:pic>
        <p:nvPicPr>
          <p:cNvPr id="259" name="Picture 6" descr=""/>
          <p:cNvPicPr/>
          <p:nvPr/>
        </p:nvPicPr>
        <p:blipFill>
          <a:blip r:embed="rId2"/>
          <a:srcRect l="0" t="0" r="19121" b="0"/>
          <a:stretch/>
        </p:blipFill>
        <p:spPr>
          <a:xfrm>
            <a:off x="0" y="914400"/>
            <a:ext cx="9129960" cy="485280"/>
          </a:xfrm>
          <a:prstGeom prst="rect">
            <a:avLst/>
          </a:prstGeom>
          <a:ln>
            <a:noFill/>
          </a:ln>
        </p:spPr>
      </p:pic>
      <p:sp>
        <p:nvSpPr>
          <p:cNvPr id="260" name="CustomShape 3"/>
          <p:cNvSpPr/>
          <p:nvPr/>
        </p:nvSpPr>
        <p:spPr>
          <a:xfrm>
            <a:off x="304920" y="1476000"/>
            <a:ext cx="700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Example: 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#1 – Pace is Fast!!!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Here’s the reality, the pace of this program </a:t>
            </a:r>
            <a:r>
              <a:rPr b="1" i="1" lang="en-US" sz="2200" spc="-1" strike="noStrike" u="sng">
                <a:solidFill>
                  <a:srgbClr val="000000"/>
                </a:solidFill>
                <a:uFillTx/>
                <a:latin typeface="Arial"/>
              </a:rPr>
              <a:t>is FAST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We could slow down and make it easier – but that wouldn’t prepare you to be developers right out of the program.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Take up the challenge. Try to retain as much as you can.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Then on your own time (after the program), go back and review the concepts you felt you needed a refresher on.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Don’t try to master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every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little detail.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</a:rPr>
              <a:t>Focus on the big picture and how to find what you need, when you need it.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Bootstrap Jumbotron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rcRect l="0" t="9764" r="0" b="0"/>
          <a:stretch/>
        </p:blipFill>
        <p:spPr>
          <a:xfrm>
            <a:off x="57240" y="1066680"/>
            <a:ext cx="9029520" cy="3652200"/>
          </a:xfrm>
          <a:prstGeom prst="rect">
            <a:avLst/>
          </a:prstGeom>
          <a:ln>
            <a:noFill/>
          </a:ln>
        </p:spPr>
      </p:pic>
      <p:pic>
        <p:nvPicPr>
          <p:cNvPr id="264" name="Picture 4" descr=""/>
          <p:cNvPicPr/>
          <p:nvPr/>
        </p:nvPicPr>
        <p:blipFill>
          <a:blip r:embed="rId2"/>
          <a:stretch/>
        </p:blipFill>
        <p:spPr>
          <a:xfrm>
            <a:off x="1219320" y="4800600"/>
            <a:ext cx="7681320" cy="1260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-25920" y="4763160"/>
            <a:ext cx="700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Example: 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Bootstrap Glyphs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1"/>
          <a:stretch/>
        </p:blipFill>
        <p:spPr>
          <a:xfrm>
            <a:off x="1333080" y="885960"/>
            <a:ext cx="6465600" cy="429552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304920" y="5510880"/>
            <a:ext cx="700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Example: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2"/>
          <a:stretch/>
        </p:blipFill>
        <p:spPr>
          <a:xfrm>
            <a:off x="1651320" y="5499360"/>
            <a:ext cx="5829120" cy="3805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Bootstrap Table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09480" y="2666880"/>
            <a:ext cx="7009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Example: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/>
        </p:blipFill>
        <p:spPr>
          <a:xfrm>
            <a:off x="581040" y="990720"/>
            <a:ext cx="7981560" cy="1571400"/>
          </a:xfrm>
          <a:prstGeom prst="rect">
            <a:avLst/>
          </a:prstGeom>
          <a:ln>
            <a:noFill/>
          </a:ln>
        </p:spPr>
      </p:pic>
      <p:pic>
        <p:nvPicPr>
          <p:cNvPr id="275" name="Picture 1" descr=""/>
          <p:cNvPicPr/>
          <p:nvPr/>
        </p:nvPicPr>
        <p:blipFill>
          <a:blip r:embed="rId2"/>
          <a:stretch/>
        </p:blipFill>
        <p:spPr>
          <a:xfrm>
            <a:off x="685800" y="3110400"/>
            <a:ext cx="4571640" cy="31622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Bootstrap Form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2438280" y="3119040"/>
            <a:ext cx="5826240" cy="3039840"/>
          </a:xfrm>
          <a:prstGeom prst="rect">
            <a:avLst/>
          </a:prstGeom>
          <a:ln>
            <a:noFill/>
          </a:ln>
        </p:spPr>
      </p:pic>
      <p:pic>
        <p:nvPicPr>
          <p:cNvPr id="278" name="Picture 3" descr=""/>
          <p:cNvPicPr/>
          <p:nvPr/>
        </p:nvPicPr>
        <p:blipFill>
          <a:blip r:embed="rId2"/>
          <a:stretch/>
        </p:blipFill>
        <p:spPr>
          <a:xfrm>
            <a:off x="1241280" y="748080"/>
            <a:ext cx="6033600" cy="22831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1241280" y="3129120"/>
            <a:ext cx="7009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Example: 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(BootstrapButtons.html | 5-BootstrapDemo) 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fade/>
  </p:transition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04920" y="847800"/>
            <a:ext cx="868644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Activity: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Working with someone closest to you: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Navigate to the Twitter Bootstrap website.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Then copy the link to the Bootstrap CSS file into one of your old HTML files.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Look through the Bootstrap CSS or Components list and incorporate at least three Bootstrap elements onto your page.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Slack a screenshot of your page to your section’s channel when you finish.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Roboto"/>
              </a:rPr>
              <a:t>Hint: First include a link to Bootstrap’s CSS. Then visit the Bootstrap page on CSS or Components. 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Takeaways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Takeaways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57200" y="990720"/>
            <a:ext cx="8076960" cy="53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By the end of class you should be able to: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Offer a loose definition of “typography” and a few CSS properties for styling it.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Offer a practical example of using pseudo-classes.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Understand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generally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what Twitter Bootstrap is and why pre-defined CSS frameworks are powerful.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Know how to incorporate the Twitter Bootstrap style library into your website. 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Next Class… Layout Building!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4" descr=""/>
          <p:cNvPicPr/>
          <p:nvPr/>
        </p:nvPicPr>
        <p:blipFill>
          <a:blip r:embed="rId1"/>
          <a:stretch/>
        </p:blipFill>
        <p:spPr>
          <a:xfrm>
            <a:off x="1943280" y="838080"/>
            <a:ext cx="5638320" cy="537804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6172200" y="1371600"/>
            <a:ext cx="281916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#1 – Pace is Fast!!!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That said, as instructors and TAs, we are here to help.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Share your GitHub code as you run into issues. We can let you know if you’re going in the right (or wrong) direction.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Come to office hours! We can help go over old code, offer tips on homework, or just generally give you a pep talk.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6400800" y="3886200"/>
            <a:ext cx="2351520" cy="235152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304920" y="3886200"/>
            <a:ext cx="58024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Reach out to Student Success if you’d ever like to schedule a 1-on-1 meeting.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Homework #2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#2 – Books Please?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304920" y="685800"/>
            <a:ext cx="8677080" cy="55882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05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#2 – Books Please?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</a:rPr>
              <a:t>Advice: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While in this program, concentrate </a:t>
            </a: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your efforts on what we’re covering in class.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Books can be helpful when you are learning on your own. But in a Bootcamp like this, they can also be distracting—especially when our class is moving so quickly.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When you’re at home, focus your efforts on completing your homework, re-completing in-class exercises, and going over slides.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Invest in books and outside tutorials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after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you finish the program.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Feedback #2 – Books Please?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04920" y="25146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That said,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if you truly feel the need for outside resources…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10830</TotalTime>
  <Application>LibreOffice/6.0.3.2$Linux_X86_64 LibreOffice_project/00m0$Build-2</Application>
  <Words>1622</Words>
  <Paragraphs>311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2018-07-06T22:09:31Z</dcterms:modified>
  <cp:revision>1487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60</vt:i4>
  </property>
</Properties>
</file>