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69920" cy="480060"/>
          </a:xfrm>
          <a:prstGeom prst="rect">
            <a:avLst/>
          </a:prstGeom>
          <a:noFill/>
          <a:ln>
            <a:noFill/>
          </a:ln>
        </p:spPr>
        <p:txBody>
          <a:bodyPr anchorCtr="0" anchor="t" bIns="47850" lIns="95725" spcFirstLastPara="1" rIns="95725" wrap="square" tIns="47850"/>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587" y="0"/>
            <a:ext cx="3169920" cy="480060"/>
          </a:xfrm>
          <a:prstGeom prst="rect">
            <a:avLst/>
          </a:prstGeom>
          <a:noFill/>
          <a:ln>
            <a:noFill/>
          </a:ln>
        </p:spPr>
        <p:txBody>
          <a:bodyPr anchorCtr="0" anchor="t" bIns="47850" lIns="95725" spcFirstLastPara="1" rIns="95725" wrap="square" tIns="47850"/>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19474"/>
            <a:ext cx="3169920" cy="480060"/>
          </a:xfrm>
          <a:prstGeom prst="rect">
            <a:avLst/>
          </a:prstGeom>
          <a:noFill/>
          <a:ln>
            <a:noFill/>
          </a:ln>
        </p:spPr>
        <p:txBody>
          <a:bodyPr anchorCtr="0" anchor="b" bIns="47850" lIns="95725" spcFirstLastPara="1" rIns="95725" wrap="square" tIns="47850"/>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Shape 3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 name="Shape 3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Shape 95"/>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6" name="Shape 96"/>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Shape 10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7" name="Shape 107"/>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Shape 117"/>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731520" y="4560570"/>
            <a:ext cx="5852160" cy="4320540"/>
          </a:xfrm>
          <a:prstGeom prst="rect">
            <a:avLst/>
          </a:prstGeom>
        </p:spPr>
        <p:txBody>
          <a:bodyPr anchorCtr="0" anchor="t" bIns="47850" lIns="95725" spcFirstLastPara="1" rIns="95725" wrap="square" tIns="47850">
            <a:noAutofit/>
          </a:bodyPr>
          <a:lstStyle/>
          <a:p>
            <a:pPr indent="0" lvl="0" marL="0">
              <a:spcBef>
                <a:spcPts val="0"/>
              </a:spcBef>
              <a:spcAft>
                <a:spcPts val="0"/>
              </a:spcAft>
              <a:buNone/>
            </a:pPr>
            <a:r>
              <a:t/>
            </a:r>
            <a:endParaRPr/>
          </a:p>
        </p:txBody>
      </p:sp>
      <p:sp>
        <p:nvSpPr>
          <p:cNvPr id="124" name="Shape 124"/>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Shape 134"/>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5" name="Shape 135"/>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Shape 141"/>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Shape 14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Shape 15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Shape 164"/>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Shape 17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Shape 3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 name="Shape 4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Shape 182"/>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Shape 191"/>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2" name="Shape 192"/>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Shape 197"/>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Shape 21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Shape 241"/>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Shape 251"/>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Shape 252"/>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Shape 261"/>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2" name="Shape 262"/>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Shape 27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1" name="Shape 27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Shape 27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Shape 28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0" name="Shape 29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Shape 45"/>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 name="Shape 46"/>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Shape 29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9" name="Shape 29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Shape 307"/>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8" name="Shape 308"/>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Shape 33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1" name="Shape 33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Shape 35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4" name="Shape 35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Shape 37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7" name="Shape 377"/>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Shape 39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0" name="Shape 40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Shape 40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0" name="Shape 41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Shape 41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9" name="Shape 41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Shape 42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9" name="Shape 42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Shape 435"/>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6" name="Shape 436"/>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Shape 52"/>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 name="Shape 53"/>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Shape 442"/>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3" name="Shape 443"/>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Shape 45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1" name="Shape 45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Shape 459"/>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0" name="Shape 460"/>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Shape 46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7" name="Shape 467"/>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Shape 47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4" name="Shape 47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Shape 48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1" name="Shape 48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Shape 487"/>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8" name="Shape 488"/>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Shape 496"/>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7" name="Shape 497"/>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Shape 50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4" name="Shape 50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Shape 51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11" name="Shape 51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Shape 5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 name="Shape 5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Shape 65"/>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6" name="Shape 66"/>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Shape 73"/>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 name="Shape 74"/>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Shape 80"/>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 name="Shape 81"/>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Shape 88"/>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9" name="Shape 89"/>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3F3F3F"/>
        </a:solidFill>
      </p:bgPr>
    </p:bg>
    <p:spTree>
      <p:nvGrpSpPr>
        <p:cNvPr id="15"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Shape 17"/>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8" name="Shape 18"/>
          <p:cNvSpPr txBox="1"/>
          <p:nvPr/>
        </p:nvSpPr>
        <p:spPr>
          <a:xfrm>
            <a:off x="426892" y="3962400"/>
            <a:ext cx="3535508"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Coding Bootcamp</a:t>
            </a:r>
            <a:endParaRPr b="0" i="0" sz="1950" u="none" cap="none" strike="noStrike">
              <a:solidFill>
                <a:schemeClr val="lt1"/>
              </a:solidFill>
              <a:latin typeface="Arial"/>
              <a:ea typeface="Arial"/>
              <a:cs typeface="Arial"/>
              <a:sym typeface="Arial"/>
            </a:endParaRPr>
          </a:p>
        </p:txBody>
      </p:sp>
      <p:sp>
        <p:nvSpPr>
          <p:cNvPr id="19" name="Shape 19"/>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100"/>
              <a:buFont typeface="Arial"/>
              <a:buNone/>
              <a:defRPr b="1" i="0"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solidFill>
          <a:srgbClr val="3F3F3F"/>
        </a:solidFill>
      </p:bgPr>
    </p:bg>
    <p:spTree>
      <p:nvGrpSpPr>
        <p:cNvPr id="20" name="Shape 20"/>
        <p:cNvGrpSpPr/>
        <p:nvPr/>
      </p:nvGrpSpPr>
      <p:grpSpPr>
        <a:xfrm>
          <a:off x="0" y="0"/>
          <a:ext cx="0" cy="0"/>
          <a:chOff x="0" y="0"/>
          <a:chExt cx="0" cy="0"/>
        </a:xfrm>
      </p:grpSpPr>
      <p:sp>
        <p:nvSpPr>
          <p:cNvPr id="21" name="Shape 21"/>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Shape 22"/>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3" name="Shape 23"/>
          <p:cNvSpPr txBox="1"/>
          <p:nvPr/>
        </p:nvSpPr>
        <p:spPr>
          <a:xfrm>
            <a:off x="1425286" y="3851911"/>
            <a:ext cx="6457950" cy="549087"/>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800"/>
              <a:buFont typeface="Calibri"/>
              <a:buNone/>
            </a:pPr>
            <a:r>
              <a:t/>
            </a:r>
            <a:endParaRPr b="1" i="1" sz="1800" u="none" cap="none" strike="noStrike">
              <a:solidFill>
                <a:schemeClr val="lt1"/>
              </a:solidFill>
              <a:latin typeface="Arial"/>
              <a:ea typeface="Arial"/>
              <a:cs typeface="Arial"/>
              <a:sym typeface="Arial"/>
            </a:endParaRPr>
          </a:p>
        </p:txBody>
      </p:sp>
      <p:sp>
        <p:nvSpPr>
          <p:cNvPr id="24" name="Shape 24"/>
          <p:cNvSpPr txBox="1"/>
          <p:nvPr/>
        </p:nvSpPr>
        <p:spPr>
          <a:xfrm>
            <a:off x="6247493" y="6540236"/>
            <a:ext cx="2787650"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2016 | Coding Boot Camp - All Rights Reserved</a:t>
            </a:r>
            <a:endParaRPr/>
          </a:p>
        </p:txBody>
      </p:sp>
      <p:sp>
        <p:nvSpPr>
          <p:cNvPr id="25" name="Shape 25"/>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100"/>
              <a:buFont typeface="Arial"/>
              <a:buNone/>
              <a:defRPr b="1" i="1"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6" name="Shape 26"/>
        <p:cNvGrpSpPr/>
        <p:nvPr/>
      </p:nvGrpSpPr>
      <p:grpSpPr>
        <a:xfrm>
          <a:off x="0" y="0"/>
          <a:ext cx="0" cy="0"/>
          <a:chOff x="0" y="0"/>
          <a:chExt cx="0" cy="0"/>
        </a:xfrm>
      </p:grpSpPr>
      <p:sp>
        <p:nvSpPr>
          <p:cNvPr id="27" name="Shape 27"/>
          <p:cNvSpPr/>
          <p:nvPr/>
        </p:nvSpPr>
        <p:spPr>
          <a:xfrm>
            <a:off x="0" y="6418964"/>
            <a:ext cx="9155741" cy="457748"/>
          </a:xfrm>
          <a:prstGeom prst="flowChartProcess">
            <a:avLst/>
          </a:prstGeom>
          <a:solidFill>
            <a:srgbClr val="1D1A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8" name="Shape 2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nvSpPr>
        <p:spPr>
          <a:xfrm>
            <a:off x="6247493" y="6540236"/>
            <a:ext cx="2787650"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2016 | Coding Boot Camp - All Rights Reserved</a:t>
            </a:r>
            <a:endParaRPr/>
          </a:p>
        </p:txBody>
      </p:sp>
      <p:cxnSp>
        <p:nvCxnSpPr>
          <p:cNvPr id="30" name="Shape 30"/>
          <p:cNvCxnSpPr/>
          <p:nvPr/>
        </p:nvCxnSpPr>
        <p:spPr>
          <a:xfrm>
            <a:off x="0" y="653854"/>
            <a:ext cx="9144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Shape 36"/>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Jumping for JS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pic>
        <p:nvPicPr>
          <p:cNvPr id="99" name="Shape 99"/>
          <p:cNvPicPr preferRelativeResize="0"/>
          <p:nvPr/>
        </p:nvPicPr>
        <p:blipFill rotWithShape="1">
          <a:blip r:embed="rId3">
            <a:alphaModFix/>
          </a:blip>
          <a:srcRect b="0" l="0" r="0" t="0"/>
          <a:stretch/>
        </p:blipFill>
        <p:spPr>
          <a:xfrm>
            <a:off x="5029201" y="990600"/>
            <a:ext cx="3558002" cy="1586429"/>
          </a:xfrm>
          <a:prstGeom prst="rect">
            <a:avLst/>
          </a:prstGeom>
          <a:noFill/>
          <a:ln cap="flat" cmpd="sng" w="9525">
            <a:solidFill>
              <a:schemeClr val="accent1"/>
            </a:solidFill>
            <a:prstDash val="solid"/>
            <a:round/>
            <a:headEnd len="sm" w="sm" type="none"/>
            <a:tailEnd len="sm" w="sm" type="none"/>
          </a:ln>
        </p:spPr>
      </p:pic>
      <p:pic>
        <p:nvPicPr>
          <p:cNvPr id="100" name="Shape 100"/>
          <p:cNvPicPr preferRelativeResize="0"/>
          <p:nvPr/>
        </p:nvPicPr>
        <p:blipFill rotWithShape="1">
          <a:blip r:embed="rId4">
            <a:alphaModFix/>
          </a:blip>
          <a:srcRect b="0" l="0" r="0" t="0"/>
          <a:stretch/>
        </p:blipFill>
        <p:spPr>
          <a:xfrm>
            <a:off x="5029200" y="2832609"/>
            <a:ext cx="3558002" cy="1212773"/>
          </a:xfrm>
          <a:prstGeom prst="rect">
            <a:avLst/>
          </a:prstGeom>
          <a:noFill/>
          <a:ln cap="flat" cmpd="sng" w="9525">
            <a:solidFill>
              <a:schemeClr val="accent1"/>
            </a:solidFill>
            <a:prstDash val="solid"/>
            <a:round/>
            <a:headEnd len="sm" w="sm" type="none"/>
            <a:tailEnd len="sm" w="sm" type="none"/>
          </a:ln>
        </p:spPr>
      </p:pic>
      <p:sp>
        <p:nvSpPr>
          <p:cNvPr id="101" name="Shape 101"/>
          <p:cNvSpPr txBox="1"/>
          <p:nvPr/>
        </p:nvSpPr>
        <p:spPr>
          <a:xfrm>
            <a:off x="331586" y="4300962"/>
            <a:ext cx="8736214" cy="141403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Console.log</a:t>
            </a:r>
            <a:r>
              <a:rPr b="0" i="0" lang="en-US" sz="2400" u="none" cap="none" strike="noStrike">
                <a:solidFill>
                  <a:schemeClr val="dk1"/>
                </a:solidFill>
                <a:latin typeface="Arial"/>
                <a:ea typeface="Arial"/>
                <a:cs typeface="Arial"/>
                <a:sym typeface="Arial"/>
              </a:rPr>
              <a:t> displays discreetly to the debugger.</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Alert</a:t>
            </a:r>
            <a:r>
              <a:rPr b="0" i="0" lang="en-US" sz="2400" u="none" cap="none" strike="noStrike">
                <a:solidFill>
                  <a:schemeClr val="dk1"/>
                </a:solidFill>
                <a:latin typeface="Arial"/>
                <a:ea typeface="Arial"/>
                <a:cs typeface="Arial"/>
                <a:sym typeface="Arial"/>
              </a:rPr>
              <a:t> displays a pop-up message to the user.</a:t>
            </a:r>
            <a:endParaRPr/>
          </a:p>
        </p:txBody>
      </p:sp>
      <p:pic>
        <p:nvPicPr>
          <p:cNvPr descr="C:\Users\Kevin\Desktop\werock.PNG" id="102" name="Shape 102"/>
          <p:cNvPicPr preferRelativeResize="0"/>
          <p:nvPr/>
        </p:nvPicPr>
        <p:blipFill rotWithShape="1">
          <a:blip r:embed="rId5">
            <a:alphaModFix/>
          </a:blip>
          <a:srcRect b="0" l="0" r="0" t="0"/>
          <a:stretch/>
        </p:blipFill>
        <p:spPr>
          <a:xfrm>
            <a:off x="385052" y="2972776"/>
            <a:ext cx="4195491" cy="932437"/>
          </a:xfrm>
          <a:prstGeom prst="rect">
            <a:avLst/>
          </a:prstGeom>
          <a:noFill/>
          <a:ln>
            <a:noFill/>
          </a:ln>
        </p:spPr>
      </p:pic>
      <p:pic>
        <p:nvPicPr>
          <p:cNvPr descr="C:\Users\Kevin\Desktop\ary.PNG" id="103" name="Shape 103"/>
          <p:cNvPicPr preferRelativeResize="0"/>
          <p:nvPr/>
        </p:nvPicPr>
        <p:blipFill rotWithShape="1">
          <a:blip r:embed="rId6">
            <a:alphaModFix/>
          </a:blip>
          <a:srcRect b="0" l="0" r="0" t="0"/>
          <a:stretch/>
        </p:blipFill>
        <p:spPr>
          <a:xfrm>
            <a:off x="297014" y="1524000"/>
            <a:ext cx="4305300" cy="62181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sp>
        <p:nvSpPr>
          <p:cNvPr id="110" name="Shape 110"/>
          <p:cNvSpPr txBox="1"/>
          <p:nvPr/>
        </p:nvSpPr>
        <p:spPr>
          <a:xfrm>
            <a:off x="331586" y="4727136"/>
            <a:ext cx="8736214" cy="141403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Confirm </a:t>
            </a:r>
            <a:r>
              <a:rPr b="0" i="0" lang="en-US" sz="2400" u="none" cap="none" strike="noStrike">
                <a:solidFill>
                  <a:schemeClr val="dk1"/>
                </a:solidFill>
                <a:latin typeface="Arial"/>
                <a:ea typeface="Arial"/>
                <a:cs typeface="Arial"/>
                <a:sym typeface="Arial"/>
              </a:rPr>
              <a:t>displays a True/False popup.</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Alert </a:t>
            </a:r>
            <a:r>
              <a:rPr b="0" i="0" lang="en-US" sz="2400" u="none" cap="none" strike="noStrike">
                <a:solidFill>
                  <a:schemeClr val="dk1"/>
                </a:solidFill>
                <a:latin typeface="Arial"/>
                <a:ea typeface="Arial"/>
                <a:cs typeface="Arial"/>
                <a:sym typeface="Arial"/>
              </a:rPr>
              <a:t>displays a prompt with a text-box input. </a:t>
            </a:r>
            <a:endParaRPr/>
          </a:p>
        </p:txBody>
      </p:sp>
      <p:pic>
        <p:nvPicPr>
          <p:cNvPr id="111" name="Shape 111"/>
          <p:cNvPicPr preferRelativeResize="0"/>
          <p:nvPr/>
        </p:nvPicPr>
        <p:blipFill rotWithShape="1">
          <a:blip r:embed="rId3">
            <a:alphaModFix/>
          </a:blip>
          <a:srcRect b="0" l="0" r="0" t="0"/>
          <a:stretch/>
        </p:blipFill>
        <p:spPr>
          <a:xfrm>
            <a:off x="5181600" y="891938"/>
            <a:ext cx="3610119" cy="1450567"/>
          </a:xfrm>
          <a:prstGeom prst="rect">
            <a:avLst/>
          </a:prstGeom>
          <a:noFill/>
          <a:ln cap="flat" cmpd="sng" w="9525">
            <a:solidFill>
              <a:schemeClr val="accent1"/>
            </a:solidFill>
            <a:prstDash val="solid"/>
            <a:round/>
            <a:headEnd len="sm" w="sm" type="none"/>
            <a:tailEnd len="sm" w="sm" type="none"/>
          </a:ln>
        </p:spPr>
      </p:pic>
      <p:pic>
        <p:nvPicPr>
          <p:cNvPr id="112" name="Shape 112"/>
          <p:cNvPicPr preferRelativeResize="0"/>
          <p:nvPr/>
        </p:nvPicPr>
        <p:blipFill rotWithShape="1">
          <a:blip r:embed="rId4">
            <a:alphaModFix/>
          </a:blip>
          <a:srcRect b="0" l="0" r="0" t="0"/>
          <a:stretch/>
        </p:blipFill>
        <p:spPr>
          <a:xfrm>
            <a:off x="5181600" y="2450448"/>
            <a:ext cx="3712740" cy="1767971"/>
          </a:xfrm>
          <a:prstGeom prst="rect">
            <a:avLst/>
          </a:prstGeom>
          <a:noFill/>
          <a:ln cap="flat" cmpd="sng" w="9525">
            <a:solidFill>
              <a:schemeClr val="accent1"/>
            </a:solidFill>
            <a:prstDash val="solid"/>
            <a:round/>
            <a:headEnd len="sm" w="sm" type="none"/>
            <a:tailEnd len="sm" w="sm" type="none"/>
          </a:ln>
        </p:spPr>
      </p:pic>
      <p:pic>
        <p:nvPicPr>
          <p:cNvPr descr="C:\Users\Kevin\Desktop\conf.PNG" id="113" name="Shape 113"/>
          <p:cNvPicPr preferRelativeResize="0"/>
          <p:nvPr/>
        </p:nvPicPr>
        <p:blipFill rotWithShape="1">
          <a:blip r:embed="rId5">
            <a:alphaModFix/>
          </a:blip>
          <a:srcRect b="0" l="0" r="0" t="0"/>
          <a:stretch/>
        </p:blipFill>
        <p:spPr>
          <a:xfrm>
            <a:off x="412210" y="1290166"/>
            <a:ext cx="4111549" cy="654110"/>
          </a:xfrm>
          <a:prstGeom prst="rect">
            <a:avLst/>
          </a:prstGeom>
          <a:noFill/>
          <a:ln>
            <a:noFill/>
          </a:ln>
        </p:spPr>
      </p:pic>
      <p:pic>
        <p:nvPicPr>
          <p:cNvPr descr="C:\Users\Kevin\Desktop\prom.PNG" id="114" name="Shape 114"/>
          <p:cNvPicPr preferRelativeResize="0"/>
          <p:nvPr/>
        </p:nvPicPr>
        <p:blipFill rotWithShape="1">
          <a:blip r:embed="rId6">
            <a:alphaModFix/>
          </a:blip>
          <a:srcRect b="0" l="0" r="0" t="0"/>
          <a:stretch/>
        </p:blipFill>
        <p:spPr>
          <a:xfrm>
            <a:off x="255386" y="3047135"/>
            <a:ext cx="4545214" cy="62791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21" name="Shape 121"/>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How do we “write” text to the HTML itself?</a:t>
            </a:r>
            <a:endParaRPr b="0" i="1" sz="3145" u="none" cap="none" strike="noStrike">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descr="C:\Users\Kevin\Desktop\write.PNG" id="126" name="Shape 126"/>
          <p:cNvPicPr preferRelativeResize="0"/>
          <p:nvPr/>
        </p:nvPicPr>
        <p:blipFill rotWithShape="1">
          <a:blip r:embed="rId3">
            <a:alphaModFix/>
          </a:blip>
          <a:srcRect b="0" l="0" r="0" t="0"/>
          <a:stretch/>
        </p:blipFill>
        <p:spPr>
          <a:xfrm>
            <a:off x="143793" y="2791318"/>
            <a:ext cx="6561807" cy="3533281"/>
          </a:xfrm>
          <a:prstGeom prst="rect">
            <a:avLst/>
          </a:prstGeom>
          <a:noFill/>
          <a:ln>
            <a:noFill/>
          </a:ln>
        </p:spPr>
      </p:pic>
      <p:sp>
        <p:nvSpPr>
          <p:cNvPr id="127" name="Shape 12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Writing to HTML</a:t>
            </a:r>
            <a:endParaRPr/>
          </a:p>
        </p:txBody>
      </p:sp>
      <p:sp>
        <p:nvSpPr>
          <p:cNvPr id="128" name="Shape 128"/>
          <p:cNvSpPr txBox="1"/>
          <p:nvPr/>
        </p:nvSpPr>
        <p:spPr>
          <a:xfrm>
            <a:off x="143793" y="636805"/>
            <a:ext cx="8774782" cy="2743748"/>
          </a:xfrm>
          <a:prstGeom prst="rect">
            <a:avLst/>
          </a:prstGeom>
          <a:noFill/>
          <a:ln>
            <a:noFill/>
          </a:ln>
        </p:spPr>
        <p:txBody>
          <a:bodyPr anchorCtr="0" anchor="t" bIns="45700" lIns="91425" spcFirstLastPara="1" rIns="91425" wrap="square" tIns="45700">
            <a:noAutofit/>
          </a:bodyPr>
          <a:lstStyle/>
          <a:p>
            <a:pPr indent="-330200" lvl="0" marL="6858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 can use JavaScript to directly write to the HTML page itself using </a:t>
            </a:r>
            <a:r>
              <a:rPr b="1" i="0" lang="en-US" sz="2000" u="none" cap="none" strike="noStrike">
                <a:solidFill>
                  <a:schemeClr val="dk1"/>
                </a:solidFill>
                <a:latin typeface="Arial"/>
                <a:ea typeface="Arial"/>
                <a:cs typeface="Arial"/>
                <a:sym typeface="Arial"/>
              </a:rPr>
              <a:t>document.write( ).</a:t>
            </a:r>
            <a:endParaRPr/>
          </a:p>
          <a:p>
            <a:pPr indent="-330200" lvl="0" marL="685800" marR="0" rtl="0" algn="l">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Later we will go over </a:t>
            </a:r>
            <a:r>
              <a:rPr b="0" i="1" lang="en-US" sz="2000" u="none" cap="none" strike="noStrike">
                <a:solidFill>
                  <a:schemeClr val="dk1"/>
                </a:solidFill>
                <a:latin typeface="Arial"/>
                <a:ea typeface="Arial"/>
                <a:cs typeface="Arial"/>
                <a:sym typeface="Arial"/>
              </a:rPr>
              <a:t>much</a:t>
            </a:r>
            <a:r>
              <a:rPr b="0" i="0" lang="en-US" sz="2000" u="none" cap="none" strike="noStrike">
                <a:solidFill>
                  <a:schemeClr val="dk1"/>
                </a:solidFill>
                <a:latin typeface="Arial"/>
                <a:ea typeface="Arial"/>
                <a:cs typeface="Arial"/>
                <a:sym typeface="Arial"/>
              </a:rPr>
              <a:t> more advanced approaches for writing HTML using JavaScript and jQuery.</a:t>
            </a:r>
            <a:endParaRPr/>
          </a:p>
        </p:txBody>
      </p:sp>
      <p:sp>
        <p:nvSpPr>
          <p:cNvPr id="129" name="Shape 129"/>
          <p:cNvSpPr txBox="1"/>
          <p:nvPr/>
        </p:nvSpPr>
        <p:spPr>
          <a:xfrm>
            <a:off x="6477000" y="5360126"/>
            <a:ext cx="1671637" cy="428899"/>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Test.html </a:t>
            </a:r>
            <a:endParaRPr/>
          </a:p>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(sublime)</a:t>
            </a:r>
            <a:endParaRPr/>
          </a:p>
        </p:txBody>
      </p:sp>
      <p:pic>
        <p:nvPicPr>
          <p:cNvPr id="130" name="Shape 130"/>
          <p:cNvPicPr preferRelativeResize="0"/>
          <p:nvPr/>
        </p:nvPicPr>
        <p:blipFill rotWithShape="1">
          <a:blip r:embed="rId4">
            <a:alphaModFix/>
          </a:blip>
          <a:srcRect b="0" l="0" r="0" t="0"/>
          <a:stretch/>
        </p:blipFill>
        <p:spPr>
          <a:xfrm>
            <a:off x="4953000" y="3429000"/>
            <a:ext cx="4105275" cy="714375"/>
          </a:xfrm>
          <a:prstGeom prst="rect">
            <a:avLst/>
          </a:prstGeom>
          <a:noFill/>
          <a:ln cap="flat" cmpd="sng" w="9525">
            <a:solidFill>
              <a:schemeClr val="accent1"/>
            </a:solidFill>
            <a:prstDash val="solid"/>
            <a:round/>
            <a:headEnd len="sm" w="sm" type="none"/>
            <a:tailEnd len="sm" w="sm" type="none"/>
          </a:ln>
        </p:spPr>
      </p:pic>
      <p:sp>
        <p:nvSpPr>
          <p:cNvPr id="131" name="Shape 131"/>
          <p:cNvSpPr txBox="1"/>
          <p:nvPr/>
        </p:nvSpPr>
        <p:spPr>
          <a:xfrm>
            <a:off x="6477000" y="3024051"/>
            <a:ext cx="3124200" cy="428899"/>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Test.html (chrome)</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38" name="Shape 138"/>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How do we check conditions?</a:t>
            </a:r>
            <a:endParaRPr b="0" i="1" sz="3145" u="none" cap="none" strike="noStrike">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If/Else Statements</a:t>
            </a:r>
            <a:endParaRPr/>
          </a:p>
        </p:txBody>
      </p:sp>
      <p:sp>
        <p:nvSpPr>
          <p:cNvPr id="145" name="Shape 145"/>
          <p:cNvSpPr txBox="1"/>
          <p:nvPr/>
        </p:nvSpPr>
        <p:spPr>
          <a:xfrm>
            <a:off x="152400" y="838200"/>
            <a:ext cx="8765935" cy="1277729"/>
          </a:xfrm>
          <a:prstGeom prst="rect">
            <a:avLst/>
          </a:prstGeom>
          <a:noFill/>
          <a:ln>
            <a:noFill/>
          </a:ln>
        </p:spPr>
        <p:txBody>
          <a:bodyPr anchorCtr="0" anchor="t" bIns="45700" lIns="91425" spcFirstLastPara="1" rIns="91425" wrap="square" tIns="45700">
            <a:noAutofit/>
          </a:bodyPr>
          <a:lstStyle/>
          <a:p>
            <a:pPr indent="-457200" lvl="0" marL="6858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If/Else statements are </a:t>
            </a:r>
            <a:r>
              <a:rPr b="0" i="0" lang="en-US" sz="2400" u="sng" cap="none" strike="noStrike">
                <a:solidFill>
                  <a:schemeClr val="dk1"/>
                </a:solidFill>
                <a:latin typeface="Arial"/>
                <a:ea typeface="Arial"/>
                <a:cs typeface="Arial"/>
                <a:sym typeface="Arial"/>
              </a:rPr>
              <a:t>critical</a:t>
            </a:r>
            <a:r>
              <a:rPr b="0" i="0" lang="en-US" sz="2400" u="none" cap="none" strike="noStrike">
                <a:solidFill>
                  <a:schemeClr val="dk1"/>
                </a:solidFill>
                <a:latin typeface="Arial"/>
                <a:ea typeface="Arial"/>
                <a:cs typeface="Arial"/>
                <a:sym typeface="Arial"/>
              </a:rPr>
              <a:t>. </a:t>
            </a:r>
            <a:endParaRPr/>
          </a:p>
          <a:p>
            <a:pPr indent="-304800" lvl="0" marL="685800" marR="0" rtl="0" algn="l">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statement is composed of an </a:t>
            </a:r>
            <a:r>
              <a:rPr b="0" i="0" lang="en-US" sz="2400" u="sng" cap="none" strike="noStrike">
                <a:solidFill>
                  <a:schemeClr val="dk1"/>
                </a:solidFill>
                <a:latin typeface="Arial"/>
                <a:ea typeface="Arial"/>
                <a:cs typeface="Arial"/>
                <a:sym typeface="Arial"/>
              </a:rPr>
              <a:t>if, else-if, or else</a:t>
            </a:r>
            <a:r>
              <a:rPr b="0" i="0" lang="en-US" sz="2400" u="none" cap="none" strike="noStrike">
                <a:solidFill>
                  <a:schemeClr val="dk1"/>
                </a:solidFill>
                <a:latin typeface="Arial"/>
                <a:ea typeface="Arial"/>
                <a:cs typeface="Arial"/>
                <a:sym typeface="Arial"/>
              </a:rPr>
              <a:t> (keyword), a </a:t>
            </a:r>
            <a:r>
              <a:rPr b="0" i="0" lang="en-US" sz="2400" u="sng" cap="none" strike="noStrike">
                <a:solidFill>
                  <a:schemeClr val="dk1"/>
                </a:solidFill>
                <a:latin typeface="Arial"/>
                <a:ea typeface="Arial"/>
                <a:cs typeface="Arial"/>
                <a:sym typeface="Arial"/>
              </a:rPr>
              <a:t>condition</a:t>
            </a:r>
            <a:r>
              <a:rPr b="0" i="0" lang="en-US" sz="2400" u="none" cap="none" strike="noStrike">
                <a:solidFill>
                  <a:schemeClr val="dk1"/>
                </a:solidFill>
                <a:latin typeface="Arial"/>
                <a:ea typeface="Arial"/>
                <a:cs typeface="Arial"/>
                <a:sym typeface="Arial"/>
              </a:rPr>
              <a:t>, and the resulting code in { } </a:t>
            </a:r>
            <a:r>
              <a:rPr b="0" i="0" lang="en-US" sz="2400" u="sng" cap="none" strike="noStrike">
                <a:solidFill>
                  <a:schemeClr val="dk1"/>
                </a:solidFill>
                <a:latin typeface="Arial"/>
                <a:ea typeface="Arial"/>
                <a:cs typeface="Arial"/>
                <a:sym typeface="Arial"/>
              </a:rPr>
              <a:t>curly brackets</a:t>
            </a:r>
            <a:r>
              <a:rPr b="0" i="0" lang="en-US" sz="2400" u="none" cap="none" strike="noStrike">
                <a:solidFill>
                  <a:schemeClr val="dk1"/>
                </a:solidFill>
                <a:latin typeface="Arial"/>
                <a:ea typeface="Arial"/>
                <a:cs typeface="Arial"/>
                <a:sym typeface="Arial"/>
              </a:rPr>
              <a:t>.</a:t>
            </a:r>
            <a:endParaRPr/>
          </a:p>
        </p:txBody>
      </p:sp>
      <p:pic>
        <p:nvPicPr>
          <p:cNvPr descr="C:\Users\Kevin\Desktop\ifelse.PNG" id="146" name="Shape 146"/>
          <p:cNvPicPr preferRelativeResize="0"/>
          <p:nvPr/>
        </p:nvPicPr>
        <p:blipFill rotWithShape="1">
          <a:blip r:embed="rId3">
            <a:alphaModFix/>
          </a:blip>
          <a:srcRect b="0" l="0" r="0" t="0"/>
          <a:stretch/>
        </p:blipFill>
        <p:spPr>
          <a:xfrm>
            <a:off x="247650" y="3200400"/>
            <a:ext cx="8648700" cy="250825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53" name="Shape 153"/>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Arial"/>
              <a:buNone/>
            </a:pPr>
            <a:r>
              <a:rPr b="1" i="1" lang="en-US" sz="6000" u="none" cap="none" strike="noStrike">
                <a:solidFill>
                  <a:schemeClr val="dk1"/>
                </a:solidFill>
                <a:latin typeface="Arial"/>
                <a:ea typeface="Arial"/>
                <a:cs typeface="Arial"/>
                <a:sym typeface="Arial"/>
              </a:rPr>
              <a:t>What is an array?</a:t>
            </a:r>
            <a:endParaRPr b="0" i="1" sz="3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Arrays </a:t>
            </a:r>
            <a:endParaRPr/>
          </a:p>
        </p:txBody>
      </p:sp>
      <p:sp>
        <p:nvSpPr>
          <p:cNvPr id="160" name="Shape 160"/>
          <p:cNvSpPr txBox="1"/>
          <p:nvPr/>
        </p:nvSpPr>
        <p:spPr>
          <a:xfrm>
            <a:off x="451329" y="866677"/>
            <a:ext cx="8583814" cy="274374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Arrays are a type of variable that are </a:t>
            </a:r>
            <a:r>
              <a:rPr b="0" i="0" lang="en-US" sz="2400" u="sng" cap="none" strike="noStrike">
                <a:solidFill>
                  <a:schemeClr val="dk1"/>
                </a:solidFill>
                <a:latin typeface="Arial"/>
                <a:ea typeface="Arial"/>
                <a:cs typeface="Arial"/>
                <a:sym typeface="Arial"/>
              </a:rPr>
              <a:t>collections</a:t>
            </a:r>
            <a:r>
              <a:rPr b="0" i="0" lang="en-US" sz="2400" u="none" cap="none" strike="noStrike">
                <a:solidFill>
                  <a:schemeClr val="dk1"/>
                </a:solidFill>
                <a:latin typeface="Arial"/>
                <a:ea typeface="Arial"/>
                <a:cs typeface="Arial"/>
                <a:sym typeface="Arial"/>
              </a:rPr>
              <a:t>. </a:t>
            </a:r>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These collections can be made up of </a:t>
            </a:r>
            <a:r>
              <a:rPr b="0" i="0" lang="en-US" sz="2400" u="sng" cap="none" strike="noStrike">
                <a:solidFill>
                  <a:schemeClr val="dk1"/>
                </a:solidFill>
                <a:latin typeface="Arial"/>
                <a:ea typeface="Arial"/>
                <a:cs typeface="Arial"/>
                <a:sym typeface="Arial"/>
              </a:rPr>
              <a:t>strings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numbers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booleans</a:t>
            </a:r>
            <a:r>
              <a:rPr b="0" i="0" lang="en-US" sz="2400" u="none" cap="none" strike="noStrike">
                <a:solidFill>
                  <a:schemeClr val="dk1"/>
                </a:solidFill>
                <a:latin typeface="Arial"/>
                <a:ea typeface="Arial"/>
                <a:cs typeface="Arial"/>
                <a:sym typeface="Arial"/>
              </a:rPr>
              <a:t>, other </a:t>
            </a:r>
            <a:r>
              <a:rPr b="0" i="0" lang="en-US" sz="2400" u="sng" cap="none" strike="noStrike">
                <a:solidFill>
                  <a:schemeClr val="dk1"/>
                </a:solidFill>
                <a:latin typeface="Arial"/>
                <a:ea typeface="Arial"/>
                <a:cs typeface="Arial"/>
                <a:sym typeface="Arial"/>
              </a:rPr>
              <a:t>arrays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objects</a:t>
            </a:r>
            <a:r>
              <a:rPr b="0" i="0" lang="en-US" sz="2400" u="none" cap="none" strike="noStrike">
                <a:solidFill>
                  <a:schemeClr val="dk1"/>
                </a:solidFill>
                <a:latin typeface="Arial"/>
                <a:ea typeface="Arial"/>
                <a:cs typeface="Arial"/>
                <a:sym typeface="Arial"/>
              </a:rPr>
              <a:t>, anything. </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a:t>
            </a:r>
            <a:r>
              <a:rPr b="0" i="0" lang="en-US" sz="2400" u="sng" cap="none" strike="noStrike">
                <a:solidFill>
                  <a:schemeClr val="dk1"/>
                </a:solidFill>
                <a:latin typeface="Arial"/>
                <a:ea typeface="Arial"/>
                <a:cs typeface="Arial"/>
                <a:sym typeface="Arial"/>
              </a:rPr>
              <a:t>element</a:t>
            </a:r>
            <a:r>
              <a:rPr b="0" i="0" lang="en-US" sz="2400" u="none" cap="none" strike="noStrike">
                <a:solidFill>
                  <a:schemeClr val="dk1"/>
                </a:solidFill>
                <a:latin typeface="Arial"/>
                <a:ea typeface="Arial"/>
                <a:cs typeface="Arial"/>
                <a:sym typeface="Arial"/>
              </a:rPr>
              <a:t> of the array is marked by an </a:t>
            </a:r>
            <a:r>
              <a:rPr b="0" i="0" lang="en-US" sz="2400" u="sng" cap="none" strike="noStrike">
                <a:solidFill>
                  <a:schemeClr val="dk1"/>
                </a:solidFill>
                <a:latin typeface="Arial"/>
                <a:ea typeface="Arial"/>
                <a:cs typeface="Arial"/>
                <a:sym typeface="Arial"/>
              </a:rPr>
              <a:t>index</a:t>
            </a:r>
            <a:r>
              <a:rPr b="0" i="0" lang="en-US" sz="2400" u="none" cap="none" strike="noStrike">
                <a:solidFill>
                  <a:schemeClr val="dk1"/>
                </a:solidFill>
                <a:latin typeface="Arial"/>
                <a:ea typeface="Arial"/>
                <a:cs typeface="Arial"/>
                <a:sym typeface="Arial"/>
              </a:rPr>
              <a:t>. Indexes always start with 0.</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p:txBody>
      </p:sp>
      <p:pic>
        <p:nvPicPr>
          <p:cNvPr descr="C:\Users\Kevin\Desktop\mixedarray.PNG" id="161" name="Shape 161"/>
          <p:cNvPicPr preferRelativeResize="0"/>
          <p:nvPr/>
        </p:nvPicPr>
        <p:blipFill rotWithShape="1">
          <a:blip r:embed="rId3">
            <a:alphaModFix/>
          </a:blip>
          <a:srcRect b="0" l="0" r="0" t="0"/>
          <a:stretch/>
        </p:blipFill>
        <p:spPr>
          <a:xfrm>
            <a:off x="143102" y="3886200"/>
            <a:ext cx="8857797" cy="2063624"/>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Shape 168"/>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&gt; YOUR TURN!!</a:t>
            </a:r>
            <a:endParaRPr/>
          </a:p>
        </p:txBody>
      </p:sp>
      <p:sp>
        <p:nvSpPr>
          <p:cNvPr id="169" name="Shape 169"/>
          <p:cNvSpPr txBox="1"/>
          <p:nvPr/>
        </p:nvSpPr>
        <p:spPr>
          <a:xfrm>
            <a:off x="304800" y="762000"/>
            <a:ext cx="8686800"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Dissection: Basic JS</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Re-examine the file sent to you during yesterday’s class.</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See if you can better understand how it works – after having gone through today’s class. </a:t>
            </a:r>
            <a:endParaRPr i="1"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u="sng">
                <a:solidFill>
                  <a:schemeClr val="dk1"/>
                </a:solidFill>
                <a:latin typeface="Arial"/>
                <a:ea typeface="Arial"/>
                <a:cs typeface="Arial"/>
                <a:sym typeface="Arial"/>
              </a:rPr>
              <a:t>Prepare to share once the time is up.</a:t>
            </a:r>
            <a:endParaRPr/>
          </a:p>
        </p:txBody>
      </p:sp>
      <p:sp>
        <p:nvSpPr>
          <p:cNvPr id="170" name="Shape 170"/>
          <p:cNvSpPr txBox="1"/>
          <p:nvPr/>
        </p:nvSpPr>
        <p:spPr>
          <a:xfrm>
            <a:off x="3657600" y="124825"/>
            <a:ext cx="5334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14-JS Dissect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Shape 177"/>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78" name="Shape 178"/>
          <p:cNvSpPr txBox="1"/>
          <p:nvPr/>
        </p:nvSpPr>
        <p:spPr>
          <a:xfrm>
            <a:off x="304800" y="762000"/>
            <a:ext cx="86868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Array Logging (If Needed)</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Follow the instructions provided in the file to console.log each of the names in the “coolPeople” variable.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i="1" lang="en-US" sz="2400" u="sng">
                <a:solidFill>
                  <a:schemeClr val="dk1"/>
                </a:solidFill>
                <a:latin typeface="Arial"/>
                <a:ea typeface="Arial"/>
                <a:cs typeface="Arial"/>
                <a:sym typeface="Arial"/>
              </a:rPr>
              <a:t>Hint</a:t>
            </a:r>
            <a:r>
              <a:rPr i="1" lang="en-US" sz="2400">
                <a:solidFill>
                  <a:schemeClr val="dk1"/>
                </a:solidFill>
                <a:latin typeface="Arial"/>
                <a:ea typeface="Arial"/>
                <a:cs typeface="Arial"/>
                <a:sym typeface="Arial"/>
              </a:rPr>
              <a:t>: You should be repeating the same line 6 times.</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once time is up.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79" name="Shape 179"/>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15-CoolPeopleArray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Today’s Class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Shape 186"/>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87" name="Shape 187"/>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Array Setting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Follow the instructions in the file provided to convert each item in the array to lower case.</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Make sure to only add in lines of code where instructed.</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i="1" lang="en-US" sz="2400">
                <a:solidFill>
                  <a:schemeClr val="dk1"/>
                </a:solidFill>
                <a:latin typeface="Arial"/>
                <a:ea typeface="Arial"/>
                <a:cs typeface="Arial"/>
                <a:sym typeface="Arial"/>
              </a:rPr>
              <a:t>Hint: You will need to use the method .toLowerCase(). Research if you don’t remember how to use it.</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once time is up.</a:t>
            </a:r>
            <a:endParaRPr/>
          </a:p>
          <a:p>
            <a:pPr indent="0" lvl="0" marL="0" marR="0" rtl="0" algn="l">
              <a:spcBef>
                <a:spcPts val="0"/>
              </a:spcBef>
              <a:spcAft>
                <a:spcPts val="0"/>
              </a:spcAft>
              <a:buNone/>
            </a:pPr>
            <a:r>
              <a:t/>
            </a:r>
            <a:endParaRPr i="1" sz="2400">
              <a:solidFill>
                <a:schemeClr val="dk1"/>
              </a:solidFill>
              <a:latin typeface="Arial"/>
              <a:ea typeface="Arial"/>
              <a:cs typeface="Arial"/>
              <a:sym typeface="Arial"/>
            </a:endParaRPr>
          </a:p>
        </p:txBody>
      </p:sp>
      <p:sp>
        <p:nvSpPr>
          <p:cNvPr id="188" name="Shape 188"/>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16-ArraySetting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For Loops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279400" y="1524000"/>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Shape 20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Back to The Zoo Pen</a:t>
            </a:r>
            <a:endParaRPr/>
          </a:p>
        </p:txBody>
      </p:sp>
      <p:sp>
        <p:nvSpPr>
          <p:cNvPr id="202" name="Shape 202"/>
          <p:cNvSpPr/>
          <p:nvPr/>
        </p:nvSpPr>
        <p:spPr>
          <a:xfrm>
            <a:off x="535034" y="1752601"/>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Shape 203"/>
          <p:cNvSpPr/>
          <p:nvPr/>
        </p:nvSpPr>
        <p:spPr>
          <a:xfrm>
            <a:off x="2598187" y="17526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Shape 204"/>
          <p:cNvSpPr/>
          <p:nvPr/>
        </p:nvSpPr>
        <p:spPr>
          <a:xfrm>
            <a:off x="4686740" y="17526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Shape 205"/>
          <p:cNvSpPr/>
          <p:nvPr/>
        </p:nvSpPr>
        <p:spPr>
          <a:xfrm>
            <a:off x="6775293" y="17272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Shape 206"/>
          <p:cNvSpPr txBox="1"/>
          <p:nvPr/>
        </p:nvSpPr>
        <p:spPr>
          <a:xfrm>
            <a:off x="955141" y="3657601"/>
            <a:ext cx="10054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0 </a:t>
            </a:r>
            <a:endParaRPr/>
          </a:p>
        </p:txBody>
      </p:sp>
      <p:sp>
        <p:nvSpPr>
          <p:cNvPr id="207" name="Shape 207"/>
          <p:cNvSpPr txBox="1"/>
          <p:nvPr/>
        </p:nvSpPr>
        <p:spPr>
          <a:xfrm>
            <a:off x="3018294"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1</a:t>
            </a:r>
            <a:endParaRPr/>
          </a:p>
        </p:txBody>
      </p:sp>
      <p:sp>
        <p:nvSpPr>
          <p:cNvPr id="208" name="Shape 208"/>
          <p:cNvSpPr txBox="1"/>
          <p:nvPr/>
        </p:nvSpPr>
        <p:spPr>
          <a:xfrm>
            <a:off x="5017327"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2</a:t>
            </a:r>
            <a:endParaRPr/>
          </a:p>
        </p:txBody>
      </p:sp>
      <p:sp>
        <p:nvSpPr>
          <p:cNvPr id="209" name="Shape 209"/>
          <p:cNvSpPr txBox="1"/>
          <p:nvPr/>
        </p:nvSpPr>
        <p:spPr>
          <a:xfrm>
            <a:off x="7227460"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3</a:t>
            </a:r>
            <a:endParaRPr/>
          </a:p>
        </p:txBody>
      </p:sp>
      <p:sp>
        <p:nvSpPr>
          <p:cNvPr id="210" name="Shape 210"/>
          <p:cNvSpPr txBox="1"/>
          <p:nvPr/>
        </p:nvSpPr>
        <p:spPr>
          <a:xfrm>
            <a:off x="279400" y="995417"/>
            <a:ext cx="28777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endParaRPr b="1" sz="1800">
              <a:solidFill>
                <a:schemeClr val="dk1"/>
              </a:solidFill>
              <a:latin typeface="Arial"/>
              <a:ea typeface="Arial"/>
              <a:cs typeface="Arial"/>
              <a:sym typeface="Arial"/>
            </a:endParaRPr>
          </a:p>
        </p:txBody>
      </p:sp>
      <p:sp>
        <p:nvSpPr>
          <p:cNvPr id="211" name="Shape 211"/>
          <p:cNvSpPr txBox="1"/>
          <p:nvPr/>
        </p:nvSpPr>
        <p:spPr>
          <a:xfrm>
            <a:off x="994016" y="2291834"/>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Zebra</a:t>
            </a:r>
            <a:endParaRPr/>
          </a:p>
        </p:txBody>
      </p:sp>
      <p:sp>
        <p:nvSpPr>
          <p:cNvPr id="212" name="Shape 212"/>
          <p:cNvSpPr txBox="1"/>
          <p:nvPr/>
        </p:nvSpPr>
        <p:spPr>
          <a:xfrm>
            <a:off x="5227400" y="2291834"/>
            <a:ext cx="872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Giraffe</a:t>
            </a:r>
            <a:endParaRPr/>
          </a:p>
        </p:txBody>
      </p:sp>
      <p:sp>
        <p:nvSpPr>
          <p:cNvPr id="213" name="Shape 213"/>
          <p:cNvSpPr txBox="1"/>
          <p:nvPr/>
        </p:nvSpPr>
        <p:spPr>
          <a:xfrm>
            <a:off x="3095237" y="2291834"/>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Rhino</a:t>
            </a:r>
            <a:endParaRPr/>
          </a:p>
        </p:txBody>
      </p:sp>
      <p:sp>
        <p:nvSpPr>
          <p:cNvPr id="214" name="Shape 214"/>
          <p:cNvSpPr txBox="1"/>
          <p:nvPr/>
        </p:nvSpPr>
        <p:spPr>
          <a:xfrm>
            <a:off x="7295747" y="2291834"/>
            <a:ext cx="5822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Owl</a:t>
            </a:r>
            <a:endParaRPr/>
          </a:p>
        </p:txBody>
      </p:sp>
      <p:pic>
        <p:nvPicPr>
          <p:cNvPr descr="C:\Users\Kevin\Desktop\zoo.PNG" id="215" name="Shape 215"/>
          <p:cNvPicPr preferRelativeResize="0"/>
          <p:nvPr/>
        </p:nvPicPr>
        <p:blipFill rotWithShape="1">
          <a:blip r:embed="rId3">
            <a:alphaModFix/>
          </a:blip>
          <a:srcRect b="0" l="0" r="0" t="0"/>
          <a:stretch/>
        </p:blipFill>
        <p:spPr>
          <a:xfrm>
            <a:off x="523874" y="4724400"/>
            <a:ext cx="8096251" cy="102235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descr="C:\Users\Kevin\Desktop\zooloop.PNG" id="221" name="Shape 221"/>
          <p:cNvPicPr preferRelativeResize="0"/>
          <p:nvPr/>
        </p:nvPicPr>
        <p:blipFill rotWithShape="1">
          <a:blip r:embed="rId3">
            <a:alphaModFix/>
          </a:blip>
          <a:srcRect b="0" l="0" r="0" t="0"/>
          <a:stretch/>
        </p:blipFill>
        <p:spPr>
          <a:xfrm>
            <a:off x="109637" y="4267200"/>
            <a:ext cx="6094947" cy="1854347"/>
          </a:xfrm>
          <a:prstGeom prst="rect">
            <a:avLst/>
          </a:prstGeom>
          <a:noFill/>
          <a:ln>
            <a:noFill/>
          </a:ln>
        </p:spPr>
      </p:pic>
      <p:sp>
        <p:nvSpPr>
          <p:cNvPr id="222" name="Shape 222"/>
          <p:cNvSpPr/>
          <p:nvPr/>
        </p:nvSpPr>
        <p:spPr>
          <a:xfrm>
            <a:off x="279400" y="1366783"/>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Shape 223"/>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Back to The Zoo Pen (Logging)</a:t>
            </a:r>
            <a:endParaRPr/>
          </a:p>
        </p:txBody>
      </p:sp>
      <p:sp>
        <p:nvSpPr>
          <p:cNvPr id="224" name="Shape 224"/>
          <p:cNvSpPr/>
          <p:nvPr/>
        </p:nvSpPr>
        <p:spPr>
          <a:xfrm>
            <a:off x="535034" y="1595384"/>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Shape 225"/>
          <p:cNvSpPr/>
          <p:nvPr/>
        </p:nvSpPr>
        <p:spPr>
          <a:xfrm>
            <a:off x="2598187" y="15953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Shape 226"/>
          <p:cNvSpPr/>
          <p:nvPr/>
        </p:nvSpPr>
        <p:spPr>
          <a:xfrm>
            <a:off x="4686740" y="15953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Shape 227"/>
          <p:cNvSpPr/>
          <p:nvPr/>
        </p:nvSpPr>
        <p:spPr>
          <a:xfrm>
            <a:off x="6775293" y="15699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Shape 228"/>
          <p:cNvSpPr txBox="1"/>
          <p:nvPr/>
        </p:nvSpPr>
        <p:spPr>
          <a:xfrm>
            <a:off x="955141" y="3500384"/>
            <a:ext cx="10054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0 </a:t>
            </a:r>
            <a:endParaRPr/>
          </a:p>
        </p:txBody>
      </p:sp>
      <p:sp>
        <p:nvSpPr>
          <p:cNvPr id="229" name="Shape 229"/>
          <p:cNvSpPr txBox="1"/>
          <p:nvPr/>
        </p:nvSpPr>
        <p:spPr>
          <a:xfrm>
            <a:off x="3018294"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1</a:t>
            </a:r>
            <a:endParaRPr/>
          </a:p>
        </p:txBody>
      </p:sp>
      <p:sp>
        <p:nvSpPr>
          <p:cNvPr id="230" name="Shape 230"/>
          <p:cNvSpPr txBox="1"/>
          <p:nvPr/>
        </p:nvSpPr>
        <p:spPr>
          <a:xfrm>
            <a:off x="5017327"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2</a:t>
            </a:r>
            <a:endParaRPr/>
          </a:p>
        </p:txBody>
      </p:sp>
      <p:sp>
        <p:nvSpPr>
          <p:cNvPr id="231" name="Shape 231"/>
          <p:cNvSpPr txBox="1"/>
          <p:nvPr/>
        </p:nvSpPr>
        <p:spPr>
          <a:xfrm>
            <a:off x="7227460"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3</a:t>
            </a:r>
            <a:endParaRPr/>
          </a:p>
        </p:txBody>
      </p:sp>
      <p:sp>
        <p:nvSpPr>
          <p:cNvPr id="232" name="Shape 232"/>
          <p:cNvSpPr txBox="1"/>
          <p:nvPr/>
        </p:nvSpPr>
        <p:spPr>
          <a:xfrm>
            <a:off x="279400" y="838200"/>
            <a:ext cx="28777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endParaRPr b="1" sz="1800">
              <a:solidFill>
                <a:schemeClr val="dk1"/>
              </a:solidFill>
              <a:latin typeface="Arial"/>
              <a:ea typeface="Arial"/>
              <a:cs typeface="Arial"/>
              <a:sym typeface="Arial"/>
            </a:endParaRPr>
          </a:p>
        </p:txBody>
      </p:sp>
      <p:sp>
        <p:nvSpPr>
          <p:cNvPr id="233" name="Shape 233"/>
          <p:cNvSpPr txBox="1"/>
          <p:nvPr/>
        </p:nvSpPr>
        <p:spPr>
          <a:xfrm>
            <a:off x="994016" y="2134617"/>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Zebra</a:t>
            </a:r>
            <a:endParaRPr/>
          </a:p>
        </p:txBody>
      </p:sp>
      <p:sp>
        <p:nvSpPr>
          <p:cNvPr id="234" name="Shape 234"/>
          <p:cNvSpPr txBox="1"/>
          <p:nvPr/>
        </p:nvSpPr>
        <p:spPr>
          <a:xfrm>
            <a:off x="5227400" y="2134617"/>
            <a:ext cx="872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Giraffe</a:t>
            </a:r>
            <a:endParaRPr/>
          </a:p>
        </p:txBody>
      </p:sp>
      <p:sp>
        <p:nvSpPr>
          <p:cNvPr id="235" name="Shape 235"/>
          <p:cNvSpPr txBox="1"/>
          <p:nvPr/>
        </p:nvSpPr>
        <p:spPr>
          <a:xfrm>
            <a:off x="3095237" y="2134617"/>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Rhino</a:t>
            </a:r>
            <a:endParaRPr/>
          </a:p>
        </p:txBody>
      </p:sp>
      <p:sp>
        <p:nvSpPr>
          <p:cNvPr id="236" name="Shape 236"/>
          <p:cNvSpPr txBox="1"/>
          <p:nvPr/>
        </p:nvSpPr>
        <p:spPr>
          <a:xfrm>
            <a:off x="7295747" y="2134617"/>
            <a:ext cx="5822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Owl</a:t>
            </a:r>
            <a:endParaRPr/>
          </a:p>
        </p:txBody>
      </p:sp>
      <p:pic>
        <p:nvPicPr>
          <p:cNvPr id="237" name="Shape 237"/>
          <p:cNvPicPr preferRelativeResize="0"/>
          <p:nvPr/>
        </p:nvPicPr>
        <p:blipFill rotWithShape="1">
          <a:blip r:embed="rId4">
            <a:alphaModFix/>
          </a:blip>
          <a:srcRect b="0" l="0" r="0" t="0"/>
          <a:stretch/>
        </p:blipFill>
        <p:spPr>
          <a:xfrm>
            <a:off x="6794342" y="4267200"/>
            <a:ext cx="1914641" cy="1974241"/>
          </a:xfrm>
          <a:prstGeom prst="rect">
            <a:avLst/>
          </a:prstGeom>
          <a:noFill/>
          <a:ln>
            <a:noFill/>
          </a:ln>
        </p:spPr>
      </p:pic>
      <p:cxnSp>
        <p:nvCxnSpPr>
          <p:cNvPr id="238" name="Shape 238"/>
          <p:cNvCxnSpPr/>
          <p:nvPr/>
        </p:nvCxnSpPr>
        <p:spPr>
          <a:xfrm>
            <a:off x="5925069" y="5334000"/>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b="0" l="0" r="0" t="0"/>
          <a:stretch/>
        </p:blipFill>
        <p:spPr>
          <a:xfrm>
            <a:off x="341523" y="2050413"/>
            <a:ext cx="5806439" cy="1766571"/>
          </a:xfrm>
          <a:prstGeom prst="rect">
            <a:avLst/>
          </a:prstGeom>
          <a:noFill/>
          <a:ln>
            <a:noFill/>
          </a:ln>
        </p:spPr>
      </p:pic>
      <p:sp>
        <p:nvSpPr>
          <p:cNvPr id="245" name="Shape 245"/>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246" name="Shape 246"/>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Arial"/>
              <a:buNone/>
            </a:pPr>
            <a:r>
              <a:rPr b="1" i="1" lang="en-US" sz="6000">
                <a:solidFill>
                  <a:schemeClr val="dk1"/>
                </a:solidFill>
                <a:latin typeface="Arial"/>
                <a:ea typeface="Arial"/>
                <a:cs typeface="Arial"/>
                <a:sym typeface="Arial"/>
              </a:rPr>
              <a:t>What’s wrong here?</a:t>
            </a:r>
            <a:endParaRPr i="1" sz="3400">
              <a:solidFill>
                <a:schemeClr val="dk1"/>
              </a:solidFill>
              <a:latin typeface="Arial"/>
              <a:ea typeface="Arial"/>
              <a:cs typeface="Arial"/>
              <a:sym typeface="Arial"/>
            </a:endParaRPr>
          </a:p>
        </p:txBody>
      </p:sp>
      <p:pic>
        <p:nvPicPr>
          <p:cNvPr id="247" name="Shape 247"/>
          <p:cNvPicPr preferRelativeResize="0"/>
          <p:nvPr/>
        </p:nvPicPr>
        <p:blipFill rotWithShape="1">
          <a:blip r:embed="rId4">
            <a:alphaModFix/>
          </a:blip>
          <a:srcRect b="0" l="0" r="0" t="0"/>
          <a:stretch/>
        </p:blipFill>
        <p:spPr>
          <a:xfrm>
            <a:off x="6794342" y="1946579"/>
            <a:ext cx="1914641" cy="1974241"/>
          </a:xfrm>
          <a:prstGeom prst="rect">
            <a:avLst/>
          </a:prstGeom>
          <a:noFill/>
          <a:ln>
            <a:noFill/>
          </a:ln>
        </p:spPr>
      </p:pic>
      <p:cxnSp>
        <p:nvCxnSpPr>
          <p:cNvPr id="248" name="Shape 248"/>
          <p:cNvCxnSpPr/>
          <p:nvPr/>
        </p:nvCxnSpPr>
        <p:spPr>
          <a:xfrm>
            <a:off x="5925069" y="3013379"/>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3">
            <a:alphaModFix/>
          </a:blip>
          <a:srcRect b="0" l="0" r="0" t="0"/>
          <a:stretch/>
        </p:blipFill>
        <p:spPr>
          <a:xfrm>
            <a:off x="341523" y="2050413"/>
            <a:ext cx="5806439" cy="1766571"/>
          </a:xfrm>
          <a:prstGeom prst="rect">
            <a:avLst/>
          </a:prstGeom>
          <a:noFill/>
          <a:ln>
            <a:noFill/>
          </a:ln>
        </p:spPr>
      </p:pic>
      <p:sp>
        <p:nvSpPr>
          <p:cNvPr id="255" name="Shape 255"/>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Don’t Repeat Yourself (DRY)</a:t>
            </a:r>
            <a:endParaRPr/>
          </a:p>
        </p:txBody>
      </p:sp>
      <p:sp>
        <p:nvSpPr>
          <p:cNvPr id="256" name="Shape 256"/>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Arial"/>
              <a:buNone/>
            </a:pPr>
            <a:r>
              <a:rPr b="1" i="1" lang="en-US" sz="6000">
                <a:solidFill>
                  <a:schemeClr val="dk1"/>
                </a:solidFill>
                <a:latin typeface="Arial"/>
                <a:ea typeface="Arial"/>
                <a:cs typeface="Arial"/>
                <a:sym typeface="Arial"/>
              </a:rPr>
              <a:t>Repeated Code! </a:t>
            </a:r>
            <a:endParaRPr/>
          </a:p>
          <a:p>
            <a:pPr indent="0" lvl="0" marL="0" marR="0" rtl="0" algn="ctr">
              <a:lnSpc>
                <a:spcPct val="90000"/>
              </a:lnSpc>
              <a:spcBef>
                <a:spcPts val="0"/>
              </a:spcBef>
              <a:spcAft>
                <a:spcPts val="0"/>
              </a:spcAft>
              <a:buClr>
                <a:schemeClr val="dk1"/>
              </a:buClr>
              <a:buSzPts val="3800"/>
              <a:buFont typeface="Arial"/>
              <a:buNone/>
            </a:pPr>
            <a:r>
              <a:rPr i="1" lang="en-US" sz="3800">
                <a:solidFill>
                  <a:schemeClr val="dk1"/>
                </a:solidFill>
                <a:latin typeface="Arial"/>
                <a:ea typeface="Arial"/>
                <a:cs typeface="Arial"/>
                <a:sym typeface="Arial"/>
              </a:rPr>
              <a:t>Let’s be more efficient</a:t>
            </a:r>
            <a:endParaRPr/>
          </a:p>
        </p:txBody>
      </p:sp>
      <p:pic>
        <p:nvPicPr>
          <p:cNvPr id="257" name="Shape 257"/>
          <p:cNvPicPr preferRelativeResize="0"/>
          <p:nvPr/>
        </p:nvPicPr>
        <p:blipFill rotWithShape="1">
          <a:blip r:embed="rId4">
            <a:alphaModFix/>
          </a:blip>
          <a:srcRect b="0" l="0" r="0" t="0"/>
          <a:stretch/>
        </p:blipFill>
        <p:spPr>
          <a:xfrm>
            <a:off x="6794342" y="1946579"/>
            <a:ext cx="1914641" cy="1974241"/>
          </a:xfrm>
          <a:prstGeom prst="rect">
            <a:avLst/>
          </a:prstGeom>
          <a:noFill/>
          <a:ln>
            <a:noFill/>
          </a:ln>
        </p:spPr>
      </p:pic>
      <p:cxnSp>
        <p:nvCxnSpPr>
          <p:cNvPr id="258" name="Shape 258"/>
          <p:cNvCxnSpPr/>
          <p:nvPr/>
        </p:nvCxnSpPr>
        <p:spPr>
          <a:xfrm>
            <a:off x="5925069" y="3013379"/>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Shape 265"/>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266" name="Shape 266"/>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For Loop Dissection</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With a partner, spend a few moments trying to dissect the code sent to you.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explain to one another what is happening with each line of code.</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Feel free to do research if you are stumped. As a hint, look into the phrase: “For-Loop”.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when time is up.</a:t>
            </a:r>
            <a:endParaRPr/>
          </a:p>
        </p:txBody>
      </p:sp>
      <p:sp>
        <p:nvSpPr>
          <p:cNvPr id="267" name="Shape 267"/>
          <p:cNvSpPr txBox="1"/>
          <p:nvPr/>
        </p:nvSpPr>
        <p:spPr>
          <a:xfrm>
            <a:off x="3200400" y="124825"/>
            <a:ext cx="5791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17-MyFirstLoop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nvSpPr>
        <p:spPr>
          <a:xfrm>
            <a:off x="76200" y="817611"/>
            <a:ext cx="8842135" cy="2704491"/>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loops are </a:t>
            </a:r>
            <a:r>
              <a:rPr lang="en-US" sz="2000" u="sng">
                <a:solidFill>
                  <a:schemeClr val="dk1"/>
                </a:solidFill>
                <a:latin typeface="Arial"/>
                <a:ea typeface="Arial"/>
                <a:cs typeface="Arial"/>
                <a:sym typeface="Arial"/>
              </a:rPr>
              <a:t>critical</a:t>
            </a:r>
            <a:r>
              <a:rPr lang="en-US" sz="2000">
                <a:solidFill>
                  <a:schemeClr val="dk1"/>
                </a:solidFill>
                <a:latin typeface="Arial"/>
                <a:ea typeface="Arial"/>
                <a:cs typeface="Arial"/>
                <a:sym typeface="Arial"/>
              </a:rPr>
              <a:t> in programming. </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 for loops to run </a:t>
            </a:r>
            <a:r>
              <a:rPr lang="en-US" sz="2000" u="sng">
                <a:solidFill>
                  <a:schemeClr val="dk1"/>
                </a:solidFill>
                <a:latin typeface="Arial"/>
                <a:ea typeface="Arial"/>
                <a:cs typeface="Arial"/>
                <a:sym typeface="Arial"/>
              </a:rPr>
              <a:t>repeated blocks of code</a:t>
            </a:r>
            <a:r>
              <a:rPr lang="en-US" sz="2000">
                <a:solidFill>
                  <a:schemeClr val="dk1"/>
                </a:solidFill>
                <a:latin typeface="Arial"/>
                <a:ea typeface="Arial"/>
                <a:cs typeface="Arial"/>
                <a:sym typeface="Arial"/>
              </a:rPr>
              <a:t> over a set period.</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Each for loop is composed of a:</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Variable declaration or counter (iterator)</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A loop condition</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An iteration (addition)</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74" name="Shape 274"/>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pic>
        <p:nvPicPr>
          <p:cNvPr descr="C:\Users\Kevin\Desktop\ary.PNG" id="275" name="Shape 275"/>
          <p:cNvPicPr preferRelativeResize="0"/>
          <p:nvPr/>
        </p:nvPicPr>
        <p:blipFill rotWithShape="1">
          <a:blip r:embed="rId3">
            <a:alphaModFix/>
          </a:blip>
          <a:srcRect b="0" l="0" r="0" t="0"/>
          <a:stretch/>
        </p:blipFill>
        <p:spPr>
          <a:xfrm>
            <a:off x="190865" y="3810000"/>
            <a:ext cx="8800735" cy="22860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C:\Users\Kevin\Desktop\ary.PNG" id="281" name="Shape 281"/>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282" name="Shape 282"/>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283" name="Shape 283"/>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Iterator.      Condition.     Increment.</a:t>
            </a:r>
            <a:endParaRPr i="1" sz="2400">
              <a:solidFill>
                <a:schemeClr val="dk1"/>
              </a:solidFill>
              <a:latin typeface="Arial"/>
              <a:ea typeface="Arial"/>
              <a:cs typeface="Arial"/>
              <a:sym typeface="Arial"/>
            </a:endParaRPr>
          </a:p>
        </p:txBody>
      </p:sp>
      <p:cxnSp>
        <p:nvCxnSpPr>
          <p:cNvPr id="284" name="Shape 284"/>
          <p:cNvCxnSpPr/>
          <p:nvPr/>
        </p:nvCxnSpPr>
        <p:spPr>
          <a:xfrm rot="10800000">
            <a:off x="1828800" y="2590800"/>
            <a:ext cx="609601" cy="2698946"/>
          </a:xfrm>
          <a:prstGeom prst="straightConnector1">
            <a:avLst/>
          </a:prstGeom>
          <a:noFill/>
          <a:ln cap="flat" cmpd="sng" w="69850">
            <a:solidFill>
              <a:srgbClr val="FF0000"/>
            </a:solidFill>
            <a:prstDash val="solid"/>
            <a:miter lim="800000"/>
            <a:headEnd len="sm" w="sm" type="none"/>
            <a:tailEnd len="med" w="med" type="triangle"/>
          </a:ln>
        </p:spPr>
      </p:cxnSp>
      <p:cxnSp>
        <p:nvCxnSpPr>
          <p:cNvPr id="285" name="Shape 285"/>
          <p:cNvCxnSpPr/>
          <p:nvPr/>
        </p:nvCxnSpPr>
        <p:spPr>
          <a:xfrm rot="10800000">
            <a:off x="3124200" y="2667000"/>
            <a:ext cx="1285636" cy="2622746"/>
          </a:xfrm>
          <a:prstGeom prst="straightConnector1">
            <a:avLst/>
          </a:prstGeom>
          <a:noFill/>
          <a:ln cap="flat" cmpd="sng" w="69850">
            <a:solidFill>
              <a:srgbClr val="FF0000"/>
            </a:solidFill>
            <a:prstDash val="solid"/>
            <a:miter lim="800000"/>
            <a:headEnd len="sm" w="sm" type="none"/>
            <a:tailEnd len="med" w="med" type="triangle"/>
          </a:ln>
        </p:spPr>
      </p:cxnSp>
      <p:cxnSp>
        <p:nvCxnSpPr>
          <p:cNvPr id="286" name="Shape 286"/>
          <p:cNvCxnSpPr/>
          <p:nvPr/>
        </p:nvCxnSpPr>
        <p:spPr>
          <a:xfrm rot="10800000">
            <a:off x="6019800" y="2667000"/>
            <a:ext cx="457762" cy="2622746"/>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descr="C:\Users\Kevin\Desktop\ary.PNG" id="292" name="Shape 292"/>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293" name="Shape 293"/>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294" name="Shape 294"/>
          <p:cNvSpPr txBox="1"/>
          <p:nvPr/>
        </p:nvSpPr>
        <p:spPr>
          <a:xfrm>
            <a:off x="304800" y="4876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Code between the { } gets repeated each time the iterator is smaller than the condition. </a:t>
            </a:r>
            <a:r>
              <a:rPr i="1" lang="en-US" sz="2400">
                <a:solidFill>
                  <a:schemeClr val="dk1"/>
                </a:solidFill>
                <a:latin typeface="Arial"/>
                <a:ea typeface="Arial"/>
                <a:cs typeface="Arial"/>
                <a:sym typeface="Arial"/>
              </a:rPr>
              <a:t>(i.e. in this case i &lt; 4)</a:t>
            </a:r>
            <a:endParaRPr/>
          </a:p>
        </p:txBody>
      </p:sp>
      <p:sp>
        <p:nvSpPr>
          <p:cNvPr id="295" name="Shape 295"/>
          <p:cNvSpPr/>
          <p:nvPr/>
        </p:nvSpPr>
        <p:spPr>
          <a:xfrm>
            <a:off x="457200" y="2667000"/>
            <a:ext cx="7086600" cy="304800"/>
          </a:xfrm>
          <a:prstGeom prst="rect">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Objectives</a:t>
            </a:r>
            <a:endParaRPr/>
          </a:p>
        </p:txBody>
      </p:sp>
      <p:sp>
        <p:nvSpPr>
          <p:cNvPr id="49" name="Shape 49"/>
          <p:cNvSpPr txBox="1"/>
          <p:nvPr/>
        </p:nvSpPr>
        <p:spPr>
          <a:xfrm>
            <a:off x="304799" y="761999"/>
            <a:ext cx="8740775" cy="554577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In today’s class we’ll be covering:</a:t>
            </a:r>
            <a:endParaRPr/>
          </a:p>
          <a:p>
            <a:pPr indent="0" lvl="0" marL="0" marR="0" rtl="0" algn="l">
              <a:spcBef>
                <a:spcPts val="440"/>
              </a:spcBef>
              <a:spcAft>
                <a:spcPts val="0"/>
              </a:spcAft>
              <a:buClr>
                <a:schemeClr val="dk1"/>
              </a:buClr>
              <a:buSzPts val="2200"/>
              <a:buFont typeface="Arial"/>
              <a:buNone/>
            </a:pPr>
            <a:r>
              <a:t/>
            </a:r>
            <a:endParaRPr b="1"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Array Assignments</a:t>
            </a:r>
            <a:endParaRPr/>
          </a:p>
          <a:p>
            <a:pPr indent="-117475" lvl="0" marL="257175"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Concept of For-Loops</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Art of Pseudo-Coding</a:t>
            </a:r>
            <a:endParaRPr/>
          </a:p>
          <a:p>
            <a:pPr indent="-117475" lvl="0" marL="257175"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Building Rock-Paper Scissors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descr="C:\Users\Kevin\Desktop\ary.PNG" id="301" name="Shape 301"/>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302" name="Shape 302"/>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303" name="Shape 303"/>
          <p:cNvSpPr txBox="1"/>
          <p:nvPr/>
        </p:nvSpPr>
        <p:spPr>
          <a:xfrm>
            <a:off x="304800" y="4876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Running the code “loops” through and prints each element in the array.</a:t>
            </a:r>
            <a:endParaRPr i="1" sz="2400">
              <a:solidFill>
                <a:schemeClr val="dk1"/>
              </a:solidFill>
              <a:latin typeface="Arial"/>
              <a:ea typeface="Arial"/>
              <a:cs typeface="Arial"/>
              <a:sym typeface="Arial"/>
            </a:endParaRPr>
          </a:p>
        </p:txBody>
      </p:sp>
      <p:sp>
        <p:nvSpPr>
          <p:cNvPr id="304" name="Shape 304"/>
          <p:cNvSpPr/>
          <p:nvPr/>
        </p:nvSpPr>
        <p:spPr>
          <a:xfrm>
            <a:off x="228600" y="3467100"/>
            <a:ext cx="8229600" cy="1638300"/>
          </a:xfrm>
          <a:prstGeom prst="rect">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11" name="Shape 311"/>
          <p:cNvGrpSpPr/>
          <p:nvPr/>
        </p:nvGrpSpPr>
        <p:grpSpPr>
          <a:xfrm>
            <a:off x="1335370" y="4876800"/>
            <a:ext cx="6483626" cy="1524000"/>
            <a:chOff x="-5742034" y="1600199"/>
            <a:chExt cx="8522140" cy="2402189"/>
          </a:xfrm>
        </p:grpSpPr>
        <p:sp>
          <p:nvSpPr>
            <p:cNvPr id="312" name="Shape 312"/>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Shape 313"/>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Shape 314"/>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Shape 315"/>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Shape 316"/>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Shape 317"/>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18" name="Shape 318"/>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19" name="Shape 319"/>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20" name="Shape 320"/>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21" name="Shape 321"/>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22" name="Shape 322"/>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23" name="Shape 323"/>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24" name="Shape 324"/>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25" name="Shape 325"/>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0 … console.log(“I love Carrots”)</a:t>
            </a:r>
            <a:endParaRPr i="1" sz="2400">
              <a:solidFill>
                <a:schemeClr val="dk1"/>
              </a:solidFill>
              <a:latin typeface="Arial"/>
              <a:ea typeface="Arial"/>
              <a:cs typeface="Arial"/>
              <a:sym typeface="Arial"/>
            </a:endParaRPr>
          </a:p>
        </p:txBody>
      </p:sp>
      <p:sp>
        <p:nvSpPr>
          <p:cNvPr id="326" name="Shape 326"/>
          <p:cNvSpPr/>
          <p:nvPr/>
        </p:nvSpPr>
        <p:spPr>
          <a:xfrm>
            <a:off x="1849472"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27" name="Shape 327"/>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34" name="Shape 334"/>
          <p:cNvGrpSpPr/>
          <p:nvPr/>
        </p:nvGrpSpPr>
        <p:grpSpPr>
          <a:xfrm>
            <a:off x="1335370" y="4876800"/>
            <a:ext cx="6483626" cy="1524000"/>
            <a:chOff x="-5742034" y="1600199"/>
            <a:chExt cx="8522140" cy="2402189"/>
          </a:xfrm>
        </p:grpSpPr>
        <p:sp>
          <p:nvSpPr>
            <p:cNvPr id="335" name="Shape 335"/>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Shape 336"/>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Shape 337"/>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Shape 338"/>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Shape 339"/>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Shape 340"/>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41" name="Shape 341"/>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42" name="Shape 342"/>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43" name="Shape 343"/>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44" name="Shape 344"/>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45" name="Shape 345"/>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46" name="Shape 346"/>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47" name="Shape 347"/>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48" name="Shape 348"/>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1 … console.log(“I love Peas”)</a:t>
            </a:r>
            <a:endParaRPr i="1" sz="2400">
              <a:solidFill>
                <a:schemeClr val="dk1"/>
              </a:solidFill>
              <a:latin typeface="Arial"/>
              <a:ea typeface="Arial"/>
              <a:cs typeface="Arial"/>
              <a:sym typeface="Arial"/>
            </a:endParaRPr>
          </a:p>
        </p:txBody>
      </p:sp>
      <p:sp>
        <p:nvSpPr>
          <p:cNvPr id="349" name="Shape 349"/>
          <p:cNvSpPr/>
          <p:nvPr/>
        </p:nvSpPr>
        <p:spPr>
          <a:xfrm>
            <a:off x="3460595"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50" name="Shape 350"/>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57" name="Shape 357"/>
          <p:cNvGrpSpPr/>
          <p:nvPr/>
        </p:nvGrpSpPr>
        <p:grpSpPr>
          <a:xfrm>
            <a:off x="1335370" y="4876800"/>
            <a:ext cx="6483626" cy="1524000"/>
            <a:chOff x="-5742034" y="1600199"/>
            <a:chExt cx="8522140" cy="2402189"/>
          </a:xfrm>
        </p:grpSpPr>
        <p:sp>
          <p:nvSpPr>
            <p:cNvPr id="358" name="Shape 358"/>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Shape 359"/>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Shape 360"/>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Shape 361"/>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Shape 362"/>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Shape 363"/>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64" name="Shape 364"/>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65" name="Shape 365"/>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66" name="Shape 366"/>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67" name="Shape 367"/>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68" name="Shape 368"/>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69" name="Shape 369"/>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70" name="Shape 370"/>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71" name="Shape 371"/>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2 … console.log(“I love Lettuce”)</a:t>
            </a:r>
            <a:endParaRPr i="1" sz="2400">
              <a:solidFill>
                <a:schemeClr val="dk1"/>
              </a:solidFill>
              <a:latin typeface="Arial"/>
              <a:ea typeface="Arial"/>
              <a:cs typeface="Arial"/>
              <a:sym typeface="Arial"/>
            </a:endParaRPr>
          </a:p>
        </p:txBody>
      </p:sp>
      <p:sp>
        <p:nvSpPr>
          <p:cNvPr id="372" name="Shape 372"/>
          <p:cNvSpPr/>
          <p:nvPr/>
        </p:nvSpPr>
        <p:spPr>
          <a:xfrm>
            <a:off x="5078041"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73" name="Shape 373"/>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80" name="Shape 380"/>
          <p:cNvGrpSpPr/>
          <p:nvPr/>
        </p:nvGrpSpPr>
        <p:grpSpPr>
          <a:xfrm>
            <a:off x="1335370" y="4876800"/>
            <a:ext cx="6483626" cy="1524000"/>
            <a:chOff x="-5742034" y="1600199"/>
            <a:chExt cx="8522140" cy="2402189"/>
          </a:xfrm>
        </p:grpSpPr>
        <p:sp>
          <p:nvSpPr>
            <p:cNvPr id="381" name="Shape 381"/>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Shape 382"/>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Shape 383"/>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Shape 384"/>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Shape 385"/>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Shape 386"/>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87" name="Shape 387"/>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88" name="Shape 388"/>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89" name="Shape 389"/>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90" name="Shape 390"/>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91" name="Shape 391"/>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92" name="Shape 392"/>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93" name="Shape 393"/>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94" name="Shape 394"/>
          <p:cNvSpPr txBox="1"/>
          <p:nvPr/>
        </p:nvSpPr>
        <p:spPr>
          <a:xfrm>
            <a:off x="304800" y="3345429"/>
            <a:ext cx="69342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3 … console.log(“I love Tomatoes”)</a:t>
            </a:r>
            <a:endParaRPr i="1" sz="2400">
              <a:solidFill>
                <a:schemeClr val="dk1"/>
              </a:solidFill>
              <a:latin typeface="Arial"/>
              <a:ea typeface="Arial"/>
              <a:cs typeface="Arial"/>
              <a:sym typeface="Arial"/>
            </a:endParaRPr>
          </a:p>
        </p:txBody>
      </p:sp>
      <p:sp>
        <p:nvSpPr>
          <p:cNvPr id="395" name="Shape 395"/>
          <p:cNvSpPr/>
          <p:nvPr/>
        </p:nvSpPr>
        <p:spPr>
          <a:xfrm>
            <a:off x="6646839"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96" name="Shape 396"/>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Shape 403"/>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04" name="Shape 404"/>
          <p:cNvSpPr txBox="1"/>
          <p:nvPr/>
        </p:nvSpPr>
        <p:spPr>
          <a:xfrm>
            <a:off x="304800" y="762000"/>
            <a:ext cx="86868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For-Loop Zoo</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Spend a few moments, re-writing the code below using a for-loop.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If you need help, use the code from the previous example as a guide.</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Then try to explain to the person next to you how your code works.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05" name="Shape 405"/>
          <p:cNvSpPr txBox="1"/>
          <p:nvPr/>
        </p:nvSpPr>
        <p:spPr>
          <a:xfrm>
            <a:off x="3581400" y="124825"/>
            <a:ext cx="5410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18-ZooLoop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endParaRPr i="1" sz="1800">
              <a:solidFill>
                <a:schemeClr val="dk1"/>
              </a:solidFill>
              <a:latin typeface="Arial"/>
              <a:ea typeface="Arial"/>
              <a:cs typeface="Arial"/>
              <a:sym typeface="Arial"/>
            </a:endParaRPr>
          </a:p>
        </p:txBody>
      </p:sp>
      <p:pic>
        <p:nvPicPr>
          <p:cNvPr descr="C:\Users\Kevin\Desktop\zooloop.PNG" id="406" name="Shape 406"/>
          <p:cNvPicPr preferRelativeResize="0"/>
          <p:nvPr/>
        </p:nvPicPr>
        <p:blipFill rotWithShape="1">
          <a:blip r:embed="rId3">
            <a:alphaModFix/>
          </a:blip>
          <a:srcRect b="0" l="0" r="0" t="0"/>
          <a:stretch/>
        </p:blipFill>
        <p:spPr>
          <a:xfrm>
            <a:off x="2590800" y="4267200"/>
            <a:ext cx="6094947" cy="1854347"/>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Shape 413"/>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14" name="Shape 414"/>
          <p:cNvSpPr txBox="1"/>
          <p:nvPr/>
        </p:nvSpPr>
        <p:spPr>
          <a:xfrm>
            <a:off x="304800" y="762000"/>
            <a:ext cx="86868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Another Loop (Time Permitting)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Starting from scratch, create a for loop that prints the following lines: </a:t>
            </a:r>
            <a:br>
              <a:rPr lang="en-US" sz="2400">
                <a:solidFill>
                  <a:schemeClr val="dk1"/>
                </a:solidFill>
                <a:latin typeface="Arial"/>
                <a:ea typeface="Arial"/>
                <a:cs typeface="Arial"/>
                <a:sym typeface="Arial"/>
              </a:rPr>
            </a:b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0</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1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2</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3</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4</a:t>
            </a:r>
            <a:br>
              <a:rPr lang="en-US"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time, don’t use an array!</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15" name="Shape 415"/>
          <p:cNvSpPr txBox="1"/>
          <p:nvPr/>
        </p:nvSpPr>
        <p:spPr>
          <a:xfrm>
            <a:off x="3048000" y="124825"/>
            <a:ext cx="5943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19-AnotherLoop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Shape 422"/>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23" name="Shape 423"/>
          <p:cNvSpPr txBox="1"/>
          <p:nvPr/>
        </p:nvSpPr>
        <p:spPr>
          <a:xfrm>
            <a:off x="304800" y="762000"/>
            <a:ext cx="86868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Hard Loop (Time Permitting)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Starting from scratch, write code that loops through the following array: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And console.logs the name of each animal on the farm.</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Then using the .charAt() method (research it) check if the first letter in the animal’s name begins with a “c” or “o”. If it does, create an alert saying: “Starts with c or an o!”</a:t>
            </a:r>
            <a:endParaRPr/>
          </a:p>
        </p:txBody>
      </p:sp>
      <p:sp>
        <p:nvSpPr>
          <p:cNvPr id="424" name="Shape 424"/>
          <p:cNvSpPr txBox="1"/>
          <p:nvPr/>
        </p:nvSpPr>
        <p:spPr>
          <a:xfrm>
            <a:off x="3048000" y="124825"/>
            <a:ext cx="5943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20-HardLoop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10 min</a:t>
            </a:r>
            <a:endParaRPr i="1" sz="1800">
              <a:solidFill>
                <a:schemeClr val="dk1"/>
              </a:solidFill>
              <a:latin typeface="Arial"/>
              <a:ea typeface="Arial"/>
              <a:cs typeface="Arial"/>
              <a:sym typeface="Arial"/>
            </a:endParaRPr>
          </a:p>
        </p:txBody>
      </p:sp>
      <p:pic>
        <p:nvPicPr>
          <p:cNvPr descr="C:\Users\Kevin\Desktop\ary.PNG" id="425" name="Shape 425"/>
          <p:cNvPicPr preferRelativeResize="0"/>
          <p:nvPr/>
        </p:nvPicPr>
        <p:blipFill rotWithShape="1">
          <a:blip r:embed="rId3">
            <a:alphaModFix/>
          </a:blip>
          <a:srcRect b="0" l="0" r="0" t="0"/>
          <a:stretch/>
        </p:blipFill>
        <p:spPr>
          <a:xfrm>
            <a:off x="467204" y="2688893"/>
            <a:ext cx="8197850" cy="804488"/>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Events &amp; DOM Manipulation</a:t>
            </a:r>
            <a:endParaRPr/>
          </a:p>
        </p:txBody>
      </p:sp>
      <p:sp>
        <p:nvSpPr>
          <p:cNvPr id="432" name="Shape 432"/>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3600"/>
              <a:buFont typeface="Arial"/>
              <a:buNone/>
            </a:pPr>
            <a:r>
              <a:rPr i="1" lang="en-US" sz="3600">
                <a:solidFill>
                  <a:schemeClr val="dk1"/>
                </a:solidFill>
                <a:latin typeface="Arial"/>
                <a:ea typeface="Arial"/>
                <a:cs typeface="Arial"/>
                <a:sym typeface="Arial"/>
              </a:rPr>
              <a:t>(EventsExample.html | 21-Events)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Rock Paper Scissors</a:t>
            </a:r>
            <a:endParaRPr/>
          </a:p>
        </p:txBody>
      </p:sp>
      <p:sp>
        <p:nvSpPr>
          <p:cNvPr id="439" name="Shape 439"/>
          <p:cNvSpPr txBox="1"/>
          <p:nvPr/>
        </p:nvSpPr>
        <p:spPr>
          <a:xfrm>
            <a:off x="390606" y="3787302"/>
            <a:ext cx="8229600" cy="8718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1" lang="en-US" sz="2400">
                <a:solidFill>
                  <a:schemeClr val="lt1"/>
                </a:solidFill>
                <a:latin typeface="Arial"/>
                <a:ea typeface="Arial"/>
                <a:cs typeface="Arial"/>
                <a:sym typeface="Arial"/>
              </a:rPr>
              <a:t>Rest of Class!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Basics Recap</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I’ma Beat You…</a:t>
            </a:r>
            <a:endParaRPr/>
          </a:p>
        </p:txBody>
      </p:sp>
      <p:sp>
        <p:nvSpPr>
          <p:cNvPr id="446" name="Shape 446"/>
          <p:cNvSpPr txBox="1"/>
          <p:nvPr/>
        </p:nvSpPr>
        <p:spPr>
          <a:xfrm>
            <a:off x="304800" y="3963105"/>
            <a:ext cx="8534400" cy="220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Play Rock Paper Scissors with the Person Next to You!</a:t>
            </a:r>
            <a:br>
              <a:rPr b="1" i="1" lang="en-US" sz="3600">
                <a:solidFill>
                  <a:schemeClr val="dk1"/>
                </a:solidFill>
                <a:latin typeface="Arial"/>
                <a:ea typeface="Arial"/>
                <a:cs typeface="Arial"/>
                <a:sym typeface="Arial"/>
              </a:rPr>
            </a:br>
            <a:br>
              <a:rPr b="1" i="1" lang="en-US" sz="3600">
                <a:solidFill>
                  <a:schemeClr val="dk1"/>
                </a:solidFill>
                <a:latin typeface="Arial"/>
                <a:ea typeface="Arial"/>
                <a:cs typeface="Arial"/>
                <a:sym typeface="Arial"/>
              </a:rPr>
            </a:br>
            <a:r>
              <a:rPr i="1" lang="en-US" sz="2400">
                <a:solidFill>
                  <a:schemeClr val="dk1"/>
                </a:solidFill>
                <a:latin typeface="Arial"/>
                <a:ea typeface="Arial"/>
                <a:cs typeface="Arial"/>
                <a:sym typeface="Arial"/>
              </a:rPr>
              <a:t>Play 5 Rounds</a:t>
            </a:r>
            <a:endParaRPr/>
          </a:p>
        </p:txBody>
      </p:sp>
      <p:pic>
        <p:nvPicPr>
          <p:cNvPr descr="http://www.stickycomics.com/wp-content/uploads/rock_paper_scissors_olympics.jpg" id="447" name="Shape 447"/>
          <p:cNvPicPr preferRelativeResize="0"/>
          <p:nvPr/>
        </p:nvPicPr>
        <p:blipFill rotWithShape="1">
          <a:blip r:embed="rId3">
            <a:alphaModFix/>
          </a:blip>
          <a:srcRect b="0" l="0" r="0" t="0"/>
          <a:stretch/>
        </p:blipFill>
        <p:spPr>
          <a:xfrm>
            <a:off x="2590800" y="838200"/>
            <a:ext cx="4324350" cy="294055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11741" y="609600"/>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Shape 454"/>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55" name="Shape 455"/>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Pseudocode</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With a partner, spend a few moments outlining all the steps and conditions that go into a single game of rock paper scissors.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break it down into steps that you could “code out”.</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Think of basic elements like loops, if-then statements, arrays, alerts, etc.</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your outlined approach.</a:t>
            </a:r>
            <a:endParaRPr/>
          </a:p>
        </p:txBody>
      </p:sp>
      <p:sp>
        <p:nvSpPr>
          <p:cNvPr id="456" name="Shape 456"/>
          <p:cNvSpPr txBox="1"/>
          <p:nvPr/>
        </p:nvSpPr>
        <p:spPr>
          <a:xfrm>
            <a:off x="3200400" y="124825"/>
            <a:ext cx="5791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22-PseudoCode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8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63" name="Shape 463"/>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You just pseudocoded!</a:t>
            </a:r>
            <a:endParaRPr i="1" sz="36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70" name="Shape 470"/>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Now… for the rest of the class YOU will be coding it out. </a:t>
            </a:r>
            <a:endParaRPr i="1" sz="36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77" name="Shape 477"/>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Don’t worry. We’ll be here to help you along the way.</a:t>
            </a:r>
            <a:endParaRPr i="1" sz="36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Final Solution</a:t>
            </a:r>
            <a:endParaRPr/>
          </a:p>
        </p:txBody>
      </p:sp>
      <p:sp>
        <p:nvSpPr>
          <p:cNvPr id="484" name="Shape 484"/>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3600"/>
              <a:buFont typeface="Arial"/>
              <a:buNone/>
            </a:pPr>
            <a:r>
              <a:rPr i="1" lang="en-US" sz="3600">
                <a:solidFill>
                  <a:schemeClr val="dk1"/>
                </a:solidFill>
                <a:latin typeface="Arial"/>
                <a:ea typeface="Arial"/>
                <a:cs typeface="Arial"/>
                <a:sym typeface="Arial"/>
              </a:rPr>
              <a:t>(rps-7.html | 23-RPS-Coded)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Shape 491"/>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92" name="Shape 492"/>
          <p:cNvSpPr txBox="1"/>
          <p:nvPr/>
        </p:nvSpPr>
        <p:spPr>
          <a:xfrm>
            <a:off x="304800" y="762000"/>
            <a:ext cx="8686800"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Code Creation: Coding out RPS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groups of 4, begin the process of coding out the Rock-Paper-Scissors Game. </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Do as much as you can on your own, but don't be afraid to ask for help if you feel your team is struggling.</a:t>
            </a:r>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a:t>
            </a:r>
            <a:r>
              <a:rPr lang="en-US" sz="1800">
                <a:solidFill>
                  <a:schemeClr val="dk1"/>
                </a:solidFill>
                <a:latin typeface="Arial"/>
                <a:ea typeface="Arial"/>
                <a:cs typeface="Arial"/>
                <a:sym typeface="Arial"/>
              </a:rPr>
              <a:t> Don’t use “document.write” as it will delete the contents of your page including your Javascript. Use “document.querySelector” or “document.getElementById”, alongside either “innerHTML” or “textcontent”, to write to the DOM.</a:t>
            </a:r>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 </a:t>
            </a:r>
            <a:r>
              <a:rPr lang="en-US" sz="1800">
                <a:solidFill>
                  <a:schemeClr val="dk1"/>
                </a:solidFill>
                <a:latin typeface="Arial"/>
                <a:ea typeface="Arial"/>
                <a:cs typeface="Arial"/>
                <a:sym typeface="Arial"/>
              </a:rPr>
              <a:t>Don’t worry. We know this will be very challenging. We also know that you won’t know where to start. In fact, we haven’t shown you EVERYTHING you need yet. But that’s okay. Accepting the confusion is a HUGE first step in becoming a coder.</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 to Instructor/TAs: </a:t>
            </a:r>
            <a:r>
              <a:rPr lang="en-US" sz="1800">
                <a:solidFill>
                  <a:schemeClr val="dk1"/>
                </a:solidFill>
                <a:latin typeface="Arial"/>
                <a:ea typeface="Arial"/>
                <a:cs typeface="Arial"/>
                <a:sym typeface="Arial"/>
              </a:rPr>
              <a:t>Use the files in RPS-Coded to help guide students through the process. Feel free to present relevant code on the projector. </a:t>
            </a:r>
            <a:endParaRPr b="1" sz="1800">
              <a:solidFill>
                <a:schemeClr val="dk1"/>
              </a:solidFill>
              <a:latin typeface="Arial"/>
              <a:ea typeface="Arial"/>
              <a:cs typeface="Arial"/>
              <a:sym typeface="Arial"/>
            </a:endParaRPr>
          </a:p>
        </p:txBody>
      </p:sp>
      <p:sp>
        <p:nvSpPr>
          <p:cNvPr id="493" name="Shape 493"/>
          <p:cNvSpPr txBox="1"/>
          <p:nvPr/>
        </p:nvSpPr>
        <p:spPr>
          <a:xfrm>
            <a:off x="2667000" y="124825"/>
            <a:ext cx="6324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23-RPS-Coded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 hour 10 min</a:t>
            </a:r>
            <a:endParaRPr i="1" sz="1800">
              <a:solidFill>
                <a:schemeClr val="dk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Recap Activity</a:t>
            </a:r>
            <a:endParaRPr/>
          </a:p>
        </p:txBody>
      </p:sp>
      <p:sp>
        <p:nvSpPr>
          <p:cNvPr id="500" name="Shape 500"/>
          <p:cNvSpPr txBox="1"/>
          <p:nvPr/>
        </p:nvSpPr>
        <p:spPr>
          <a:xfrm>
            <a:off x="390606" y="3787302"/>
            <a:ext cx="8229600" cy="8718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1" lang="en-US" sz="2400">
                <a:solidFill>
                  <a:schemeClr val="lt1"/>
                </a:solidFill>
                <a:latin typeface="Arial"/>
                <a:ea typeface="Arial"/>
                <a:cs typeface="Arial"/>
                <a:sym typeface="Arial"/>
              </a:rPr>
              <a:t>Time Permitting</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Questions</a:t>
            </a:r>
            <a:endParaRPr/>
          </a:p>
        </p:txBody>
      </p:sp>
      <p:sp>
        <p:nvSpPr>
          <p:cNvPr id="507" name="Shape 507"/>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b="1" i="1" lang="en-US" sz="3200">
                <a:solidFill>
                  <a:schemeClr val="dk1"/>
                </a:solidFill>
                <a:latin typeface="Arial"/>
                <a:ea typeface="Arial"/>
                <a:cs typeface="Arial"/>
                <a:sym typeface="Arial"/>
              </a:rPr>
              <a:t>Let’s fill in the Missing Code (Together)</a:t>
            </a:r>
            <a:endParaRPr/>
          </a:p>
          <a:p>
            <a:pPr indent="0" lvl="0" marL="0" marR="0" rtl="0" algn="ctr">
              <a:spcBef>
                <a:spcPts val="0"/>
              </a:spcBef>
              <a:spcAft>
                <a:spcPts val="0"/>
              </a:spcAft>
              <a:buClr>
                <a:schemeClr val="dk1"/>
              </a:buClr>
              <a:buSzPts val="2400"/>
              <a:buFont typeface="Arial"/>
              <a:buNone/>
            </a:pPr>
            <a:r>
              <a:rPr i="1" lang="en-US" sz="2400">
                <a:solidFill>
                  <a:schemeClr val="dk1"/>
                </a:solidFill>
                <a:latin typeface="Arial"/>
                <a:ea typeface="Arial"/>
                <a:cs typeface="Arial"/>
                <a:sym typeface="Arial"/>
              </a:rPr>
              <a:t>(Recap_UNSOLVED | 24-Recap)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Questions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Deep Philosophy</a:t>
            </a:r>
            <a:endParaRPr/>
          </a:p>
        </p:txBody>
      </p:sp>
      <p:sp>
        <p:nvSpPr>
          <p:cNvPr id="62" name="Shape 62"/>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What is JavaScript?</a:t>
            </a:r>
            <a:endParaRPr/>
          </a:p>
          <a:p>
            <a:pPr indent="0" lvl="0" marL="0" marR="0" rtl="0" algn="ctr">
              <a:lnSpc>
                <a:spcPct val="90000"/>
              </a:lnSpc>
              <a:spcBef>
                <a:spcPts val="0"/>
              </a:spcBef>
              <a:spcAft>
                <a:spcPts val="0"/>
              </a:spcAft>
              <a:buClr>
                <a:schemeClr val="dk1"/>
              </a:buClr>
              <a:buSzPts val="4347"/>
              <a:buFont typeface="Arial"/>
              <a:buNone/>
            </a:pPr>
            <a:r>
              <a:rPr b="0" i="1" lang="en-US" sz="4347" u="none" cap="none" strike="noStrike">
                <a:solidFill>
                  <a:schemeClr val="dk1"/>
                </a:solidFill>
                <a:latin typeface="Arial"/>
                <a:ea typeface="Arial"/>
                <a:cs typeface="Arial"/>
                <a:sym typeface="Arial"/>
              </a:rPr>
              <a:t>(And what is it used for?)</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JavaScript Definitions</a:t>
            </a:r>
            <a:endParaRPr/>
          </a:p>
        </p:txBody>
      </p:sp>
      <p:sp>
        <p:nvSpPr>
          <p:cNvPr id="69" name="Shape 69"/>
          <p:cNvSpPr txBox="1"/>
          <p:nvPr/>
        </p:nvSpPr>
        <p:spPr>
          <a:xfrm>
            <a:off x="331586" y="838200"/>
            <a:ext cx="8736214" cy="4876800"/>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JavaScript</a:t>
            </a:r>
            <a:r>
              <a:rPr b="0" i="0" lang="en-US" sz="2400" u="none" cap="none" strike="noStrike">
                <a:solidFill>
                  <a:schemeClr val="dk1"/>
                </a:solidFill>
                <a:latin typeface="Arial"/>
                <a:ea typeface="Arial"/>
                <a:cs typeface="Arial"/>
                <a:sym typeface="Arial"/>
              </a:rPr>
              <a:t> is the third of the three fundamental programming languages of the modern web (along with HTML, CSS)</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JavaScript allows developers to create </a:t>
            </a:r>
            <a:r>
              <a:rPr b="1" i="0" lang="en-US" sz="2400" u="none" cap="none" strike="noStrike">
                <a:solidFill>
                  <a:schemeClr val="dk1"/>
                </a:solidFill>
                <a:latin typeface="Arial"/>
                <a:ea typeface="Arial"/>
                <a:cs typeface="Arial"/>
                <a:sym typeface="Arial"/>
              </a:rPr>
              <a:t>dynamic </a:t>
            </a:r>
            <a:r>
              <a:rPr b="0" i="0" lang="en-US" sz="2400" u="none" cap="none" strike="noStrike">
                <a:solidFill>
                  <a:schemeClr val="dk1"/>
                </a:solidFill>
                <a:latin typeface="Arial"/>
                <a:ea typeface="Arial"/>
                <a:cs typeface="Arial"/>
                <a:sym typeface="Arial"/>
              </a:rPr>
              <a:t>web applications capable of taking in user inputs, changing what’s displayed to users, animating elements, and much more.</a:t>
            </a:r>
            <a:endParaRPr/>
          </a:p>
        </p:txBody>
      </p:sp>
      <p:pic>
        <p:nvPicPr>
          <p:cNvPr descr="http://www.w3devcampus.com/wp-content/uploads/logoAndOther/logo_JavaScript.png" id="70" name="Shape 70"/>
          <p:cNvPicPr preferRelativeResize="0"/>
          <p:nvPr/>
        </p:nvPicPr>
        <p:blipFill rotWithShape="1">
          <a:blip r:embed="rId3">
            <a:alphaModFix/>
          </a:blip>
          <a:srcRect b="0" l="0" r="0" t="0"/>
          <a:stretch/>
        </p:blipFill>
        <p:spPr>
          <a:xfrm>
            <a:off x="6477000" y="3800671"/>
            <a:ext cx="2098675" cy="209867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77" name="Shape 77"/>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What is a Variable?</a:t>
            </a:r>
            <a:endParaRPr/>
          </a:p>
          <a:p>
            <a:pPr indent="0" lvl="0" marL="0" marR="0" rtl="0" algn="ctr">
              <a:lnSpc>
                <a:spcPct val="90000"/>
              </a:lnSpc>
              <a:spcBef>
                <a:spcPts val="0"/>
              </a:spcBef>
              <a:spcAft>
                <a:spcPts val="0"/>
              </a:spcAft>
              <a:buClr>
                <a:schemeClr val="dk1"/>
              </a:buClr>
              <a:buSzPts val="4347"/>
              <a:buFont typeface="Arial"/>
              <a:buNone/>
            </a:pPr>
            <a:r>
              <a:rPr b="0" i="1" lang="en-US" sz="4347" u="none" cap="none" strike="noStrike">
                <a:solidFill>
                  <a:schemeClr val="dk1"/>
                </a:solidFill>
                <a:latin typeface="Arial"/>
                <a:ea typeface="Arial"/>
                <a:cs typeface="Arial"/>
                <a:sym typeface="Arial"/>
              </a:rPr>
              <a:t>(And how do we declare one?)</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sp>
        <p:nvSpPr>
          <p:cNvPr id="84" name="Shape 84"/>
          <p:cNvSpPr txBox="1"/>
          <p:nvPr/>
        </p:nvSpPr>
        <p:spPr>
          <a:xfrm>
            <a:off x="451329" y="1066801"/>
            <a:ext cx="8583814" cy="4876800"/>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Variables are the </a:t>
            </a:r>
            <a:r>
              <a:rPr b="0" i="0" lang="en-US" sz="2400" u="sng" cap="none" strike="noStrike">
                <a:solidFill>
                  <a:schemeClr val="dk1"/>
                </a:solidFill>
                <a:latin typeface="Arial"/>
                <a:ea typeface="Arial"/>
                <a:cs typeface="Arial"/>
                <a:sym typeface="Arial"/>
              </a:rPr>
              <a:t>nouns</a:t>
            </a:r>
            <a:r>
              <a:rPr b="0" i="0" lang="en-US" sz="2400" u="none" cap="none" strike="noStrike">
                <a:solidFill>
                  <a:schemeClr val="dk1"/>
                </a:solidFill>
                <a:latin typeface="Arial"/>
                <a:ea typeface="Arial"/>
                <a:cs typeface="Arial"/>
                <a:sym typeface="Arial"/>
              </a:rPr>
              <a:t> of programming.</a:t>
            </a:r>
            <a:endParaRPr b="0" i="0" sz="2400" u="sng"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They are “things” (Numbers, Strings, Booleans, etc.)</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They are composed of </a:t>
            </a:r>
            <a:r>
              <a:rPr b="0" i="0" lang="en-US" sz="2400" u="sng" cap="none" strike="noStrike">
                <a:solidFill>
                  <a:schemeClr val="dk1"/>
                </a:solidFill>
                <a:latin typeface="Arial"/>
                <a:ea typeface="Arial"/>
                <a:cs typeface="Arial"/>
                <a:sym typeface="Arial"/>
              </a:rPr>
              <a:t>variable names</a:t>
            </a:r>
            <a:r>
              <a:rPr b="0" i="0" lang="en-US" sz="2400" u="none" cap="none" strike="noStrike">
                <a:solidFill>
                  <a:schemeClr val="dk1"/>
                </a:solidFill>
                <a:latin typeface="Arial"/>
                <a:ea typeface="Arial"/>
                <a:cs typeface="Arial"/>
                <a:sym typeface="Arial"/>
              </a:rPr>
              <a:t> and </a:t>
            </a:r>
            <a:r>
              <a:rPr b="0" i="0" lang="en-US" sz="2400" u="sng" cap="none" strike="noStrike">
                <a:solidFill>
                  <a:schemeClr val="dk1"/>
                </a:solidFill>
                <a:latin typeface="Arial"/>
                <a:ea typeface="Arial"/>
                <a:cs typeface="Arial"/>
                <a:sym typeface="Arial"/>
              </a:rPr>
              <a:t>values</a:t>
            </a:r>
            <a:endParaRPr b="0" i="0" sz="2400" u="none" cap="none" strike="noStrike">
              <a:solidFill>
                <a:schemeClr val="dk1"/>
              </a:solidFill>
              <a:latin typeface="Arial"/>
              <a:ea typeface="Arial"/>
              <a:cs typeface="Arial"/>
              <a:sym typeface="Arial"/>
            </a:endParaRPr>
          </a:p>
        </p:txBody>
      </p:sp>
      <p:pic>
        <p:nvPicPr>
          <p:cNvPr descr="C:\Users\Kevin\Desktop\snow.PNG" id="85" name="Shape 85"/>
          <p:cNvPicPr preferRelativeResize="0"/>
          <p:nvPr/>
        </p:nvPicPr>
        <p:blipFill rotWithShape="1">
          <a:blip r:embed="rId3">
            <a:alphaModFix/>
          </a:blip>
          <a:srcRect b="0" l="0" r="0" t="0"/>
          <a:stretch/>
        </p:blipFill>
        <p:spPr>
          <a:xfrm>
            <a:off x="812586" y="3505201"/>
            <a:ext cx="7861300" cy="221615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92" name="Shape 92"/>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4200"/>
              <a:buFont typeface="Arial"/>
              <a:buNone/>
            </a:pPr>
            <a:r>
              <a:rPr b="1" i="1" lang="en-US" sz="4200" u="none" cap="none" strike="noStrike">
                <a:solidFill>
                  <a:schemeClr val="dk1"/>
                </a:solidFill>
                <a:latin typeface="Arial"/>
                <a:ea typeface="Arial"/>
                <a:cs typeface="Arial"/>
                <a:sym typeface="Arial"/>
              </a:rPr>
              <a:t>What is meant by console.log?</a:t>
            </a:r>
            <a:endParaRPr/>
          </a:p>
          <a:p>
            <a:pPr indent="0" lvl="0" marL="0" marR="0" rtl="0" algn="ctr">
              <a:lnSpc>
                <a:spcPct val="80000"/>
              </a:lnSpc>
              <a:spcBef>
                <a:spcPts val="0"/>
              </a:spcBef>
              <a:spcAft>
                <a:spcPts val="0"/>
              </a:spcAft>
              <a:buClr>
                <a:schemeClr val="dk1"/>
              </a:buClr>
              <a:buSzPts val="2380"/>
              <a:buFont typeface="Arial"/>
              <a:buNone/>
            </a:pPr>
            <a:r>
              <a:rPr b="0" i="1" lang="en-US" sz="2380" u="none" cap="none" strike="noStrike">
                <a:solidFill>
                  <a:schemeClr val="dk1"/>
                </a:solidFill>
                <a:latin typeface="Arial"/>
                <a:ea typeface="Arial"/>
                <a:cs typeface="Arial"/>
                <a:sym typeface="Arial"/>
              </a:rPr>
              <a:t>(And how does it differ from an alert, prompt, or confirm?)</a:t>
            </a: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