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58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GIS\Spring%202016\Spatial%20Huamnities\Project\New%20Folder%20(2)\Export_Outpu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GIS\Spring%202016\Spatial%20Huamnities\Project\New%20Folder%20(2)\Export_Outpu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GIS\Spring%202016\Spatial%20Huamnities\Project\New%20Folder%20(2)\Export_Outpu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GIS\Spring%202016\Spatial%20Huamnities\Project\New%20Folder%20(2)\Export_Outpu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[Export_Output.csv]Sheet8!PivotTable28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Year</a:t>
            </a:r>
            <a:r>
              <a:rPr lang="en-US" baseline="0" dirty="0" smtClean="0"/>
              <a:t> 2013 -  2014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Sheet8!$A$4:$A$40</c:f>
              <c:multiLvlStrCache>
                <c:ptCount val="31"/>
                <c:lvl>
                  <c:pt idx="0">
                    <c:v>Am. Indian</c:v>
                  </c:pt>
                  <c:pt idx="1">
                    <c:v>Asian</c:v>
                  </c:pt>
                  <c:pt idx="2">
                    <c:v>Black</c:v>
                  </c:pt>
                  <c:pt idx="3">
                    <c:v>Hispanic</c:v>
                  </c:pt>
                  <c:pt idx="4">
                    <c:v>Intl</c:v>
                  </c:pt>
                  <c:pt idx="5">
                    <c:v>White</c:v>
                  </c:pt>
                  <c:pt idx="6">
                    <c:v>Zmissing</c:v>
                  </c:pt>
                  <c:pt idx="7">
                    <c:v>Am. Indian</c:v>
                  </c:pt>
                  <c:pt idx="8">
                    <c:v>Asian</c:v>
                  </c:pt>
                  <c:pt idx="9">
                    <c:v>Black</c:v>
                  </c:pt>
                  <c:pt idx="10">
                    <c:v>Hawaiian</c:v>
                  </c:pt>
                  <c:pt idx="11">
                    <c:v>Hispanic</c:v>
                  </c:pt>
                  <c:pt idx="12">
                    <c:v>Intl</c:v>
                  </c:pt>
                  <c:pt idx="13">
                    <c:v>White</c:v>
                  </c:pt>
                  <c:pt idx="14">
                    <c:v>Zmissing</c:v>
                  </c:pt>
                  <c:pt idx="15">
                    <c:v>Am. Indian</c:v>
                  </c:pt>
                  <c:pt idx="16">
                    <c:v>Asian</c:v>
                  </c:pt>
                  <c:pt idx="17">
                    <c:v>Black</c:v>
                  </c:pt>
                  <c:pt idx="18">
                    <c:v>Hispanic</c:v>
                  </c:pt>
                  <c:pt idx="19">
                    <c:v>Intl</c:v>
                  </c:pt>
                  <c:pt idx="20">
                    <c:v>White</c:v>
                  </c:pt>
                  <c:pt idx="21">
                    <c:v>Zmissing</c:v>
                  </c:pt>
                  <c:pt idx="22">
                    <c:v>Am. Indian</c:v>
                  </c:pt>
                  <c:pt idx="23">
                    <c:v>Asian</c:v>
                  </c:pt>
                  <c:pt idx="24">
                    <c:v>Black</c:v>
                  </c:pt>
                  <c:pt idx="25">
                    <c:v>Hawaiian</c:v>
                  </c:pt>
                  <c:pt idx="26">
                    <c:v>Hispanic</c:v>
                  </c:pt>
                  <c:pt idx="27">
                    <c:v>Intl</c:v>
                  </c:pt>
                  <c:pt idx="28">
                    <c:v>White</c:v>
                  </c:pt>
                  <c:pt idx="29">
                    <c:v>Zmissing</c:v>
                  </c:pt>
                  <c:pt idx="30">
                    <c:v>(blank)</c:v>
                  </c:pt>
                </c:lvl>
                <c:lvl>
                  <c:pt idx="0">
                    <c:v>GRAD</c:v>
                  </c:pt>
                  <c:pt idx="7">
                    <c:v>NDG</c:v>
                  </c:pt>
                  <c:pt idx="15">
                    <c:v>PRFL</c:v>
                  </c:pt>
                  <c:pt idx="22">
                    <c:v>UGRD</c:v>
                  </c:pt>
                  <c:pt idx="30">
                    <c:v>(blank)</c:v>
                  </c:pt>
                </c:lvl>
              </c:multiLvlStrCache>
            </c:multiLvlStrRef>
          </c:cat>
          <c:val>
            <c:numRef>
              <c:f>Sheet8!$B$4:$B$40</c:f>
              <c:numCache>
                <c:formatCode>General</c:formatCode>
                <c:ptCount val="31"/>
                <c:pt idx="0">
                  <c:v>22</c:v>
                </c:pt>
                <c:pt idx="1">
                  <c:v>121</c:v>
                </c:pt>
                <c:pt idx="2">
                  <c:v>47</c:v>
                </c:pt>
                <c:pt idx="3">
                  <c:v>54</c:v>
                </c:pt>
                <c:pt idx="4">
                  <c:v>230</c:v>
                </c:pt>
                <c:pt idx="5">
                  <c:v>296</c:v>
                </c:pt>
                <c:pt idx="6">
                  <c:v>53</c:v>
                </c:pt>
                <c:pt idx="7">
                  <c:v>3</c:v>
                </c:pt>
                <c:pt idx="8">
                  <c:v>8</c:v>
                </c:pt>
                <c:pt idx="9">
                  <c:v>5</c:v>
                </c:pt>
                <c:pt idx="10">
                  <c:v>3</c:v>
                </c:pt>
                <c:pt idx="11">
                  <c:v>4</c:v>
                </c:pt>
                <c:pt idx="12">
                  <c:v>21</c:v>
                </c:pt>
                <c:pt idx="13">
                  <c:v>41</c:v>
                </c:pt>
                <c:pt idx="14">
                  <c:v>29</c:v>
                </c:pt>
                <c:pt idx="15">
                  <c:v>7</c:v>
                </c:pt>
                <c:pt idx="16">
                  <c:v>15</c:v>
                </c:pt>
                <c:pt idx="17">
                  <c:v>11</c:v>
                </c:pt>
                <c:pt idx="18">
                  <c:v>15</c:v>
                </c:pt>
                <c:pt idx="19">
                  <c:v>13</c:v>
                </c:pt>
                <c:pt idx="20">
                  <c:v>15</c:v>
                </c:pt>
                <c:pt idx="21">
                  <c:v>15</c:v>
                </c:pt>
                <c:pt idx="22">
                  <c:v>69</c:v>
                </c:pt>
                <c:pt idx="23">
                  <c:v>179</c:v>
                </c:pt>
                <c:pt idx="24">
                  <c:v>128</c:v>
                </c:pt>
                <c:pt idx="25">
                  <c:v>13</c:v>
                </c:pt>
                <c:pt idx="26">
                  <c:v>127</c:v>
                </c:pt>
                <c:pt idx="27">
                  <c:v>140</c:v>
                </c:pt>
                <c:pt idx="28">
                  <c:v>242</c:v>
                </c:pt>
                <c:pt idx="29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2161832"/>
        <c:axId val="242163008"/>
      </c:barChart>
      <c:catAx>
        <c:axId val="242161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163008"/>
        <c:crosses val="autoZero"/>
        <c:auto val="1"/>
        <c:lblAlgn val="ctr"/>
        <c:lblOffset val="100"/>
        <c:noMultiLvlLbl val="0"/>
      </c:catAx>
      <c:valAx>
        <c:axId val="24216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161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[Export_Output.csv]Year 2013!PivotTable24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 2013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 2013'!$B$3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'Year 2013'!$A$4:$A$40</c:f>
              <c:multiLvlStrCache>
                <c:ptCount val="31"/>
                <c:lvl>
                  <c:pt idx="0">
                    <c:v>Am. Indian</c:v>
                  </c:pt>
                  <c:pt idx="1">
                    <c:v>Asian</c:v>
                  </c:pt>
                  <c:pt idx="2">
                    <c:v>Black</c:v>
                  </c:pt>
                  <c:pt idx="3">
                    <c:v>Hispanic</c:v>
                  </c:pt>
                  <c:pt idx="4">
                    <c:v>Intl</c:v>
                  </c:pt>
                  <c:pt idx="5">
                    <c:v>White</c:v>
                  </c:pt>
                  <c:pt idx="6">
                    <c:v>Zmissing</c:v>
                  </c:pt>
                  <c:pt idx="7">
                    <c:v>Am. Indian</c:v>
                  </c:pt>
                  <c:pt idx="8">
                    <c:v>Asian</c:v>
                  </c:pt>
                  <c:pt idx="9">
                    <c:v>Black</c:v>
                  </c:pt>
                  <c:pt idx="10">
                    <c:v>Hawaiian</c:v>
                  </c:pt>
                  <c:pt idx="11">
                    <c:v>Hispanic</c:v>
                  </c:pt>
                  <c:pt idx="12">
                    <c:v>Intl</c:v>
                  </c:pt>
                  <c:pt idx="13">
                    <c:v>White</c:v>
                  </c:pt>
                  <c:pt idx="14">
                    <c:v>Zmissing</c:v>
                  </c:pt>
                  <c:pt idx="15">
                    <c:v>Am. Indian</c:v>
                  </c:pt>
                  <c:pt idx="16">
                    <c:v>Asian</c:v>
                  </c:pt>
                  <c:pt idx="17">
                    <c:v>Black</c:v>
                  </c:pt>
                  <c:pt idx="18">
                    <c:v>Hispanic</c:v>
                  </c:pt>
                  <c:pt idx="19">
                    <c:v>Intl</c:v>
                  </c:pt>
                  <c:pt idx="20">
                    <c:v>White</c:v>
                  </c:pt>
                  <c:pt idx="21">
                    <c:v>Zmissing</c:v>
                  </c:pt>
                  <c:pt idx="22">
                    <c:v>Am. Indian</c:v>
                  </c:pt>
                  <c:pt idx="23">
                    <c:v>Asian</c:v>
                  </c:pt>
                  <c:pt idx="24">
                    <c:v>Black</c:v>
                  </c:pt>
                  <c:pt idx="25">
                    <c:v>Hawaiian</c:v>
                  </c:pt>
                  <c:pt idx="26">
                    <c:v>Hispanic</c:v>
                  </c:pt>
                  <c:pt idx="27">
                    <c:v>Intl</c:v>
                  </c:pt>
                  <c:pt idx="28">
                    <c:v>White</c:v>
                  </c:pt>
                  <c:pt idx="29">
                    <c:v>Zmissing</c:v>
                  </c:pt>
                  <c:pt idx="30">
                    <c:v>(blank)</c:v>
                  </c:pt>
                </c:lvl>
                <c:lvl>
                  <c:pt idx="0">
                    <c:v>GRAD</c:v>
                  </c:pt>
                  <c:pt idx="7">
                    <c:v>NDG</c:v>
                  </c:pt>
                  <c:pt idx="15">
                    <c:v>PRFL</c:v>
                  </c:pt>
                  <c:pt idx="22">
                    <c:v>UGRD</c:v>
                  </c:pt>
                  <c:pt idx="30">
                    <c:v>(blank)</c:v>
                  </c:pt>
                </c:lvl>
              </c:multiLvlStrCache>
            </c:multiLvlStrRef>
          </c:cat>
          <c:val>
            <c:numRef>
              <c:f>'Year 2013'!$B$4:$B$40</c:f>
              <c:numCache>
                <c:formatCode>General</c:formatCode>
                <c:ptCount val="31"/>
                <c:pt idx="0">
                  <c:v>22</c:v>
                </c:pt>
                <c:pt idx="1">
                  <c:v>121</c:v>
                </c:pt>
                <c:pt idx="2">
                  <c:v>47</c:v>
                </c:pt>
                <c:pt idx="3">
                  <c:v>54</c:v>
                </c:pt>
                <c:pt idx="4">
                  <c:v>230</c:v>
                </c:pt>
                <c:pt idx="5">
                  <c:v>296</c:v>
                </c:pt>
                <c:pt idx="6">
                  <c:v>53</c:v>
                </c:pt>
                <c:pt idx="7">
                  <c:v>3</c:v>
                </c:pt>
                <c:pt idx="8">
                  <c:v>8</c:v>
                </c:pt>
                <c:pt idx="9">
                  <c:v>5</c:v>
                </c:pt>
                <c:pt idx="10">
                  <c:v>3</c:v>
                </c:pt>
                <c:pt idx="11">
                  <c:v>4</c:v>
                </c:pt>
                <c:pt idx="12">
                  <c:v>21</c:v>
                </c:pt>
                <c:pt idx="13">
                  <c:v>41</c:v>
                </c:pt>
                <c:pt idx="14">
                  <c:v>29</c:v>
                </c:pt>
                <c:pt idx="15">
                  <c:v>7</c:v>
                </c:pt>
                <c:pt idx="16">
                  <c:v>15</c:v>
                </c:pt>
                <c:pt idx="17">
                  <c:v>11</c:v>
                </c:pt>
                <c:pt idx="18">
                  <c:v>15</c:v>
                </c:pt>
                <c:pt idx="19">
                  <c:v>13</c:v>
                </c:pt>
                <c:pt idx="20">
                  <c:v>15</c:v>
                </c:pt>
                <c:pt idx="21">
                  <c:v>15</c:v>
                </c:pt>
                <c:pt idx="22">
                  <c:v>69</c:v>
                </c:pt>
                <c:pt idx="23">
                  <c:v>179</c:v>
                </c:pt>
                <c:pt idx="24">
                  <c:v>128</c:v>
                </c:pt>
                <c:pt idx="25">
                  <c:v>13</c:v>
                </c:pt>
                <c:pt idx="26">
                  <c:v>127</c:v>
                </c:pt>
                <c:pt idx="27">
                  <c:v>140</c:v>
                </c:pt>
                <c:pt idx="28">
                  <c:v>242</c:v>
                </c:pt>
                <c:pt idx="29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2163792"/>
        <c:axId val="242164576"/>
      </c:barChart>
      <c:catAx>
        <c:axId val="24216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164576"/>
        <c:crosses val="autoZero"/>
        <c:auto val="1"/>
        <c:lblAlgn val="ctr"/>
        <c:lblOffset val="100"/>
        <c:noMultiLvlLbl val="0"/>
      </c:catAx>
      <c:valAx>
        <c:axId val="2421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16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[Export_Output.csv]Year 2014!PivotTable26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Year</a:t>
            </a:r>
            <a:r>
              <a:rPr lang="en-US" baseline="0" dirty="0" smtClean="0"/>
              <a:t> 2014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 2014'!$B$3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'Year 2014'!$A$4:$A$40</c:f>
              <c:multiLvlStrCache>
                <c:ptCount val="31"/>
                <c:lvl>
                  <c:pt idx="0">
                    <c:v>Am. Indian</c:v>
                  </c:pt>
                  <c:pt idx="1">
                    <c:v>Asian</c:v>
                  </c:pt>
                  <c:pt idx="2">
                    <c:v>Black</c:v>
                  </c:pt>
                  <c:pt idx="3">
                    <c:v>Hispanic</c:v>
                  </c:pt>
                  <c:pt idx="4">
                    <c:v>Intl</c:v>
                  </c:pt>
                  <c:pt idx="5">
                    <c:v>White</c:v>
                  </c:pt>
                  <c:pt idx="6">
                    <c:v>Zmissing</c:v>
                  </c:pt>
                  <c:pt idx="7">
                    <c:v>Am. Indian</c:v>
                  </c:pt>
                  <c:pt idx="8">
                    <c:v>Asian</c:v>
                  </c:pt>
                  <c:pt idx="9">
                    <c:v>Black</c:v>
                  </c:pt>
                  <c:pt idx="10">
                    <c:v>Hawaiian</c:v>
                  </c:pt>
                  <c:pt idx="11">
                    <c:v>Hispanic</c:v>
                  </c:pt>
                  <c:pt idx="12">
                    <c:v>Intl</c:v>
                  </c:pt>
                  <c:pt idx="13">
                    <c:v>White</c:v>
                  </c:pt>
                  <c:pt idx="14">
                    <c:v>Zmissing</c:v>
                  </c:pt>
                  <c:pt idx="15">
                    <c:v>Am. Indian</c:v>
                  </c:pt>
                  <c:pt idx="16">
                    <c:v>Asian</c:v>
                  </c:pt>
                  <c:pt idx="17">
                    <c:v>Black</c:v>
                  </c:pt>
                  <c:pt idx="18">
                    <c:v>Hispanic</c:v>
                  </c:pt>
                  <c:pt idx="19">
                    <c:v>Intl</c:v>
                  </c:pt>
                  <c:pt idx="20">
                    <c:v>White</c:v>
                  </c:pt>
                  <c:pt idx="21">
                    <c:v>Zmissing</c:v>
                  </c:pt>
                  <c:pt idx="22">
                    <c:v>Am. Indian</c:v>
                  </c:pt>
                  <c:pt idx="23">
                    <c:v>Asian</c:v>
                  </c:pt>
                  <c:pt idx="24">
                    <c:v>Black</c:v>
                  </c:pt>
                  <c:pt idx="25">
                    <c:v>Hawaiian</c:v>
                  </c:pt>
                  <c:pt idx="26">
                    <c:v>Hispanic</c:v>
                  </c:pt>
                  <c:pt idx="27">
                    <c:v>Intl</c:v>
                  </c:pt>
                  <c:pt idx="28">
                    <c:v>White</c:v>
                  </c:pt>
                  <c:pt idx="29">
                    <c:v>Zmissing</c:v>
                  </c:pt>
                  <c:pt idx="30">
                    <c:v>(blank)</c:v>
                  </c:pt>
                </c:lvl>
                <c:lvl>
                  <c:pt idx="0">
                    <c:v>GRAD</c:v>
                  </c:pt>
                  <c:pt idx="7">
                    <c:v>NDG</c:v>
                  </c:pt>
                  <c:pt idx="15">
                    <c:v>PRFL</c:v>
                  </c:pt>
                  <c:pt idx="22">
                    <c:v>UGRD</c:v>
                  </c:pt>
                  <c:pt idx="30">
                    <c:v>(blank)</c:v>
                  </c:pt>
                </c:lvl>
              </c:multiLvlStrCache>
            </c:multiLvlStrRef>
          </c:cat>
          <c:val>
            <c:numRef>
              <c:f>'Year 2014'!$B$4:$B$40</c:f>
              <c:numCache>
                <c:formatCode>General</c:formatCode>
                <c:ptCount val="31"/>
                <c:pt idx="0">
                  <c:v>22</c:v>
                </c:pt>
                <c:pt idx="1">
                  <c:v>121</c:v>
                </c:pt>
                <c:pt idx="2">
                  <c:v>47</c:v>
                </c:pt>
                <c:pt idx="3">
                  <c:v>54</c:v>
                </c:pt>
                <c:pt idx="4">
                  <c:v>230</c:v>
                </c:pt>
                <c:pt idx="5">
                  <c:v>296</c:v>
                </c:pt>
                <c:pt idx="6">
                  <c:v>53</c:v>
                </c:pt>
                <c:pt idx="7">
                  <c:v>3</c:v>
                </c:pt>
                <c:pt idx="8">
                  <c:v>8</c:v>
                </c:pt>
                <c:pt idx="9">
                  <c:v>5</c:v>
                </c:pt>
                <c:pt idx="10">
                  <c:v>3</c:v>
                </c:pt>
                <c:pt idx="11">
                  <c:v>4</c:v>
                </c:pt>
                <c:pt idx="12">
                  <c:v>21</c:v>
                </c:pt>
                <c:pt idx="13">
                  <c:v>41</c:v>
                </c:pt>
                <c:pt idx="14">
                  <c:v>29</c:v>
                </c:pt>
                <c:pt idx="15">
                  <c:v>7</c:v>
                </c:pt>
                <c:pt idx="16">
                  <c:v>15</c:v>
                </c:pt>
                <c:pt idx="17">
                  <c:v>11</c:v>
                </c:pt>
                <c:pt idx="18">
                  <c:v>15</c:v>
                </c:pt>
                <c:pt idx="19">
                  <c:v>13</c:v>
                </c:pt>
                <c:pt idx="20">
                  <c:v>15</c:v>
                </c:pt>
                <c:pt idx="21">
                  <c:v>15</c:v>
                </c:pt>
                <c:pt idx="22">
                  <c:v>69</c:v>
                </c:pt>
                <c:pt idx="23">
                  <c:v>179</c:v>
                </c:pt>
                <c:pt idx="24">
                  <c:v>128</c:v>
                </c:pt>
                <c:pt idx="25">
                  <c:v>13</c:v>
                </c:pt>
                <c:pt idx="26">
                  <c:v>127</c:v>
                </c:pt>
                <c:pt idx="27">
                  <c:v>140</c:v>
                </c:pt>
                <c:pt idx="28">
                  <c:v>242</c:v>
                </c:pt>
                <c:pt idx="29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2164184"/>
        <c:axId val="296756600"/>
      </c:barChart>
      <c:catAx>
        <c:axId val="242164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756600"/>
        <c:crosses val="autoZero"/>
        <c:auto val="1"/>
        <c:lblAlgn val="ctr"/>
        <c:lblOffset val="100"/>
        <c:noMultiLvlLbl val="0"/>
      </c:catAx>
      <c:valAx>
        <c:axId val="296756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164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[Export_Output.csv]Sheet7!PivotTable27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Year</a:t>
            </a:r>
            <a:r>
              <a:rPr lang="en-US" baseline="0" dirty="0" smtClean="0"/>
              <a:t> 2015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0371710292970133E-2"/>
          <c:y val="0.12019820392406104"/>
          <c:w val="0.87089732958589872"/>
          <c:h val="0.57679990113343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Sheet7!$A$2:$A$38</c:f>
              <c:multiLvlStrCache>
                <c:ptCount val="31"/>
                <c:lvl>
                  <c:pt idx="0">
                    <c:v>Am. Indian</c:v>
                  </c:pt>
                  <c:pt idx="1">
                    <c:v>Asian</c:v>
                  </c:pt>
                  <c:pt idx="2">
                    <c:v>Black</c:v>
                  </c:pt>
                  <c:pt idx="3">
                    <c:v>Hispanic</c:v>
                  </c:pt>
                  <c:pt idx="4">
                    <c:v>Intl</c:v>
                  </c:pt>
                  <c:pt idx="5">
                    <c:v>White</c:v>
                  </c:pt>
                  <c:pt idx="6">
                    <c:v>Zmissing</c:v>
                  </c:pt>
                  <c:pt idx="7">
                    <c:v>Am. Indian</c:v>
                  </c:pt>
                  <c:pt idx="8">
                    <c:v>Asian</c:v>
                  </c:pt>
                  <c:pt idx="9">
                    <c:v>Black</c:v>
                  </c:pt>
                  <c:pt idx="10">
                    <c:v>Hawaiian</c:v>
                  </c:pt>
                  <c:pt idx="11">
                    <c:v>Hispanic</c:v>
                  </c:pt>
                  <c:pt idx="12">
                    <c:v>Intl</c:v>
                  </c:pt>
                  <c:pt idx="13">
                    <c:v>White</c:v>
                  </c:pt>
                  <c:pt idx="14">
                    <c:v>Zmissing</c:v>
                  </c:pt>
                  <c:pt idx="15">
                    <c:v>Am. Indian</c:v>
                  </c:pt>
                  <c:pt idx="16">
                    <c:v>Asian</c:v>
                  </c:pt>
                  <c:pt idx="17">
                    <c:v>Black</c:v>
                  </c:pt>
                  <c:pt idx="18">
                    <c:v>Hispanic</c:v>
                  </c:pt>
                  <c:pt idx="19">
                    <c:v>Intl</c:v>
                  </c:pt>
                  <c:pt idx="20">
                    <c:v>White</c:v>
                  </c:pt>
                  <c:pt idx="21">
                    <c:v>Zmissing</c:v>
                  </c:pt>
                  <c:pt idx="22">
                    <c:v>Am. Indian</c:v>
                  </c:pt>
                  <c:pt idx="23">
                    <c:v>Asian</c:v>
                  </c:pt>
                  <c:pt idx="24">
                    <c:v>Black</c:v>
                  </c:pt>
                  <c:pt idx="25">
                    <c:v>Hawaiian</c:v>
                  </c:pt>
                  <c:pt idx="26">
                    <c:v>Hispanic</c:v>
                  </c:pt>
                  <c:pt idx="27">
                    <c:v>Intl</c:v>
                  </c:pt>
                  <c:pt idx="28">
                    <c:v>White</c:v>
                  </c:pt>
                  <c:pt idx="29">
                    <c:v>Zmissing</c:v>
                  </c:pt>
                  <c:pt idx="30">
                    <c:v>(blank)</c:v>
                  </c:pt>
                </c:lvl>
                <c:lvl>
                  <c:pt idx="0">
                    <c:v>GRAD</c:v>
                  </c:pt>
                  <c:pt idx="7">
                    <c:v>NDG</c:v>
                  </c:pt>
                  <c:pt idx="15">
                    <c:v>PRFL</c:v>
                  </c:pt>
                  <c:pt idx="22">
                    <c:v>UGRD</c:v>
                  </c:pt>
                  <c:pt idx="30">
                    <c:v>(blank)</c:v>
                  </c:pt>
                </c:lvl>
              </c:multiLvlStrCache>
            </c:multiLvlStrRef>
          </c:cat>
          <c:val>
            <c:numRef>
              <c:f>Sheet7!$B$2:$B$38</c:f>
              <c:numCache>
                <c:formatCode>General</c:formatCode>
                <c:ptCount val="31"/>
                <c:pt idx="0">
                  <c:v>22</c:v>
                </c:pt>
                <c:pt idx="1">
                  <c:v>121</c:v>
                </c:pt>
                <c:pt idx="2">
                  <c:v>47</c:v>
                </c:pt>
                <c:pt idx="3">
                  <c:v>54</c:v>
                </c:pt>
                <c:pt idx="4">
                  <c:v>230</c:v>
                </c:pt>
                <c:pt idx="5">
                  <c:v>296</c:v>
                </c:pt>
                <c:pt idx="6">
                  <c:v>53</c:v>
                </c:pt>
                <c:pt idx="7">
                  <c:v>3</c:v>
                </c:pt>
                <c:pt idx="8">
                  <c:v>8</c:v>
                </c:pt>
                <c:pt idx="9">
                  <c:v>5</c:v>
                </c:pt>
                <c:pt idx="10">
                  <c:v>3</c:v>
                </c:pt>
                <c:pt idx="11">
                  <c:v>4</c:v>
                </c:pt>
                <c:pt idx="12">
                  <c:v>21</c:v>
                </c:pt>
                <c:pt idx="13">
                  <c:v>41</c:v>
                </c:pt>
                <c:pt idx="14">
                  <c:v>29</c:v>
                </c:pt>
                <c:pt idx="15">
                  <c:v>7</c:v>
                </c:pt>
                <c:pt idx="16">
                  <c:v>15</c:v>
                </c:pt>
                <c:pt idx="17">
                  <c:v>11</c:v>
                </c:pt>
                <c:pt idx="18">
                  <c:v>15</c:v>
                </c:pt>
                <c:pt idx="19">
                  <c:v>13</c:v>
                </c:pt>
                <c:pt idx="20">
                  <c:v>15</c:v>
                </c:pt>
                <c:pt idx="21">
                  <c:v>15</c:v>
                </c:pt>
                <c:pt idx="22">
                  <c:v>69</c:v>
                </c:pt>
                <c:pt idx="23">
                  <c:v>179</c:v>
                </c:pt>
                <c:pt idx="24">
                  <c:v>128</c:v>
                </c:pt>
                <c:pt idx="25">
                  <c:v>13</c:v>
                </c:pt>
                <c:pt idx="26">
                  <c:v>127</c:v>
                </c:pt>
                <c:pt idx="27">
                  <c:v>140</c:v>
                </c:pt>
                <c:pt idx="28">
                  <c:v>242</c:v>
                </c:pt>
                <c:pt idx="29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759736"/>
        <c:axId val="296757384"/>
      </c:barChart>
      <c:catAx>
        <c:axId val="296759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757384"/>
        <c:crosses val="autoZero"/>
        <c:auto val="1"/>
        <c:lblAlgn val="ctr"/>
        <c:lblOffset val="100"/>
        <c:noMultiLvlLbl val="0"/>
      </c:catAx>
      <c:valAx>
        <c:axId val="296757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759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angl003.github.io/Umn-ethnicity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University of Minnesota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Department level Ethnicity 2013 </a:t>
            </a:r>
            <a:r>
              <a:rPr lang="en-US" dirty="0" smtClean="0"/>
              <a:t>- 2014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9745" y="5884545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Sharvari Sangle</a:t>
            </a:r>
          </a:p>
          <a:p>
            <a:r>
              <a:rPr lang="en-US" dirty="0" smtClean="0"/>
              <a:t>sangl003@umn.edu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Carto dB  &amp; GitHub 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7021513" cy="4195481"/>
          </a:xfrm>
        </p:spPr>
        <p:txBody>
          <a:bodyPr/>
          <a:lstStyle/>
          <a:p>
            <a:r>
              <a:rPr lang="en-US" dirty="0" smtClean="0"/>
              <a:t>Simple and easy </a:t>
            </a:r>
          </a:p>
          <a:p>
            <a:r>
              <a:rPr lang="en-US" dirty="0" smtClean="0"/>
              <a:t>Using html tags - info windows are customized.</a:t>
            </a:r>
          </a:p>
          <a:p>
            <a:r>
              <a:rPr lang="en-US" dirty="0" smtClean="0"/>
              <a:t>GitHub is used to host the application on a separate html page, to remove the interaction with Carto </a:t>
            </a:r>
            <a:r>
              <a:rPr lang="en-US" dirty="0" err="1" smtClean="0"/>
              <a:t>dB.</a:t>
            </a:r>
            <a:endParaRPr lang="en-US" dirty="0" smtClean="0"/>
          </a:p>
          <a:p>
            <a:r>
              <a:rPr lang="en-US" dirty="0" smtClean="0"/>
              <a:t>Hosting web map in new web page, gave a user friendly interface.</a:t>
            </a:r>
          </a:p>
          <a:p>
            <a:r>
              <a:rPr lang="en-US" dirty="0" smtClean="0"/>
              <a:t>GitHub’s project page allows to provide summary to give background information on the map keeping the two things separate yet related.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25" y="2453041"/>
            <a:ext cx="2295525" cy="202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4333874"/>
            <a:ext cx="2228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6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095" y="174192"/>
            <a:ext cx="8825657" cy="191564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69" y="2288622"/>
            <a:ext cx="1608206" cy="1102277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Web app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567" y="664147"/>
            <a:ext cx="7488182" cy="3248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998" y="2579794"/>
            <a:ext cx="5986524" cy="31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187" y="1585839"/>
            <a:ext cx="10821988" cy="4643157"/>
          </a:xfrm>
        </p:spPr>
        <p:txBody>
          <a:bodyPr/>
          <a:lstStyle/>
          <a:p>
            <a:r>
              <a:rPr lang="en-US" dirty="0" smtClean="0"/>
              <a:t>Would like to keep the data simple and accurate</a:t>
            </a:r>
          </a:p>
          <a:p>
            <a:r>
              <a:rPr lang="en-US" dirty="0" smtClean="0"/>
              <a:t>By developing a platform using JavaScript or Leaflet which will allow to show the records in a hierarchical pattern as given below.</a:t>
            </a:r>
          </a:p>
        </p:txBody>
      </p:sp>
      <p:sp>
        <p:nvSpPr>
          <p:cNvPr id="5" name="Oval 4"/>
          <p:cNvSpPr/>
          <p:nvPr/>
        </p:nvSpPr>
        <p:spPr>
          <a:xfrm>
            <a:off x="4012162" y="4768222"/>
            <a:ext cx="813456" cy="765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22162" y="5692416"/>
            <a:ext cx="726189" cy="695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72045" y="3851633"/>
            <a:ext cx="718953" cy="676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7049" y="4529314"/>
            <a:ext cx="1181100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17097" y="5110339"/>
            <a:ext cx="111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122373" y="4424186"/>
            <a:ext cx="1258249" cy="575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 Indian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84203" y="4383170"/>
            <a:ext cx="1273204" cy="657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Asian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138553" y="5232921"/>
            <a:ext cx="1242070" cy="647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White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557789" y="5262385"/>
            <a:ext cx="1326031" cy="618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29199" y="5110339"/>
            <a:ext cx="111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24049" y="4653406"/>
            <a:ext cx="1294798" cy="913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</a:t>
            </a:r>
          </a:p>
          <a:p>
            <a:pPr algn="ctr"/>
            <a:r>
              <a:rPr lang="en-US" dirty="0" smtClean="0"/>
              <a:t>429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09624" y="5077178"/>
            <a:ext cx="111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3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4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6" y="1323976"/>
            <a:ext cx="10410824" cy="50577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analysis is basically to understand if there is a pattern in choosing education trade and ethnicity. </a:t>
            </a:r>
            <a:endParaRPr lang="en-US" dirty="0" smtClean="0"/>
          </a:p>
          <a:p>
            <a:r>
              <a:rPr lang="en-US" dirty="0" smtClean="0"/>
              <a:t>Being </a:t>
            </a:r>
            <a:r>
              <a:rPr lang="en-US" dirty="0"/>
              <a:t>an international student I know how cultural background can change the way you think. I have personally experienced this and always had a question about how human behavior can be influenced by the culture or the upbringing of a person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While growing up and learning Indian history, I found the </a:t>
            </a:r>
            <a:r>
              <a:rPr lang="en-US" dirty="0" smtClean="0"/>
              <a:t>relation between </a:t>
            </a:r>
            <a:r>
              <a:rPr lang="en-US" dirty="0"/>
              <a:t>how a doctor’s son will be doctor or how children follow or are supposed to follow what their ancestors did. </a:t>
            </a:r>
            <a:endParaRPr lang="en-US" dirty="0" smtClean="0"/>
          </a:p>
          <a:p>
            <a:r>
              <a:rPr lang="en-US" dirty="0" smtClean="0"/>
              <a:t>Eventually</a:t>
            </a:r>
            <a:r>
              <a:rPr lang="en-US" dirty="0"/>
              <a:t>, development and evolving led people to choose different trades and the pattern changed over time.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analysis can help us understand how ethnicity of a person can lead to change in choosing education and the patterns in it.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allow us to understand the reasons behind the human behavior. Example Asians are more leaned to choose science, engineering or mathematical trades.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this because of the culture, environment or the job opportunities available around or anatomy of the brain - that they are good in specific area?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can be many different reasons and to start looking for answers, one can start from analyzing the relationship between Ethnicity and education one chooses to help solve these mysteries.</a:t>
            </a:r>
          </a:p>
        </p:txBody>
      </p:sp>
    </p:spTree>
    <p:extLst>
      <p:ext uri="{BB962C8B-B14F-4D97-AF65-F5344CB8AC3E}">
        <p14:creationId xmlns:p14="http://schemas.microsoft.com/office/powerpoint/2010/main" val="107817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3793"/>
            <a:ext cx="10001857" cy="2985807"/>
          </a:xfrm>
        </p:spPr>
        <p:txBody>
          <a:bodyPr/>
          <a:lstStyle/>
          <a:p>
            <a:r>
              <a:rPr lang="en-US" dirty="0" smtClean="0"/>
              <a:t>Purpose of the analysis is not  to racially discriminate any ethnicity group.</a:t>
            </a:r>
          </a:p>
          <a:p>
            <a:r>
              <a:rPr lang="en-US" dirty="0" smtClean="0"/>
              <a:t>To learn about the diverse population around the campus</a:t>
            </a:r>
          </a:p>
          <a:p>
            <a:r>
              <a:rPr lang="en-US" dirty="0" smtClean="0"/>
              <a:t>To visualize the Ethnicity patterns </a:t>
            </a:r>
          </a:p>
          <a:p>
            <a:r>
              <a:rPr lang="en-US" dirty="0" smtClean="0"/>
              <a:t>To study the pattern respect to the level of studies and departments</a:t>
            </a:r>
          </a:p>
          <a:p>
            <a:r>
              <a:rPr lang="en-US" dirty="0" smtClean="0"/>
              <a:t>To analyze the relationship between the ethnicity and the level of education one chooses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8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2150609"/>
            <a:ext cx="3958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from </a:t>
            </a:r>
            <a:r>
              <a:rPr lang="en-US" dirty="0"/>
              <a:t>the OIT department of University. The U policy on student data privacy does not allow to share the records with ethnicity head count below 5.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data represents and approximate visualization and can be used as a general reference map.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64" y="2150609"/>
            <a:ext cx="5491297" cy="37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3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398" y="1371242"/>
            <a:ext cx="4396338" cy="576262"/>
          </a:xfrm>
        </p:spPr>
        <p:txBody>
          <a:bodyPr/>
          <a:lstStyle/>
          <a:p>
            <a:r>
              <a:rPr lang="en-US" dirty="0" smtClean="0"/>
              <a:t>Department footprint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698" y="1456332"/>
            <a:ext cx="3524206" cy="497560"/>
          </a:xfrm>
        </p:spPr>
        <p:txBody>
          <a:bodyPr/>
          <a:lstStyle/>
          <a:p>
            <a:r>
              <a:rPr lang="en-US" dirty="0" smtClean="0"/>
              <a:t>Building footprint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87398" y="1953892"/>
            <a:ext cx="3964843" cy="25024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76" y="3741035"/>
            <a:ext cx="3742975" cy="274153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701" y="3931536"/>
            <a:ext cx="2261540" cy="23605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3969" y="2139107"/>
            <a:ext cx="4079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centroid of the footprints were created and joined with department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 department were created by heads up digitization.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0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116488"/>
              </p:ext>
            </p:extLst>
          </p:nvPr>
        </p:nvGraphicFramePr>
        <p:xfrm>
          <a:off x="1669533" y="2004060"/>
          <a:ext cx="7357878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156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888599"/>
              </p:ext>
            </p:extLst>
          </p:nvPr>
        </p:nvGraphicFramePr>
        <p:xfrm>
          <a:off x="1731261" y="1853248"/>
          <a:ext cx="7234422" cy="3512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739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631696"/>
              </p:ext>
            </p:extLst>
          </p:nvPr>
        </p:nvGraphicFramePr>
        <p:xfrm>
          <a:off x="1805172" y="1645920"/>
          <a:ext cx="7086600" cy="363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763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508411"/>
              </p:ext>
            </p:extLst>
          </p:nvPr>
        </p:nvGraphicFramePr>
        <p:xfrm>
          <a:off x="1507992" y="1952308"/>
          <a:ext cx="7680960" cy="3427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4292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265</TotalTime>
  <Words>515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University of Minnesota </vt:lpstr>
      <vt:lpstr>Abstract </vt:lpstr>
      <vt:lpstr>Objective </vt:lpstr>
      <vt:lpstr>Data source</vt:lpstr>
      <vt:lpstr>Data curation</vt:lpstr>
      <vt:lpstr>Data analysis</vt:lpstr>
      <vt:lpstr>Data analysis</vt:lpstr>
      <vt:lpstr>Data analysis</vt:lpstr>
      <vt:lpstr>Data analysis</vt:lpstr>
      <vt:lpstr>Carto dB  &amp; GitHub Customization</vt:lpstr>
      <vt:lpstr>Demo</vt:lpstr>
      <vt:lpstr>Future scope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Minnesota</dc:title>
  <dc:creator>sharvari sangle</dc:creator>
  <cp:lastModifiedBy>sharvari sangle</cp:lastModifiedBy>
  <cp:revision>10</cp:revision>
  <dcterms:created xsi:type="dcterms:W3CDTF">2016-05-01T21:43:00Z</dcterms:created>
  <dcterms:modified xsi:type="dcterms:W3CDTF">2016-05-02T02:10:00Z</dcterms:modified>
</cp:coreProperties>
</file>