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  <p:sldMasterId id="2147484031" r:id="rId2"/>
  </p:sldMasterIdLst>
  <p:notesMasterIdLst>
    <p:notesMasterId r:id="rId20"/>
  </p:notesMasterIdLst>
  <p:handoutMasterIdLst>
    <p:handoutMasterId r:id="rId21"/>
  </p:handoutMasterIdLst>
  <p:sldIdLst>
    <p:sldId id="260" r:id="rId3"/>
    <p:sldId id="330" r:id="rId4"/>
    <p:sldId id="264" r:id="rId5"/>
    <p:sldId id="316" r:id="rId6"/>
    <p:sldId id="319" r:id="rId7"/>
    <p:sldId id="321" r:id="rId8"/>
    <p:sldId id="317" r:id="rId9"/>
    <p:sldId id="320" r:id="rId10"/>
    <p:sldId id="326" r:id="rId11"/>
    <p:sldId id="318" r:id="rId12"/>
    <p:sldId id="322" r:id="rId13"/>
    <p:sldId id="323" r:id="rId14"/>
    <p:sldId id="324" r:id="rId15"/>
    <p:sldId id="325" r:id="rId16"/>
    <p:sldId id="327" r:id="rId17"/>
    <p:sldId id="328" r:id="rId18"/>
    <p:sldId id="329" r:id="rId19"/>
  </p:sldIdLst>
  <p:sldSz cx="9144000" cy="6858000" type="screen4x3"/>
  <p:notesSz cx="9874250" cy="6724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5EA"/>
    <a:srgbClr val="7E8083"/>
    <a:srgbClr val="D5DEE3"/>
    <a:srgbClr val="EAEEF1"/>
    <a:srgbClr val="EBEFF1"/>
    <a:srgbClr val="E6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7" autoAdjust="0"/>
    <p:restoredTop sz="96884" autoAdjust="0"/>
  </p:normalViewPr>
  <p:slideViewPr>
    <p:cSldViewPr snapToGrid="0" showGuides="1">
      <p:cViewPr>
        <p:scale>
          <a:sx n="90" d="100"/>
          <a:sy n="90" d="100"/>
        </p:scale>
        <p:origin x="-660" y="-642"/>
      </p:cViewPr>
      <p:guideLst>
        <p:guide orient="horz" pos="993"/>
        <p:guide orient="horz" pos="4240"/>
        <p:guide orient="horz" pos="3819"/>
        <p:guide orient="horz" pos="3963"/>
        <p:guide orient="horz" pos="232"/>
        <p:guide orient="horz"/>
        <p:guide orient="horz" pos="340"/>
        <p:guide orient="horz" pos="798"/>
        <p:guide pos="2767"/>
        <p:guide pos="2991"/>
        <p:guide pos="2880"/>
        <p:guide/>
        <p:guide pos="5549"/>
        <p:guide pos="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1620" y="-114"/>
      </p:cViewPr>
      <p:guideLst>
        <p:guide orient="horz" pos="2119"/>
        <p:guide pos="31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3"/>
            <a:ext cx="4278843" cy="336073"/>
          </a:xfrm>
          <a:prstGeom prst="rect">
            <a:avLst/>
          </a:prstGeom>
        </p:spPr>
        <p:txBody>
          <a:bodyPr vert="horz" lIns="90536" tIns="45267" rIns="90536" bIns="45267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8" y="6387507"/>
            <a:ext cx="4278843" cy="336071"/>
          </a:xfrm>
          <a:prstGeom prst="rect">
            <a:avLst/>
          </a:prstGeom>
        </p:spPr>
        <p:txBody>
          <a:bodyPr vert="horz" lIns="90536" tIns="45267" rIns="90536" bIns="45267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14" y="6387507"/>
            <a:ext cx="4278843" cy="336071"/>
          </a:xfrm>
          <a:prstGeom prst="rect">
            <a:avLst/>
          </a:prstGeom>
        </p:spPr>
        <p:txBody>
          <a:bodyPr vert="horz" lIns="90536" tIns="45267" rIns="90536" bIns="45267" rtlCol="0" anchor="b"/>
          <a:lstStyle>
            <a:lvl1pPr algn="r">
              <a:defRPr sz="1200"/>
            </a:lvl1pPr>
          </a:lstStyle>
          <a:p>
            <a:fld id="{6812BD1F-9895-46CC-84E0-7207F1474CB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3"/>
            <a:ext cx="4278843" cy="336073"/>
          </a:xfrm>
          <a:prstGeom prst="rect">
            <a:avLst/>
          </a:prstGeom>
        </p:spPr>
        <p:txBody>
          <a:bodyPr vert="horz" lIns="90536" tIns="45267" rIns="90536" bIns="45267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14" y="3"/>
            <a:ext cx="4278843" cy="336073"/>
          </a:xfrm>
          <a:prstGeom prst="rect">
            <a:avLst/>
          </a:prstGeom>
        </p:spPr>
        <p:txBody>
          <a:bodyPr vert="horz" lIns="90536" tIns="45267" rIns="90536" bIns="45267" rtlCol="0"/>
          <a:lstStyle>
            <a:lvl1pPr algn="r">
              <a:defRPr sz="1200"/>
            </a:lvl1pPr>
          </a:lstStyle>
          <a:p>
            <a:fld id="{CA7B17E1-9691-4CF0-8878-002E44B3FE99}" type="datetimeFigureOut">
              <a:rPr/>
              <a:t>13/08/2012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5963" y="504825"/>
            <a:ext cx="3362325" cy="2520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36" tIns="45267" rIns="90536" bIns="45267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7" y="3194295"/>
            <a:ext cx="7899399" cy="3025717"/>
          </a:xfrm>
          <a:prstGeom prst="rect">
            <a:avLst/>
          </a:prstGeom>
        </p:spPr>
        <p:txBody>
          <a:bodyPr vert="horz" lIns="90536" tIns="45267" rIns="90536" bIns="45267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" y="6387507"/>
            <a:ext cx="4278843" cy="336071"/>
          </a:xfrm>
          <a:prstGeom prst="rect">
            <a:avLst/>
          </a:prstGeom>
        </p:spPr>
        <p:txBody>
          <a:bodyPr vert="horz" lIns="90536" tIns="45267" rIns="90536" bIns="45267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14" y="6387507"/>
            <a:ext cx="4278843" cy="336071"/>
          </a:xfrm>
          <a:prstGeom prst="rect">
            <a:avLst/>
          </a:prstGeom>
        </p:spPr>
        <p:txBody>
          <a:bodyPr vert="horz" lIns="90536" tIns="45267" rIns="90536" bIns="45267" rtlCol="0" anchor="b"/>
          <a:lstStyle>
            <a:lvl1pPr algn="r">
              <a:defRPr sz="1200"/>
            </a:lvl1pPr>
          </a:lstStyle>
          <a:p>
            <a:fld id="{DC7191D3-4E4B-42E3-96E0-819975A3A0A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95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18173" y="2429210"/>
            <a:ext cx="6290866" cy="917583"/>
          </a:xfrm>
        </p:spPr>
        <p:txBody>
          <a:bodyPr lIns="0" tIns="0" rIns="0" bIns="0" anchor="t" anchorCtr="0">
            <a:noAutofit/>
          </a:bodyPr>
          <a:lstStyle>
            <a:lvl1pPr>
              <a:defRPr sz="2600" b="1" baseline="0">
                <a:solidFill>
                  <a:srgbClr val="00467F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here (26pt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8173" y="3383364"/>
            <a:ext cx="6290866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</a:t>
            </a:r>
            <a:r>
              <a:rPr dirty="0" smtClean="0"/>
              <a:t>Title</a:t>
            </a:r>
            <a:r>
              <a:rPr lang="en-GB" dirty="0" smtClean="0"/>
              <a:t> here (16pt Bold)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26194" y="6588423"/>
            <a:ext cx="4493066" cy="224954"/>
          </a:xfrm>
          <a:prstGeom prst="rect">
            <a:avLst/>
          </a:prstGeom>
        </p:spPr>
        <p:txBody>
          <a:bodyPr lIns="0" rIns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12" name="Picture 11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55" y="349250"/>
            <a:ext cx="1692000" cy="2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2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5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367" y="2983196"/>
            <a:ext cx="6970822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 baseline="0">
                <a:solidFill>
                  <a:srgbClr val="00467F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Divider title here – sentence case (24pt)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2641" y="3712081"/>
            <a:ext cx="6983983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kumimoji="0" sz="1600" b="0" i="0" u="none" strike="noStrike" kern="1200" cap="none" spc="0" normalizeH="0" baseline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lang="en-GB" dirty="0" smtClean="0"/>
              <a:t>Subtitle here if required (16pt)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7499" y="3581400"/>
            <a:ext cx="6553200" cy="0"/>
          </a:xfrm>
          <a:prstGeom prst="line">
            <a:avLst/>
          </a:prstGeom>
          <a:ln>
            <a:solidFill>
              <a:srgbClr val="0046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19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6" y="6588341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345456" y="6525927"/>
            <a:ext cx="558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2ABCE7-4F90-4141-BD08-6BF914717718}" type="slidenum">
              <a:rPr/>
              <a:pPr/>
              <a:t>‹#›</a:t>
            </a:fld>
            <a:endParaRPr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7E8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3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6035" y="1090285"/>
            <a:ext cx="8503003" cy="4938360"/>
          </a:xfrm>
        </p:spPr>
        <p:txBody>
          <a:bodyPr/>
          <a:lstStyle>
            <a:lvl1pPr marL="361950" indent="-361950">
              <a:buFont typeface="+mj-lt"/>
              <a:buAutoNum type="arabicPeriod"/>
              <a:defRPr baseline="0"/>
            </a:lvl1pPr>
          </a:lstStyle>
          <a:p>
            <a:pPr lvl="0"/>
            <a:r>
              <a:rPr dirty="0"/>
              <a:t>Click to </a:t>
            </a:r>
            <a:r>
              <a:rPr lang="en-GB" dirty="0" smtClean="0"/>
              <a:t>add text (14pt Bold) – each line has automatic numbering on this Table of Contents layout.</a:t>
            </a:r>
            <a:endParaRPr dirty="0"/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15560" y="1165136"/>
            <a:ext cx="8493478" cy="4846727"/>
          </a:xfrm>
        </p:spPr>
        <p:txBody>
          <a:bodyPr>
            <a:noAutofit/>
          </a:bodyPr>
          <a:lstStyle>
            <a:lvl1pPr>
              <a:defRPr sz="800" b="0" baseline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dirty="0" smtClean="0"/>
              <a:t>Click to add text – (8pt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2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18" y="3009900"/>
            <a:ext cx="5723952" cy="8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25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193142" y="2625224"/>
            <a:ext cx="4605338" cy="917583"/>
          </a:xfrm>
        </p:spPr>
        <p:txBody>
          <a:bodyPr lIns="0" tIns="0" rIns="0" bIns="0" anchor="t" anchorCtr="0">
            <a:noAutofit/>
          </a:bodyPr>
          <a:lstStyle>
            <a:lvl1pPr>
              <a:defRPr sz="2600" b="1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(26pt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93142" y="3385612"/>
            <a:ext cx="4610420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</a:t>
            </a:r>
            <a:r>
              <a:rPr dirty="0" smtClean="0"/>
              <a:t>Title</a:t>
            </a:r>
            <a:r>
              <a:rPr lang="en-GB" dirty="0" smtClean="0"/>
              <a:t> (18pt Bold)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93142" y="4145728"/>
            <a:ext cx="4616142" cy="321149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dirty="0" smtClean="0"/>
              <a:t>Date</a:t>
            </a:r>
            <a:r>
              <a:rPr lang="en-GB" dirty="0" smtClean="0"/>
              <a:t> (16pt)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93142" y="6588423"/>
            <a:ext cx="4493066" cy="224953"/>
          </a:xfrm>
          <a:prstGeom prst="rect">
            <a:avLst/>
          </a:prstGeom>
        </p:spPr>
        <p:txBody>
          <a:bodyPr l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14" name="Picture 13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7117038" y="352795"/>
            <a:ext cx="1692000" cy="2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har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My Documents\Campaign\iShares_5474-06-ISH_PPT_10x7.5_no_box_on_blac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193142" y="2625224"/>
            <a:ext cx="4605338" cy="917583"/>
          </a:xfrm>
        </p:spPr>
        <p:txBody>
          <a:bodyPr lIns="0" tIns="0" rIns="0" bIns="0" anchor="t" anchorCtr="0">
            <a:noAutofit/>
          </a:bodyPr>
          <a:lstStyle>
            <a:lvl1pPr>
              <a:defRPr sz="2600" b="1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(26pt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93142" y="3385612"/>
            <a:ext cx="4610420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Presenter Name / Title (18pt Bold)</a:t>
            </a:r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93142" y="6588424"/>
            <a:ext cx="3122058" cy="224952"/>
          </a:xfrm>
          <a:prstGeom prst="rect">
            <a:avLst/>
          </a:prstGeom>
        </p:spPr>
        <p:txBody>
          <a:bodyPr l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4" y="260116"/>
            <a:ext cx="1487427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16695" y="1350546"/>
            <a:ext cx="8500458" cy="4783554"/>
          </a:xfrm>
        </p:spPr>
        <p:txBody>
          <a:bodyPr/>
          <a:lstStyle>
            <a:lvl1pPr>
              <a:defRPr/>
            </a:lvl1pPr>
            <a:lvl3pPr marL="542925" indent="-190500">
              <a:defRPr/>
            </a:lvl3pPr>
          </a:lstStyle>
          <a:p>
            <a:pPr lvl="0"/>
            <a:r>
              <a:rPr lang="en-GB" dirty="0" smtClean="0"/>
              <a:t>Click to add text – (18pt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/>
            </a:lvl1pPr>
          </a:lstStyle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0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18407" y="1350282"/>
            <a:ext cx="4071938" cy="478381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add text – (18pt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41863" y="1350282"/>
            <a:ext cx="4071938" cy="478381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add text – (18pt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36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Shar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My Documents\Campaign\iShares_ PPT5_8_10x7.5_w_bo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2518173" y="2429210"/>
            <a:ext cx="6290866" cy="917583"/>
          </a:xfrm>
        </p:spPr>
        <p:txBody>
          <a:bodyPr lIns="0" tIns="0" rIns="0" bIns="0" anchor="t" anchorCtr="0">
            <a:noAutofit/>
          </a:bodyPr>
          <a:lstStyle>
            <a:lvl1pPr>
              <a:defRPr sz="2600" b="1">
                <a:solidFill>
                  <a:srgbClr val="00467F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here (26pt Bold)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518173" y="3383364"/>
            <a:ext cx="6290866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Presenter Name / Title here (16pt Bold)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526194" y="6588423"/>
            <a:ext cx="4493066" cy="224954"/>
          </a:xfrm>
          <a:prstGeom prst="rect">
            <a:avLst/>
          </a:prstGeom>
        </p:spPr>
        <p:txBody>
          <a:bodyPr lIns="0" rIns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69" y="260116"/>
            <a:ext cx="1487427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735013" y="1904999"/>
            <a:ext cx="7661275" cy="4116389"/>
          </a:xfrm>
        </p:spPr>
        <p:txBody>
          <a:bodyPr/>
          <a:lstStyle>
            <a:lvl3pPr marL="542925" indent="-190500">
              <a:defRPr/>
            </a:lvl3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4236" y="6190604"/>
            <a:ext cx="8494802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1386574"/>
            <a:ext cx="8482013" cy="322262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your chart / table title here (18pt Bold)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5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11150" y="1350282"/>
            <a:ext cx="4071938" cy="478381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to add text – (18pt Bold ). To apply bullets go to the increase / decrease list level button on the home tab.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</a:t>
            </a:r>
            <a:r>
              <a:rPr dirty="0"/>
              <a:t>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48213" y="1383324"/>
            <a:ext cx="4060825" cy="324000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chart / table title here (16pt Bold)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4748213" y="1900238"/>
            <a:ext cx="4060825" cy="41211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Click on the icon to insert content</a:t>
            </a:r>
          </a:p>
          <a:p>
            <a:pPr lvl="0"/>
            <a:endParaRPr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7438" y="6190604"/>
            <a:ext cx="40716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236" y="3532851"/>
            <a:ext cx="4078377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21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320675" y="1570037"/>
            <a:ext cx="4071938" cy="18684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4743017" y="3532851"/>
            <a:ext cx="4078377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28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4737100" y="1570037"/>
            <a:ext cx="4071938" cy="18684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31" name="Content Placeholder 4"/>
          <p:cNvSpPr>
            <a:spLocks noGrp="1"/>
          </p:cNvSpPr>
          <p:nvPr>
            <p:ph sz="quarter" idx="39" hasCustomPrompt="1"/>
          </p:nvPr>
        </p:nvSpPr>
        <p:spPr>
          <a:xfrm>
            <a:off x="320675" y="4225023"/>
            <a:ext cx="4071938" cy="18684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40" name="Content Placeholder 4"/>
          <p:cNvSpPr>
            <a:spLocks noGrp="1"/>
          </p:cNvSpPr>
          <p:nvPr>
            <p:ph sz="quarter" idx="42" hasCustomPrompt="1"/>
          </p:nvPr>
        </p:nvSpPr>
        <p:spPr>
          <a:xfrm>
            <a:off x="4737100" y="4225023"/>
            <a:ext cx="4071938" cy="1868487"/>
          </a:xfrm>
        </p:spPr>
        <p:txBody>
          <a:bodyPr/>
          <a:lstStyle>
            <a:lvl1pPr>
              <a:defRPr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48213" y="1122288"/>
            <a:ext cx="4060825" cy="324000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your chart / table title here (14pt Bold)</a:t>
            </a:r>
            <a:endParaRPr lang="en-GB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4748213" y="3760713"/>
            <a:ext cx="4060825" cy="324000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your chart / table title here (14pt Bold)</a:t>
            </a:r>
            <a:endParaRPr lang="en-GB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327025" y="1122288"/>
            <a:ext cx="4060825" cy="324000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your chart / table title here (14pt Bold)</a:t>
            </a:r>
            <a:endParaRPr lang="en-GB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327025" y="3760713"/>
            <a:ext cx="4060825" cy="324000"/>
          </a:xfrm>
          <a:solidFill>
            <a:schemeClr val="tx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Enter your chart / table title here (14pt Bold)</a:t>
            </a:r>
            <a:endParaRPr lang="en-GB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4236" y="6190604"/>
            <a:ext cx="40716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7438" y="6190604"/>
            <a:ext cx="40716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6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53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892" y="2983196"/>
            <a:ext cx="6970822" cy="556929"/>
          </a:xfrm>
          <a:ln>
            <a:noFill/>
          </a:ln>
        </p:spPr>
        <p:txBody>
          <a:bodyPr lIns="0" tIns="0" rIns="0" bIns="0" anchor="b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sz="2600" b="0" kern="1200" baseline="0">
                <a:solidFill>
                  <a:schemeClr val="tx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Divider title here - sentence case (26pt)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12166" y="3712081"/>
            <a:ext cx="6964933" cy="4445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Tx/>
              <a:buFont typeface="Arial" pitchFamily="34" charset="0"/>
              <a:buNone/>
              <a:tabLst/>
            </a:pPr>
            <a:r>
              <a:rPr lang="en-GB" dirty="0" smtClean="0"/>
              <a:t>Subtitle here if required (20pt)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17499" y="3581400"/>
            <a:ext cx="655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12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7500" y="6587996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2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6035" y="1356985"/>
            <a:ext cx="8503003" cy="4777115"/>
          </a:xfrm>
        </p:spPr>
        <p:txBody>
          <a:bodyPr/>
          <a:lstStyle>
            <a:lvl1pPr marL="447675" marR="0" indent="-447675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lvl1pPr>
          </a:lstStyle>
          <a:p>
            <a:pPr marL="447675" marR="0" lvl="0" indent="-447675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dirty="0" smtClean="0"/>
              <a:t>Click to add text (18pt Bold) – each line has automatic numbering on this Table of Contents layout.</a:t>
            </a:r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</a:t>
            </a:r>
            <a:r>
              <a:rPr dirty="0"/>
              <a:t>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74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ianc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15560" y="1169672"/>
            <a:ext cx="8493478" cy="4964428"/>
          </a:xfrm>
        </p:spPr>
        <p:txBody>
          <a:bodyPr>
            <a:noAutofit/>
          </a:bodyPr>
          <a:lstStyle>
            <a:lvl1pPr>
              <a:defRPr sz="800" b="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GB" dirty="0" smtClean="0"/>
              <a:t>Click to add text – (8pt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dirty="0" smtClean="0"/>
              <a:t>Slide title - use sentence case (22pt Bold)</a:t>
            </a:r>
            <a:endParaRPr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C77C-B430-4F09-AFA1-F7170F24129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8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Rock®_Projected_1000Pi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7" t="-6072" r="-952" b="-4020"/>
          <a:stretch/>
        </p:blipFill>
        <p:spPr bwMode="black">
          <a:xfrm>
            <a:off x="1742303" y="2990335"/>
            <a:ext cx="5659394" cy="877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4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Front Cover for F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129044" y="3073819"/>
            <a:ext cx="4157443" cy="631406"/>
          </a:xfrm>
        </p:spPr>
        <p:txBody>
          <a:bodyPr lIns="0" tIns="0" rIns="0" bIns="0" anchor="t" anchorCtr="0">
            <a:noAutofit/>
          </a:bodyPr>
          <a:lstStyle>
            <a:lvl1pPr>
              <a:defRPr sz="2000" b="1" baseline="0">
                <a:solidFill>
                  <a:srgbClr val="00467F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here (20pt Bold)</a:t>
            </a:r>
            <a:br>
              <a:rPr lang="en-GB" dirty="0" smtClean="0"/>
            </a:br>
            <a:r>
              <a:rPr lang="en-GB" dirty="0" smtClean="0"/>
              <a:t>- use this cover for window folder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9045" y="3794160"/>
            <a:ext cx="4163240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4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</a:t>
            </a:r>
            <a:r>
              <a:rPr dirty="0" smtClean="0"/>
              <a:t>Title</a:t>
            </a:r>
            <a:r>
              <a:rPr lang="en-GB" dirty="0" smtClean="0"/>
              <a:t> (14pt)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29045" y="4236275"/>
            <a:ext cx="4172338" cy="32114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200" b="0"/>
            </a:lvl1pPr>
          </a:lstStyle>
          <a:p>
            <a:pPr lvl="0"/>
            <a:r>
              <a:rPr dirty="0" smtClean="0"/>
              <a:t>Date</a:t>
            </a:r>
            <a:r>
              <a:rPr lang="en-GB" dirty="0" smtClean="0"/>
              <a:t> (12pt)</a:t>
            </a:r>
            <a:endParaRPr dirty="0"/>
          </a:p>
        </p:txBody>
      </p:sp>
      <p:pic>
        <p:nvPicPr>
          <p:cNvPr id="8" name="Picture 7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55" y="358775"/>
            <a:ext cx="1692000" cy="24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45823" y="5124450"/>
            <a:ext cx="2208203" cy="7620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dirty="0"/>
              <a:t>Prepared </a:t>
            </a:r>
            <a:r>
              <a:rPr dirty="0" smtClean="0"/>
              <a:t>For:</a:t>
            </a:r>
            <a:r>
              <a:rPr lang="en-GB" dirty="0" smtClean="0"/>
              <a:t> </a:t>
            </a:r>
            <a:r>
              <a:rPr dirty="0" smtClean="0"/>
              <a:t>Client </a:t>
            </a:r>
            <a:r>
              <a:rPr dirty="0"/>
              <a:t>/ Company </a:t>
            </a:r>
            <a:r>
              <a:rPr dirty="0" smtClean="0"/>
              <a:t>Name</a:t>
            </a:r>
            <a:r>
              <a:rPr lang="en-GB" dirty="0" smtClean="0"/>
              <a:t> (12pt)</a:t>
            </a:r>
            <a:endParaRPr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617341" y="5124450"/>
            <a:ext cx="2208203" cy="7620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dirty="0"/>
              <a:t>Prepared </a:t>
            </a:r>
            <a:r>
              <a:rPr dirty="0" smtClean="0"/>
              <a:t>By:</a:t>
            </a:r>
            <a:r>
              <a:rPr lang="en-GB" dirty="0" smtClean="0"/>
              <a:t> </a:t>
            </a:r>
            <a:r>
              <a:rPr dirty="0" smtClean="0"/>
              <a:t>First </a:t>
            </a:r>
            <a:r>
              <a:rPr dirty="0"/>
              <a:t>/ Last </a:t>
            </a:r>
            <a:r>
              <a:rPr dirty="0" smtClean="0"/>
              <a:t>Name</a:t>
            </a:r>
            <a:r>
              <a:rPr lang="en-GB" dirty="0" smtClean="0"/>
              <a:t> (12pt)</a:t>
            </a:r>
            <a:endParaRPr dirty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86432" y="6588423"/>
            <a:ext cx="4493066" cy="224954"/>
          </a:xfrm>
          <a:prstGeom prst="rect">
            <a:avLst/>
          </a:prstGeom>
        </p:spPr>
        <p:txBody>
          <a:bodyPr lIns="0" rIns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</p:spTree>
    <p:extLst>
      <p:ext uri="{BB962C8B-B14F-4D97-AF65-F5344CB8AC3E}">
        <p14:creationId xmlns:p14="http://schemas.microsoft.com/office/powerpoint/2010/main" val="3666069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Shares Front Cover for F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129044" y="3073819"/>
            <a:ext cx="4157443" cy="631406"/>
          </a:xfrm>
        </p:spPr>
        <p:txBody>
          <a:bodyPr lIns="0" tIns="0" rIns="0" bIns="0" anchor="t" anchorCtr="0">
            <a:noAutofit/>
          </a:bodyPr>
          <a:lstStyle>
            <a:lvl1pPr>
              <a:defRPr sz="2000" b="1" baseline="0">
                <a:solidFill>
                  <a:srgbClr val="00467F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 dirty="0" smtClean="0"/>
              <a:t>Presentation title here (20pt Bold)</a:t>
            </a:r>
            <a:br>
              <a:rPr lang="en-GB" dirty="0" smtClean="0"/>
            </a:br>
            <a:r>
              <a:rPr lang="en-GB" dirty="0" smtClean="0"/>
              <a:t>- use this cover for window folder</a:t>
            </a:r>
            <a:endParaRPr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9045" y="3794160"/>
            <a:ext cx="4163240" cy="4254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14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dirty="0"/>
              <a:t>Presenter Name / </a:t>
            </a:r>
            <a:r>
              <a:rPr dirty="0" smtClean="0"/>
              <a:t>Title</a:t>
            </a:r>
            <a:r>
              <a:rPr lang="en-GB" dirty="0" smtClean="0"/>
              <a:t> (14pt)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29045" y="4236275"/>
            <a:ext cx="4172338" cy="32114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1200" b="0"/>
            </a:lvl1pPr>
          </a:lstStyle>
          <a:p>
            <a:pPr lvl="0"/>
            <a:r>
              <a:rPr dirty="0" smtClean="0"/>
              <a:t>Date</a:t>
            </a:r>
            <a:r>
              <a:rPr lang="en-GB" dirty="0" smtClean="0"/>
              <a:t> (12pt)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45823" y="5124450"/>
            <a:ext cx="2194742" cy="7620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dirty="0"/>
              <a:t>Prepared </a:t>
            </a:r>
            <a:r>
              <a:rPr dirty="0" smtClean="0"/>
              <a:t>For:</a:t>
            </a:r>
            <a:r>
              <a:rPr lang="en-GB" dirty="0" smtClean="0"/>
              <a:t> </a:t>
            </a:r>
            <a:r>
              <a:rPr dirty="0" smtClean="0"/>
              <a:t>Client </a:t>
            </a:r>
            <a:r>
              <a:rPr dirty="0"/>
              <a:t>/ Company </a:t>
            </a:r>
            <a:r>
              <a:rPr dirty="0" smtClean="0"/>
              <a:t>Name</a:t>
            </a:r>
            <a:r>
              <a:rPr lang="en-GB" dirty="0" smtClean="0"/>
              <a:t> (12pt)</a:t>
            </a:r>
            <a:endParaRPr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617341" y="5124450"/>
            <a:ext cx="2194742" cy="7620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dirty="0"/>
              <a:t>Prepared </a:t>
            </a:r>
            <a:r>
              <a:rPr dirty="0" smtClean="0"/>
              <a:t>By:</a:t>
            </a:r>
            <a:r>
              <a:rPr lang="en-GB" dirty="0" smtClean="0"/>
              <a:t> </a:t>
            </a:r>
            <a:r>
              <a:rPr dirty="0" smtClean="0"/>
              <a:t>First </a:t>
            </a:r>
            <a:r>
              <a:rPr dirty="0"/>
              <a:t>/ Last </a:t>
            </a:r>
            <a:r>
              <a:rPr dirty="0" smtClean="0"/>
              <a:t>Name</a:t>
            </a:r>
            <a:r>
              <a:rPr lang="en-GB" dirty="0" smtClean="0"/>
              <a:t> (12pt)</a:t>
            </a:r>
            <a:endParaRPr dirty="0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86432" y="6588423"/>
            <a:ext cx="4493066" cy="224954"/>
          </a:xfrm>
          <a:prstGeom prst="rect">
            <a:avLst/>
          </a:prstGeom>
        </p:spPr>
        <p:txBody>
          <a:bodyPr lIns="0" rIns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69" y="260116"/>
            <a:ext cx="1487427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308580" y="1091103"/>
            <a:ext cx="8500458" cy="4937542"/>
          </a:xfrm>
        </p:spPr>
        <p:txBody>
          <a:bodyPr/>
          <a:lstStyle>
            <a:lvl1pPr>
              <a:defRPr baseline="0"/>
            </a:lvl1pPr>
            <a:lvl3pPr marL="542925" indent="-190500">
              <a:defRPr/>
            </a:lvl3pPr>
          </a:lstStyle>
          <a:p>
            <a:pPr lvl="0"/>
            <a:r>
              <a:rPr lang="en-GB" dirty="0" smtClean="0"/>
              <a:t>Click to add text – (14pt Bold ). To apply bullets go to the increase / decrease list level button on the home tab.</a:t>
            </a:r>
            <a:endParaRPr dirty="0" smtClean="0"/>
          </a:p>
          <a:p>
            <a:pPr lvl="1"/>
            <a:r>
              <a:rPr dirty="0" smtClean="0"/>
              <a:t>Second level</a:t>
            </a:r>
          </a:p>
          <a:p>
            <a:pPr lvl="2"/>
            <a:r>
              <a:rPr dirty="0" smtClean="0"/>
              <a:t>Third </a:t>
            </a:r>
            <a:r>
              <a:rPr dirty="0"/>
              <a:t>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22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11150" y="1085851"/>
            <a:ext cx="4071938" cy="4935538"/>
          </a:xfrm>
        </p:spPr>
        <p:txBody>
          <a:bodyPr/>
          <a:lstStyle/>
          <a:p>
            <a:pPr lvl="0"/>
            <a:r>
              <a:rPr lang="en-GB" dirty="0" smtClean="0"/>
              <a:t>Click to add text – (14pt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41863" y="1085851"/>
            <a:ext cx="4071938" cy="4935538"/>
          </a:xfrm>
        </p:spPr>
        <p:txBody>
          <a:bodyPr/>
          <a:lstStyle/>
          <a:p>
            <a:pPr lvl="0"/>
            <a:r>
              <a:rPr lang="en-GB" dirty="0" smtClean="0"/>
              <a:t>Click to add text – (14pt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65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/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4236" y="6193779"/>
            <a:ext cx="8494802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733426" y="1895475"/>
            <a:ext cx="7662862" cy="4125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1125538"/>
            <a:ext cx="8482013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baseline="0"/>
            </a:lvl1pPr>
          </a:lstStyle>
          <a:p>
            <a:pPr lvl="0"/>
            <a:r>
              <a:rPr lang="en-GB" dirty="0" smtClean="0"/>
              <a:t>Enter your c</a:t>
            </a:r>
            <a:r>
              <a:rPr dirty="0" smtClean="0"/>
              <a:t>hart </a:t>
            </a:r>
            <a:r>
              <a:rPr dirty="0"/>
              <a:t>/ </a:t>
            </a:r>
            <a:r>
              <a:rPr lang="en-GB" dirty="0" smtClean="0"/>
              <a:t>t</a:t>
            </a:r>
            <a:r>
              <a:rPr dirty="0" smtClean="0"/>
              <a:t>able </a:t>
            </a:r>
            <a:r>
              <a:rPr lang="en-GB" dirty="0" smtClean="0"/>
              <a:t>title here (14pt Bold)</a:t>
            </a:r>
            <a:endParaRPr dirty="0"/>
          </a:p>
        </p:txBody>
      </p:sp>
      <p:sp>
        <p:nvSpPr>
          <p:cNvPr id="7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23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11150" y="1085851"/>
            <a:ext cx="4071938" cy="4924568"/>
          </a:xfrm>
        </p:spPr>
        <p:txBody>
          <a:bodyPr/>
          <a:lstStyle/>
          <a:p>
            <a:pPr lvl="0"/>
            <a:r>
              <a:rPr lang="en-GB" dirty="0" smtClean="0"/>
              <a:t>Click to add text – (14pt Bold ). To apply bullets go to the increase / decrease list level button on the home tab.</a:t>
            </a:r>
          </a:p>
          <a:p>
            <a:pPr lvl="1"/>
            <a:r>
              <a:rPr dirty="0" smtClean="0"/>
              <a:t>Second </a:t>
            </a:r>
            <a:r>
              <a:rPr dirty="0"/>
              <a:t>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4741863" y="1570039"/>
            <a:ext cx="4067175" cy="4451350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46625" y="1111337"/>
            <a:ext cx="4062413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 lang="en-GB" dirty="0" smtClean="0"/>
              <a:t>Enter your chart / table title here (12pt Bold)</a:t>
            </a:r>
            <a:endParaRPr lang="en-GB" dirty="0"/>
          </a:p>
        </p:txBody>
      </p:sp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48213" y="6193779"/>
            <a:ext cx="40680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 smtClean="0"/>
              <a:t>or footnote </a:t>
            </a:r>
            <a:r>
              <a:rPr dirty="0" smtClean="0"/>
              <a:t>text </a:t>
            </a:r>
            <a:r>
              <a:rPr dirty="0"/>
              <a:t>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22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236" y="3532851"/>
            <a:ext cx="4078377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20675" y="1111337"/>
            <a:ext cx="4060800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 lang="en-GB" dirty="0" smtClean="0"/>
              <a:t>Enter your chart / table title here (12pt Bold)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 hasCustomPrompt="1"/>
          </p:nvPr>
        </p:nvSpPr>
        <p:spPr>
          <a:xfrm>
            <a:off x="320675" y="1570037"/>
            <a:ext cx="4071938" cy="17964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745841" y="3532851"/>
            <a:ext cx="4078377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lang="en-GB" dirty="0" smtClean="0"/>
              <a:t>Insert source or footnote text here</a:t>
            </a:r>
            <a:endParaRPr lang="en-GB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746625" y="1111337"/>
            <a:ext cx="4060800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 lang="en-GB" dirty="0" smtClean="0"/>
              <a:t>Enter your chart / table title here (12pt Bold)</a:t>
            </a:r>
            <a:endParaRPr lang="en-GB" dirty="0"/>
          </a:p>
        </p:txBody>
      </p:sp>
      <p:sp>
        <p:nvSpPr>
          <p:cNvPr id="20" name="Content Placeholder 4"/>
          <p:cNvSpPr>
            <a:spLocks noGrp="1"/>
          </p:cNvSpPr>
          <p:nvPr>
            <p:ph sz="quarter" idx="34" hasCustomPrompt="1"/>
          </p:nvPr>
        </p:nvSpPr>
        <p:spPr>
          <a:xfrm>
            <a:off x="4737100" y="1570037"/>
            <a:ext cx="4071938" cy="1796400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320675" y="3766323"/>
            <a:ext cx="4060800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 lang="en-GB" dirty="0" smtClean="0"/>
              <a:t>Enter your chart / table title here (12pt Bold)</a:t>
            </a:r>
            <a:endParaRPr lang="en-GB" dirty="0"/>
          </a:p>
        </p:txBody>
      </p:sp>
      <p:sp>
        <p:nvSpPr>
          <p:cNvPr id="39" name="Content Placeholder 4"/>
          <p:cNvSpPr>
            <a:spLocks noGrp="1"/>
          </p:cNvSpPr>
          <p:nvPr>
            <p:ph sz="quarter" idx="37" hasCustomPrompt="1"/>
          </p:nvPr>
        </p:nvSpPr>
        <p:spPr>
          <a:xfrm>
            <a:off x="320675" y="4225023"/>
            <a:ext cx="4071938" cy="1796365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746625" y="3766323"/>
            <a:ext cx="4060800" cy="324000"/>
          </a:xfrm>
          <a:solidFill>
            <a:schemeClr val="bg1">
              <a:lumMod val="85000"/>
            </a:schemeClr>
          </a:solidFill>
        </p:spPr>
        <p:txBody>
          <a:bodyPr lIns="90000" tIns="36000" rIns="90000" bIns="36000" anchor="ctr" anchorCtr="0"/>
          <a:lstStyle>
            <a:lvl1pPr>
              <a:defRPr sz="1200" baseline="0"/>
            </a:lvl1pPr>
          </a:lstStyle>
          <a:p>
            <a:pPr lvl="0"/>
            <a:r>
              <a:rPr lang="en-GB" dirty="0" smtClean="0"/>
              <a:t>Enter your chart / table title here (12pt Bold)</a:t>
            </a:r>
            <a:endParaRPr lang="en-GB" dirty="0"/>
          </a:p>
        </p:txBody>
      </p:sp>
      <p:sp>
        <p:nvSpPr>
          <p:cNvPr id="42" name="Content Placeholder 4"/>
          <p:cNvSpPr>
            <a:spLocks noGrp="1"/>
          </p:cNvSpPr>
          <p:nvPr>
            <p:ph sz="quarter" idx="40" hasCustomPrompt="1"/>
          </p:nvPr>
        </p:nvSpPr>
        <p:spPr>
          <a:xfrm>
            <a:off x="4737100" y="4225023"/>
            <a:ext cx="4071938" cy="1796365"/>
          </a:xfrm>
        </p:spPr>
        <p:txBody>
          <a:bodyPr/>
          <a:lstStyle>
            <a:lvl1pPr>
              <a:defRPr sz="1200" b="0" baseline="0"/>
            </a:lvl1pPr>
          </a:lstStyle>
          <a:p>
            <a:pPr lvl="0"/>
            <a:r>
              <a:rPr lang="en-GB" dirty="0" smtClean="0"/>
              <a:t>Click on the icon to insert content</a:t>
            </a:r>
            <a:endParaRPr lang="en-GB" dirty="0"/>
          </a:p>
        </p:txBody>
      </p:sp>
      <p:sp>
        <p:nvSpPr>
          <p:cNvPr id="16" name="Title 7"/>
          <p:cNvSpPr>
            <a:spLocks noGrp="1"/>
          </p:cNvSpPr>
          <p:nvPr>
            <p:ph type="title" hasCustomPrompt="1"/>
          </p:nvPr>
        </p:nvSpPr>
        <p:spPr>
          <a:xfrm>
            <a:off x="310654" y="162593"/>
            <a:ext cx="7469457" cy="596469"/>
          </a:xfrm>
        </p:spPr>
        <p:txBody>
          <a:bodyPr/>
          <a:lstStyle>
            <a:lvl1pPr>
              <a:lnSpc>
                <a:spcPts val="2000"/>
              </a:lnSpc>
              <a:defRPr sz="1800" b="1" baseline="0">
                <a:solidFill>
                  <a:srgbClr val="00467F"/>
                </a:solidFill>
              </a:defRPr>
            </a:lvl1pPr>
          </a:lstStyle>
          <a:p>
            <a:r>
              <a:rPr lang="en-GB" dirty="0" smtClean="0"/>
              <a:t>Slide title - use sentence case (18pt Bold)</a:t>
            </a:r>
            <a:endParaRPr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4236" y="6193779"/>
            <a:ext cx="40680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 smtClean="0"/>
              <a:t>or footnote </a:t>
            </a:r>
            <a:r>
              <a:rPr dirty="0" smtClean="0"/>
              <a:t>text </a:t>
            </a:r>
            <a:r>
              <a:rPr dirty="0"/>
              <a:t>here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48213" y="6193779"/>
            <a:ext cx="4068000" cy="123111"/>
          </a:xfrm>
        </p:spPr>
        <p:txBody>
          <a:bodyPr anchor="b" anchorCtr="0">
            <a:spAutoFit/>
          </a:bodyPr>
          <a:lstStyle>
            <a:lvl1pPr>
              <a:defRPr sz="800" b="0"/>
            </a:lvl1pPr>
          </a:lstStyle>
          <a:p>
            <a:pPr lvl="0"/>
            <a:r>
              <a:rPr dirty="0"/>
              <a:t>Insert source </a:t>
            </a:r>
            <a:r>
              <a:rPr lang="en-GB" dirty="0" smtClean="0"/>
              <a:t>or footnote </a:t>
            </a:r>
            <a:r>
              <a:rPr dirty="0" smtClean="0"/>
              <a:t>text </a:t>
            </a:r>
            <a:r>
              <a:rPr dirty="0"/>
              <a:t>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5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4709"/>
            <a:ext cx="9155155" cy="875542"/>
            <a:chOff x="0" y="-4709"/>
            <a:chExt cx="9155155" cy="87554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-4706"/>
              <a:ext cx="9146423" cy="875539"/>
            </a:xfrm>
            <a:prstGeom prst="rect">
              <a:avLst/>
            </a:prstGeom>
            <a:solidFill>
              <a:srgbClr val="EAEEF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 flipV="1">
              <a:off x="7806084" y="-481024"/>
              <a:ext cx="872755" cy="182538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162" y="149369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pic>
        <p:nvPicPr>
          <p:cNvPr id="25" name="Picture 2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6" y="6588341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2445" y="1087211"/>
            <a:ext cx="8496593" cy="49215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7E8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56102" y="6591242"/>
            <a:ext cx="364921" cy="22274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C0531ADF-2191-45C5-9D71-08764BF86A6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4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7" r:id="rId2"/>
    <p:sldLayoutId id="2147484019" r:id="rId3"/>
    <p:sldLayoutId id="2147484066" r:id="rId4"/>
    <p:sldLayoutId id="2147484020" r:id="rId5"/>
    <p:sldLayoutId id="2147484024" r:id="rId6"/>
    <p:sldLayoutId id="2147484061" r:id="rId7"/>
    <p:sldLayoutId id="2147484062" r:id="rId8"/>
    <p:sldLayoutId id="2147484025" r:id="rId9"/>
    <p:sldLayoutId id="2147484021" r:id="rId10"/>
    <p:sldLayoutId id="2147484022" r:id="rId11"/>
    <p:sldLayoutId id="2147484026" r:id="rId12"/>
    <p:sldLayoutId id="2147484027" r:id="rId13"/>
    <p:sldLayoutId id="2147484028" r:id="rId14"/>
    <p:sldLayoutId id="214748402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rgbClr val="00467F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400" b="1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1pPr>
      <a:lvl2pPr marL="350838" marR="0" indent="-166688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00467F"/>
        </a:buClr>
        <a:buSzTx/>
        <a:buFont typeface="Wingdings 3" pitchFamily="18" charset="2"/>
        <a:buChar char="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2pPr>
      <a:lvl3pPr marL="514350" marR="0" indent="-1524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00467F"/>
        </a:buClr>
        <a:buSzTx/>
        <a:buFont typeface="Arial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3pPr>
      <a:lvl4pPr marL="714375" marR="0" indent="-17145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00467F"/>
        </a:buClr>
        <a:buSzTx/>
        <a:buFont typeface="Arial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4pPr>
      <a:lvl5pPr marL="904875" marR="0" indent="-1905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00467F"/>
        </a:buClr>
        <a:buSzTx/>
        <a:buFont typeface="Arial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7087"/>
            <a:ext cx="9155155" cy="1044405"/>
            <a:chOff x="0" y="-7087"/>
            <a:chExt cx="9155155" cy="1044405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-7087"/>
              <a:ext cx="8989621" cy="875539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rot="16200000" flipV="1">
              <a:off x="7808437" y="-478671"/>
              <a:ext cx="868049" cy="182538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white">
            <a:xfrm>
              <a:off x="0" y="869950"/>
              <a:ext cx="9141675" cy="16736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5162" y="142928"/>
            <a:ext cx="7464495" cy="6031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95997" y="6593667"/>
            <a:ext cx="6134100" cy="219709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/>
              <a:t>For professional clients / qualified investors only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24560" y="1351644"/>
            <a:ext cx="8496593" cy="47824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-9525" y="6439633"/>
            <a:ext cx="9151200" cy="0"/>
          </a:xfrm>
          <a:prstGeom prst="line">
            <a:avLst/>
          </a:prstGeom>
          <a:ln w="9525">
            <a:solidFill>
              <a:srgbClr val="E6E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N:\DATA\Global Sales and Marketing\MIG Presentations\Images\Corporate Logos\BlackRock® Logo (2011) DO NOT USE\BR_emf\BlackRock®_Printed_1000Pix.emf"/>
          <p:cNvPicPr>
            <a:picLocks noChangeAspect="1" noChangeArrowheads="1"/>
          </p:cNvPicPr>
          <p:nvPr/>
        </p:nvPicPr>
        <p:blipFill>
          <a:blip r:embed="rId16" cstate="print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24480" y="6587996"/>
            <a:ext cx="1050525" cy="1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221210" y="6582854"/>
            <a:ext cx="683703" cy="231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AC77C-B430-4F09-AFA1-F7170F2412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022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6" r:id="rId1"/>
    <p:sldLayoutId id="2147484065" r:id="rId2"/>
    <p:sldLayoutId id="2147484035" r:id="rId3"/>
    <p:sldLayoutId id="2147484038" r:id="rId4"/>
    <p:sldLayoutId id="2147484063" r:id="rId5"/>
    <p:sldLayoutId id="2147484064" r:id="rId6"/>
    <p:sldLayoutId id="2147484039" r:id="rId7"/>
    <p:sldLayoutId id="2147484036" r:id="rId8"/>
    <p:sldLayoutId id="2147484037" r:id="rId9"/>
    <p:sldLayoutId id="2147484040" r:id="rId10"/>
    <p:sldLayoutId id="2147484041" r:id="rId11"/>
    <p:sldLayoutId id="2147484042" r:id="rId12"/>
    <p:sldLayoutId id="214748404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SzTx/>
        <a:buFont typeface="Arial" pitchFamily="34" charset="0"/>
        <a:buNone/>
        <a:tabLst/>
        <a:defRPr kumimoji="0" sz="1800" b="1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1pPr>
      <a:lvl2pPr marL="350838" marR="0" indent="-166688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13B5EA"/>
        </a:buClr>
        <a:buSzTx/>
        <a:buFont typeface="Wingdings 3" pitchFamily="18" charset="2"/>
        <a:buChar char=""/>
        <a:tabLst/>
        <a:defRPr kumimoji="0" sz="1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2pPr>
      <a:lvl3pPr marL="514350" marR="0" indent="-1524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4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3pPr>
      <a:lvl4pPr marL="714375" marR="0" indent="-17145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13B5EA"/>
        </a:buClr>
        <a:buSzTx/>
        <a:buFont typeface="Arial" pitchFamily="34" charset="0"/>
        <a:buChar char="–"/>
        <a:tabLst/>
        <a:defRPr kumimoji="0" sz="12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4pPr>
      <a:lvl5pPr marL="904875" marR="0" indent="-190500" algn="l" defTabSz="914400" rtl="0" eaLnBrk="1" fontAlgn="auto" latinLnBrk="0" hangingPunct="1">
        <a:lnSpc>
          <a:spcPct val="100000"/>
        </a:lnSpc>
        <a:spcBef>
          <a:spcPts val="700"/>
        </a:spcBef>
        <a:spcAft>
          <a:spcPts val="0"/>
        </a:spcAft>
        <a:buClr>
          <a:srgbClr val="13B5EA"/>
        </a:buClr>
        <a:buSzTx/>
        <a:buFont typeface="Arial" pitchFamily="34" charset="0"/>
        <a:buChar char="•"/>
        <a:tabLst/>
        <a:defRPr kumimoji="0" sz="12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/>
              <a:t>AT&amp;T and Alcatel-Lucent </a:t>
            </a:r>
            <a:r>
              <a:rPr lang="en-US" dirty="0" err="1"/>
              <a:t>nmake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Sang Lee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518172" y="4054489"/>
            <a:ext cx="6290866" cy="321149"/>
          </a:xfrm>
        </p:spPr>
        <p:txBody>
          <a:bodyPr/>
          <a:lstStyle/>
          <a:p>
            <a:r>
              <a:rPr lang="en-GB" b="0" dirty="0" smtClean="0"/>
              <a:t>2/5/2014</a:t>
            </a:r>
          </a:p>
          <a:p>
            <a:endParaRPr lang="en-GB" b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nmake</a:t>
            </a:r>
            <a:r>
              <a:rPr lang="en-US" dirty="0"/>
              <a:t> operators are used to define templates for particular actions</a:t>
            </a:r>
            <a:r>
              <a:rPr lang="en-US" dirty="0" smtClean="0"/>
              <a:t>.</a:t>
            </a:r>
          </a:p>
          <a:p>
            <a:r>
              <a:rPr lang="en-US" dirty="0"/>
              <a:t>Most are defined in the base rules that are part of the base product. </a:t>
            </a:r>
            <a:endParaRPr lang="en-US" dirty="0" smtClean="0"/>
          </a:p>
          <a:p>
            <a:r>
              <a:rPr lang="en-US" dirty="0"/>
              <a:t>The file BRS.mk defines </a:t>
            </a:r>
            <a:r>
              <a:rPr lang="en-US" dirty="0" smtClean="0"/>
              <a:t>operators </a:t>
            </a:r>
            <a:r>
              <a:rPr lang="en-US" dirty="0"/>
              <a:t>and overrides existing </a:t>
            </a:r>
            <a:r>
              <a:rPr lang="en-US" dirty="0" err="1" smtClean="0"/>
              <a:t>nmake</a:t>
            </a:r>
            <a:r>
              <a:rPr lang="en-US" dirty="0" smtClean="0"/>
              <a:t> default operators </a:t>
            </a:r>
            <a:r>
              <a:rPr lang="en-US" dirty="0"/>
              <a:t>that will be used by the </a:t>
            </a:r>
            <a:r>
              <a:rPr lang="en-US" dirty="0" smtClean="0"/>
              <a:t>our C</a:t>
            </a:r>
            <a:r>
              <a:rPr lang="en-US" dirty="0"/>
              <a:t>++ build system.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nmake</a:t>
            </a:r>
            <a:r>
              <a:rPr lang="en-GB" dirty="0" smtClean="0"/>
              <a:t> </a:t>
            </a:r>
            <a:r>
              <a:rPr lang="en-US" dirty="0"/>
              <a:t>Assertion </a:t>
            </a:r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source dependency assertion operator is the most commonly used assertion </a:t>
            </a:r>
            <a:r>
              <a:rPr lang="en-US" dirty="0" smtClean="0"/>
              <a:t>operator</a:t>
            </a:r>
            <a:r>
              <a:rPr lang="en-US" dirty="0"/>
              <a:t>. The </a:t>
            </a:r>
            <a:r>
              <a:rPr lang="en-US" dirty="0" smtClean="0"/>
              <a:t>target </a:t>
            </a:r>
            <a:r>
              <a:rPr lang="en-US" dirty="0"/>
              <a:t>specified on the lhs is an executable target, an object target, </a:t>
            </a:r>
            <a:r>
              <a:rPr lang="en-US" dirty="0" smtClean="0"/>
              <a:t>an </a:t>
            </a:r>
            <a:r>
              <a:rPr lang="en-US" dirty="0"/>
              <a:t>archive library target, or a shared library target that is built </a:t>
            </a:r>
            <a:r>
              <a:rPr lang="en-US" dirty="0" smtClean="0"/>
              <a:t>from the </a:t>
            </a:r>
            <a:r>
              <a:rPr lang="en-US" dirty="0"/>
              <a:t>source files </a:t>
            </a:r>
            <a:r>
              <a:rPr lang="en-US" dirty="0" smtClean="0"/>
              <a:t>specified </a:t>
            </a:r>
            <a:r>
              <a:rPr lang="en-US" dirty="0"/>
              <a:t>on the </a:t>
            </a:r>
            <a:r>
              <a:rPr lang="en-US" dirty="0" err="1"/>
              <a:t>rhs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000" b="0" dirty="0" smtClean="0"/>
              <a:t>BRS_EXE_NXLIBS </a:t>
            </a:r>
            <a:r>
              <a:rPr lang="en-US" sz="1000" b="0" dirty="0"/>
              <a:t>= -</a:t>
            </a:r>
            <a:r>
              <a:rPr lang="en-US" sz="1000" b="0" dirty="0" err="1"/>
              <a:t>lNxPro</a:t>
            </a:r>
            <a:r>
              <a:rPr lang="en-US" sz="1000" b="0" dirty="0"/>
              <a:t> $$(CC.VERSION.STRING:O=3:N=3.3.3:?-ljustnx_32s -lxerces-c-2_6_0??)</a:t>
            </a:r>
          </a:p>
          <a:p>
            <a:pPr marL="0" indent="0">
              <a:buNone/>
            </a:pPr>
            <a:r>
              <a:rPr lang="en-US" sz="1000" b="0" dirty="0" smtClean="0"/>
              <a:t>DEPLIBS </a:t>
            </a:r>
            <a:r>
              <a:rPr lang="en-US" sz="1000" b="0" dirty="0"/>
              <a:t>= -</a:t>
            </a:r>
            <a:r>
              <a:rPr lang="en-US" sz="1000" b="0" dirty="0" err="1"/>
              <a:t>loas</a:t>
            </a:r>
            <a:r>
              <a:rPr lang="en-US" sz="1000" b="0" dirty="0"/>
              <a:t> -</a:t>
            </a:r>
            <a:r>
              <a:rPr lang="en-US" sz="1000" b="0" dirty="0" err="1"/>
              <a:t>lbatch</a:t>
            </a:r>
            <a:r>
              <a:rPr lang="en-US" sz="1000" b="0" dirty="0"/>
              <a:t> -</a:t>
            </a:r>
            <a:r>
              <a:rPr lang="en-US" sz="1000" b="0" dirty="0" err="1"/>
              <a:t>lasset</a:t>
            </a:r>
            <a:r>
              <a:rPr lang="en-US" sz="1000" b="0" dirty="0"/>
              <a:t> -</a:t>
            </a:r>
            <a:r>
              <a:rPr lang="en-US" sz="1000" b="0" dirty="0" err="1"/>
              <a:t>lbcsettings</a:t>
            </a:r>
            <a:r>
              <a:rPr lang="en-US" sz="1000" b="0" dirty="0"/>
              <a:t> -</a:t>
            </a:r>
            <a:r>
              <a:rPr lang="en-US" sz="1000" b="0" dirty="0" err="1"/>
              <a:t>lbfs</a:t>
            </a:r>
            <a:r>
              <a:rPr lang="en-US" sz="1000" b="0" dirty="0"/>
              <a:t> -</a:t>
            </a:r>
            <a:r>
              <a:rPr lang="en-US" sz="1000" b="0" dirty="0" err="1"/>
              <a:t>lunsafealloc</a:t>
            </a:r>
            <a:r>
              <a:rPr lang="en-US" sz="1000" b="0" dirty="0"/>
              <a:t> -lxerces-c-2_6_0</a:t>
            </a:r>
          </a:p>
          <a:p>
            <a:pPr marL="0" indent="0">
              <a:buNone/>
            </a:pPr>
            <a:r>
              <a:rPr lang="en-US" sz="1000" b="0" dirty="0" err="1" smtClean="0"/>
              <a:t>BondCalc.FORCE_SHARED_LIBRARIES</a:t>
            </a:r>
            <a:r>
              <a:rPr lang="en-US" sz="1000" b="0" dirty="0" smtClean="0"/>
              <a:t> </a:t>
            </a:r>
            <a:r>
              <a:rPr lang="en-US" sz="1000" b="0" dirty="0"/>
              <a:t>= -</a:t>
            </a:r>
            <a:r>
              <a:rPr lang="en-US" sz="1000" b="0" dirty="0" err="1"/>
              <a:t>lbrsppm</a:t>
            </a:r>
            <a:r>
              <a:rPr lang="en-US" sz="1000" b="0" dirty="0"/>
              <a:t> -</a:t>
            </a:r>
            <a:r>
              <a:rPr lang="en-US" sz="1000" b="0" dirty="0" err="1"/>
              <a:t>lMaximi</a:t>
            </a:r>
            <a:r>
              <a:rPr lang="en-US" sz="1000" b="0" dirty="0"/>
              <a:t> -</a:t>
            </a:r>
            <a:r>
              <a:rPr lang="en-US" sz="1000" b="0" dirty="0" err="1"/>
              <a:t>lintexcmoln</a:t>
            </a:r>
            <a:r>
              <a:rPr lang="en-US" sz="1000" b="0" dirty="0"/>
              <a:t> -</a:t>
            </a:r>
            <a:r>
              <a:rPr lang="en-US" sz="1000" b="0" dirty="0" err="1"/>
              <a:t>lFARMInterface</a:t>
            </a:r>
            <a:r>
              <a:rPr lang="en-US" sz="1000" b="0" dirty="0"/>
              <a:t> -</a:t>
            </a:r>
            <a:r>
              <a:rPr lang="en-US" sz="1000" b="0" dirty="0" err="1"/>
              <a:t>lNxPro</a:t>
            </a:r>
            <a:r>
              <a:rPr lang="en-US" sz="1000" b="0" dirty="0"/>
              <a:t> $$(CC.VERSION.STRING:O=3:N=3.3.3:?-ljustnx_32s??)</a:t>
            </a:r>
          </a:p>
          <a:p>
            <a:pPr marL="0" indent="0">
              <a:buNone/>
            </a:pPr>
            <a:r>
              <a:rPr lang="en-US" sz="1000" b="0" dirty="0" smtClean="0"/>
              <a:t>:</a:t>
            </a:r>
            <a:r>
              <a:rPr lang="en-US" sz="1000" b="0" dirty="0"/>
              <a:t>ALL:</a:t>
            </a:r>
          </a:p>
          <a:p>
            <a:pPr marL="0" indent="0">
              <a:buNone/>
            </a:pPr>
            <a:r>
              <a:rPr lang="en-US" sz="1000" b="0" dirty="0" smtClean="0"/>
              <a:t>if </a:t>
            </a:r>
            <a:r>
              <a:rPr lang="en-US" sz="1000" b="0" dirty="0"/>
              <a:t>CC.HOSTTYPE == "</a:t>
            </a:r>
            <a:r>
              <a:rPr lang="en-US" sz="1000" b="0" dirty="0" err="1"/>
              <a:t>linux</a:t>
            </a:r>
            <a:r>
              <a:rPr lang="en-US" sz="1000" b="0" dirty="0"/>
              <a:t>*.*"</a:t>
            </a:r>
          </a:p>
          <a:p>
            <a:pPr marL="0" indent="0">
              <a:buNone/>
            </a:pPr>
            <a:r>
              <a:rPr lang="en-US" sz="1000" b="0" dirty="0" err="1"/>
              <a:t>BondCalc</a:t>
            </a:r>
            <a:r>
              <a:rPr lang="en-US" sz="1000" b="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::</a:t>
            </a:r>
            <a:r>
              <a:rPr lang="en-US" sz="1000" b="0" dirty="0"/>
              <a:t> </a:t>
            </a:r>
            <a:r>
              <a:rPr lang="en-US" sz="1000" b="0" dirty="0" err="1"/>
              <a:t>BBCDmsRequest.C</a:t>
            </a:r>
            <a:r>
              <a:rPr lang="en-US" sz="1000" b="0" dirty="0"/>
              <a:t> </a:t>
            </a:r>
            <a:r>
              <a:rPr lang="en-US" sz="1000" b="0" dirty="0" err="1"/>
              <a:t>BCDriverCommandLineProcessor.C</a:t>
            </a:r>
            <a:r>
              <a:rPr lang="en-US" sz="1000" b="0" dirty="0"/>
              <a:t> </a:t>
            </a:r>
            <a:r>
              <a:rPr lang="en-US" sz="1000" b="0" dirty="0" err="1"/>
              <a:t>bcargs.C</a:t>
            </a:r>
            <a:r>
              <a:rPr lang="en-US" sz="1000" b="0" dirty="0"/>
              <a:t> </a:t>
            </a:r>
            <a:r>
              <a:rPr lang="en-US" sz="1000" b="0" dirty="0" err="1"/>
              <a:t>CommandLineProcessor.C</a:t>
            </a:r>
            <a:r>
              <a:rPr lang="en-US" sz="1000" b="0" dirty="0"/>
              <a:t> </a:t>
            </a:r>
            <a:r>
              <a:rPr lang="en-US" sz="1000" b="0" dirty="0" err="1"/>
              <a:t>Driver.C</a:t>
            </a:r>
            <a:r>
              <a:rPr lang="en-US" sz="1000" b="0" dirty="0"/>
              <a:t> </a:t>
            </a:r>
            <a:r>
              <a:rPr lang="en-US" sz="1000" b="0" dirty="0" err="1"/>
              <a:t>DmsProxy.C</a:t>
            </a:r>
            <a:r>
              <a:rPr lang="en-US" sz="1000" b="0" dirty="0"/>
              <a:t> </a:t>
            </a:r>
            <a:r>
              <a:rPr lang="en-US" sz="1000" b="0" dirty="0" err="1"/>
              <a:t>OasControlState.C</a:t>
            </a:r>
            <a:r>
              <a:rPr lang="en-US" sz="1000" b="0" dirty="0"/>
              <a:t> </a:t>
            </a:r>
            <a:r>
              <a:rPr lang="en-US" sz="1000" b="0" dirty="0" err="1"/>
              <a:t>PartialCommandLine.C</a:t>
            </a:r>
            <a:r>
              <a:rPr lang="en-US" sz="1000" b="0" dirty="0"/>
              <a:t> </a:t>
            </a:r>
            <a:r>
              <a:rPr lang="en-US" sz="1000" b="0" dirty="0" err="1"/>
              <a:t>PartialCommandLineLoader.C</a:t>
            </a:r>
            <a:r>
              <a:rPr lang="en-US" sz="1000" b="0" dirty="0"/>
              <a:t> </a:t>
            </a:r>
            <a:r>
              <a:rPr lang="en-US" sz="1000" b="0" dirty="0" err="1"/>
              <a:t>ResultsDisposer.C</a:t>
            </a:r>
            <a:r>
              <a:rPr lang="en-US" sz="1000" b="0" dirty="0"/>
              <a:t> VM.C </a:t>
            </a:r>
            <a:r>
              <a:rPr lang="en-US" sz="1000" b="0" dirty="0" err="1"/>
              <a:t>oas.C</a:t>
            </a:r>
            <a:r>
              <a:rPr lang="en-US" sz="1000" b="0" dirty="0"/>
              <a:t> </a:t>
            </a:r>
            <a:r>
              <a:rPr lang="en-US" sz="1000" b="0" dirty="0" err="1"/>
              <a:t>Builtins.C</a:t>
            </a:r>
            <a:r>
              <a:rPr lang="en-US" sz="1000" b="0" dirty="0"/>
              <a:t> </a:t>
            </a:r>
            <a:r>
              <a:rPr lang="en-US" sz="1000" b="0" dirty="0" err="1"/>
              <a:t>Loader.C</a:t>
            </a:r>
            <a:r>
              <a:rPr lang="en-US" sz="1000" b="0" dirty="0"/>
              <a:t> Loader2.C </a:t>
            </a:r>
            <a:r>
              <a:rPr lang="en-US" sz="1000" b="0" dirty="0" err="1"/>
              <a:t>FileSizeLimiter.C</a:t>
            </a:r>
            <a:r>
              <a:rPr lang="en-US" sz="1000" b="0" dirty="0"/>
              <a:t> </a:t>
            </a:r>
            <a:r>
              <a:rPr lang="en-US" sz="1000" b="0" dirty="0" err="1"/>
              <a:t>DriverSignalHandler.C</a:t>
            </a:r>
            <a:r>
              <a:rPr lang="en-US" sz="1000" b="0" dirty="0"/>
              <a:t> </a:t>
            </a:r>
            <a:r>
              <a:rPr lang="en-US" sz="1000" b="0" dirty="0" err="1"/>
              <a:t>BuggySignalHandler.C</a:t>
            </a:r>
            <a:r>
              <a:rPr lang="en-US" sz="1000" b="0" dirty="0"/>
              <a:t> </a:t>
            </a:r>
            <a:r>
              <a:rPr lang="en-US" sz="1000" b="0" dirty="0" err="1"/>
              <a:t>VMQueue.C</a:t>
            </a:r>
            <a:r>
              <a:rPr lang="en-US" sz="1000" b="0" dirty="0"/>
              <a:t> </a:t>
            </a:r>
            <a:r>
              <a:rPr lang="en-US" sz="1000" b="0" dirty="0" err="1"/>
              <a:t>bcl.o</a:t>
            </a:r>
            <a:r>
              <a:rPr lang="en-US" sz="1000" b="0" dirty="0"/>
              <a:t> - </a:t>
            </a:r>
            <a:r>
              <a:rPr lang="en-US" sz="1000" b="0" dirty="0" err="1"/>
              <a:t>scanner.o</a:t>
            </a:r>
            <a:r>
              <a:rPr lang="en-US" sz="1000" b="0" dirty="0"/>
              <a:t> $(DEPLIBS) $(NIGHTLY_FORCE:M=[</a:t>
            </a:r>
            <a:r>
              <a:rPr lang="en-US" sz="1000" b="0" dirty="0" err="1"/>
              <a:t>Yy</a:t>
            </a:r>
            <a:r>
              <a:rPr lang="en-US" sz="1000" b="0" dirty="0"/>
              <a:t>]:?.FORCE??)</a:t>
            </a:r>
          </a:p>
          <a:p>
            <a:pPr marL="0" indent="0">
              <a:buNone/>
            </a:pPr>
            <a:r>
              <a:rPr lang="en-US" sz="1000" b="0" dirty="0"/>
              <a:t>end</a:t>
            </a:r>
          </a:p>
          <a:p>
            <a:pPr marL="0" indent="0">
              <a:buNone/>
            </a:pPr>
            <a:r>
              <a:rPr lang="en-US" sz="1000" b="0" dirty="0" err="1" smtClean="0"/>
              <a:t>OasBatch</a:t>
            </a:r>
            <a:r>
              <a:rPr lang="en-US" sz="1000" b="0" dirty="0" smtClean="0"/>
              <a:t> </a:t>
            </a:r>
            <a:r>
              <a:rPr lang="en-US" sz="1000" dirty="0">
                <a:solidFill>
                  <a:srgbClr val="FF0000"/>
                </a:solidFill>
              </a:rPr>
              <a:t>::</a:t>
            </a:r>
            <a:r>
              <a:rPr lang="en-US" sz="1000" b="0" dirty="0"/>
              <a:t> </a:t>
            </a:r>
            <a:r>
              <a:rPr lang="en-US" sz="1000" b="0" dirty="0" err="1"/>
              <a:t>OasBatch.C</a:t>
            </a:r>
            <a:r>
              <a:rPr lang="en-US" sz="1000" b="0" dirty="0"/>
              <a:t> </a:t>
            </a:r>
            <a:r>
              <a:rPr lang="en-US" sz="1000" b="0" dirty="0" err="1"/>
              <a:t>OasBatchAppl.C</a:t>
            </a:r>
            <a:r>
              <a:rPr lang="en-US" sz="1000" b="0" dirty="0"/>
              <a:t> Loader2.C </a:t>
            </a:r>
            <a:r>
              <a:rPr lang="en-US" sz="1000" b="0" dirty="0" err="1"/>
              <a:t>bcl.o</a:t>
            </a:r>
            <a:r>
              <a:rPr lang="en-US" sz="1000" b="0" dirty="0"/>
              <a:t> - </a:t>
            </a:r>
            <a:r>
              <a:rPr lang="en-US" sz="1000" b="0" dirty="0" err="1"/>
              <a:t>scanner.o</a:t>
            </a:r>
            <a:r>
              <a:rPr lang="en-US" sz="1000" b="0" dirty="0"/>
              <a:t> -</a:t>
            </a:r>
            <a:r>
              <a:rPr lang="en-US" sz="1000" b="0" dirty="0" err="1"/>
              <a:t>lbatch</a:t>
            </a:r>
            <a:r>
              <a:rPr lang="en-US" sz="1000" b="0" dirty="0"/>
              <a:t> -</a:t>
            </a:r>
            <a:r>
              <a:rPr lang="en-US" sz="1000" b="0" dirty="0" err="1"/>
              <a:t>ldiag</a:t>
            </a:r>
            <a:r>
              <a:rPr lang="en-US" sz="1000" b="0" dirty="0"/>
              <a:t> -</a:t>
            </a:r>
            <a:r>
              <a:rPr lang="en-US" sz="1000" b="0" dirty="0" err="1"/>
              <a:t>ldbutil</a:t>
            </a:r>
            <a:endParaRPr lang="en-US" sz="1000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::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4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Tokens </a:t>
            </a:r>
            <a:r>
              <a:rPr lang="en-US" dirty="0"/>
              <a:t>on the </a:t>
            </a:r>
            <a:r>
              <a:rPr lang="en-US" dirty="0" err="1"/>
              <a:t>rhs</a:t>
            </a:r>
            <a:r>
              <a:rPr lang="en-US" dirty="0"/>
              <a:t> can be directories, </a:t>
            </a:r>
            <a:r>
              <a:rPr lang="en-US" dirty="0" err="1"/>
              <a:t>makefiles</a:t>
            </a:r>
            <a:r>
              <a:rPr lang="en-US" dirty="0"/>
              <a:t> in the current </a:t>
            </a:r>
            <a:r>
              <a:rPr lang="en-US" dirty="0" smtClean="0"/>
              <a:t>directory.</a:t>
            </a:r>
          </a:p>
          <a:p>
            <a:r>
              <a:rPr lang="en-US" dirty="0"/>
              <a:t>If the </a:t>
            </a:r>
            <a:r>
              <a:rPr lang="en-US" dirty="0" err="1"/>
              <a:t>rhs</a:t>
            </a:r>
            <a:r>
              <a:rPr lang="en-US" dirty="0"/>
              <a:t> is a directory, including a matching shell pattern, a recursive </a:t>
            </a:r>
            <a:r>
              <a:rPr lang="en-US" dirty="0" err="1" smtClean="0"/>
              <a:t>nmake</a:t>
            </a:r>
            <a:r>
              <a:rPr lang="en-US" dirty="0" smtClean="0"/>
              <a:t> is </a:t>
            </a:r>
            <a:r>
              <a:rPr lang="en-US" dirty="0"/>
              <a:t>run </a:t>
            </a:r>
            <a:r>
              <a:rPr lang="en-US" dirty="0" smtClean="0"/>
              <a:t>in </a:t>
            </a:r>
            <a:r>
              <a:rPr lang="en-US" dirty="0"/>
              <a:t>that directory. If the </a:t>
            </a:r>
            <a:r>
              <a:rPr lang="en-US" dirty="0" err="1"/>
              <a:t>rhs</a:t>
            </a:r>
            <a:r>
              <a:rPr lang="en-US" dirty="0"/>
              <a:t> is not specified, a recursive </a:t>
            </a:r>
            <a:r>
              <a:rPr lang="en-US" dirty="0" err="1" smtClean="0"/>
              <a:t>nmake</a:t>
            </a:r>
            <a:r>
              <a:rPr lang="en-US" dirty="0" smtClean="0"/>
              <a:t> is </a:t>
            </a:r>
            <a:r>
              <a:rPr lang="en-US" dirty="0"/>
              <a:t>run in all </a:t>
            </a:r>
            <a:r>
              <a:rPr lang="en-US" dirty="0" smtClean="0"/>
              <a:t>subdirectories </a:t>
            </a:r>
            <a:r>
              <a:rPr lang="en-US" dirty="0"/>
              <a:t>of the current directory. Directories are </a:t>
            </a:r>
            <a:r>
              <a:rPr lang="en-US" dirty="0" err="1"/>
              <a:t>recursed</a:t>
            </a:r>
            <a:r>
              <a:rPr lang="en-US" dirty="0"/>
              <a:t> only when they </a:t>
            </a:r>
            <a:r>
              <a:rPr lang="en-US" dirty="0" smtClean="0"/>
              <a:t>contain </a:t>
            </a:r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from the list </a:t>
            </a:r>
            <a:r>
              <a:rPr lang="en-US" dirty="0" smtClean="0"/>
              <a:t>$(</a:t>
            </a:r>
            <a:r>
              <a:rPr lang="en-US" dirty="0"/>
              <a:t>MAKEFILES:/:/ /G).</a:t>
            </a:r>
          </a:p>
          <a:p>
            <a:r>
              <a:rPr lang="en-US" dirty="0"/>
              <a:t>The operator </a:t>
            </a:r>
            <a:r>
              <a:rPr lang="en-US" dirty="0" err="1"/>
              <a:t>recurses</a:t>
            </a:r>
            <a:r>
              <a:rPr lang="en-US" dirty="0"/>
              <a:t> by default when no targets nor command line arguments are specified on the command line. Targets may also be specified on the lhs of :MAKE: and built recursively by asserting </a:t>
            </a:r>
            <a:r>
              <a:rPr lang="en-US" dirty="0" err="1"/>
              <a:t>recurse</a:t>
            </a:r>
            <a:r>
              <a:rPr lang="en-US" dirty="0"/>
              <a:t> before them on the command line to force recursion.</a:t>
            </a:r>
          </a:p>
          <a:p>
            <a:r>
              <a:rPr lang="en-US" dirty="0" smtClean="0"/>
              <a:t>Allows </a:t>
            </a:r>
            <a:r>
              <a:rPr lang="en-US" dirty="0"/>
              <a:t>for recursion top down</a:t>
            </a:r>
            <a:r>
              <a:rPr lang="en-US" dirty="0" smtClean="0"/>
              <a:t>.</a:t>
            </a:r>
          </a:p>
          <a:p>
            <a:r>
              <a:rPr lang="en-US" dirty="0"/>
              <a:t>Synchronization points can be added via "-"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:MAKE:  </a:t>
            </a:r>
            <a:r>
              <a:rPr lang="en-US" sz="1000" b="0" dirty="0"/>
              <a:t>lib - </a:t>
            </a:r>
            <a:r>
              <a:rPr lang="en-US" sz="1000" b="0" dirty="0" err="1"/>
              <a:t>appl</a:t>
            </a:r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:MAKE: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3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This assertion operator provides an alternate, portable way of creating a </a:t>
            </a:r>
            <a:r>
              <a:rPr lang="en-US" dirty="0" smtClean="0"/>
              <a:t>library (shared </a:t>
            </a:r>
            <a:r>
              <a:rPr lang="en-US" dirty="0"/>
              <a:t>or archive) from specified source files.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US" dirty="0"/>
          </a:p>
          <a:p>
            <a:pPr marL="163512" lvl="2" indent="-11112">
              <a:buNone/>
            </a:pPr>
            <a:r>
              <a:rPr lang="en-US" sz="1000" dirty="0"/>
              <a:t>name [major[.minor]] :LIB:  [required-libs]</a:t>
            </a:r>
          </a:p>
          <a:p>
            <a:pPr marL="163512" lvl="2" indent="-11112">
              <a:buNone/>
            </a:pPr>
            <a:r>
              <a:rPr lang="en-US" sz="1000" b="0" dirty="0"/>
              <a:t>where name is the name of the library (e.g., x for </a:t>
            </a:r>
            <a:r>
              <a:rPr lang="en-US" sz="1000" b="0" dirty="0" err="1"/>
              <a:t>libx.a</a:t>
            </a:r>
            <a:r>
              <a:rPr lang="en-US" sz="1000" b="0" dirty="0"/>
              <a:t>), </a:t>
            </a:r>
            <a:r>
              <a:rPr lang="en-US" sz="1000" b="0" dirty="0" err="1"/>
              <a:t>major.minor</a:t>
            </a:r>
            <a:r>
              <a:rPr lang="en-US" sz="1000" b="0" dirty="0"/>
              <a:t> is the version number for shared libraries </a:t>
            </a:r>
            <a:r>
              <a:rPr lang="en-US" sz="1000" b="0" dirty="0" smtClean="0"/>
              <a:t>, </a:t>
            </a:r>
            <a:r>
              <a:rPr lang="en-US" sz="1000" b="0" dirty="0"/>
              <a:t>required-libs are the libraries that must be linked, if they exist, in conjunction with the current target library when the library is in </a:t>
            </a:r>
            <a:r>
              <a:rPr lang="en-US" sz="1000" b="0" dirty="0" smtClean="0"/>
              <a:t>use. </a:t>
            </a:r>
            <a:r>
              <a:rPr lang="en-US" sz="1000" b="0" dirty="0"/>
              <a:t>The file name containing the information on the required libraries is generated and installed in $(LIBDIR)/lib and is used to include the required-libs when linking applications with -</a:t>
            </a:r>
            <a:r>
              <a:rPr lang="en-US" sz="1000" b="0" dirty="0" err="1"/>
              <a:t>lname</a:t>
            </a:r>
            <a:r>
              <a:rPr lang="en-US" sz="1000" b="0" dirty="0"/>
              <a:t>. required-libs must be specified as -</a:t>
            </a:r>
            <a:r>
              <a:rPr lang="en-US" sz="1000" b="0" dirty="0" err="1"/>
              <a:t>llibrary_name</a:t>
            </a:r>
            <a:r>
              <a:rPr lang="en-US" sz="1000" b="0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000" b="0" dirty="0" smtClean="0"/>
              <a:t>devnbld018{</a:t>
            </a:r>
            <a:r>
              <a:rPr lang="en-US" sz="1000" b="0" dirty="0" err="1" smtClean="0"/>
              <a:t>leesang</a:t>
            </a:r>
            <a:r>
              <a:rPr lang="en-US" sz="1000" b="0" dirty="0"/>
              <a:t>}/u1/build/dev/lib/</a:t>
            </a:r>
            <a:r>
              <a:rPr lang="en-US" sz="1000" b="0" dirty="0" err="1"/>
              <a:t>libbase</a:t>
            </a:r>
            <a:r>
              <a:rPr lang="en-US" sz="1000" b="0" dirty="0"/>
              <a:t>=&gt; cat </a:t>
            </a:r>
            <a:r>
              <a:rPr lang="en-US" sz="1000" b="0" dirty="0" err="1"/>
              <a:t>Nmakefile</a:t>
            </a:r>
            <a:endParaRPr lang="en-US" sz="1000" b="0" dirty="0"/>
          </a:p>
          <a:p>
            <a:pPr marL="0" indent="0">
              <a:buNone/>
            </a:pPr>
            <a:r>
              <a:rPr lang="en-US" sz="1000" b="0" dirty="0"/>
              <a:t>STD_NAMESPACE=N</a:t>
            </a:r>
          </a:p>
          <a:p>
            <a:pPr marL="0" indent="0">
              <a:buNone/>
            </a:pPr>
            <a:r>
              <a:rPr lang="en-US" sz="1000" b="0" dirty="0"/>
              <a:t>EXCLUDE = </a:t>
            </a:r>
            <a:r>
              <a:rPr lang="en-US" sz="1000" b="0" dirty="0" err="1"/>
              <a:t>fast_memset</a:t>
            </a:r>
            <a:endParaRPr lang="en-US" sz="1000" b="0" dirty="0"/>
          </a:p>
          <a:p>
            <a:pPr marL="0" indent="0">
              <a:buNone/>
            </a:pPr>
            <a:r>
              <a:rPr lang="en-US" sz="1000" b="0" dirty="0" err="1" smtClean="0"/>
              <a:t>CCFLAGS_MINUS.FileUtils.o</a:t>
            </a:r>
            <a:r>
              <a:rPr lang="en-US" sz="1000" b="0" dirty="0" smtClean="0"/>
              <a:t> </a:t>
            </a:r>
            <a:r>
              <a:rPr lang="en-US" sz="1000" b="0" dirty="0"/>
              <a:t>+= -</a:t>
            </a:r>
            <a:r>
              <a:rPr lang="en-US" sz="1000" b="0" dirty="0" err="1"/>
              <a:t>std</a:t>
            </a:r>
            <a:r>
              <a:rPr lang="en-US" sz="1000" b="0" dirty="0"/>
              <a:t>=</a:t>
            </a:r>
            <a:r>
              <a:rPr lang="en-US" sz="1000" b="0" dirty="0" err="1"/>
              <a:t>c++</a:t>
            </a:r>
            <a:r>
              <a:rPr lang="en-US" sz="1000" b="0" dirty="0"/>
              <a:t>0x</a:t>
            </a:r>
          </a:p>
          <a:p>
            <a:pPr marL="0" indent="0">
              <a:buNone/>
            </a:pPr>
            <a:r>
              <a:rPr lang="en-US" sz="1000" b="0" dirty="0" smtClean="0"/>
              <a:t>.</a:t>
            </a:r>
            <a:r>
              <a:rPr lang="en-US" sz="1000" b="0" dirty="0" err="1"/>
              <a:t>SOURCE.h</a:t>
            </a:r>
            <a:r>
              <a:rPr lang="en-US" sz="1000" b="0" dirty="0"/>
              <a:t> : .INSERT \</a:t>
            </a:r>
          </a:p>
          <a:p>
            <a:pPr marL="0" indent="0">
              <a:buNone/>
            </a:pPr>
            <a:r>
              <a:rPr lang="en-US" sz="1000" b="0" dirty="0"/>
              <a:t>      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</a:t>
            </a:r>
            <a:r>
              <a:rPr lang="en-US" sz="1000" b="0" dirty="0" err="1"/>
              <a:t>memcache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/include/xerces-c-src_2_6_0</a:t>
            </a:r>
          </a:p>
          <a:p>
            <a:pPr marL="0" indent="0">
              <a:buNone/>
            </a:pPr>
            <a:r>
              <a:rPr lang="en-US" sz="1000" b="0" dirty="0" smtClean="0"/>
              <a:t>base </a:t>
            </a:r>
            <a:r>
              <a:rPr lang="en-US" sz="1000" dirty="0">
                <a:solidFill>
                  <a:srgbClr val="FF0000"/>
                </a:solidFill>
              </a:rPr>
              <a:t>:LIB: </a:t>
            </a:r>
            <a:r>
              <a:rPr lang="en-US" sz="1000" b="0" dirty="0"/>
              <a:t>-</a:t>
            </a:r>
            <a:r>
              <a:rPr lang="en-US" sz="1000" b="0" dirty="0" err="1"/>
              <a:t>lcompat</a:t>
            </a:r>
            <a:r>
              <a:rPr lang="en-US" sz="1000" b="0" dirty="0"/>
              <a:t> -lposix4 -</a:t>
            </a:r>
            <a:r>
              <a:rPr lang="en-US" sz="1000" b="0" dirty="0" err="1"/>
              <a:t>lboost_filesystem</a:t>
            </a:r>
            <a:r>
              <a:rPr lang="en-US" sz="1000" b="0" dirty="0"/>
              <a:t> $$(CC.VERSION.STRING:O=3:N=3.3.3:??-</a:t>
            </a:r>
            <a:r>
              <a:rPr lang="en-US" sz="1000" b="0" dirty="0" err="1"/>
              <a:t>lboost_system</a:t>
            </a:r>
            <a:r>
              <a:rPr lang="en-US" sz="1000" b="0" dirty="0"/>
              <a:t>?) -llog4cpp -</a:t>
            </a:r>
            <a:r>
              <a:rPr lang="en-US" sz="1000" b="0" dirty="0" err="1"/>
              <a:t>lmemcache</a:t>
            </a:r>
            <a:r>
              <a:rPr lang="en-US" sz="1000" b="0" dirty="0"/>
              <a:t> -lxerces-c-2_6_0  -</a:t>
            </a:r>
            <a:r>
              <a:rPr lang="en-US" sz="1000" b="0" dirty="0" err="1"/>
              <a:t>lpthread</a:t>
            </a:r>
            <a:r>
              <a:rPr lang="en-US" sz="1000" b="0" dirty="0"/>
              <a:t> –</a:t>
            </a:r>
            <a:r>
              <a:rPr lang="en-US" sz="1000" b="0" dirty="0" err="1"/>
              <a:t>lkernel</a:t>
            </a:r>
            <a:endParaRPr lang="en-US" sz="1000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:LIB: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88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SOURCE.h</a:t>
            </a:r>
            <a:r>
              <a:rPr lang="en-US" dirty="0"/>
              <a:t> – where to find header files</a:t>
            </a:r>
          </a:p>
          <a:p>
            <a:r>
              <a:rPr lang="en-US" dirty="0" err="1" smtClean="0"/>
              <a:t>SOURCE.a</a:t>
            </a:r>
            <a:r>
              <a:rPr lang="en-US" dirty="0" smtClean="0"/>
              <a:t> – where </a:t>
            </a:r>
            <a:r>
              <a:rPr lang="en-US" dirty="0"/>
              <a:t>to find library files</a:t>
            </a:r>
          </a:p>
          <a:p>
            <a:r>
              <a:rPr lang="en-US" dirty="0" err="1"/>
              <a:t>SOURCE.c</a:t>
            </a:r>
            <a:r>
              <a:rPr lang="en-US" dirty="0"/>
              <a:t> </a:t>
            </a:r>
            <a:r>
              <a:rPr lang="en-US" dirty="0" smtClean="0"/>
              <a:t>– where </a:t>
            </a:r>
            <a:r>
              <a:rPr lang="en-US" dirty="0"/>
              <a:t>to find C/C++ </a:t>
            </a:r>
            <a:r>
              <a:rPr lang="en-US" dirty="0" smtClean="0"/>
              <a:t>code</a:t>
            </a:r>
          </a:p>
          <a:p>
            <a:r>
              <a:rPr lang="en-US" dirty="0"/>
              <a:t>Already preset in base rules.</a:t>
            </a:r>
          </a:p>
          <a:p>
            <a:pPr>
              <a:lnSpc>
                <a:spcPct val="80000"/>
              </a:lnSpc>
            </a:pPr>
            <a:r>
              <a:rPr lang="en-US" dirty="0"/>
              <a:t>May need to be overridden in local </a:t>
            </a:r>
            <a:r>
              <a:rPr lang="en-US" dirty="0" err="1"/>
              <a:t>Makefiles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from dev/</a:t>
            </a:r>
            <a:r>
              <a:rPr lang="en-US" dirty="0" err="1" smtClean="0"/>
              <a:t>appl</a:t>
            </a:r>
            <a:r>
              <a:rPr lang="en-US" dirty="0" smtClean="0"/>
              <a:t>/anal/</a:t>
            </a:r>
            <a:r>
              <a:rPr lang="en-US" dirty="0" err="1" smtClean="0"/>
              <a:t>oas</a:t>
            </a:r>
            <a:r>
              <a:rPr lang="en-US" dirty="0" smtClean="0"/>
              <a:t>/</a:t>
            </a:r>
            <a:r>
              <a:rPr lang="en-US" dirty="0" err="1" smtClean="0"/>
              <a:t>Nmakefile</a:t>
            </a:r>
            <a:endParaRPr lang="en-US" dirty="0" smtClean="0"/>
          </a:p>
          <a:p>
            <a:pPr marL="0" indent="0">
              <a:buNone/>
            </a:pPr>
            <a:r>
              <a:rPr lang="en-US" sz="1000" b="0" dirty="0"/>
              <a:t>.</a:t>
            </a:r>
            <a:r>
              <a:rPr lang="en-US" sz="1000" b="0" dirty="0" err="1"/>
              <a:t>SOURCE.h</a:t>
            </a:r>
            <a:r>
              <a:rPr lang="en-US" sz="1000" b="0" dirty="0"/>
              <a:t> :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</a:t>
            </a:r>
            <a:r>
              <a:rPr lang="en-US" sz="1000" b="0" dirty="0" err="1"/>
              <a:t>intex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</a:t>
            </a:r>
            <a:r>
              <a:rPr lang="en-US" sz="1000" b="0" dirty="0" err="1"/>
              <a:t>trepp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$(VROOT)/include/</a:t>
            </a:r>
            <a:r>
              <a:rPr lang="en-US" sz="1000" b="0" dirty="0" err="1"/>
              <a:t>brsppm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</a:t>
            </a:r>
            <a:r>
              <a:rPr lang="en-US" sz="1000" b="0" dirty="0" err="1"/>
              <a:t>isda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</a:t>
            </a:r>
            <a:r>
              <a:rPr lang="en-US" sz="1000" b="0" dirty="0" err="1"/>
              <a:t>fhlmc</a:t>
            </a:r>
            <a:r>
              <a:rPr lang="en-US" sz="1000" b="0" dirty="0"/>
              <a:t> \</a:t>
            </a:r>
          </a:p>
          <a:p>
            <a:pPr marL="0" indent="0">
              <a:buNone/>
            </a:pPr>
            <a:r>
              <a:rPr lang="en-US" sz="1000" b="0" dirty="0"/>
              <a:t>  $(VROOT)/</a:t>
            </a:r>
            <a:r>
              <a:rPr lang="en-US" sz="1000" b="0" dirty="0" err="1"/>
              <a:t>ext</a:t>
            </a:r>
            <a:r>
              <a:rPr lang="en-US" sz="1000" b="0" dirty="0"/>
              <a:t>/include/xerces-c-src_2_6_0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000" b="0" dirty="0" smtClean="0"/>
              <a:t>%.</a:t>
            </a:r>
            <a:r>
              <a:rPr lang="en-US" sz="1000" b="0" dirty="0"/>
              <a:t>o : %.C (CC) (CCFLAGS) $$(CCFLAGS.C) $$(CCFLAGS_MINUS.C</a:t>
            </a:r>
            <a:r>
              <a:rPr lang="en-US" sz="1000" b="0" dirty="0" smtClean="0"/>
              <a:t>)</a:t>
            </a:r>
          </a:p>
          <a:p>
            <a:pPr marL="0" indent="0">
              <a:buNone/>
            </a:pPr>
            <a:r>
              <a:rPr lang="en-US" sz="1000" b="0" dirty="0" smtClean="0"/>
              <a:t>	set –</a:t>
            </a:r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LD_PRELOAD</a:t>
            </a:r>
            <a:r>
              <a:rPr lang="en-US" sz="1000" b="0" dirty="0"/>
              <a:t>=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set </a:t>
            </a:r>
            <a:r>
              <a:rPr lang="en-US" sz="1000" b="0" dirty="0"/>
              <a:t>-x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$(</a:t>
            </a:r>
            <a:r>
              <a:rPr lang="en-US" sz="1000" b="0" dirty="0"/>
              <a:t>CC) $(ADJUST.CCFLAGS.C $(CCFLAGS)) -DBFM_MODULE=\"$(PWD)/$(&lt;)\" -c $(&gt;:P=A)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silent </a:t>
            </a:r>
            <a:r>
              <a:rPr lang="en-US" sz="1000" b="0" dirty="0"/>
              <a:t>&gt; .dummy$(&lt;)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silent </a:t>
            </a:r>
            <a:r>
              <a:rPr lang="en-US" sz="1000" b="0" dirty="0" err="1"/>
              <a:t>rm</a:t>
            </a:r>
            <a:r>
              <a:rPr lang="en-US" sz="1000" b="0" dirty="0"/>
              <a:t> .dummy$(&lt;) </a:t>
            </a:r>
            <a:endParaRPr lang="en-US" sz="1000" b="0" dirty="0" smtClean="0"/>
          </a:p>
          <a:p>
            <a:pPr marL="0" indent="0">
              <a:buNone/>
            </a:pPr>
            <a:endParaRPr lang="en-US" sz="1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932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b="0" dirty="0"/>
              <a:t>.FULL.PATH.LIBS. : .</a:t>
            </a:r>
            <a:r>
              <a:rPr lang="en-US" sz="1000" b="0" dirty="0" smtClean="0"/>
              <a:t>FUNCTION</a:t>
            </a:r>
          </a:p>
          <a:p>
            <a:pPr marL="0" indent="0">
              <a:buNone/>
            </a:pPr>
            <a:r>
              <a:rPr lang="en-US" sz="1000" b="0" dirty="0"/>
              <a:t>	local l </a:t>
            </a:r>
            <a:r>
              <a:rPr lang="en-US" sz="1000" b="0" dirty="0" err="1" smtClean="0"/>
              <a:t>rl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for l </a:t>
            </a:r>
            <a:r>
              <a:rPr lang="en-US" sz="1000" b="0" dirty="0" smtClean="0"/>
              <a:t>$(%)</a:t>
            </a:r>
          </a:p>
          <a:p>
            <a:pPr marL="0" indent="0">
              <a:buNone/>
            </a:pPr>
            <a:r>
              <a:rPr lang="en-US" sz="1000" b="0" dirty="0"/>
              <a:t>		if "$(l)" != </a:t>
            </a:r>
            <a:r>
              <a:rPr lang="en-US" sz="1000" b="0" dirty="0" smtClean="0"/>
              <a:t>"-“</a:t>
            </a:r>
          </a:p>
          <a:p>
            <a:pPr marL="0" indent="0">
              <a:buNone/>
            </a:pPr>
            <a:r>
              <a:rPr lang="en-US" sz="1000" b="0" dirty="0"/>
              <a:t>			</a:t>
            </a:r>
            <a:r>
              <a:rPr lang="en-US" sz="1000" b="0" dirty="0" err="1"/>
              <a:t>rl</a:t>
            </a:r>
            <a:r>
              <a:rPr lang="en-US" sz="1000" b="0" dirty="0"/>
              <a:t> += $(</a:t>
            </a:r>
            <a:r>
              <a:rPr lang="en-US" sz="1000" b="0" dirty="0" err="1"/>
              <a:t>l:P</a:t>
            </a:r>
            <a:r>
              <a:rPr lang="en-US" sz="1000" b="0" dirty="0"/>
              <a:t>=A</a:t>
            </a:r>
            <a:r>
              <a:rPr lang="en-US" sz="1000" b="0" dirty="0" smtClean="0"/>
              <a:t>)</a:t>
            </a:r>
          </a:p>
          <a:p>
            <a:pPr marL="0" indent="0">
              <a:buNone/>
            </a:pPr>
            <a:r>
              <a:rPr lang="en-US" sz="1000" b="0" dirty="0"/>
              <a:t>		</a:t>
            </a:r>
            <a:r>
              <a:rPr lang="en-US" sz="1000" b="0" dirty="0" smtClean="0"/>
              <a:t>else</a:t>
            </a:r>
          </a:p>
          <a:p>
            <a:pPr marL="0" indent="0">
              <a:buNone/>
            </a:pPr>
            <a:r>
              <a:rPr lang="en-US" sz="1000" b="0" dirty="0"/>
              <a:t>			</a:t>
            </a:r>
            <a:r>
              <a:rPr lang="en-US" sz="1000" b="0" dirty="0" err="1"/>
              <a:t>rl</a:t>
            </a:r>
            <a:r>
              <a:rPr lang="en-US" sz="1000" b="0" dirty="0"/>
              <a:t> += $(l</a:t>
            </a:r>
            <a:r>
              <a:rPr lang="en-US" sz="1000" b="0" dirty="0" smtClean="0"/>
              <a:t>)</a:t>
            </a:r>
          </a:p>
          <a:p>
            <a:pPr marL="0" indent="0">
              <a:buNone/>
            </a:pPr>
            <a:r>
              <a:rPr lang="en-US" sz="1000" b="0" dirty="0"/>
              <a:t>		</a:t>
            </a:r>
            <a:r>
              <a:rPr lang="en-US" sz="1000" b="0" dirty="0" smtClean="0"/>
              <a:t>end</a:t>
            </a:r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end</a:t>
            </a:r>
          </a:p>
          <a:p>
            <a:pPr marL="0" indent="0">
              <a:buNone/>
            </a:pPr>
            <a:r>
              <a:rPr lang="en-US" sz="1000" b="0" dirty="0"/>
              <a:t>	return $(</a:t>
            </a:r>
            <a:r>
              <a:rPr lang="en-US" sz="1000" b="0" dirty="0" err="1"/>
              <a:t>rl</a:t>
            </a:r>
            <a:r>
              <a:rPr lang="en-US" sz="1000" b="0" dirty="0" smtClean="0"/>
              <a:t>)</a:t>
            </a:r>
          </a:p>
          <a:p>
            <a:pPr marL="0" indent="0">
              <a:buNone/>
            </a:pPr>
            <a:endParaRPr lang="en-US" sz="1000" b="0" dirty="0"/>
          </a:p>
          <a:p>
            <a:pPr marL="0" indent="0">
              <a:buNone/>
            </a:pPr>
            <a:r>
              <a:rPr lang="en-US" sz="1000" b="0" dirty="0" err="1" smtClean="0"/>
              <a:t>Bfm</a:t>
            </a:r>
            <a:r>
              <a:rPr lang="en-US" sz="1000" b="0" dirty="0" smtClean="0"/>
              <a:t> </a:t>
            </a:r>
            <a:r>
              <a:rPr lang="en-US" sz="1000" b="0" dirty="0"/>
              <a:t>= /</a:t>
            </a:r>
            <a:r>
              <a:rPr lang="en-US" sz="1000" b="0" dirty="0" err="1" smtClean="0"/>
              <a:t>usr</a:t>
            </a:r>
            <a:r>
              <a:rPr lang="en-US" sz="1000" b="0" dirty="0" smtClean="0"/>
              <a:t>/local/</a:t>
            </a:r>
            <a:r>
              <a:rPr lang="en-US" sz="1000" b="0" dirty="0" err="1" smtClean="0"/>
              <a:t>bfm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 smtClean="0"/>
              <a:t>/* </a:t>
            </a:r>
            <a:r>
              <a:rPr lang="en-US" sz="1000" b="0" dirty="0"/>
              <a:t>Return a files.dat token </a:t>
            </a:r>
            <a:r>
              <a:rPr lang="en-US" sz="1000" b="0" dirty="0" smtClean="0"/>
              <a:t>*/</a:t>
            </a:r>
          </a:p>
          <a:p>
            <a:pPr marL="0" indent="0">
              <a:buNone/>
            </a:pPr>
            <a:r>
              <a:rPr lang="en-US" sz="1000" b="0" dirty="0" smtClean="0"/>
              <a:t>.</a:t>
            </a:r>
            <a:r>
              <a:rPr lang="en-US" sz="1000" b="0" dirty="0"/>
              <a:t>GET.TOKEN.VALUE. : .</a:t>
            </a:r>
            <a:r>
              <a:rPr lang="en-US" sz="1000" b="0" dirty="0" smtClean="0"/>
              <a:t>FUNCTION</a:t>
            </a:r>
          </a:p>
          <a:p>
            <a:pPr marL="0" indent="0">
              <a:buNone/>
            </a:pPr>
            <a:r>
              <a:rPr lang="en-US" sz="1000" b="0" dirty="0"/>
              <a:t>	return $(.sh. $(</a:t>
            </a:r>
            <a:r>
              <a:rPr lang="en-US" sz="1000" b="0" dirty="0" err="1"/>
              <a:t>Bfm</a:t>
            </a:r>
            <a:r>
              <a:rPr lang="en-US" sz="1000" b="0" dirty="0"/>
              <a:t>)/</a:t>
            </a:r>
            <a:r>
              <a:rPr lang="en-US" sz="1000" b="0" dirty="0" err="1"/>
              <a:t>etc</a:t>
            </a:r>
            <a:r>
              <a:rPr lang="en-US" sz="1000" b="0" dirty="0"/>
              <a:t>/</a:t>
            </a:r>
            <a:r>
              <a:rPr lang="en-US" sz="1000" b="0" dirty="0" err="1"/>
              <a:t>getfile</a:t>
            </a:r>
            <a:r>
              <a:rPr lang="en-US" sz="1000" b="0" dirty="0"/>
              <a:t> $(%))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15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b="0" dirty="0"/>
              <a:t>":XRT:" : .OPERATOR .MAKE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.</a:t>
            </a:r>
            <a:r>
              <a:rPr lang="en-US" sz="1000" b="0" dirty="0" err="1"/>
              <a:t>SOURCE.h</a:t>
            </a:r>
            <a:r>
              <a:rPr lang="en-US" sz="1000" b="0" dirty="0"/>
              <a:t> : .INSERT /</a:t>
            </a:r>
            <a:r>
              <a:rPr lang="en-US" sz="1000" b="0" dirty="0" err="1"/>
              <a:t>usr</a:t>
            </a:r>
            <a:r>
              <a:rPr lang="en-US" sz="1000" b="0" dirty="0"/>
              <a:t>/local/xrtpds2.0/include /</a:t>
            </a:r>
            <a:r>
              <a:rPr lang="en-US" sz="1000" b="0" dirty="0" err="1" smtClean="0"/>
              <a:t>usr</a:t>
            </a:r>
            <a:r>
              <a:rPr lang="en-US" sz="1000" b="0" dirty="0" smtClean="0"/>
              <a:t>/local/xrtpds2.0/include/</a:t>
            </a:r>
            <a:r>
              <a:rPr lang="en-US" sz="1000" b="0" dirty="0" err="1" smtClean="0"/>
              <a:t>Xm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.</a:t>
            </a:r>
            <a:r>
              <a:rPr lang="en-US" sz="1000" b="0" dirty="0" err="1"/>
              <a:t>SOURCE.a</a:t>
            </a:r>
            <a:r>
              <a:rPr lang="en-US" sz="1000" b="0" dirty="0"/>
              <a:t> : .INSERT /</a:t>
            </a:r>
            <a:r>
              <a:rPr lang="en-US" sz="1000" b="0" dirty="0" err="1"/>
              <a:t>usr</a:t>
            </a:r>
            <a:r>
              <a:rPr lang="en-US" sz="1000" b="0" dirty="0"/>
              <a:t>/local/xrtpds2.0/lib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:</a:t>
            </a:r>
            <a:r>
              <a:rPr lang="en-US" sz="1000" b="0" dirty="0"/>
              <a:t>ALL: $(&lt;)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$(&lt;) </a:t>
            </a:r>
            <a:r>
              <a:rPr lang="en-US" sz="1000" b="0" dirty="0"/>
              <a:t>:: $(&gt;)	</a:t>
            </a: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$(&lt;) </a:t>
            </a:r>
            <a:r>
              <a:rPr lang="en-US" sz="1000" b="0" dirty="0"/>
              <a:t>: .AUTHORIZE.XRT</a:t>
            </a:r>
            <a:r>
              <a:rPr lang="en-US" sz="1000" b="0" dirty="0" smtClean="0"/>
              <a:t>.</a:t>
            </a:r>
          </a:p>
          <a:p>
            <a:pPr marL="0" indent="0">
              <a:buNone/>
            </a:pPr>
            <a:endParaRPr lang="en-US" sz="1000" b="0" dirty="0" smtClean="0"/>
          </a:p>
          <a:p>
            <a:pPr marL="0" indent="0">
              <a:buNone/>
            </a:pPr>
            <a:r>
              <a:rPr lang="en-US" sz="1000" b="0" dirty="0"/>
              <a:t>.AUTHORIZE.XRT. : .VIRTUAL .FORCE .REPEAT .</a:t>
            </a:r>
            <a:r>
              <a:rPr lang="en-US" sz="1000" b="0" dirty="0" smtClean="0"/>
              <a:t>AFTER</a:t>
            </a:r>
          </a:p>
          <a:p>
            <a:pPr marL="0" indent="0">
              <a:buNone/>
            </a:pPr>
            <a:r>
              <a:rPr lang="en-US" sz="1000" b="0" dirty="0"/>
              <a:t>	set +</a:t>
            </a:r>
            <a:r>
              <a:rPr lang="en-US" sz="1000" b="0" dirty="0" smtClean="0"/>
              <a:t>x</a:t>
            </a:r>
          </a:p>
          <a:p>
            <a:pPr marL="0" indent="0">
              <a:buNone/>
            </a:pPr>
            <a:r>
              <a:rPr lang="en-US" sz="1000" b="0" dirty="0"/>
              <a:t>	if [[ -n "$(-static-link)" </a:t>
            </a:r>
            <a:r>
              <a:rPr lang="en-US" sz="1000" b="0" dirty="0" smtClean="0"/>
              <a:t>]]</a:t>
            </a:r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then</a:t>
            </a:r>
          </a:p>
          <a:p>
            <a:pPr marL="0" indent="0">
              <a:buNone/>
            </a:pPr>
            <a:r>
              <a:rPr lang="en-US" sz="1000" b="0" dirty="0"/>
              <a:t>		if [[ -n "$(CC.HOSTTYPE:M=sol)" </a:t>
            </a:r>
            <a:r>
              <a:rPr lang="en-US" sz="1000" b="0" dirty="0" smtClean="0"/>
              <a:t>]]</a:t>
            </a:r>
          </a:p>
          <a:p>
            <a:pPr marL="0" indent="0">
              <a:buNone/>
            </a:pPr>
            <a:r>
              <a:rPr lang="en-US" sz="1000" b="0" dirty="0"/>
              <a:t>		</a:t>
            </a:r>
            <a:r>
              <a:rPr lang="en-US" sz="1000" b="0" dirty="0" smtClean="0"/>
              <a:t>then</a:t>
            </a:r>
          </a:p>
          <a:p>
            <a:pPr marL="0" indent="0">
              <a:buNone/>
            </a:pPr>
            <a:r>
              <a:rPr lang="en-US" sz="1000" b="0" dirty="0"/>
              <a:t>			print -- "AUTHORIZING XRT APP </a:t>
            </a:r>
            <a:r>
              <a:rPr lang="en-US" sz="1000" b="0" dirty="0" smtClean="0"/>
              <a:t>$(&lt;&lt;)...“</a:t>
            </a:r>
          </a:p>
          <a:p>
            <a:pPr marL="0" indent="0">
              <a:buNone/>
            </a:pPr>
            <a:r>
              <a:rPr lang="en-US" sz="1000" b="0" dirty="0"/>
              <a:t>			/</a:t>
            </a:r>
            <a:r>
              <a:rPr lang="en-US" sz="1000" b="0" dirty="0" err="1"/>
              <a:t>usr</a:t>
            </a:r>
            <a:r>
              <a:rPr lang="en-US" sz="1000" b="0" dirty="0"/>
              <a:t>/local/</a:t>
            </a:r>
            <a:r>
              <a:rPr lang="en-US" sz="1000" b="0" dirty="0" err="1"/>
              <a:t>bfm</a:t>
            </a:r>
            <a:r>
              <a:rPr lang="en-US" sz="1000" b="0" dirty="0"/>
              <a:t>/bin/</a:t>
            </a:r>
            <a:r>
              <a:rPr lang="en-US" sz="1000" b="0" dirty="0" err="1"/>
              <a:t>build_proxy</a:t>
            </a:r>
            <a:r>
              <a:rPr lang="en-US" sz="1000" b="0" dirty="0"/>
              <a:t> </a:t>
            </a:r>
            <a:r>
              <a:rPr lang="en-US" sz="1000" b="0" dirty="0" err="1"/>
              <a:t>xrtauth</a:t>
            </a:r>
            <a:r>
              <a:rPr lang="en-US" sz="1000" b="0" dirty="0"/>
              <a:t> $(&lt;&lt;:P=A</a:t>
            </a:r>
            <a:r>
              <a:rPr lang="en-US" sz="1000" b="0" dirty="0" smtClean="0"/>
              <a:t>)</a:t>
            </a:r>
          </a:p>
          <a:p>
            <a:pPr marL="0" indent="0">
              <a:buNone/>
            </a:pPr>
            <a:r>
              <a:rPr lang="en-US" sz="1000" b="0" dirty="0" smtClean="0"/>
              <a:t> </a:t>
            </a:r>
            <a:r>
              <a:rPr lang="en-US" sz="1000" b="0" dirty="0"/>
              <a:t>		</a:t>
            </a:r>
            <a:r>
              <a:rPr lang="en-US" sz="1000" b="0" dirty="0" smtClean="0"/>
              <a:t>else</a:t>
            </a:r>
          </a:p>
          <a:p>
            <a:pPr marL="0" indent="0">
              <a:buNone/>
            </a:pPr>
            <a:r>
              <a:rPr lang="en-US" sz="1000" b="0" dirty="0"/>
              <a:t>			print -- "XRT authorization not supported on current platform </a:t>
            </a:r>
            <a:r>
              <a:rPr lang="en-US" sz="1000" b="0" dirty="0" smtClean="0"/>
              <a:t>-“</a:t>
            </a:r>
          </a:p>
          <a:p>
            <a:pPr marL="0" indent="0">
              <a:buNone/>
            </a:pPr>
            <a:r>
              <a:rPr lang="en-US" sz="1000" b="0" dirty="0"/>
              <a:t>		</a:t>
            </a:r>
            <a:r>
              <a:rPr lang="en-US" sz="1000" b="0" dirty="0" smtClean="0"/>
              <a:t>fi</a:t>
            </a:r>
          </a:p>
          <a:p>
            <a:pPr marL="0" indent="0">
              <a:buNone/>
            </a:pPr>
            <a:r>
              <a:rPr lang="en-US" sz="1000" b="0" dirty="0"/>
              <a:t>	</a:t>
            </a:r>
            <a:r>
              <a:rPr lang="en-US" sz="1000" b="0" dirty="0" smtClean="0"/>
              <a:t>else</a:t>
            </a:r>
          </a:p>
          <a:p>
            <a:pPr marL="0" indent="0">
              <a:buNone/>
            </a:pPr>
            <a:r>
              <a:rPr lang="en-US" sz="1000" b="0" dirty="0"/>
              <a:t>		print -- "NOT AUTHORIZING XRT APP </a:t>
            </a:r>
            <a:r>
              <a:rPr lang="en-US" sz="1000" b="0" dirty="0" smtClean="0"/>
              <a:t>$(&lt;&lt;)“</a:t>
            </a:r>
          </a:p>
          <a:p>
            <a:pPr marL="0" indent="0">
              <a:buNone/>
            </a:pPr>
            <a:r>
              <a:rPr lang="en-US" sz="1000" b="0" dirty="0"/>
              <a:t>		print -- "'--static-link' has to be enabled for XRT authorization to </a:t>
            </a:r>
            <a:r>
              <a:rPr lang="en-US" sz="1000" b="0" dirty="0" smtClean="0"/>
              <a:t>work“</a:t>
            </a:r>
          </a:p>
          <a:p>
            <a:pPr marL="0" indent="0">
              <a:buNone/>
            </a:pPr>
            <a:r>
              <a:rPr lang="en-US" sz="1000" b="0" dirty="0"/>
              <a:t>	fi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4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lang="en-GB" dirty="0"/>
              <a:t>++ Build – Generic Concepts</a:t>
            </a:r>
          </a:p>
          <a:p>
            <a:r>
              <a:rPr lang="en-GB" dirty="0" smtClean="0"/>
              <a:t>Comparison </a:t>
            </a:r>
            <a:r>
              <a:rPr lang="en-GB" dirty="0"/>
              <a:t>– Gnu make vs. </a:t>
            </a:r>
            <a:r>
              <a:rPr lang="en-US" dirty="0"/>
              <a:t>AT&amp;T and </a:t>
            </a:r>
            <a:r>
              <a:rPr lang="en-US" dirty="0" smtClean="0"/>
              <a:t>Alcatel-Lucent </a:t>
            </a:r>
            <a:r>
              <a:rPr lang="en-US" dirty="0" err="1" smtClean="0"/>
              <a:t>nmake</a:t>
            </a:r>
            <a:endParaRPr lang="en-GB" dirty="0"/>
          </a:p>
          <a:p>
            <a:r>
              <a:rPr lang="en-US" dirty="0" smtClean="0"/>
              <a:t>AT&amp;T </a:t>
            </a:r>
            <a:r>
              <a:rPr lang="en-US" dirty="0"/>
              <a:t>and Alcatel-Lucent</a:t>
            </a:r>
            <a:r>
              <a:rPr lang="en-GB" dirty="0"/>
              <a:t> </a:t>
            </a:r>
            <a:r>
              <a:rPr lang="en-GB" dirty="0" err="1"/>
              <a:t>nmake</a:t>
            </a:r>
            <a:r>
              <a:rPr lang="en-GB" dirty="0"/>
              <a:t> Features</a:t>
            </a:r>
          </a:p>
          <a:p>
            <a:r>
              <a:rPr lang="en-US" dirty="0" smtClean="0"/>
              <a:t>AT&amp;T </a:t>
            </a:r>
            <a:r>
              <a:rPr lang="en-US" dirty="0"/>
              <a:t>and Alcatel-Lucent</a:t>
            </a:r>
            <a:r>
              <a:rPr lang="en-GB" dirty="0"/>
              <a:t> </a:t>
            </a:r>
            <a:r>
              <a:rPr lang="en-GB" dirty="0" err="1"/>
              <a:t>nmake</a:t>
            </a:r>
            <a:r>
              <a:rPr lang="en-GB" dirty="0"/>
              <a:t> Benefits</a:t>
            </a:r>
          </a:p>
          <a:p>
            <a:r>
              <a:rPr lang="en-US" dirty="0" err="1"/>
              <a:t>Viewpathing</a:t>
            </a:r>
            <a:endParaRPr lang="en-GB" dirty="0"/>
          </a:p>
          <a:p>
            <a:r>
              <a:rPr lang="en-GB" dirty="0" err="1" smtClean="0"/>
              <a:t>nmake</a:t>
            </a:r>
            <a:r>
              <a:rPr lang="en-GB" dirty="0" smtClean="0"/>
              <a:t> </a:t>
            </a:r>
            <a:r>
              <a:rPr lang="en-US" dirty="0"/>
              <a:t>Assertion </a:t>
            </a:r>
            <a:r>
              <a:rPr lang="en-GB" dirty="0"/>
              <a:t>Operators</a:t>
            </a:r>
          </a:p>
          <a:p>
            <a:r>
              <a:rPr lang="en-US" dirty="0"/>
              <a:t>Search </a:t>
            </a:r>
            <a:r>
              <a:rPr lang="en-US" dirty="0" smtClean="0"/>
              <a:t>Paths</a:t>
            </a:r>
          </a:p>
          <a:p>
            <a:r>
              <a:rPr lang="en-US" dirty="0" err="1" smtClean="0"/>
              <a:t>Metarules</a:t>
            </a:r>
            <a:endParaRPr lang="en-US" dirty="0" smtClean="0"/>
          </a:p>
          <a:p>
            <a:r>
              <a:rPr lang="en-US" dirty="0" smtClean="0"/>
              <a:t>Functions</a:t>
            </a:r>
            <a:endParaRPr lang="en-GB" dirty="0" smtClean="0"/>
          </a:p>
          <a:p>
            <a:r>
              <a:rPr lang="en-GB" dirty="0" smtClean="0"/>
              <a:t>Custom Operators</a:t>
            </a:r>
            <a:endParaRPr lang="en-GB" b="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dirty="0" err="1"/>
              <a:t>Makefiles</a:t>
            </a:r>
            <a:r>
              <a:rPr lang="en-US" dirty="0"/>
              <a:t> are used to partition software into manageable components</a:t>
            </a:r>
            <a:r>
              <a:rPr lang="en-GB" dirty="0"/>
              <a:t>.</a:t>
            </a:r>
          </a:p>
          <a:p>
            <a:pPr lvl="0"/>
            <a:r>
              <a:rPr lang="en-US" dirty="0"/>
              <a:t>Each component represents a library or command or group of commands.</a:t>
            </a:r>
          </a:p>
          <a:p>
            <a:pPr lvl="0"/>
            <a:r>
              <a:rPr lang="en-US" dirty="0" err="1"/>
              <a:t>Makefiles</a:t>
            </a:r>
            <a:r>
              <a:rPr lang="en-US" dirty="0"/>
              <a:t> only specify source dependencies and the build rules determine the underlying object and executable transformation commands.</a:t>
            </a:r>
          </a:p>
          <a:p>
            <a:r>
              <a:rPr lang="en-US" dirty="0" smtClean="0"/>
              <a:t>make </a:t>
            </a:r>
            <a:r>
              <a:rPr lang="en-US" dirty="0"/>
              <a:t>reads the </a:t>
            </a:r>
            <a:r>
              <a:rPr lang="en-US" dirty="0" err="1"/>
              <a:t>makefile</a:t>
            </a:r>
            <a:r>
              <a:rPr lang="en-US" dirty="0"/>
              <a:t> in the current directory and begins by processing the first rule.</a:t>
            </a:r>
          </a:p>
          <a:p>
            <a:r>
              <a:rPr lang="en-US" dirty="0"/>
              <a:t>If the file time of the target is older than that of any of the prerequisites, then the </a:t>
            </a:r>
            <a:r>
              <a:rPr lang="en-US" dirty="0" smtClean="0"/>
              <a:t>commands in the rule are </a:t>
            </a:r>
            <a:r>
              <a:rPr lang="en-US" dirty="0"/>
              <a:t>triggered</a:t>
            </a:r>
          </a:p>
          <a:p>
            <a:r>
              <a:rPr lang="en-US" dirty="0"/>
              <a:t>The fundamental make operation is to make a target</a:t>
            </a:r>
            <a:r>
              <a:rPr lang="en-US" dirty="0" smtClean="0"/>
              <a:t>.  </a:t>
            </a:r>
            <a:r>
              <a:rPr lang="en-US" dirty="0"/>
              <a:t>make/</a:t>
            </a:r>
            <a:r>
              <a:rPr lang="en-US" dirty="0" err="1"/>
              <a:t>nmake</a:t>
            </a:r>
            <a:r>
              <a:rPr lang="en-US" dirty="0"/>
              <a:t> makes a target by recursively making each of its dependencies/prerequisites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Build – Generic </a:t>
            </a:r>
            <a:r>
              <a:rPr lang="en-GB" dirty="0" smtClean="0"/>
              <a:t>Concepts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Comparison – Gnu make vs. </a:t>
            </a:r>
            <a:r>
              <a:rPr lang="en-US" dirty="0"/>
              <a:t>AT&amp;T and Alcatel-Lucent </a:t>
            </a:r>
            <a:r>
              <a:rPr lang="en-US" dirty="0" err="1"/>
              <a:t>nmake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68761066"/>
              </p:ext>
            </p:extLst>
          </p:nvPr>
        </p:nvGraphicFramePr>
        <p:xfrm>
          <a:off x="306388" y="1090613"/>
          <a:ext cx="850265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325"/>
                <a:gridCol w="4251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GNU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AT&amp;T and Alcatel-Lucent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nmake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 </a:t>
                      </a:r>
                      <a:r>
                        <a:rPr lang="en-US" sz="1000" b="1" dirty="0" smtClean="0"/>
                        <a:t>target</a:t>
                      </a:r>
                      <a:r>
                        <a:rPr lang="en-US" sz="1000" dirty="0" smtClean="0"/>
                        <a:t>, usually the name of a file, is created/updated by commands triggered by changes in the files (usually) on which the target depends (called </a:t>
                      </a:r>
                      <a:r>
                        <a:rPr lang="en-US" sz="1000" i="1" dirty="0" smtClean="0"/>
                        <a:t>dependencies</a:t>
                      </a:r>
                      <a:r>
                        <a:rPr lang="en-US" sz="1000" dirty="0" smtClean="0"/>
                        <a:t>). 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Target : </a:t>
                      </a:r>
                      <a:r>
                        <a:rPr lang="en-US" sz="1000" i="1" dirty="0" smtClean="0"/>
                        <a:t>dependencies </a:t>
                      </a:r>
                    </a:p>
                    <a:p>
                      <a:pPr lvl="1"/>
                      <a:r>
                        <a:rPr lang="en-US" sz="1000" i="1" dirty="0" smtClean="0"/>
                        <a:t>command; \</a:t>
                      </a:r>
                    </a:p>
                    <a:p>
                      <a:pPr lvl="1"/>
                      <a:r>
                        <a:rPr lang="en-US" sz="1000" i="1" dirty="0" smtClean="0"/>
                        <a:t>command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created/updated via the accompanying action block shell script when prerequisites change. </a:t>
                      </a:r>
                    </a:p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i="1" dirty="0" smtClean="0"/>
                        <a:t>target : prerequisites</a:t>
                      </a:r>
                    </a:p>
                    <a:p>
                      <a:pPr lvl="1"/>
                      <a:r>
                        <a:rPr lang="en-US" sz="1000" i="1" dirty="0" smtClean="0"/>
                        <a:t>action block shell script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rules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the wild-card '%' may be chained. </a:t>
                      </a:r>
                      <a:b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compile .c to .o : </a:t>
                      </a:r>
                    </a:p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dirty="0" smtClean="0"/>
                        <a:t>%.o : %.c</a:t>
                      </a:r>
                    </a:p>
                    <a:p>
                      <a:pPr lvl="1"/>
                      <a:r>
                        <a:rPr lang="nb-NO" sz="1000" dirty="0" smtClean="0"/>
                        <a:t>$(CC) -c $(CFLAGS) $(CPPFLAGS) $&lt; -o $@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metarules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using the wild-card '%' may be chained. </a:t>
                      </a:r>
                      <a:b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compile .c to .o : </a:t>
                      </a:r>
                    </a:p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dirty="0" smtClean="0"/>
                        <a:t>%.o : %.c</a:t>
                      </a:r>
                    </a:p>
                    <a:p>
                      <a:pPr lvl="1"/>
                      <a:r>
                        <a:rPr lang="en-US" sz="1000" dirty="0" smtClean="0"/>
                        <a:t>$(CC) $(CCFLAGS) -c $(&gt;)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recursively expanded variable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defined using the '=' operator </a:t>
                      </a:r>
                    </a:p>
                    <a:p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simply expanded variable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defined using the ':=' operator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same flavors of variable definition available (plus more).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Interprets the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at each execution.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Compiles the </a:t>
                      </a:r>
                      <a:r>
                        <a:rPr lang="en-US" sz="1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recompiles only if the original is altered.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 no knowledge of any previous run and must infer out-of-date targets by checking time stamps of targets and prerequisites.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Creates a </a:t>
                      </a:r>
                      <a:r>
                        <a:rPr lang="en-US" sz="1000" dirty="0" err="1" smtClean="0"/>
                        <a:t>statefile</a:t>
                      </a:r>
                      <a:r>
                        <a:rPr lang="en-US" sz="1000" dirty="0" smtClean="0"/>
                        <a:t> and uses the data in it to decide whether a target is out of date.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Each command line is executed by a new subshell. To get multiple lines executed by 1 subshell terminate each command line (except the last) with a ';' and a '\'. Default shell is /bin/sh.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Each shell action is sent as a unit (</a:t>
                      </a:r>
                      <a:r>
                        <a:rPr lang="en-US" sz="1000" dirty="0" err="1" smtClean="0"/>
                        <a:t>cf</a:t>
                      </a:r>
                      <a:r>
                        <a:rPr lang="en-US" sz="1000" dirty="0" smtClean="0"/>
                        <a:t> shell script) to the subshell. Default shell also /bin/sh.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VPATH Variable -- a colon or blank separated list of directories to be searched - cf. </a:t>
                      </a:r>
                      <a:r>
                        <a:rPr lang="en-US" sz="1000" dirty="0" err="1" smtClean="0"/>
                        <a:t>nmake's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patternless</a:t>
                      </a:r>
                      <a:r>
                        <a:rPr lang="en-US" sz="1000" dirty="0" smtClean="0"/>
                        <a:t> .SOURCE special atom. No notion of a "node" as in </a:t>
                      </a:r>
                      <a:r>
                        <a:rPr lang="en-US" sz="1000" dirty="0" err="1" smtClean="0"/>
                        <a:t>nmake</a:t>
                      </a:r>
                      <a:r>
                        <a:rPr lang="en-US" sz="1000" dirty="0" smtClean="0"/>
                        <a:t>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VPATH Variable -- a colon-</a:t>
                      </a:r>
                      <a:r>
                        <a:rPr lang="en-US" sz="1000" dirty="0" err="1" smtClean="0"/>
                        <a:t>sep</a:t>
                      </a:r>
                      <a:r>
                        <a:rPr lang="en-US" sz="1000" dirty="0" smtClean="0"/>
                        <a:t> list of "nodes" to be searched. A node may be seen as a product's directory structure that accounts for proper directory partitioning of its source and destination (built) files. The whole structure usually can be referenced through a root node -- may be seen as an inverted tree.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"</a:t>
                      </a:r>
                      <a:r>
                        <a:rPr lang="en-US" sz="1000" dirty="0" err="1" smtClean="0"/>
                        <a:t>vpath</a:t>
                      </a:r>
                      <a:r>
                        <a:rPr lang="en-US" sz="1000" dirty="0" smtClean="0"/>
                        <a:t>" Directive -- colon or blank separated list of directories which allows one to search for files that match a particular pattern.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.SOURCE Atoms -- a blank-</a:t>
                      </a:r>
                      <a:r>
                        <a:rPr lang="en-US" sz="1000" dirty="0" err="1" smtClean="0"/>
                        <a:t>sep</a:t>
                      </a:r>
                      <a:r>
                        <a:rPr lang="en-US" sz="1000" dirty="0" smtClean="0"/>
                        <a:t> list of directories searched for files. It has pattern and no pattern forms and is used in conjunction with VPATH (when set).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5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Comparison – Gnu make vs. </a:t>
            </a:r>
            <a:r>
              <a:rPr lang="en-US" dirty="0"/>
              <a:t>AT&amp;T and Alcatel-Lucent </a:t>
            </a:r>
            <a:r>
              <a:rPr lang="en-US" dirty="0" err="1"/>
              <a:t>nmake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75301811"/>
              </p:ext>
            </p:extLst>
          </p:nvPr>
        </p:nvGraphicFramePr>
        <p:xfrm>
          <a:off x="306388" y="1090613"/>
          <a:ext cx="850265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325"/>
                <a:gridCol w="4251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GNU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AT&amp;T and Alcatel-Lucent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nmake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include Directive -- used to include other </a:t>
                      </a:r>
                      <a:r>
                        <a:rPr lang="en-US" sz="1000" dirty="0" err="1" smtClean="0"/>
                        <a:t>makefiles</a:t>
                      </a:r>
                      <a:r>
                        <a:rPr lang="en-US" sz="1000" dirty="0" smtClean="0"/>
                        <a:t>. It is of the form, [-]include filenames .... where '-' tells make not to give an error if specified filename was not found.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include Directive -- used to include other </a:t>
                      </a:r>
                      <a:r>
                        <a:rPr lang="en-US" sz="1000" dirty="0" err="1" smtClean="0"/>
                        <a:t>makefiles</a:t>
                      </a:r>
                      <a:r>
                        <a:rPr lang="en-US" sz="1000" dirty="0" smtClean="0"/>
                        <a:t>. It is of the form, include [-] filenames ... where '-' tells </a:t>
                      </a:r>
                      <a:r>
                        <a:rPr lang="en-US" sz="1000" dirty="0" err="1" smtClean="0"/>
                        <a:t>nmake</a:t>
                      </a:r>
                      <a:r>
                        <a:rPr lang="en-US" sz="1000" dirty="0" smtClean="0"/>
                        <a:t> not to generate a warning if the specified filename was not found.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search -- if the specified file did not start with a '/' and is not found in PWD, then it searches a specified list of -</a:t>
                      </a:r>
                      <a:r>
                        <a:rPr lang="en-US" sz="1000" dirty="0" err="1" smtClean="0"/>
                        <a:t>Idir</a:t>
                      </a:r>
                      <a:r>
                        <a:rPr lang="en-US" sz="1000" dirty="0" smtClean="0"/>
                        <a:t> options and the following directories; /</a:t>
                      </a:r>
                      <a:r>
                        <a:rPr lang="en-US" sz="1000" dirty="0" err="1" smtClean="0"/>
                        <a:t>usr</a:t>
                      </a:r>
                      <a:r>
                        <a:rPr lang="en-US" sz="1000" dirty="0" smtClean="0"/>
                        <a:t>/local/include, /</a:t>
                      </a:r>
                      <a:r>
                        <a:rPr lang="en-US" sz="1000" dirty="0" err="1" smtClean="0"/>
                        <a:t>usr</a:t>
                      </a:r>
                      <a:r>
                        <a:rPr lang="en-US" sz="1000" dirty="0" smtClean="0"/>
                        <a:t>/gnu/include, /</a:t>
                      </a:r>
                      <a:r>
                        <a:rPr lang="en-US" sz="1000" dirty="0" err="1" smtClean="0"/>
                        <a:t>usr</a:t>
                      </a:r>
                      <a:r>
                        <a:rPr lang="en-US" sz="1000" dirty="0" smtClean="0"/>
                        <a:t>/local/include and /</a:t>
                      </a:r>
                      <a:r>
                        <a:rPr lang="en-US" sz="1000" dirty="0" err="1" smtClean="0"/>
                        <a:t>usr</a:t>
                      </a:r>
                      <a:r>
                        <a:rPr lang="en-US" sz="1000" dirty="0" smtClean="0"/>
                        <a:t>/include.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The search -- uses .SOURCE atoms to search for file (Note: PWD is always searched first).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RECURSIVE MAKES</a:t>
                      </a:r>
                      <a:r>
                        <a:rPr lang="en-US" sz="1000" dirty="0" smtClean="0"/>
                        <a:t> Implementation -- using the MAKE variable in this fashion, 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subsystem:</a:t>
                      </a:r>
                    </a:p>
                    <a:p>
                      <a:pPr lvl="1"/>
                      <a:r>
                        <a:rPr lang="en-US" sz="1000" dirty="0" smtClean="0"/>
                        <a:t>cd </a:t>
                      </a:r>
                      <a:r>
                        <a:rPr lang="en-US" sz="1000" dirty="0" err="1" smtClean="0"/>
                        <a:t>subdir</a:t>
                      </a:r>
                      <a:r>
                        <a:rPr lang="en-US" sz="1000" dirty="0" smtClean="0"/>
                        <a:t> &amp;&amp; $(MAKE) </a:t>
                      </a:r>
                    </a:p>
                    <a:p>
                      <a:pPr lvl="0"/>
                      <a:r>
                        <a:rPr lang="en-US" sz="1000" dirty="0" smtClean="0"/>
                        <a:t>OR </a:t>
                      </a:r>
                    </a:p>
                    <a:p>
                      <a:pPr lvl="0"/>
                      <a:r>
                        <a:rPr lang="en-US" sz="1000" dirty="0" smtClean="0"/>
                        <a:t>subsystem: </a:t>
                      </a:r>
                    </a:p>
                    <a:p>
                      <a:pPr lvl="1"/>
                      <a:r>
                        <a:rPr lang="en-US" sz="1000" dirty="0" smtClean="0"/>
                        <a:t>$(MAKE) -C </a:t>
                      </a:r>
                      <a:r>
                        <a:rPr lang="en-US" sz="1000" dirty="0" err="1" smtClean="0"/>
                        <a:t>subdir</a:t>
                      </a:r>
                      <a:r>
                        <a:rPr lang="en-US" sz="1000" dirty="0" smtClean="0"/>
                        <a:t>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RECURSIVE MAKES</a:t>
                      </a:r>
                      <a:r>
                        <a:rPr lang="en-US" sz="1000" dirty="0" smtClean="0"/>
                        <a:t> Implementation -- with the :MAKE: operator, as follows, 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subsystem :</a:t>
                      </a:r>
                    </a:p>
                    <a:p>
                      <a:pPr lvl="1"/>
                      <a:r>
                        <a:rPr lang="en-US" sz="1000" dirty="0" smtClean="0"/>
                        <a:t>MAKE: </a:t>
                      </a:r>
                      <a:r>
                        <a:rPr lang="en-US" sz="1000" dirty="0" err="1" smtClean="0"/>
                        <a:t>subdir</a:t>
                      </a:r>
                      <a:r>
                        <a:rPr lang="en-US" sz="1000" dirty="0" smtClean="0"/>
                        <a:t>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available.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nmake</a:t>
                      </a:r>
                      <a:r>
                        <a:rPr lang="en-US" sz="1000" dirty="0" smtClean="0"/>
                        <a:t> not only allow targets to have file prerequisites but also variable prerequisites. It calls such variables STATE VARIABLES and saves its value and modification time (in the </a:t>
                      </a:r>
                      <a:r>
                        <a:rPr lang="en-US" sz="1000" dirty="0" err="1" smtClean="0"/>
                        <a:t>statefile</a:t>
                      </a:r>
                      <a:r>
                        <a:rPr lang="en-US" sz="1000" dirty="0" smtClean="0"/>
                        <a:t>) for subsequent update requests. These variables are useful in defining a command and its associated flags, such as $(CC) and $(CCFLAGS) for a C compiler. They also play a vital role in </a:t>
                      </a:r>
                      <a:r>
                        <a:rPr lang="en-US" sz="1000" dirty="0" err="1" smtClean="0"/>
                        <a:t>nmake's</a:t>
                      </a:r>
                      <a:r>
                        <a:rPr lang="en-US" sz="1000" dirty="0" smtClean="0"/>
                        <a:t> scan for implicit prerequisites.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None available -- GNU make does NOT possess any feature to define canned assertions as it does canned command sequences.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nmake</a:t>
                      </a:r>
                      <a:r>
                        <a:rPr lang="en-US" sz="1000" dirty="0" smtClean="0"/>
                        <a:t> provides "macro-like" assertion operators that define various </a:t>
                      </a:r>
                      <a:r>
                        <a:rPr lang="en-US" sz="1000" dirty="0" err="1" smtClean="0"/>
                        <a:t>functionalitites</a:t>
                      </a:r>
                      <a:r>
                        <a:rPr lang="en-US" sz="1000" dirty="0" smtClean="0"/>
                        <a:t>, using a sequence of ':' dependency operators. Not only does </a:t>
                      </a:r>
                      <a:r>
                        <a:rPr lang="en-US" sz="1000" dirty="0" err="1" smtClean="0"/>
                        <a:t>nmake</a:t>
                      </a:r>
                      <a:r>
                        <a:rPr lang="en-US" sz="1000" dirty="0" smtClean="0"/>
                        <a:t> define  various useful ones in its base rules.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it also allow users to define their own.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dirty="0"/>
              <a:t>Comparison – Gnu make vs. </a:t>
            </a:r>
            <a:r>
              <a:rPr lang="en-US" dirty="0"/>
              <a:t>AT&amp;T and Alcatel-Lucent </a:t>
            </a:r>
            <a:r>
              <a:rPr lang="en-US" dirty="0" err="1"/>
              <a:t>nmake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947551171"/>
              </p:ext>
            </p:extLst>
          </p:nvPr>
        </p:nvGraphicFramePr>
        <p:xfrm>
          <a:off x="306388" y="1090613"/>
          <a:ext cx="8502650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325"/>
                <a:gridCol w="4251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GNU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AT&amp;T and Alcatel-Lucent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nmake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devnbld018{</a:t>
                      </a:r>
                      <a:r>
                        <a:rPr lang="en-US" sz="1000" dirty="0" err="1" smtClean="0"/>
                        <a:t>leesang</a:t>
                      </a:r>
                      <a:r>
                        <a:rPr lang="en-US" sz="1000" dirty="0" smtClean="0"/>
                        <a:t>}/u1/build/dev/lib/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=&gt; </a:t>
                      </a:r>
                      <a:r>
                        <a:rPr lang="en-US" sz="1000" dirty="0" err="1" smtClean="0"/>
                        <a:t>wc</a:t>
                      </a:r>
                      <a:r>
                        <a:rPr lang="en-US" sz="1000" dirty="0" smtClean="0"/>
                        <a:t> -l 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Makefile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205</a:t>
                      </a:r>
                      <a:r>
                        <a:rPr lang="en-US" sz="1000" dirty="0" smtClean="0"/>
                        <a:t> 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Makefile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devnbld018{</a:t>
                      </a:r>
                      <a:r>
                        <a:rPr lang="en-US" sz="1000" dirty="0" err="1" smtClean="0"/>
                        <a:t>leesang</a:t>
                      </a:r>
                      <a:r>
                        <a:rPr lang="en-US" sz="1000" dirty="0" smtClean="0"/>
                        <a:t>}/u1/build/dev/lib/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=&gt; cat </a:t>
                      </a:r>
                      <a:r>
                        <a:rPr lang="en-US" sz="1000" dirty="0" err="1" smtClean="0"/>
                        <a:t>Makefile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##</a:t>
                      </a:r>
                    </a:p>
                    <a:p>
                      <a:r>
                        <a:rPr lang="en-US" sz="1000" dirty="0" smtClean="0"/>
                        <a:t>LIBRARY =               </a:t>
                      </a:r>
                      <a:r>
                        <a:rPr lang="en-US" sz="1000" dirty="0" err="1" smtClean="0"/>
                        <a:t>libbase.a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CPP_SRCFILES_COMPLETE =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get_files.C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BApplCore.C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BAboutInfo.C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BAppl.C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BFMDateFMT.C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BFMDate.C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BManip.C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BRegEx.C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BRBuildInfo.C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BRecordSet.C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BRMap.C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BRMapParser.C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BRVecAppender.C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BusDayConv.C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CentralizationOracle.C</a:t>
                      </a:r>
                      <a:r>
                        <a:rPr lang="en-US" sz="1000" dirty="0" smtClean="0"/>
                        <a:t>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CoreHandler.C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compat.C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DateCalc.C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DayCntBasis.C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DisjointSet.C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</a:t>
                      </a:r>
                      <a:r>
                        <a:rPr lang="en-US" sz="1000" dirty="0" err="1" smtClean="0"/>
                        <a:t>EasyBag.C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              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devnbld018{</a:t>
                      </a:r>
                      <a:r>
                        <a:rPr lang="en-US" sz="1000" dirty="0" err="1" smtClean="0"/>
                        <a:t>leesang</a:t>
                      </a:r>
                      <a:r>
                        <a:rPr lang="en-US" sz="1000" dirty="0" smtClean="0"/>
                        <a:t>}/u1/build/dev/lib/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=&gt; </a:t>
                      </a:r>
                      <a:r>
                        <a:rPr lang="en-US" sz="1000" dirty="0" err="1" smtClean="0"/>
                        <a:t>wc</a:t>
                      </a:r>
                      <a:r>
                        <a:rPr lang="en-US" sz="1000" dirty="0" smtClean="0"/>
                        <a:t> -l 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Nmakefile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Nmakefile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devnbld018{</a:t>
                      </a:r>
                      <a:r>
                        <a:rPr lang="en-US" sz="1000" dirty="0" err="1" smtClean="0"/>
                        <a:t>leesang</a:t>
                      </a:r>
                      <a:r>
                        <a:rPr lang="en-US" sz="1000" dirty="0" smtClean="0"/>
                        <a:t>}/u1/build/dev/lib/</a:t>
                      </a:r>
                      <a:r>
                        <a:rPr lang="en-US" sz="1000" dirty="0" err="1" smtClean="0"/>
                        <a:t>libbase</a:t>
                      </a:r>
                      <a:r>
                        <a:rPr lang="en-US" sz="1000" dirty="0" smtClean="0"/>
                        <a:t>=&gt; cat </a:t>
                      </a:r>
                      <a:r>
                        <a:rPr lang="en-US" sz="1000" dirty="0" err="1" smtClean="0"/>
                        <a:t>Nmakefile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STD_NAMESPACE=N</a:t>
                      </a:r>
                    </a:p>
                    <a:p>
                      <a:r>
                        <a:rPr lang="en-US" sz="1000" dirty="0" smtClean="0"/>
                        <a:t>EXCLUDE = </a:t>
                      </a:r>
                      <a:r>
                        <a:rPr lang="en-US" sz="1000" dirty="0" err="1" smtClean="0"/>
                        <a:t>fast_memset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CCFLAGS_MINUS.FileUtils.o</a:t>
                      </a:r>
                      <a:r>
                        <a:rPr lang="en-US" sz="1000" dirty="0" smtClean="0"/>
                        <a:t> += -</a:t>
                      </a:r>
                      <a:r>
                        <a:rPr lang="en-US" sz="1000" dirty="0" err="1" smtClean="0"/>
                        <a:t>std</a:t>
                      </a:r>
                      <a:r>
                        <a:rPr lang="en-US" sz="1000" dirty="0" smtClean="0"/>
                        <a:t>=</a:t>
                      </a:r>
                      <a:r>
                        <a:rPr lang="en-US" sz="1000" dirty="0" err="1" smtClean="0"/>
                        <a:t>c++</a:t>
                      </a:r>
                      <a:r>
                        <a:rPr lang="en-US" sz="1000" dirty="0" smtClean="0"/>
                        <a:t>0x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.</a:t>
                      </a:r>
                      <a:r>
                        <a:rPr lang="en-US" sz="1000" dirty="0" err="1" smtClean="0"/>
                        <a:t>SOURCE.h</a:t>
                      </a:r>
                      <a:r>
                        <a:rPr lang="en-US" sz="1000" dirty="0" smtClean="0"/>
                        <a:t> : .INSERT \</a:t>
                      </a:r>
                    </a:p>
                    <a:p>
                      <a:r>
                        <a:rPr lang="en-US" sz="1000" dirty="0" smtClean="0"/>
                        <a:t>        $(VROOT)/</a:t>
                      </a:r>
                      <a:r>
                        <a:rPr lang="en-US" sz="1000" dirty="0" err="1" smtClean="0"/>
                        <a:t>ext</a:t>
                      </a:r>
                      <a:r>
                        <a:rPr lang="en-US" sz="1000" dirty="0" smtClean="0"/>
                        <a:t>/include/</a:t>
                      </a:r>
                      <a:r>
                        <a:rPr lang="en-US" sz="1000" dirty="0" err="1" smtClean="0"/>
                        <a:t>memcache</a:t>
                      </a:r>
                      <a:r>
                        <a:rPr lang="en-US" sz="1000" dirty="0" smtClean="0"/>
                        <a:t> \</a:t>
                      </a:r>
                    </a:p>
                    <a:p>
                      <a:r>
                        <a:rPr lang="en-US" sz="1000" dirty="0" smtClean="0"/>
                        <a:t>  $(VROOT)/</a:t>
                      </a:r>
                      <a:r>
                        <a:rPr lang="en-US" sz="1000" dirty="0" err="1" smtClean="0"/>
                        <a:t>ext</a:t>
                      </a:r>
                      <a:r>
                        <a:rPr lang="en-US" sz="1000" dirty="0" smtClean="0"/>
                        <a:t>/include/xerces-c-src_2_6_0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base :LIB: -</a:t>
                      </a:r>
                      <a:r>
                        <a:rPr lang="en-US" sz="1000" dirty="0" err="1" smtClean="0"/>
                        <a:t>lcompat</a:t>
                      </a:r>
                      <a:r>
                        <a:rPr lang="en-US" sz="1000" dirty="0" smtClean="0"/>
                        <a:t> -lposix4 -</a:t>
                      </a:r>
                      <a:r>
                        <a:rPr lang="en-US" sz="1000" dirty="0" err="1" smtClean="0"/>
                        <a:t>lboost_filesystem</a:t>
                      </a:r>
                      <a:r>
                        <a:rPr lang="en-US" sz="1000" dirty="0" smtClean="0"/>
                        <a:t> $$(CC.VERSION.STRING:O=3:N=3.3.3:??-</a:t>
                      </a:r>
                      <a:r>
                        <a:rPr lang="en-US" sz="1000" dirty="0" err="1" smtClean="0"/>
                        <a:t>lboost_system</a:t>
                      </a:r>
                      <a:r>
                        <a:rPr lang="en-US" sz="1000" dirty="0" smtClean="0"/>
                        <a:t>?) -llog4cpp -</a:t>
                      </a:r>
                      <a:r>
                        <a:rPr lang="en-US" sz="1000" dirty="0" err="1" smtClean="0"/>
                        <a:t>lmemcache</a:t>
                      </a:r>
                      <a:r>
                        <a:rPr lang="en-US" sz="1000" dirty="0" smtClean="0"/>
                        <a:t> -lxerces-c-2_6_0  -</a:t>
                      </a:r>
                      <a:r>
                        <a:rPr lang="en-US" sz="1000" dirty="0" err="1" smtClean="0"/>
                        <a:t>lpthread</a:t>
                      </a:r>
                      <a:r>
                        <a:rPr lang="en-US" sz="1000" dirty="0" smtClean="0"/>
                        <a:t> –</a:t>
                      </a:r>
                      <a:r>
                        <a:rPr lang="en-US" sz="1000" dirty="0" err="1" smtClean="0"/>
                        <a:t>lkernel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2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Portable </a:t>
            </a:r>
            <a:r>
              <a:rPr lang="en-US" dirty="0" err="1"/>
              <a:t>makefiles</a:t>
            </a:r>
            <a:r>
              <a:rPr lang="en-US" dirty="0"/>
              <a:t> that are OS and compiler independent. </a:t>
            </a:r>
          </a:p>
          <a:p>
            <a:r>
              <a:rPr lang="en-US" dirty="0"/>
              <a:t>Automatic dynamic dependency checking based on file type. </a:t>
            </a:r>
          </a:p>
          <a:p>
            <a:r>
              <a:rPr lang="en-US" dirty="0"/>
              <a:t>Automatic recursive make ordering. </a:t>
            </a:r>
          </a:p>
          <a:p>
            <a:r>
              <a:rPr lang="en-US" dirty="0"/>
              <a:t>Excellent performance that scales to 10K file, 10M line projects. </a:t>
            </a:r>
          </a:p>
          <a:p>
            <a:r>
              <a:rPr lang="en-US" dirty="0"/>
              <a:t>An extensible programming language. </a:t>
            </a:r>
            <a:endParaRPr lang="en-US" dirty="0" smtClean="0"/>
          </a:p>
          <a:p>
            <a:r>
              <a:rPr lang="en-US" dirty="0"/>
              <a:t>Variable Edit </a:t>
            </a:r>
            <a:r>
              <a:rPr lang="en-US" dirty="0" smtClean="0"/>
              <a:t>Operators.</a:t>
            </a:r>
            <a:endParaRPr lang="en-US" dirty="0"/>
          </a:p>
          <a:p>
            <a:r>
              <a:rPr lang="en-US" dirty="0" smtClean="0"/>
              <a:t>Parallel </a:t>
            </a:r>
            <a:r>
              <a:rPr lang="en-US" dirty="0"/>
              <a:t>execution. </a:t>
            </a:r>
          </a:p>
          <a:p>
            <a:r>
              <a:rPr lang="en-US" dirty="0"/>
              <a:t>Many common actions (install, clobber, </a:t>
            </a:r>
            <a:r>
              <a:rPr lang="en-US" dirty="0" err="1"/>
              <a:t>list.manifest</a:t>
            </a:r>
            <a:r>
              <a:rPr lang="en-US" dirty="0"/>
              <a:t>, etc.) provided by default. </a:t>
            </a:r>
          </a:p>
          <a:p>
            <a:r>
              <a:rPr lang="en-US" dirty="0" err="1"/>
              <a:t>Makefile</a:t>
            </a:r>
            <a:r>
              <a:rPr lang="en-US" dirty="0"/>
              <a:t> sizes typically 10 times smaller than make. </a:t>
            </a:r>
          </a:p>
          <a:p>
            <a:r>
              <a:rPr lang="en-US" dirty="0"/>
              <a:t>State based execution. </a:t>
            </a:r>
          </a:p>
          <a:p>
            <a:r>
              <a:rPr lang="en-US" dirty="0"/>
              <a:t>Source in multiple directories. </a:t>
            </a:r>
          </a:p>
          <a:p>
            <a:r>
              <a:rPr lang="en-US" dirty="0" err="1"/>
              <a:t>Viewpathing</a:t>
            </a:r>
            <a:r>
              <a:rPr lang="en-US" dirty="0"/>
              <a:t>. </a:t>
            </a:r>
          </a:p>
          <a:p>
            <a:r>
              <a:rPr lang="en-US" dirty="0"/>
              <a:t>Powerful rule language uses variables, flow control and built-in attributes to allow </a:t>
            </a:r>
            <a:r>
              <a:rPr lang="en-US" dirty="0" smtClean="0"/>
              <a:t>fine-tuning.</a:t>
            </a:r>
          </a:p>
          <a:p>
            <a:r>
              <a:rPr lang="en-US" dirty="0"/>
              <a:t>Project-specific and user-specific rules, along with high level user-definable </a:t>
            </a:r>
            <a:r>
              <a:rPr lang="en-US" dirty="0" smtClean="0"/>
              <a:t>assertions, facilitate </a:t>
            </a:r>
            <a:r>
              <a:rPr lang="en-US" dirty="0"/>
              <a:t>the creation of concise, consistent and flexible </a:t>
            </a:r>
            <a:r>
              <a:rPr lang="en-US" dirty="0" err="1"/>
              <a:t>makefiles</a:t>
            </a:r>
            <a:endParaRPr lang="en-US" dirty="0" smtClean="0"/>
          </a:p>
          <a:p>
            <a:r>
              <a:rPr lang="en-US" dirty="0"/>
              <a:t>Efficient shell interface allows </a:t>
            </a:r>
            <a:r>
              <a:rPr lang="en-US" dirty="0" err="1"/>
              <a:t>nmake</a:t>
            </a:r>
            <a:r>
              <a:rPr lang="en-US" dirty="0"/>
              <a:t> to communicate with the shell via pipes. Actions </a:t>
            </a:r>
            <a:r>
              <a:rPr lang="en-US" dirty="0" smtClean="0"/>
              <a:t>are passed </a:t>
            </a:r>
            <a:r>
              <a:rPr lang="en-US" dirty="0"/>
              <a:t>to the shell in a block without intervening backslash and semicolon characters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AT&amp;T and Alcatel-Lucent</a:t>
            </a:r>
            <a:r>
              <a:rPr lang="en-GB" dirty="0"/>
              <a:t> </a:t>
            </a:r>
            <a:r>
              <a:rPr lang="en-GB" dirty="0" err="1"/>
              <a:t>nmake</a:t>
            </a:r>
            <a:r>
              <a:rPr lang="en-GB" dirty="0"/>
              <a:t>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Shortens each phase of the product </a:t>
            </a:r>
            <a:r>
              <a:rPr lang="en-US" dirty="0" smtClean="0"/>
              <a:t>development cycle</a:t>
            </a:r>
            <a:r>
              <a:rPr lang="en-US" dirty="0"/>
              <a:t>, as well as making it more robust</a:t>
            </a:r>
          </a:p>
          <a:p>
            <a:r>
              <a:rPr lang="en-US" dirty="0" smtClean="0"/>
              <a:t>Reduces </a:t>
            </a:r>
            <a:r>
              <a:rPr lang="en-US" dirty="0"/>
              <a:t>build times by a factor of 4 to 6 </a:t>
            </a:r>
            <a:r>
              <a:rPr lang="en-US" dirty="0" smtClean="0"/>
              <a:t>through parallel </a:t>
            </a:r>
            <a:r>
              <a:rPr lang="en-US" dirty="0"/>
              <a:t>target script execution and remote </a:t>
            </a:r>
            <a:r>
              <a:rPr lang="en-US" dirty="0" smtClean="0"/>
              <a:t>building </a:t>
            </a:r>
            <a:r>
              <a:rPr lang="en-US" dirty="0"/>
              <a:t>in </a:t>
            </a:r>
            <a:r>
              <a:rPr lang="en-US" dirty="0" smtClean="0"/>
              <a:t>a local </a:t>
            </a:r>
            <a:r>
              <a:rPr lang="en-US" dirty="0"/>
              <a:t>area </a:t>
            </a:r>
            <a:r>
              <a:rPr lang="en-US" dirty="0" smtClean="0"/>
              <a:t>network</a:t>
            </a:r>
          </a:p>
          <a:p>
            <a:r>
              <a:rPr lang="en-US" dirty="0"/>
              <a:t>Decreases large </a:t>
            </a:r>
            <a:r>
              <a:rPr lang="en-US" dirty="0" err="1"/>
              <a:t>makefile</a:t>
            </a:r>
            <a:r>
              <a:rPr lang="en-US" dirty="0"/>
              <a:t> processing time by a </a:t>
            </a:r>
            <a:r>
              <a:rPr lang="en-US" dirty="0" smtClean="0"/>
              <a:t>factor of </a:t>
            </a:r>
            <a:r>
              <a:rPr lang="en-US" dirty="0"/>
              <a:t>10 when targets are up to </a:t>
            </a:r>
            <a:r>
              <a:rPr lang="en-US" dirty="0" smtClean="0"/>
              <a:t>date</a:t>
            </a:r>
          </a:p>
          <a:p>
            <a:r>
              <a:rPr lang="en-US" dirty="0"/>
              <a:t>Reduces disk space by </a:t>
            </a:r>
            <a:r>
              <a:rPr lang="en-US" dirty="0" smtClean="0"/>
              <a:t>utilizing </a:t>
            </a:r>
            <a:r>
              <a:rPr lang="en-US" dirty="0" err="1" smtClean="0"/>
              <a:t>viewpathing</a:t>
            </a:r>
            <a:endParaRPr lang="en-US" dirty="0" smtClean="0"/>
          </a:p>
          <a:p>
            <a:r>
              <a:rPr lang="en-US" dirty="0"/>
              <a:t>Decreases </a:t>
            </a:r>
            <a:r>
              <a:rPr lang="en-US" dirty="0" err="1"/>
              <a:t>makefile</a:t>
            </a:r>
            <a:r>
              <a:rPr lang="en-US" dirty="0"/>
              <a:t> size by a factor of 5 to </a:t>
            </a:r>
            <a:r>
              <a:rPr lang="en-US" dirty="0" smtClean="0"/>
              <a:t>10</a:t>
            </a:r>
          </a:p>
          <a:p>
            <a:r>
              <a:rPr lang="en-US" dirty="0"/>
              <a:t>Overall project build effort is reduced by a factor </a:t>
            </a:r>
            <a:r>
              <a:rPr lang="en-US" dirty="0" smtClean="0"/>
              <a:t>of 1.5 </a:t>
            </a:r>
            <a:r>
              <a:rPr lang="en-US" dirty="0"/>
              <a:t>to 2 because less effort is needed to write </a:t>
            </a:r>
            <a:r>
              <a:rPr lang="en-US" dirty="0" smtClean="0"/>
              <a:t>and maintain </a:t>
            </a:r>
            <a:r>
              <a:rPr lang="en-US" dirty="0" err="1" smtClean="0"/>
              <a:t>makefiles</a:t>
            </a:r>
            <a:r>
              <a:rPr lang="en-US" dirty="0" smtClean="0"/>
              <a:t>.</a:t>
            </a:r>
          </a:p>
          <a:p>
            <a:r>
              <a:rPr lang="en-US" dirty="0"/>
              <a:t>Reduces the effort for setting up builds </a:t>
            </a:r>
            <a:r>
              <a:rPr lang="en-US" dirty="0" smtClean="0"/>
              <a:t>and maintaining </a:t>
            </a:r>
            <a:r>
              <a:rPr lang="en-US" dirty="0" err="1" smtClean="0"/>
              <a:t>makefiles</a:t>
            </a:r>
            <a:r>
              <a:rPr lang="en-US" dirty="0" smtClean="0"/>
              <a:t>.</a:t>
            </a:r>
          </a:p>
          <a:p>
            <a:r>
              <a:rPr lang="en-US" dirty="0"/>
              <a:t>Increases the portability of your applications to </a:t>
            </a:r>
            <a:r>
              <a:rPr lang="en-US" dirty="0" smtClean="0"/>
              <a:t>other compilers </a:t>
            </a:r>
            <a:r>
              <a:rPr lang="en-US" dirty="0"/>
              <a:t>and </a:t>
            </a:r>
            <a:r>
              <a:rPr lang="en-US" dirty="0" smtClean="0"/>
              <a:t>platforms.</a:t>
            </a:r>
          </a:p>
          <a:p>
            <a:r>
              <a:rPr lang="en-US" dirty="0"/>
              <a:t>Decrease time to analyze project </a:t>
            </a:r>
            <a:r>
              <a:rPr lang="en-US" dirty="0" smtClean="0"/>
              <a:t>build issues by using build log and debug option.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AT&amp;T and Alcatel-Lucent</a:t>
            </a:r>
            <a:r>
              <a:rPr lang="en-GB" dirty="0"/>
              <a:t> </a:t>
            </a:r>
            <a:r>
              <a:rPr lang="en-GB" dirty="0" err="1"/>
              <a:t>nmake</a:t>
            </a:r>
            <a:r>
              <a:rPr lang="en-GB" dirty="0"/>
              <a:t> </a:t>
            </a:r>
            <a:r>
              <a:rPr lang="en-GB" dirty="0" smtClean="0"/>
              <a:t>Benefits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78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Keeping source and generated files separate eases file management when multiple target architectures are involved. There are several ways to do this</a:t>
            </a:r>
            <a:r>
              <a:rPr lang="en-US" dirty="0" smtClean="0"/>
              <a:t>:</a:t>
            </a:r>
          </a:p>
          <a:p>
            <a:pPr lvl="1"/>
            <a:r>
              <a:rPr lang="en-US" sz="800" b="0" dirty="0"/>
              <a:t>Make a complete copy of the source tree for each architecture: although easy to manage, this technique is not space efficient. And, since there are multiple copies of the source, it's hard to keep the separate source copies from diverging.</a:t>
            </a:r>
          </a:p>
          <a:p>
            <a:pPr lvl="1"/>
            <a:r>
              <a:rPr lang="en-US" sz="800" b="0" dirty="0"/>
              <a:t>Make architecture specific subdirectories for each source tree leaf directory: this is much more space efficient since all architectures share one copy of the source. However, isolating the files for one particular architecture is non-trivial, since architecture specific directories are distributed throughout the entire source tree.</a:t>
            </a:r>
          </a:p>
          <a:p>
            <a:pPr lvl="1"/>
            <a:r>
              <a:rPr lang="en-US" sz="800" b="0" dirty="0"/>
              <a:t>Make a directory tree copy of the source tree (just directories, no files) for each architecture and make a </a:t>
            </a:r>
            <a:r>
              <a:rPr lang="en-US" sz="800" b="0" dirty="0" err="1"/>
              <a:t>symlink</a:t>
            </a:r>
            <a:r>
              <a:rPr lang="en-US" sz="800" b="0" dirty="0"/>
              <a:t> in the copy for each regular file in the source tree: this is space efficient and isolates the architecture specific files under a separate tree. It is too easy, however, to clobber original source files from within the architecture specific trees.</a:t>
            </a:r>
          </a:p>
          <a:p>
            <a:pPr lvl="1"/>
            <a:r>
              <a:rPr lang="en-US" sz="800" b="0" dirty="0"/>
              <a:t>Make a directory tree copy of the source tree (just directories, no files) for each architecture and </a:t>
            </a:r>
            <a:r>
              <a:rPr lang="en-US" sz="800" b="0" dirty="0" err="1"/>
              <a:t>viewpath</a:t>
            </a:r>
            <a:r>
              <a:rPr lang="en-US" sz="800" b="0" dirty="0"/>
              <a:t> the architecture tree on top of the source tree: this is space efficient and safely separates source from generated files.</a:t>
            </a:r>
          </a:p>
          <a:p>
            <a:r>
              <a:rPr lang="en-US" dirty="0" err="1"/>
              <a:t>Viewpathing</a:t>
            </a:r>
            <a:r>
              <a:rPr lang="en-US" dirty="0"/>
              <a:t> also allows multiple source trees to be chained together; this means that source from separate package root directories can be shared. This technique is useful for isolating local developer debug and enhancement modifications from the master source. </a:t>
            </a:r>
            <a:endParaRPr lang="en-US" dirty="0" smtClean="0"/>
          </a:p>
          <a:p>
            <a:r>
              <a:rPr lang="en-US" dirty="0" err="1" smtClean="0"/>
              <a:t>Viewpaths</a:t>
            </a:r>
            <a:r>
              <a:rPr lang="en-US" dirty="0" smtClean="0"/>
              <a:t> </a:t>
            </a:r>
            <a:r>
              <a:rPr lang="en-US" dirty="0"/>
              <a:t>are specified in the VPATH environment variable as a : separated list of root directories: </a:t>
            </a:r>
            <a:r>
              <a:rPr lang="en-US" dirty="0" smtClean="0"/>
              <a:t>VPATH=</a:t>
            </a:r>
            <a:r>
              <a:rPr lang="en-US" i="1" dirty="0" err="1" smtClean="0"/>
              <a:t>developer-root</a:t>
            </a:r>
            <a:r>
              <a:rPr lang="en-US" dirty="0" err="1" smtClean="0"/>
              <a:t>:</a:t>
            </a:r>
            <a:r>
              <a:rPr lang="en-US" i="1" dirty="0" err="1" smtClean="0"/>
              <a:t>HOSTTYPE-root</a:t>
            </a:r>
            <a:r>
              <a:rPr lang="en-US" dirty="0" err="1" smtClean="0"/>
              <a:t>:</a:t>
            </a:r>
            <a:r>
              <a:rPr lang="en-US" i="1" dirty="0" err="1" smtClean="0"/>
              <a:t>master-root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Viewpathing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1ADF-2191-45C5-9D71-08764BF86A6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140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ap="flat" cmpd="sng" algn="ctr">
          <a:noFill/>
          <a:prstDash val="solid"/>
        </a:ln>
        <a:effectLst/>
      </a:spPr>
      <a:bodyPr rot="0" spcFirstLastPara="0" vertOverflow="overflow" horzOverflow="overflow" vert="horz" wrap="square" lIns="72000" tIns="36000" rIns="72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171450" indent="-171450" algn="ctr">
          <a:buFont typeface="Wingdings 3" pitchFamily="18" charset="2"/>
          <a:buChar char="}"/>
          <a:defRPr sz="1000" b="1" kern="0" dirty="0" err="1" smtClean="0">
            <a:solidFill>
              <a:schemeClr val="tx2"/>
            </a:solidFill>
          </a:defRPr>
        </a:defPPr>
      </a:lstStyle>
    </a:spDef>
    <a:lnDef>
      <a:spPr>
        <a:ln>
          <a:solidFill>
            <a:srgbClr val="D9D9D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buClr>
            <a:schemeClr val="tx2"/>
          </a:buClr>
          <a:buFont typeface="Wingdings 3" pitchFamily="18" charset="2"/>
          <a:buChar char="}"/>
          <a:defRPr sz="12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2.xml><?xml version="1.0" encoding="utf-8"?>
<a:theme xmlns:a="http://schemas.openxmlformats.org/drawingml/2006/main" name="BlackRock SCREEN">
  <a:themeElements>
    <a:clrScheme name="BlackRock Colour Wheel">
      <a:dk1>
        <a:srgbClr val="000000"/>
      </a:dk1>
      <a:lt1>
        <a:srgbClr val="FFFFFF"/>
      </a:lt1>
      <a:dk2>
        <a:srgbClr val="4F4E50"/>
      </a:dk2>
      <a:lt2>
        <a:srgbClr val="FFFFFF"/>
      </a:lt2>
      <a:accent1>
        <a:srgbClr val="009A3D"/>
      </a:accent1>
      <a:accent2>
        <a:srgbClr val="0079C1"/>
      </a:accent2>
      <a:accent3>
        <a:srgbClr val="6C207E"/>
      </a:accent3>
      <a:accent4>
        <a:srgbClr val="E31B23"/>
      </a:accent4>
      <a:accent5>
        <a:srgbClr val="F8971D"/>
      </a:accent5>
      <a:accent6>
        <a:srgbClr val="FFD200"/>
      </a:accent6>
      <a:hlink>
        <a:srgbClr val="0079C1"/>
      </a:hlink>
      <a:folHlink>
        <a:srgbClr val="009A3D"/>
      </a:folHlink>
    </a:clrScheme>
    <a:fontScheme name="BlackRo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>
          <a:noFill/>
        </a:ln>
      </a:spPr>
      <a:bodyPr rot="0" spcFirstLastPara="0" vertOverflow="overflow" horzOverflow="overflow" vert="horz" wrap="square" lIns="90000" tIns="36000" rIns="90000" bIns="36000" numCol="1" spcCol="0" rtlCol="0" fromWordArt="0" anchor="ctr" anchorCtr="1" forceAA="0" compatLnSpc="1">
        <a:prstTxWarp prst="textNoShape">
          <a:avLst/>
        </a:prstTxWarp>
        <a:noAutofit/>
      </a:bodyPr>
      <a:lstStyle>
        <a:defPPr marL="285750" indent="-285750" algn="ctr">
          <a:buFont typeface="Wingdings 3" pitchFamily="18" charset="2"/>
          <a:buChar char="}"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marL="171450" indent="-171450">
          <a:buFont typeface="Wingdings 3" pitchFamily="18" charset="2"/>
          <a:buChar char="}"/>
          <a:defRPr sz="1400" dirty="0">
            <a:solidFill>
              <a:schemeClr val="tx2"/>
            </a:solidFill>
          </a:defRPr>
        </a:defPPr>
      </a:lstStyle>
    </a:txDef>
  </a:objectDefaults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K 7">
      <a:srgbClr val="59BD81"/>
    </a:custClr>
    <a:custClr name="BLK 8">
      <a:srgbClr val="59A7D7"/>
    </a:custClr>
    <a:custClr name="BLK 9">
      <a:srgbClr val="9F6FAA"/>
    </a:custClr>
    <a:custClr name="BLK 10">
      <a:srgbClr val="ED6B70"/>
    </a:custClr>
    <a:custClr name="BLK 11">
      <a:srgbClr val="FABB6B"/>
    </a:custClr>
    <a:custClr name="BLK 12">
      <a:srgbClr val="FFE159"/>
    </a:custClr>
    <a:custClr name="BLK 13">
      <a:srgbClr val="B3E0C5"/>
    </a:custClr>
    <a:custClr name="BLK 14">
      <a:srgbClr val="B3D6ED"/>
    </a:custClr>
    <a:custClr name="BLK 15">
      <a:srgbClr val="D3BCD8"/>
    </a:custClr>
    <a:custClr name="BLK 16">
      <a:srgbClr val="F39B9D"/>
    </a:custClr>
    <a:custClr name="BLK 17">
      <a:srgbClr val="FDE0BB"/>
    </a:custClr>
    <a:custClr name="BLK 18">
      <a:srgbClr val="FFF1B3"/>
    </a:custClr>
    <a:custClr name="G1">
      <a:srgbClr val="7F7F7F"/>
    </a:custClr>
    <a:custClr name="G2">
      <a:srgbClr val="D9D9D9"/>
    </a:custClr>
    <a:custClr name="G3">
      <a:srgbClr val="F2F2F2"/>
    </a:custClr>
  </a:custClrLst>
</a:theme>
</file>

<file path=ppt/theme/themeOverride1.xml><?xml version="1.0" encoding="utf-8"?>
<a:themeOverride xmlns:a="http://schemas.openxmlformats.org/drawingml/2006/main">
  <a:clrScheme name="BlackRock Colour Wheel">
    <a:dk1>
      <a:srgbClr val="000000"/>
    </a:dk1>
    <a:lt1>
      <a:srgbClr val="FFFFFF"/>
    </a:lt1>
    <a:dk2>
      <a:srgbClr val="4F4E50"/>
    </a:dk2>
    <a:lt2>
      <a:srgbClr val="FFFFFF"/>
    </a:lt2>
    <a:accent1>
      <a:srgbClr val="009A3D"/>
    </a:accent1>
    <a:accent2>
      <a:srgbClr val="0079C1"/>
    </a:accent2>
    <a:accent3>
      <a:srgbClr val="6C207E"/>
    </a:accent3>
    <a:accent4>
      <a:srgbClr val="E31B23"/>
    </a:accent4>
    <a:accent5>
      <a:srgbClr val="F8971D"/>
    </a:accent5>
    <a:accent6>
      <a:srgbClr val="FFD200"/>
    </a:accent6>
    <a:hlink>
      <a:srgbClr val="0079C1"/>
    </a:hlink>
    <a:folHlink>
      <a:srgbClr val="009A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269</TotalTime>
  <Words>2328</Words>
  <Application>Microsoft Office PowerPoint</Application>
  <PresentationFormat>On-screen Show (4:3)</PresentationFormat>
  <Paragraphs>279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Blank</vt:lpstr>
      <vt:lpstr>BlackRock SCREEN</vt:lpstr>
      <vt:lpstr>AT&amp;T and Alcatel-Lucent nmake</vt:lpstr>
      <vt:lpstr>OVERVIEW</vt:lpstr>
      <vt:lpstr>C++ Build – Generic Concepts</vt:lpstr>
      <vt:lpstr>Comparison – Gnu make vs. AT&amp;T and Alcatel-Lucent nmake</vt:lpstr>
      <vt:lpstr>Comparison – Gnu make vs. AT&amp;T and Alcatel-Lucent nmake</vt:lpstr>
      <vt:lpstr>Comparison – Gnu make vs. AT&amp;T and Alcatel-Lucent nmake</vt:lpstr>
      <vt:lpstr>AT&amp;T and Alcatel-Lucent nmake Features</vt:lpstr>
      <vt:lpstr>AT&amp;T and Alcatel-Lucent nmake Benefits</vt:lpstr>
      <vt:lpstr>Viewpathing</vt:lpstr>
      <vt:lpstr>nmake Assertion Operators</vt:lpstr>
      <vt:lpstr>::</vt:lpstr>
      <vt:lpstr>:MAKE:</vt:lpstr>
      <vt:lpstr>:LIB:</vt:lpstr>
      <vt:lpstr>Search Paths</vt:lpstr>
      <vt:lpstr>Metarules</vt:lpstr>
      <vt:lpstr>Functions</vt:lpstr>
      <vt:lpstr>Custom Operator</vt:lpstr>
    </vt:vector>
  </TitlesOfParts>
  <Company>BlackRock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PowerPoint template</dc:title>
  <dc:creator>Lee, Sang</dc:creator>
  <cp:lastModifiedBy>Lee, Sang</cp:lastModifiedBy>
  <cp:revision>42</cp:revision>
  <cp:lastPrinted>2012-09-06T08:38:55Z</cp:lastPrinted>
  <dcterms:created xsi:type="dcterms:W3CDTF">2014-02-05T18:55:27Z</dcterms:created>
  <dcterms:modified xsi:type="dcterms:W3CDTF">2014-02-05T23:30:43Z</dcterms:modified>
</cp:coreProperties>
</file>