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6"/>
  </p:notesMasterIdLst>
  <p:handoutMasterIdLst>
    <p:handoutMasterId r:id="rId26"/>
  </p:handoutMasterIdLst>
  <p:sldIdLst>
    <p:sldId id="1705" r:id="rId3"/>
    <p:sldId id="1777" r:id="rId4"/>
    <p:sldId id="1778" r:id="rId5"/>
    <p:sldId id="1779" r:id="rId7"/>
    <p:sldId id="1780" r:id="rId8"/>
    <p:sldId id="1781" r:id="rId9"/>
    <p:sldId id="1782" r:id="rId10"/>
    <p:sldId id="1783" r:id="rId11"/>
    <p:sldId id="1784" r:id="rId12"/>
    <p:sldId id="1785" r:id="rId13"/>
    <p:sldId id="1786" r:id="rId14"/>
    <p:sldId id="1787" r:id="rId15"/>
    <p:sldId id="1788" r:id="rId16"/>
    <p:sldId id="1789" r:id="rId17"/>
    <p:sldId id="1791" r:id="rId18"/>
    <p:sldId id="1792" r:id="rId19"/>
    <p:sldId id="1793" r:id="rId20"/>
    <p:sldId id="1795" r:id="rId21"/>
    <p:sldId id="1794" r:id="rId22"/>
    <p:sldId id="1790" r:id="rId23"/>
    <p:sldId id="1709" r:id="rId24"/>
    <p:sldId id="1708" r:id="rId25"/>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clrMru>
    <a:srgbClr val="006EFF"/>
    <a:srgbClr val="545454"/>
    <a:srgbClr val="99FF33"/>
    <a:srgbClr val="DDEBF7"/>
    <a:srgbClr val="E2EFDA"/>
    <a:srgbClr val="99FFCC"/>
    <a:srgbClr val="0000FF"/>
    <a:srgbClr val="646EFF"/>
    <a:srgbClr val="6C83FC"/>
    <a:srgbClr val="687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6163" autoAdjust="0"/>
  </p:normalViewPr>
  <p:slideViewPr>
    <p:cSldViewPr snapToGrid="0" showGuides="1">
      <p:cViewPr>
        <p:scale>
          <a:sx n="125" d="100"/>
          <a:sy n="125" d="100"/>
        </p:scale>
        <p:origin x="204" y="-240"/>
      </p:cViewPr>
      <p:guideLst>
        <p:guide orient="horz" pos="1088"/>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2024" y="4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3079071" cy="512081"/>
          </a:xfrm>
          <a:prstGeom prst="rect">
            <a:avLst/>
          </a:prstGeom>
        </p:spPr>
        <p:txBody>
          <a:bodyPr vert="horz" lIns="97200" tIns="48599" rIns="97200" bIns="48599" rtlCol="0"/>
          <a:lstStyle>
            <a:lvl1pPr algn="l">
              <a:defRPr sz="1300"/>
            </a:lvl1pPr>
          </a:lstStyle>
          <a:p>
            <a:endParaRPr lang="zh-TW" altLang="en-US"/>
          </a:p>
        </p:txBody>
      </p:sp>
      <p:sp>
        <p:nvSpPr>
          <p:cNvPr id="3" name="日期版面配置區 2"/>
          <p:cNvSpPr>
            <a:spLocks noGrp="1"/>
          </p:cNvSpPr>
          <p:nvPr>
            <p:ph type="dt" sz="quarter" idx="1"/>
          </p:nvPr>
        </p:nvSpPr>
        <p:spPr>
          <a:xfrm>
            <a:off x="4023385" y="1"/>
            <a:ext cx="3079071" cy="512081"/>
          </a:xfrm>
          <a:prstGeom prst="rect">
            <a:avLst/>
          </a:prstGeom>
        </p:spPr>
        <p:txBody>
          <a:bodyPr vert="horz" lIns="97200" tIns="48599" rIns="97200" bIns="48599" rtlCol="0"/>
          <a:lstStyle>
            <a:lvl1pPr algn="r">
              <a:defRPr sz="1300"/>
            </a:lvl1pPr>
          </a:lstStyle>
          <a:p>
            <a:fld id="{253EB501-4AA8-44E6-A0F3-7F4F8817B213}" type="datetimeFigureOut">
              <a:rPr lang="zh-TW" altLang="en-US" smtClean="0"/>
            </a:fld>
            <a:endParaRPr lang="zh-TW" altLang="en-US"/>
          </a:p>
        </p:txBody>
      </p:sp>
      <p:sp>
        <p:nvSpPr>
          <p:cNvPr id="4" name="頁尾版面配置區 3"/>
          <p:cNvSpPr>
            <a:spLocks noGrp="1"/>
          </p:cNvSpPr>
          <p:nvPr>
            <p:ph type="ftr" sz="quarter" idx="2"/>
          </p:nvPr>
        </p:nvSpPr>
        <p:spPr>
          <a:xfrm>
            <a:off x="2" y="9720785"/>
            <a:ext cx="3079071" cy="512081"/>
          </a:xfrm>
          <a:prstGeom prst="rect">
            <a:avLst/>
          </a:prstGeom>
        </p:spPr>
        <p:txBody>
          <a:bodyPr vert="horz" lIns="97200" tIns="48599" rIns="97200" bIns="48599"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4023385" y="9720785"/>
            <a:ext cx="3079071" cy="512081"/>
          </a:xfrm>
          <a:prstGeom prst="rect">
            <a:avLst/>
          </a:prstGeom>
        </p:spPr>
        <p:txBody>
          <a:bodyPr vert="horz" lIns="97200" tIns="48599" rIns="97200" bIns="48599" rtlCol="0" anchor="b"/>
          <a:lstStyle>
            <a:lvl1pPr algn="r">
              <a:defRPr sz="1300"/>
            </a:lvl1pPr>
          </a:lstStyle>
          <a:p>
            <a:fld id="{0A874531-A72D-405F-823F-CF126A4FAEE5}" type="slidenum">
              <a:rPr lang="zh-TW" altLang="en-US" smtClean="0"/>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8427" cy="511731"/>
          </a:xfrm>
          <a:prstGeom prst="rect">
            <a:avLst/>
          </a:prstGeom>
        </p:spPr>
        <p:txBody>
          <a:bodyPr vert="horz" lIns="99045" tIns="49523" rIns="99045" bIns="49523"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1731"/>
          </a:xfrm>
          <a:prstGeom prst="rect">
            <a:avLst/>
          </a:prstGeom>
        </p:spPr>
        <p:txBody>
          <a:bodyPr vert="horz" lIns="99045" tIns="49523" rIns="99045" bIns="49523" rtlCol="0"/>
          <a:lstStyle>
            <a:lvl1pPr algn="r">
              <a:defRPr sz="1300"/>
            </a:lvl1pPr>
          </a:lstStyle>
          <a:p>
            <a:fld id="{7F90FBF4-500E-458C-9DD9-F6657EAE5B12}"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141288" y="766763"/>
            <a:ext cx="6821487" cy="3838575"/>
          </a:xfrm>
          <a:prstGeom prst="rect">
            <a:avLst/>
          </a:prstGeom>
          <a:noFill/>
          <a:ln w="12700">
            <a:solidFill>
              <a:prstClr val="black"/>
            </a:solidFill>
          </a:ln>
        </p:spPr>
        <p:txBody>
          <a:bodyPr vert="horz" lIns="99045" tIns="49523" rIns="99045" bIns="49523" rtlCol="0" anchor="ctr"/>
          <a:lstStyle/>
          <a:p>
            <a:endParaRPr lang="zh-TW" altLang="en-US"/>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45" tIns="49523" rIns="99045" bIns="49523"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9721106"/>
            <a:ext cx="3078427" cy="511731"/>
          </a:xfrm>
          <a:prstGeom prst="rect">
            <a:avLst/>
          </a:prstGeom>
        </p:spPr>
        <p:txBody>
          <a:bodyPr vert="horz" lIns="99045" tIns="49523" rIns="99045" bIns="49523"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6"/>
            <a:ext cx="3078427" cy="511731"/>
          </a:xfrm>
          <a:prstGeom prst="rect">
            <a:avLst/>
          </a:prstGeom>
        </p:spPr>
        <p:txBody>
          <a:bodyPr vert="horz" lIns="99045" tIns="49523" rIns="99045" bIns="49523" rtlCol="0" anchor="b"/>
          <a:lstStyle>
            <a:lvl1pPr algn="r">
              <a:defRPr sz="1300"/>
            </a:lvl1pPr>
          </a:lstStyle>
          <a:p>
            <a:fld id="{06927009-C44B-487B-BF54-BA289DEBE3E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927009-C44B-487B-BF54-BA289DEBE3EB}"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版面配置區 2"/>
          <p:cNvSpPr>
            <a:spLocks noGrp="1"/>
          </p:cNvSpPr>
          <p:nvPr>
            <p:ph type="body" idx="1"/>
          </p:nvPr>
        </p:nvSpPr>
        <p:spPr>
          <a:xfrm>
            <a:off x="1149733" y="4014935"/>
            <a:ext cx="6960000" cy="1080000"/>
          </a:xfrm>
          <a:prstGeom prst="rect">
            <a:avLst/>
          </a:prstGeom>
        </p:spPr>
        <p:txBody>
          <a:bodyPr anchor="t">
            <a:normAutofit/>
          </a:bodyPr>
          <a:lstStyle>
            <a:lvl1pPr marL="0" indent="0" algn="l">
              <a:buNone/>
              <a:defRPr sz="2800" baseline="0">
                <a:solidFill>
                  <a:schemeClr val="bg1"/>
                </a:solidFill>
                <a:latin typeface="Calibri" panose="020F0502020204030204" pitchFamily="34" charset="0"/>
                <a:ea typeface="Microsoft JhengHe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按一下以編輯母片文字樣式</a:t>
            </a:r>
            <a:endParaRPr lang="zh-TW" altLang="en-US" dirty="0" smtClean="0"/>
          </a:p>
        </p:txBody>
      </p:sp>
      <p:sp>
        <p:nvSpPr>
          <p:cNvPr id="5" name="標題 1"/>
          <p:cNvSpPr>
            <a:spLocks noGrp="1"/>
          </p:cNvSpPr>
          <p:nvPr>
            <p:ph type="ctrTitle"/>
          </p:nvPr>
        </p:nvSpPr>
        <p:spPr>
          <a:xfrm>
            <a:off x="1149733" y="2854313"/>
            <a:ext cx="6960000" cy="1080000"/>
          </a:xfrm>
          <a:prstGeom prst="rect">
            <a:avLst/>
          </a:prstGeom>
        </p:spPr>
        <p:txBody>
          <a:bodyPr anchor="t">
            <a:noAutofit/>
          </a:bodyPr>
          <a:lstStyle>
            <a:lvl1pPr algn="l">
              <a:defRPr sz="3200" b="1" baseline="0">
                <a:solidFill>
                  <a:schemeClr val="bg1"/>
                </a:solidFill>
                <a:latin typeface="Calibri" panose="020F0502020204030204" pitchFamily="34" charset="0"/>
                <a:ea typeface="Microsoft JhengHei" panose="020B0604030504040204" pitchFamily="34" charset="-120"/>
              </a:defRPr>
            </a:lvl1pPr>
          </a:lstStyle>
          <a:p>
            <a:r>
              <a:rPr lang="zh-TW" altLang="en-US" dirty="0" smtClean="0"/>
              <a:t>按一下以編輯母片標題樣式</a:t>
            </a:r>
            <a:endParaRPr lang="zh-TW" altLang="en-US" dirty="0"/>
          </a:p>
        </p:txBody>
      </p:sp>
      <p:sp>
        <p:nvSpPr>
          <p:cNvPr id="6" name="文字方塊 5"/>
          <p:cNvSpPr txBox="1"/>
          <p:nvPr userDrawn="1"/>
        </p:nvSpPr>
        <p:spPr>
          <a:xfrm>
            <a:off x="10568297" y="6380955"/>
            <a:ext cx="966290" cy="276999"/>
          </a:xfrm>
          <a:prstGeom prst="rect">
            <a:avLst/>
          </a:prstGeom>
          <a:noFill/>
        </p:spPr>
        <p:txBody>
          <a:bodyPr wrap="none" rtlCol="0">
            <a:spAutoFit/>
          </a:bodyPr>
          <a:lstStyle/>
          <a:p>
            <a:r>
              <a:rPr lang="en-US" altLang="zh-TW" sz="1200" b="1" kern="1200" dirty="0" smtClean="0">
                <a:solidFill>
                  <a:schemeClr val="bg1">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bg1">
                  <a:alpha val="45000"/>
                </a:schemeClr>
              </a:solidFill>
              <a:latin typeface="Calibri" panose="020F0502020204030204" pitchFamily="34" charset="0"/>
              <a:cs typeface="Calibri" panose="020F0502020204030204" pitchFamily="34" charset="0"/>
            </a:endParaRPr>
          </a:p>
        </p:txBody>
      </p:sp>
      <p:pic>
        <p:nvPicPr>
          <p:cNvPr id="7" name="圖片 6"/>
          <p:cNvPicPr>
            <a:picLocks noChangeAspect="1"/>
          </p:cNvPicPr>
          <p:nvPr userDrawn="1"/>
        </p:nvPicPr>
        <p:blipFill>
          <a:blip r:embed="rId3"/>
          <a:stretch>
            <a:fillRect/>
          </a:stretch>
        </p:blipFill>
        <p:spPr>
          <a:xfrm>
            <a:off x="1295312" y="5696259"/>
            <a:ext cx="2778189" cy="64843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 2"/>
          <p:cNvSpPr>
            <a:spLocks noGrp="1"/>
          </p:cNvSpPr>
          <p:nvPr>
            <p:ph type="title"/>
          </p:nvPr>
        </p:nvSpPr>
        <p:spPr>
          <a:xfrm>
            <a:off x="2286000" y="443271"/>
            <a:ext cx="8880000" cy="781095"/>
          </a:xfrm>
          <a:prstGeom prst="rect">
            <a:avLst/>
          </a:prstGeom>
        </p:spPr>
        <p:txBody>
          <a:bodyPr/>
          <a:lstStyle>
            <a:lvl1pPr algn="l">
              <a:defRPr lang="zh-TW" altLang="en-US" sz="3600" b="1" kern="1200" baseline="0" dirty="0">
                <a:solidFill>
                  <a:srgbClr val="006EFF"/>
                </a:solidFill>
                <a:latin typeface="Calibri" panose="020F0502020204030204" pitchFamily="34" charset="0"/>
                <a:ea typeface="Microsoft JhengHei" panose="020B0604030504040204" pitchFamily="34" charset="-120"/>
                <a:cs typeface="+mj-cs"/>
              </a:defRPr>
            </a:lvl1pPr>
          </a:lstStyle>
          <a:p>
            <a:r>
              <a:rPr lang="zh-TW" altLang="en-US" dirty="0" smtClean="0"/>
              <a:t>按一下以編輯母片標題樣式</a:t>
            </a:r>
            <a:endParaRPr lang="zh-TW" altLang="en-US" dirty="0"/>
          </a:p>
        </p:txBody>
      </p:sp>
      <p:pic>
        <p:nvPicPr>
          <p:cNvPr id="5" name="圖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397968" cy="1896020"/>
          </a:xfrm>
          <a:prstGeom prst="rect">
            <a:avLst/>
          </a:prstGeom>
        </p:spPr>
      </p:pic>
      <p:pic>
        <p:nvPicPr>
          <p:cNvPr id="6" name="圖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16557" y="6089838"/>
            <a:ext cx="975444" cy="768163"/>
          </a:xfrm>
          <a:prstGeom prst="rect">
            <a:avLst/>
          </a:prstGeom>
        </p:spPr>
      </p:pic>
      <p:sp>
        <p:nvSpPr>
          <p:cNvPr id="7" name="Text Box 15"/>
          <p:cNvSpPr txBox="1">
            <a:spLocks noChangeArrowheads="1"/>
          </p:cNvSpPr>
          <p:nvPr userDrawn="1"/>
        </p:nvSpPr>
        <p:spPr bwMode="auto">
          <a:xfrm>
            <a:off x="11519496" y="638890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fld>
            <a:endParaRPr lang="en-US" altLang="zh-TW" sz="1000" b="1" dirty="0">
              <a:solidFill>
                <a:schemeClr val="bg1"/>
              </a:solidFill>
              <a:ea typeface="華康中黑體" pitchFamily="49" charset="-120"/>
            </a:endParaRPr>
          </a:p>
        </p:txBody>
      </p:sp>
      <p:sp>
        <p:nvSpPr>
          <p:cNvPr id="8" name="文字方塊 7"/>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spTree>
      <p:nvGrpSpPr>
        <p:cNvPr id="1" name=""/>
        <p:cNvGrpSpPr/>
        <p:nvPr/>
      </p:nvGrpSpPr>
      <p:grpSpPr>
        <a:xfrm>
          <a:off x="0" y="0"/>
          <a:ext cx="0" cy="0"/>
          <a:chOff x="0" y="0"/>
          <a:chExt cx="0" cy="0"/>
        </a:xfrm>
      </p:grpSpPr>
      <p:sp>
        <p:nvSpPr>
          <p:cNvPr id="3" name="內容版面配置區 3"/>
          <p:cNvSpPr>
            <a:spLocks noGrp="1"/>
          </p:cNvSpPr>
          <p:nvPr>
            <p:ph sz="quarter" idx="10"/>
          </p:nvPr>
        </p:nvSpPr>
        <p:spPr>
          <a:xfrm>
            <a:off x="1086000" y="1524000"/>
            <a:ext cx="10080000" cy="486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endParaRPr lang="zh-TW" altLang="en-US" dirty="0" smtClean="0"/>
          </a:p>
          <a:p>
            <a:pPr lvl="1"/>
            <a:r>
              <a:rPr lang="zh-TW" altLang="en-US" dirty="0" smtClean="0"/>
              <a:t>第二層</a:t>
            </a:r>
            <a:endParaRPr lang="zh-TW" altLang="en-US" dirty="0" smtClean="0"/>
          </a:p>
          <a:p>
            <a:pPr lvl="2"/>
            <a:r>
              <a:rPr lang="zh-TW" altLang="en-US" dirty="0" smtClean="0"/>
              <a:t>第三層</a:t>
            </a:r>
            <a:endParaRPr lang="zh-TW" altLang="en-US" dirty="0" smtClean="0"/>
          </a:p>
          <a:p>
            <a:pPr lvl="3"/>
            <a:r>
              <a:rPr lang="zh-TW" altLang="en-US" dirty="0" smtClean="0"/>
              <a:t>第四層</a:t>
            </a:r>
            <a:endParaRPr lang="zh-TW" altLang="en-US" dirty="0" smtClean="0"/>
          </a:p>
          <a:p>
            <a:pPr lvl="4"/>
            <a:r>
              <a:rPr lang="zh-TW" altLang="en-US" dirty="0" smtClean="0"/>
              <a:t>第五層</a:t>
            </a:r>
            <a:endParaRPr lang="zh-TW" altLang="en-US" dirty="0"/>
          </a:p>
        </p:txBody>
      </p:sp>
      <p:sp>
        <p:nvSpPr>
          <p:cNvPr id="4" name="標題 2"/>
          <p:cNvSpPr>
            <a:spLocks noGrp="1"/>
          </p:cNvSpPr>
          <p:nvPr>
            <p:ph type="title"/>
          </p:nvPr>
        </p:nvSpPr>
        <p:spPr>
          <a:xfrm>
            <a:off x="2286000" y="443271"/>
            <a:ext cx="8880000" cy="781095"/>
          </a:xfrm>
          <a:prstGeom prst="rect">
            <a:avLst/>
          </a:prstGeom>
        </p:spPr>
        <p:txBody>
          <a:bodyPr/>
          <a:lstStyle>
            <a:lvl1pPr algn="l">
              <a:defRPr lang="zh-TW" altLang="en-US" sz="3600" b="1" kern="1200" baseline="0" dirty="0">
                <a:solidFill>
                  <a:srgbClr val="006EFF"/>
                </a:solidFill>
                <a:latin typeface="Calibri" panose="020F0502020204030204" pitchFamily="34" charset="0"/>
                <a:ea typeface="Microsoft JhengHei" panose="020B0604030504040204" pitchFamily="34" charset="-120"/>
                <a:cs typeface="+mj-cs"/>
              </a:defRPr>
            </a:lvl1pPr>
          </a:lstStyle>
          <a:p>
            <a:r>
              <a:rPr lang="zh-TW" altLang="en-US" dirty="0" smtClean="0"/>
              <a:t>按一下以編輯母片標題樣式</a:t>
            </a:r>
            <a:endParaRPr lang="zh-TW" altLang="en-US" dirty="0"/>
          </a:p>
        </p:txBody>
      </p:sp>
      <p:pic>
        <p:nvPicPr>
          <p:cNvPr id="5" name="圖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397968" cy="1896020"/>
          </a:xfrm>
          <a:prstGeom prst="rect">
            <a:avLst/>
          </a:prstGeom>
        </p:spPr>
      </p:pic>
      <p:pic>
        <p:nvPicPr>
          <p:cNvPr id="6" name="圖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16557" y="6089838"/>
            <a:ext cx="975444" cy="768163"/>
          </a:xfrm>
          <a:prstGeom prst="rect">
            <a:avLst/>
          </a:prstGeom>
        </p:spPr>
      </p:pic>
      <p:sp>
        <p:nvSpPr>
          <p:cNvPr id="7" name="Text Box 15"/>
          <p:cNvSpPr txBox="1">
            <a:spLocks noChangeArrowheads="1"/>
          </p:cNvSpPr>
          <p:nvPr userDrawn="1"/>
        </p:nvSpPr>
        <p:spPr bwMode="auto">
          <a:xfrm>
            <a:off x="11519496" y="638890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fld>
            <a:endParaRPr lang="en-US" altLang="zh-TW" sz="1000" b="1" dirty="0">
              <a:solidFill>
                <a:schemeClr val="bg1"/>
              </a:solidFill>
              <a:ea typeface="華康中黑體" pitchFamily="49" charset="-120"/>
            </a:endParaRPr>
          </a:p>
        </p:txBody>
      </p:sp>
      <p:sp>
        <p:nvSpPr>
          <p:cNvPr id="8" name="文字方塊 7"/>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頁_1">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1056000" y="1980000"/>
            <a:ext cx="10080000" cy="4140000"/>
          </a:xfrm>
          <a:prstGeom prst="rect">
            <a:avLst/>
          </a:prstGeom>
        </p:spPr>
        <p:txBody>
          <a:bodyPr/>
          <a:lstStyle>
            <a:lvl1pPr>
              <a:defRPr sz="2400" b="1" baseline="0">
                <a:solidFill>
                  <a:schemeClr val="tx1"/>
                </a:solidFill>
                <a:latin typeface="Calibri" panose="020F0502020204030204" pitchFamily="34" charset="0"/>
              </a:defRPr>
            </a:lvl1pPr>
            <a:lvl2pPr>
              <a:defRPr sz="2000" baseline="0">
                <a:solidFill>
                  <a:schemeClr val="tx1"/>
                </a:solidFill>
                <a:latin typeface="Calibri" panose="020F0502020204030204" pitchFamily="34" charset="0"/>
              </a:defRPr>
            </a:lvl2pPr>
            <a:lvl3pPr>
              <a:defRPr sz="1800" baseline="0">
                <a:solidFill>
                  <a:schemeClr val="tx1"/>
                </a:solidFill>
                <a:latin typeface="Calibri" panose="020F0502020204030204" pitchFamily="34" charset="0"/>
              </a:defRPr>
            </a:lvl3pPr>
            <a:lvl4pPr>
              <a:defRPr sz="1600" baseline="0">
                <a:solidFill>
                  <a:schemeClr val="tx1"/>
                </a:solidFill>
                <a:latin typeface="Calibri" panose="020F0502020204030204" pitchFamily="34" charset="0"/>
              </a:defRPr>
            </a:lvl4pPr>
            <a:lvl5pPr>
              <a:defRPr sz="1600" baseline="0">
                <a:solidFill>
                  <a:schemeClr val="tx1"/>
                </a:solidFill>
                <a:latin typeface="Calibri" panose="020F0502020204030204" pitchFamily="34" charset="0"/>
              </a:defRPr>
            </a:lvl5pPr>
          </a:lstStyle>
          <a:p>
            <a:pPr lvl="0"/>
            <a:r>
              <a:rPr lang="zh-TW" altLang="en-US" dirty="0" smtClean="0"/>
              <a:t>按一下以編輯母片文字樣式</a:t>
            </a:r>
            <a:endParaRPr lang="zh-TW" altLang="en-US" dirty="0" smtClean="0"/>
          </a:p>
          <a:p>
            <a:pPr lvl="1"/>
            <a:r>
              <a:rPr lang="zh-TW" altLang="en-US" dirty="0" smtClean="0"/>
              <a:t>第二層</a:t>
            </a:r>
            <a:endParaRPr lang="zh-TW" altLang="en-US" dirty="0" smtClean="0"/>
          </a:p>
          <a:p>
            <a:pPr lvl="2"/>
            <a:r>
              <a:rPr lang="zh-TW" altLang="en-US" dirty="0" smtClean="0"/>
              <a:t>第三層</a:t>
            </a:r>
            <a:endParaRPr lang="zh-TW" altLang="en-US" dirty="0" smtClean="0"/>
          </a:p>
          <a:p>
            <a:pPr lvl="3"/>
            <a:r>
              <a:rPr lang="zh-TW" altLang="en-US" dirty="0" smtClean="0"/>
              <a:t>第四層</a:t>
            </a:r>
            <a:endParaRPr lang="zh-TW" altLang="en-US" dirty="0" smtClean="0"/>
          </a:p>
          <a:p>
            <a:pPr lvl="4"/>
            <a:r>
              <a:rPr lang="zh-TW" altLang="en-US" dirty="0" smtClean="0"/>
              <a:t>第五層</a:t>
            </a:r>
            <a:endParaRPr lang="zh-TW" altLang="en-US" dirty="0"/>
          </a:p>
        </p:txBody>
      </p:sp>
      <p:sp>
        <p:nvSpPr>
          <p:cNvPr id="3" name="標題 2"/>
          <p:cNvSpPr>
            <a:spLocks noGrp="1"/>
          </p:cNvSpPr>
          <p:nvPr>
            <p:ph type="title"/>
          </p:nvPr>
        </p:nvSpPr>
        <p:spPr>
          <a:xfrm>
            <a:off x="1056000" y="1080001"/>
            <a:ext cx="10080000" cy="781095"/>
          </a:xfrm>
          <a:prstGeom prst="rect">
            <a:avLst/>
          </a:prstGeom>
        </p:spPr>
        <p:txBody>
          <a:bodyPr/>
          <a:lstStyle>
            <a:lvl1pPr>
              <a:defRPr lang="zh-TW" altLang="en-US" sz="3600" b="1" kern="1200" baseline="0" dirty="0">
                <a:solidFill>
                  <a:srgbClr val="006EFF"/>
                </a:solidFill>
                <a:latin typeface="Calibri" panose="020F0502020204030204" pitchFamily="34" charset="0"/>
                <a:ea typeface="Microsoft JhengHei" panose="020B0604030504040204" pitchFamily="34" charset="-120"/>
                <a:cs typeface="+mj-cs"/>
              </a:defRPr>
            </a:lvl1pPr>
          </a:lstStyle>
          <a:p>
            <a:r>
              <a:rPr lang="zh-TW" altLang="en-US" dirty="0" smtClean="0"/>
              <a:t>按一下以編輯母片標題樣式</a:t>
            </a:r>
            <a:endParaRPr lang="zh-TW" altLang="en-US" dirty="0"/>
          </a:p>
        </p:txBody>
      </p:sp>
      <p:pic>
        <p:nvPicPr>
          <p:cNvPr id="2" name="圖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0064"/>
          </a:xfrm>
          <a:prstGeom prst="rect">
            <a:avLst/>
          </a:prstGeom>
        </p:spPr>
      </p:pic>
      <p:pic>
        <p:nvPicPr>
          <p:cNvPr id="5" name="圖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1598" y="6547078"/>
            <a:ext cx="5608807" cy="310923"/>
          </a:xfrm>
          <a:prstGeom prst="rect">
            <a:avLst/>
          </a:prstGeom>
        </p:spPr>
      </p:pic>
      <p:sp>
        <p:nvSpPr>
          <p:cNvPr id="6" name="Text Box 15"/>
          <p:cNvSpPr txBox="1">
            <a:spLocks noChangeArrowheads="1"/>
          </p:cNvSpPr>
          <p:nvPr userDrawn="1"/>
        </p:nvSpPr>
        <p:spPr bwMode="auto">
          <a:xfrm>
            <a:off x="5988349" y="6579428"/>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chemeClr val="bg1"/>
                </a:solidFill>
                <a:ea typeface="華康中黑體" pitchFamily="49" charset="-120"/>
              </a:rPr>
            </a:fld>
            <a:endParaRPr lang="en-US" altLang="zh-TW" sz="1000" b="1" dirty="0">
              <a:solidFill>
                <a:schemeClr val="bg1"/>
              </a:solidFill>
              <a:ea typeface="華康中黑體" pitchFamily="49" charset="-120"/>
            </a:endParaRPr>
          </a:p>
        </p:txBody>
      </p:sp>
      <p:sp>
        <p:nvSpPr>
          <p:cNvPr id="7" name="文字方塊 6"/>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章節插頁">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6"/>
            <a:ext cx="12192000" cy="6844348"/>
          </a:xfrm>
          <a:prstGeom prst="rect">
            <a:avLst/>
          </a:prstGeom>
        </p:spPr>
      </p:pic>
      <p:sp>
        <p:nvSpPr>
          <p:cNvPr id="3" name="標題 1"/>
          <p:cNvSpPr>
            <a:spLocks noGrp="1"/>
          </p:cNvSpPr>
          <p:nvPr>
            <p:ph type="title"/>
          </p:nvPr>
        </p:nvSpPr>
        <p:spPr>
          <a:xfrm>
            <a:off x="2753625" y="2598719"/>
            <a:ext cx="8640000" cy="1080000"/>
          </a:xfrm>
          <a:prstGeom prst="rect">
            <a:avLst/>
          </a:prstGeom>
        </p:spPr>
        <p:txBody>
          <a:bodyPr anchor="ctr">
            <a:normAutofit/>
          </a:bodyPr>
          <a:lstStyle>
            <a:lvl1pPr>
              <a:defRPr sz="3600" baseline="0">
                <a:solidFill>
                  <a:srgbClr val="006EFF"/>
                </a:solidFill>
                <a:latin typeface="Calibri" panose="020F0502020204030204" pitchFamily="34" charset="0"/>
              </a:defRPr>
            </a:lvl1pPr>
          </a:lstStyle>
          <a:p>
            <a:r>
              <a:rPr lang="zh-TW" altLang="en-US" dirty="0" smtClean="0"/>
              <a:t>按一下以編輯母片標題樣式</a:t>
            </a:r>
            <a:endParaRPr lang="zh-TW" altLang="en-US" dirty="0"/>
          </a:p>
        </p:txBody>
      </p:sp>
      <p:sp>
        <p:nvSpPr>
          <p:cNvPr id="6" name="Text Box 15"/>
          <p:cNvSpPr txBox="1">
            <a:spLocks noChangeArrowheads="1"/>
          </p:cNvSpPr>
          <p:nvPr userDrawn="1"/>
        </p:nvSpPr>
        <p:spPr bwMode="auto">
          <a:xfrm>
            <a:off x="11472168" y="6402595"/>
            <a:ext cx="67250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1000" b="1">
                <a:solidFill>
                  <a:srgbClr val="333333"/>
                </a:solidFill>
                <a:ea typeface="華康中黑體" pitchFamily="49" charset="-120"/>
              </a:rPr>
            </a:fld>
            <a:endParaRPr lang="en-US" altLang="zh-TW" sz="1000" b="1" dirty="0">
              <a:solidFill>
                <a:srgbClr val="333333"/>
              </a:solidFill>
              <a:ea typeface="華康中黑體" pitchFamily="49" charset="-120"/>
            </a:endParaRPr>
          </a:p>
        </p:txBody>
      </p:sp>
      <p:sp>
        <p:nvSpPr>
          <p:cNvPr id="5" name="文字方塊 4"/>
          <p:cNvSpPr txBox="1"/>
          <p:nvPr userDrawn="1"/>
        </p:nvSpPr>
        <p:spPr>
          <a:xfrm>
            <a:off x="344258" y="6372319"/>
            <a:ext cx="966290" cy="276999"/>
          </a:xfrm>
          <a:prstGeom prst="rect">
            <a:avLst/>
          </a:prstGeom>
          <a:noFill/>
        </p:spPr>
        <p:txBody>
          <a:bodyPr wrap="none" rtlCol="0">
            <a:spAutoFit/>
          </a:bodyPr>
          <a:lstStyle/>
          <a:p>
            <a:r>
              <a:rPr lang="en-US" altLang="zh-TW" sz="1200" b="1" kern="1200" dirty="0" smtClean="0">
                <a:solidFill>
                  <a:schemeClr val="tx2">
                    <a:alpha val="45000"/>
                  </a:schemeClr>
                </a:solidFill>
                <a:effectLst/>
                <a:latin typeface="Calibri" panose="020F0502020204030204" pitchFamily="34" charset="0"/>
                <a:ea typeface="+mn-ea"/>
                <a:cs typeface="Calibri" panose="020F0502020204030204" pitchFamily="34" charset="0"/>
              </a:rPr>
              <a:t>Confidential</a:t>
            </a:r>
            <a:endParaRPr lang="zh-TW" altLang="en-US" sz="1200" b="1" dirty="0">
              <a:solidFill>
                <a:schemeClr val="tx2">
                  <a:alpha val="4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spcBef>
          <a:spcPct val="0"/>
        </a:spcBef>
        <a:buNone/>
        <a:defRPr sz="3600" b="1" kern="1200" baseline="0">
          <a:solidFill>
            <a:srgbClr val="FA4646"/>
          </a:solidFill>
          <a:latin typeface="Century Gothic" panose="020B0502020202020204" pitchFamily="34" charset="0"/>
          <a:ea typeface="Microsoft JhengHei" panose="020B0604030504040204" pitchFamily="34" charset="-120"/>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lumMod val="75000"/>
              <a:lumOff val="25000"/>
            </a:schemeClr>
          </a:solidFill>
          <a:latin typeface="Century Gothic" panose="020B050202020202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lumMod val="75000"/>
              <a:lumOff val="25000"/>
            </a:schemeClr>
          </a:solidFill>
          <a:latin typeface="Century Gothic" panose="020B050202020202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lumMod val="75000"/>
              <a:lumOff val="25000"/>
            </a:schemeClr>
          </a:solidFill>
          <a:latin typeface="Century Gothic" panose="020B050202020202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image" Target="../media/image29.png"/><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29.png"/><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22.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23.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4.png"/><Relationship Id="rId2" Type="http://schemas.microsoft.com/office/2007/relationships/hdphoto" Target="../media/image43.wdp"/><Relationship Id="rId1"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 </a:t>
            </a:r>
            <a:endParaRPr lang="en-US" altLang="zh-TW" dirty="0" smtClean="0"/>
          </a:p>
          <a:p>
            <a:r>
              <a:rPr lang="en-US" altLang="zh-TW" sz="2000" dirty="0" smtClean="0"/>
              <a:t>31 Aug, 2024</a:t>
            </a:r>
            <a:endParaRPr lang="zh-TW" altLang="en-US" sz="2000" dirty="0"/>
          </a:p>
        </p:txBody>
      </p:sp>
      <p:sp>
        <p:nvSpPr>
          <p:cNvPr id="3" name="標題 2"/>
          <p:cNvSpPr>
            <a:spLocks noGrp="1"/>
          </p:cNvSpPr>
          <p:nvPr>
            <p:ph type="ctrTitle"/>
          </p:nvPr>
        </p:nvSpPr>
        <p:spPr>
          <a:xfrm>
            <a:off x="1149733" y="2082944"/>
            <a:ext cx="6823015" cy="1080000"/>
          </a:xfrm>
        </p:spPr>
        <p:txBody>
          <a:bodyPr>
            <a:noAutofit/>
          </a:bodyPr>
          <a:lstStyle/>
          <a:p>
            <a:r>
              <a:rPr lang="en-US" altLang="zh-TW" sz="3600" dirty="0" smtClean="0"/>
              <a:t>DSD/ACD/ACT1</a:t>
            </a:r>
            <a:br>
              <a:rPr lang="en-US" altLang="zh-TW" sz="3600" dirty="0" smtClean="0"/>
            </a:br>
            <a:r>
              <a:rPr lang="en-US" altLang="zh-TW" sz="3600" dirty="0" smtClean="0"/>
              <a:t>Otis</a:t>
            </a:r>
            <a:br>
              <a:rPr lang="en-US" altLang="zh-TW" sz="3600" dirty="0" smtClean="0"/>
            </a:br>
            <a:r>
              <a:rPr lang="en-US" altLang="zh-TW" sz="3600" dirty="0" smtClean="0"/>
              <a:t>Ken</a:t>
            </a:r>
            <a:br>
              <a:rPr lang="en-US" altLang="zh-TW" sz="3600" dirty="0" smtClean="0"/>
            </a:br>
            <a:r>
              <a:rPr lang="en-US" altLang="zh-TW" sz="3600" dirty="0" smtClean="0"/>
              <a:t>Sol</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8826" y="1231821"/>
            <a:ext cx="11053011" cy="2292935"/>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000" b="1" dirty="0" smtClean="0">
                <a:latin typeface="Calibri" panose="020F0502020204030204" pitchFamily="34" charset="0"/>
                <a:ea typeface="Microsoft JhengHei" panose="020B0604030504040204" pitchFamily="34" charset="-120"/>
              </a:rPr>
              <a:t>LVT: causes </a:t>
            </a:r>
            <a:r>
              <a:rPr lang="en-US" sz="2000" b="1" dirty="0">
                <a:latin typeface="Calibri" panose="020F0502020204030204" pitchFamily="34" charset="0"/>
                <a:ea typeface="Microsoft JhengHei" panose="020B0604030504040204" pitchFamily="34" charset="-120"/>
              </a:rPr>
              <a:t>more power consumption and switching timing is optimized; used in time critical </a:t>
            </a:r>
            <a:r>
              <a:rPr lang="en-US" sz="2000" b="1" dirty="0" smtClean="0">
                <a:latin typeface="Calibri" panose="020F0502020204030204" pitchFamily="34" charset="0"/>
                <a:ea typeface="Microsoft JhengHei" panose="020B0604030504040204" pitchFamily="34" charset="-120"/>
              </a:rPr>
              <a:t>functions</a:t>
            </a:r>
            <a:endParaRPr lang="en-US" sz="2000" b="1" dirty="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000" b="1" dirty="0">
                <a:latin typeface="Calibri" panose="020F0502020204030204" pitchFamily="34" charset="0"/>
                <a:ea typeface="Microsoft JhengHei" panose="020B0604030504040204" pitchFamily="34" charset="-120"/>
              </a:rPr>
              <a:t>SVT </a:t>
            </a:r>
            <a:r>
              <a:rPr lang="en-US" sz="2000" b="1" dirty="0" smtClean="0">
                <a:latin typeface="Calibri" panose="020F0502020204030204" pitchFamily="34" charset="0"/>
                <a:ea typeface="Microsoft JhengHei" panose="020B0604030504040204" pitchFamily="34" charset="-120"/>
              </a:rPr>
              <a:t>or RVT: offers </a:t>
            </a:r>
            <a:r>
              <a:rPr lang="en-US" sz="2000" b="1" dirty="0">
                <a:latin typeface="Calibri" panose="020F0502020204030204" pitchFamily="34" charset="0"/>
                <a:ea typeface="Microsoft JhengHei" panose="020B0604030504040204" pitchFamily="34" charset="-120"/>
              </a:rPr>
              <a:t>trade-off between HVT and LVT i.e. moderate delay and moderate power </a:t>
            </a:r>
            <a:r>
              <a:rPr lang="en-US" sz="2000" b="1" dirty="0" smtClean="0">
                <a:latin typeface="Calibri" panose="020F0502020204030204" pitchFamily="34" charset="0"/>
                <a:ea typeface="Microsoft JhengHei" panose="020B0604030504040204" pitchFamily="34" charset="-120"/>
              </a:rPr>
              <a:t>consumption</a:t>
            </a:r>
            <a:endParaRPr lang="en-US" sz="2000" b="1" dirty="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000" b="1" dirty="0" smtClean="0">
                <a:latin typeface="Calibri" panose="020F0502020204030204" pitchFamily="34" charset="0"/>
                <a:ea typeface="Microsoft JhengHei" panose="020B0604030504040204" pitchFamily="34" charset="-120"/>
              </a:rPr>
              <a:t>HVT: causes </a:t>
            </a:r>
            <a:r>
              <a:rPr lang="en-US" sz="2000" b="1" dirty="0">
                <a:latin typeface="Calibri" panose="020F0502020204030204" pitchFamily="34" charset="0"/>
                <a:ea typeface="Microsoft JhengHei" panose="020B0604030504040204" pitchFamily="34" charset="-120"/>
              </a:rPr>
              <a:t>less power consumption but timing is not optimized; used in power critical </a:t>
            </a:r>
            <a:r>
              <a:rPr lang="en-US" sz="2000" b="1" dirty="0" smtClean="0">
                <a:latin typeface="Calibri" panose="020F0502020204030204" pitchFamily="34" charset="0"/>
                <a:ea typeface="Microsoft JhengHei" panose="020B0604030504040204" pitchFamily="34" charset="-120"/>
              </a:rPr>
              <a:t>functions</a:t>
            </a:r>
            <a:endParaRPr lang="en-US" sz="2000" b="1" dirty="0" smtClean="0">
              <a:latin typeface="Calibri" panose="020F0502020204030204" pitchFamily="34" charset="0"/>
              <a:ea typeface="Microsoft JhengHei" panose="020B0604030504040204" pitchFamily="34" charset="-120"/>
            </a:endParaRPr>
          </a:p>
          <a:p>
            <a:pPr marL="342900" indent="-342900">
              <a:buFont typeface="Arial" panose="020B0604020202020204" pitchFamily="34" charset="0"/>
              <a:buChar char="•"/>
            </a:pPr>
            <a:r>
              <a:rPr lang="en-US" sz="2000" b="1" dirty="0" smtClean="0">
                <a:latin typeface="Calibri" panose="020F0502020204030204" pitchFamily="34" charset="0"/>
                <a:ea typeface="Microsoft JhengHei" panose="020B0604030504040204" pitchFamily="34" charset="-120"/>
              </a:rPr>
              <a:t>ULVT: has maximum leakage value and is faster in terms of delay than the SVT grou</a:t>
            </a:r>
            <a:r>
              <a:rPr lang="en-US" sz="2000" b="1" dirty="0">
                <a:latin typeface="Calibri" panose="020F0502020204030204" pitchFamily="34" charset="0"/>
                <a:ea typeface="Microsoft JhengHei" panose="020B0604030504040204" pitchFamily="34" charset="-120"/>
              </a:rPr>
              <a:t>p</a:t>
            </a:r>
            <a:endParaRPr lang="en-US" sz="2000" b="1" dirty="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Microsoft JhengHei" panose="020B0604030504040204" pitchFamily="34" charset="-120"/>
            </a:endParaRPr>
          </a:p>
        </p:txBody>
      </p:sp>
      <p:pic>
        <p:nvPicPr>
          <p:cNvPr id="6" name="Picture 5"/>
          <p:cNvPicPr>
            <a:picLocks noChangeAspect="1"/>
          </p:cNvPicPr>
          <p:nvPr/>
        </p:nvPicPr>
        <p:blipFill>
          <a:blip r:embed="rId1"/>
          <a:stretch>
            <a:fillRect/>
          </a:stretch>
        </p:blipFill>
        <p:spPr>
          <a:xfrm>
            <a:off x="3828092" y="3262965"/>
            <a:ext cx="4307587" cy="3249583"/>
          </a:xfrm>
          <a:prstGeom prst="rect">
            <a:avLst/>
          </a:prstGeom>
        </p:spPr>
      </p:pic>
      <p:sp>
        <p:nvSpPr>
          <p:cNvPr id="7" name="Title 2"/>
          <p:cNvSpPr>
            <a:spLocks noGrp="1"/>
          </p:cNvSpPr>
          <p:nvPr>
            <p:ph type="title"/>
          </p:nvPr>
        </p:nvSpPr>
        <p:spPr>
          <a:xfrm>
            <a:off x="2865649" y="760645"/>
            <a:ext cx="6460702" cy="781095"/>
          </a:xfrm>
        </p:spPr>
        <p:txBody>
          <a:bodyPr/>
          <a:lstStyle/>
          <a:p>
            <a:pPr algn="ctr"/>
            <a:r>
              <a:rPr lang="en-US" sz="3500" dirty="0" smtClean="0"/>
              <a:t>CELL TYPES</a:t>
            </a:r>
            <a:endParaRPr lang="en-US" sz="3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8" y="786471"/>
            <a:ext cx="6460702" cy="781095"/>
          </a:xfrm>
        </p:spPr>
        <p:txBody>
          <a:bodyPr/>
          <a:lstStyle/>
          <a:p>
            <a:pPr algn="ctr"/>
            <a:r>
              <a:rPr lang="en-US" sz="3500" dirty="0" smtClean="0"/>
              <a:t>LIBRARY CORNER </a:t>
            </a:r>
            <a:endParaRPr lang="en-US" sz="3500" dirty="0"/>
          </a:p>
        </p:txBody>
      </p:sp>
      <p:sp>
        <p:nvSpPr>
          <p:cNvPr id="7" name="Rectangle 6"/>
          <p:cNvSpPr/>
          <p:nvPr/>
        </p:nvSpPr>
        <p:spPr>
          <a:xfrm>
            <a:off x="1487218" y="1859373"/>
            <a:ext cx="9217562" cy="2970044"/>
          </a:xfrm>
          <a:prstGeom prst="rect">
            <a:avLst/>
          </a:prstGeom>
        </p:spPr>
        <p:txBody>
          <a:bodyPr wrap="square">
            <a:spAutoFit/>
          </a:bodyPr>
          <a:lstStyle/>
          <a:p>
            <a:pPr marR="0" lvl="0">
              <a:spcBef>
                <a:spcPts val="0"/>
              </a:spcBef>
              <a:spcAft>
                <a:spcPts val="0"/>
              </a:spcAft>
            </a:pPr>
            <a:r>
              <a:rPr lang="en-US" sz="2400" b="1" dirty="0" smtClean="0">
                <a:latin typeface="Calibri" panose="020F0502020204030204" pitchFamily="34" charset="0"/>
                <a:ea typeface="Microsoft JhengHei" panose="020B0604030504040204" pitchFamily="34" charset="-120"/>
              </a:rPr>
              <a:t>The PVT corners: conditions the STA analysis takes place</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Microsoft JhengHei" panose="020B0604030504040204" pitchFamily="34" charset="-120"/>
              </a:rPr>
              <a:t>WCGC: Process slow, Voltage min, Temperature min</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Microsoft JhengHei" panose="020B0604030504040204" pitchFamily="34" charset="-120"/>
              </a:rPr>
              <a:t>WCG: Process slow, Voltage min, Temperature max</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Microsoft JhengHei" panose="020B0604030504040204" pitchFamily="34" charset="-120"/>
              </a:rPr>
              <a:t>TYP: Process typical, nominal Voltage, nominal Temperature</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Microsoft JhengHei" panose="020B0604030504040204" pitchFamily="34" charset="-120"/>
              </a:rPr>
              <a:t>BCG: Process best, Voltage max, Temperature min</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r>
              <a:rPr lang="en-US" sz="2400" b="1" dirty="0" smtClean="0">
                <a:latin typeface="Calibri" panose="020F0502020204030204" pitchFamily="34" charset="0"/>
                <a:ea typeface="Microsoft JhengHei" panose="020B0604030504040204" pitchFamily="34" charset="-120"/>
              </a:rPr>
              <a:t>BCGH: Process best, Voltage max, Temperature max </a:t>
            </a:r>
            <a:endParaRPr lang="en-US" sz="24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0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Microsoft JhengHei" panose="020B0604030504040204" pitchFamily="34" charset="-120"/>
            </a:endParaRPr>
          </a:p>
        </p:txBody>
      </p:sp>
      <p:pic>
        <p:nvPicPr>
          <p:cNvPr id="8" name="Picture 7"/>
          <p:cNvPicPr>
            <a:picLocks noChangeAspect="1"/>
          </p:cNvPicPr>
          <p:nvPr/>
        </p:nvPicPr>
        <p:blipFill>
          <a:blip r:embed="rId1"/>
          <a:stretch>
            <a:fillRect/>
          </a:stretch>
        </p:blipFill>
        <p:spPr>
          <a:xfrm>
            <a:off x="1708033" y="4683439"/>
            <a:ext cx="8775933" cy="12188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8" y="786471"/>
            <a:ext cx="6460702" cy="781095"/>
          </a:xfrm>
        </p:spPr>
        <p:txBody>
          <a:bodyPr/>
          <a:lstStyle/>
          <a:p>
            <a:pPr algn="ctr"/>
            <a:r>
              <a:rPr lang="en-US" sz="3500" dirty="0" smtClean="0"/>
              <a:t>RC CORNER </a:t>
            </a:r>
            <a:endParaRPr lang="en-US" sz="3500" dirty="0"/>
          </a:p>
        </p:txBody>
      </p:sp>
      <p:sp>
        <p:nvSpPr>
          <p:cNvPr id="6" name="Rectangle 5"/>
          <p:cNvSpPr/>
          <p:nvPr/>
        </p:nvSpPr>
        <p:spPr>
          <a:xfrm>
            <a:off x="1487218" y="1567566"/>
            <a:ext cx="9217562" cy="3862596"/>
          </a:xfrm>
          <a:prstGeom prst="rect">
            <a:avLst/>
          </a:prstGeom>
        </p:spPr>
        <p:txBody>
          <a:bodyPr wrap="square">
            <a:spAutoFit/>
          </a:bodyPr>
          <a:lstStyle/>
          <a:p>
            <a:pPr marL="342900" marR="0" lvl="0" indent="-342900">
              <a:spcBef>
                <a:spcPts val="0"/>
              </a:spcBef>
              <a:spcAft>
                <a:spcPts val="0"/>
              </a:spcAft>
              <a:buFont typeface="Arial" panose="020B0604020202020204" pitchFamily="34" charset="0"/>
              <a:buChar char="•"/>
            </a:pPr>
            <a:r>
              <a:rPr lang="en-US" sz="2200" b="1" dirty="0" err="1" smtClean="0">
                <a:latin typeface="Calibri" panose="020F0502020204030204" pitchFamily="34" charset="0"/>
                <a:ea typeface="Microsoft JhengHei" panose="020B0604030504040204" pitchFamily="34" charset="-120"/>
              </a:rPr>
              <a:t>Cmax</a:t>
            </a:r>
            <a:r>
              <a:rPr lang="en-US" sz="2200" b="1" dirty="0" smtClean="0">
                <a:latin typeface="Calibri" panose="020F0502020204030204" pitchFamily="34" charset="0"/>
                <a:ea typeface="Microsoft JhengHei" panose="020B0604030504040204" pitchFamily="34" charset="-120"/>
              </a:rPr>
              <a:t>: </a:t>
            </a:r>
            <a:r>
              <a:rPr lang="en-US" sz="2200" b="1" dirty="0" smtClean="0">
                <a:latin typeface="Calibri" panose="020F0502020204030204" pitchFamily="34" charset="0"/>
                <a:ea typeface="Microsoft JhengHei" panose="020B0604030504040204" pitchFamily="34" charset="-120"/>
              </a:rPr>
              <a:t>largest delay for paths with short nets, used for max path analysis</a:t>
            </a:r>
            <a:endParaRPr lang="en-US" sz="2200" b="1" dirty="0" smtClean="0">
              <a:latin typeface="Calibri" panose="020F0502020204030204" pitchFamily="34" charset="0"/>
              <a:ea typeface="Microsoft JhengHei" panose="020B0604030504040204" pitchFamily="34" charset="-120"/>
            </a:endParaRPr>
          </a:p>
          <a:p>
            <a:pPr marL="342900" indent="-342900">
              <a:buFont typeface="Arial" panose="020B0604020202020204" pitchFamily="34" charset="0"/>
              <a:buChar char="•"/>
            </a:pPr>
            <a:r>
              <a:rPr lang="en-US" sz="2200" b="1" dirty="0" err="1" smtClean="0">
                <a:latin typeface="Calibri" panose="020F0502020204030204" pitchFamily="34" charset="0"/>
                <a:ea typeface="Microsoft JhengHei" panose="020B0604030504040204" pitchFamily="34" charset="-120"/>
              </a:rPr>
              <a:t>Cmin</a:t>
            </a:r>
            <a:r>
              <a:rPr lang="en-US" sz="2200" b="1" dirty="0" smtClean="0">
                <a:latin typeface="Calibri" panose="020F0502020204030204" pitchFamily="34" charset="0"/>
                <a:ea typeface="Microsoft JhengHei" panose="020B0604030504040204" pitchFamily="34" charset="-120"/>
              </a:rPr>
              <a:t>: smallest </a:t>
            </a:r>
            <a:r>
              <a:rPr lang="en-US" sz="2200" b="1" dirty="0">
                <a:latin typeface="Calibri" panose="020F0502020204030204" pitchFamily="34" charset="0"/>
                <a:ea typeface="Microsoft JhengHei" panose="020B0604030504040204" pitchFamily="34" charset="-120"/>
              </a:rPr>
              <a:t>delay for paths with short </a:t>
            </a:r>
            <a:r>
              <a:rPr lang="en-US" sz="2200" b="1" dirty="0" smtClean="0">
                <a:latin typeface="Calibri" panose="020F0502020204030204" pitchFamily="34" charset="0"/>
                <a:ea typeface="Microsoft JhengHei" panose="020B0604030504040204" pitchFamily="34" charset="-120"/>
              </a:rPr>
              <a:t>nets, used </a:t>
            </a:r>
            <a:r>
              <a:rPr lang="en-US" sz="2200" b="1" dirty="0">
                <a:latin typeface="Calibri" panose="020F0502020204030204" pitchFamily="34" charset="0"/>
                <a:ea typeface="Microsoft JhengHei" panose="020B0604030504040204" pitchFamily="34" charset="-120"/>
              </a:rPr>
              <a:t>for </a:t>
            </a:r>
            <a:r>
              <a:rPr lang="en-US" sz="2200" b="1" dirty="0" smtClean="0">
                <a:latin typeface="Calibri" panose="020F0502020204030204" pitchFamily="34" charset="0"/>
                <a:ea typeface="Microsoft JhengHei" panose="020B0604030504040204" pitchFamily="34" charset="-120"/>
              </a:rPr>
              <a:t>min </a:t>
            </a:r>
            <a:r>
              <a:rPr lang="en-US" sz="2200" b="1" dirty="0">
                <a:latin typeface="Calibri" panose="020F0502020204030204" pitchFamily="34" charset="0"/>
                <a:ea typeface="Microsoft JhengHei" panose="020B0604030504040204" pitchFamily="34" charset="-120"/>
              </a:rPr>
              <a:t>path </a:t>
            </a:r>
            <a:r>
              <a:rPr lang="en-US" sz="2200" b="1" dirty="0" smtClean="0">
                <a:latin typeface="Calibri" panose="020F0502020204030204" pitchFamily="34" charset="0"/>
                <a:ea typeface="Microsoft JhengHei" panose="020B0604030504040204" pitchFamily="34" charset="-120"/>
              </a:rPr>
              <a:t>analysis</a:t>
            </a:r>
            <a:endParaRPr lang="en-US" sz="2200" b="1" dirty="0" smtClean="0">
              <a:latin typeface="Calibri" panose="020F0502020204030204" pitchFamily="34" charset="0"/>
              <a:ea typeface="Microsoft JhengHei" panose="020B0604030504040204" pitchFamily="34" charset="-120"/>
            </a:endParaRPr>
          </a:p>
          <a:p>
            <a:pPr marL="342900" indent="-342900">
              <a:buFont typeface="Arial" panose="020B0604020202020204" pitchFamily="34" charset="0"/>
              <a:buChar char="•"/>
            </a:pPr>
            <a:r>
              <a:rPr lang="en-US" sz="2200" b="1" dirty="0">
                <a:latin typeface="Calibri" panose="020F0502020204030204" pitchFamily="34" charset="0"/>
                <a:ea typeface="Microsoft JhengHei" panose="020B0604030504040204" pitchFamily="34" charset="-120"/>
              </a:rPr>
              <a:t>Typical: refers nominal value for interconnect resistance and </a:t>
            </a:r>
            <a:r>
              <a:rPr lang="en-US" sz="2200" b="1" dirty="0" smtClean="0">
                <a:latin typeface="Calibri" panose="020F0502020204030204" pitchFamily="34" charset="0"/>
                <a:ea typeface="Microsoft JhengHei" panose="020B0604030504040204" pitchFamily="34" charset="-120"/>
              </a:rPr>
              <a:t>capacitance</a:t>
            </a:r>
            <a:endParaRPr lang="en-US" sz="2200" b="1" dirty="0" smtClean="0">
              <a:latin typeface="Calibri" panose="020F0502020204030204" pitchFamily="34" charset="0"/>
              <a:ea typeface="Microsoft JhengHei" panose="020B0604030504040204" pitchFamily="34" charset="-120"/>
            </a:endParaRPr>
          </a:p>
          <a:p>
            <a:pPr marL="342900" lvl="0" indent="-342900">
              <a:buFont typeface="Arial" panose="020B0604020202020204" pitchFamily="34" charset="0"/>
              <a:buChar char="•"/>
            </a:pPr>
            <a:r>
              <a:rPr lang="en-US" sz="2200" b="1" dirty="0" err="1" smtClean="0">
                <a:latin typeface="Calibri" panose="020F0502020204030204" pitchFamily="34" charset="0"/>
                <a:ea typeface="Microsoft JhengHei" panose="020B0604030504040204" pitchFamily="34" charset="-120"/>
              </a:rPr>
              <a:t>RCmax</a:t>
            </a:r>
            <a:r>
              <a:rPr lang="en-US" sz="2200" b="1" dirty="0" smtClean="0">
                <a:latin typeface="Calibri" panose="020F0502020204030204" pitchFamily="34" charset="0"/>
                <a:ea typeface="Microsoft JhengHei" panose="020B0604030504040204" pitchFamily="34" charset="-120"/>
              </a:rPr>
              <a:t>: </a:t>
            </a:r>
            <a:r>
              <a:rPr lang="en-US" sz="2200" b="1" dirty="0">
                <a:latin typeface="Calibri" panose="020F0502020204030204" pitchFamily="34" charset="0"/>
                <a:ea typeface="Microsoft JhengHei" panose="020B0604030504040204" pitchFamily="34" charset="-120"/>
              </a:rPr>
              <a:t>largest delay for paths with </a:t>
            </a:r>
            <a:r>
              <a:rPr lang="en-US" sz="2200" b="1" dirty="0" smtClean="0">
                <a:latin typeface="Calibri" panose="020F0502020204030204" pitchFamily="34" charset="0"/>
                <a:ea typeface="Microsoft JhengHei" panose="020B0604030504040204" pitchFamily="34" charset="-120"/>
              </a:rPr>
              <a:t>long interconnects, </a:t>
            </a:r>
            <a:r>
              <a:rPr lang="en-US" sz="2200" b="1" dirty="0">
                <a:latin typeface="Calibri" panose="020F0502020204030204" pitchFamily="34" charset="0"/>
                <a:ea typeface="Microsoft JhengHei" panose="020B0604030504040204" pitchFamily="34" charset="-120"/>
              </a:rPr>
              <a:t>used for max path </a:t>
            </a:r>
            <a:r>
              <a:rPr lang="en-US" sz="2200" b="1" dirty="0" smtClean="0">
                <a:latin typeface="Calibri" panose="020F0502020204030204" pitchFamily="34" charset="0"/>
                <a:ea typeface="Microsoft JhengHei" panose="020B0604030504040204" pitchFamily="34" charset="-120"/>
              </a:rPr>
              <a:t>analysis</a:t>
            </a:r>
            <a:endParaRPr lang="en-US" sz="2200" b="1" dirty="0" smtClean="0">
              <a:latin typeface="Calibri" panose="020F0502020204030204" pitchFamily="34" charset="0"/>
              <a:ea typeface="Microsoft JhengHei" panose="020B0604030504040204" pitchFamily="34" charset="-120"/>
            </a:endParaRPr>
          </a:p>
          <a:p>
            <a:pPr marL="342900" indent="-342900">
              <a:buFont typeface="Arial" panose="020B0604020202020204" pitchFamily="34" charset="0"/>
              <a:buChar char="•"/>
            </a:pPr>
            <a:r>
              <a:rPr lang="en-US" sz="2200" b="1" dirty="0" err="1" smtClean="0">
                <a:latin typeface="Calibri" panose="020F0502020204030204" pitchFamily="34" charset="0"/>
                <a:ea typeface="Microsoft JhengHei" panose="020B0604030504040204" pitchFamily="34" charset="-120"/>
              </a:rPr>
              <a:t>RCmin</a:t>
            </a:r>
            <a:r>
              <a:rPr lang="en-US" sz="2200" b="1" dirty="0" smtClean="0">
                <a:latin typeface="Calibri" panose="020F0502020204030204" pitchFamily="34" charset="0"/>
                <a:ea typeface="Microsoft JhengHei" panose="020B0604030504040204" pitchFamily="34" charset="-120"/>
              </a:rPr>
              <a:t>: </a:t>
            </a:r>
            <a:r>
              <a:rPr lang="en-US" sz="2200" b="1" dirty="0">
                <a:latin typeface="Calibri" panose="020F0502020204030204" pitchFamily="34" charset="0"/>
                <a:ea typeface="Microsoft JhengHei" panose="020B0604030504040204" pitchFamily="34" charset="-120"/>
              </a:rPr>
              <a:t>smallest delay for paths with </a:t>
            </a:r>
            <a:r>
              <a:rPr lang="en-US" sz="2200" b="1" dirty="0" smtClean="0">
                <a:latin typeface="Calibri" panose="020F0502020204030204" pitchFamily="34" charset="0"/>
                <a:ea typeface="Microsoft JhengHei" panose="020B0604030504040204" pitchFamily="34" charset="-120"/>
              </a:rPr>
              <a:t>long interconnects, </a:t>
            </a:r>
            <a:r>
              <a:rPr lang="en-US" sz="2200" b="1" dirty="0">
                <a:latin typeface="Calibri" panose="020F0502020204030204" pitchFamily="34" charset="0"/>
                <a:ea typeface="Microsoft JhengHei" panose="020B0604030504040204" pitchFamily="34" charset="-120"/>
              </a:rPr>
              <a:t>used for min path analysis</a:t>
            </a:r>
            <a:endParaRPr lang="en-US" sz="2200" b="1" dirty="0">
              <a:latin typeface="Calibri" panose="020F0502020204030204" pitchFamily="34" charset="0"/>
              <a:ea typeface="Microsoft JhengHei" panose="020B0604030504040204" pitchFamily="34" charset="-120"/>
            </a:endParaRPr>
          </a:p>
          <a:p>
            <a:pPr marL="342900" lvl="0" indent="-342900">
              <a:buFont typeface="Arial" panose="020B0604020202020204" pitchFamily="34" charset="0"/>
              <a:buChar char="•"/>
            </a:pPr>
            <a:endParaRPr lang="en-US" sz="2400" b="1" dirty="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400" b="1" dirty="0" smtClean="0">
              <a:latin typeface="Calibri" panose="020F0502020204030204" pitchFamily="34" charset="0"/>
              <a:ea typeface="Microsoft JhengHei" panose="020B0604030504040204" pitchFamily="34" charset="-120"/>
            </a:endParaRPr>
          </a:p>
          <a:p>
            <a:pPr marR="0" lvl="0">
              <a:spcBef>
                <a:spcPts val="0"/>
              </a:spcBef>
              <a:spcAft>
                <a:spcPts val="0"/>
              </a:spcAft>
            </a:pPr>
            <a:endParaRPr lang="en-US" sz="2000" b="1" dirty="0" smtClean="0">
              <a:latin typeface="Calibri" panose="020F0502020204030204" pitchFamily="34" charset="0"/>
              <a:ea typeface="Microsoft JhengHei" panose="020B0604030504040204" pitchFamily="34" charset="-120"/>
            </a:endParaRPr>
          </a:p>
          <a:p>
            <a:pPr marL="342900" marR="0" lvl="0" indent="-342900">
              <a:spcBef>
                <a:spcPts val="0"/>
              </a:spcBef>
              <a:spcAft>
                <a:spcPts val="0"/>
              </a:spcAft>
              <a:buFont typeface="Arial" panose="020B0604020202020204" pitchFamily="34" charset="0"/>
              <a:buChar char="•"/>
            </a:pPr>
            <a:endParaRPr lang="en-US" sz="2300" b="1" dirty="0">
              <a:latin typeface="Calibri" panose="020F0502020204030204" pitchFamily="34" charset="0"/>
              <a:ea typeface="Microsoft JhengHei" panose="020B0604030504040204" pitchFamily="34" charset="-120"/>
            </a:endParaRPr>
          </a:p>
        </p:txBody>
      </p:sp>
      <p:pic>
        <p:nvPicPr>
          <p:cNvPr id="7" name="Picture 6"/>
          <p:cNvPicPr>
            <a:picLocks noChangeAspect="1"/>
          </p:cNvPicPr>
          <p:nvPr/>
        </p:nvPicPr>
        <p:blipFill>
          <a:blip r:embed="rId1"/>
          <a:stretch>
            <a:fillRect/>
          </a:stretch>
        </p:blipFill>
        <p:spPr>
          <a:xfrm>
            <a:off x="3699804" y="4392316"/>
            <a:ext cx="4953733" cy="12074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3847" y="267930"/>
            <a:ext cx="3897391" cy="2476847"/>
            <a:chOff x="739543" y="1203159"/>
            <a:chExt cx="3897391" cy="2476847"/>
          </a:xfrm>
        </p:grpSpPr>
        <p:pic>
          <p:nvPicPr>
            <p:cNvPr id="4" name="Picture 3"/>
            <p:cNvPicPr>
              <a:picLocks noChangeAspect="1"/>
            </p:cNvPicPr>
            <p:nvPr/>
          </p:nvPicPr>
          <p:blipFill>
            <a:blip r:embed="rId1"/>
            <a:stretch>
              <a:fillRect/>
            </a:stretch>
          </p:blipFill>
          <p:spPr>
            <a:xfrm>
              <a:off x="739543" y="1203159"/>
              <a:ext cx="2039756" cy="2476847"/>
            </a:xfrm>
            <a:prstGeom prst="rect">
              <a:avLst/>
            </a:prstGeom>
          </p:spPr>
        </p:pic>
        <p:pic>
          <p:nvPicPr>
            <p:cNvPr id="5" name="Picture 4"/>
            <p:cNvPicPr>
              <a:picLocks noChangeAspect="1"/>
            </p:cNvPicPr>
            <p:nvPr/>
          </p:nvPicPr>
          <p:blipFill>
            <a:blip r:embed="rId2"/>
            <a:stretch>
              <a:fillRect/>
            </a:stretch>
          </p:blipFill>
          <p:spPr>
            <a:xfrm>
              <a:off x="2779299" y="1203159"/>
              <a:ext cx="1857635" cy="2476847"/>
            </a:xfrm>
            <a:prstGeom prst="rect">
              <a:avLst/>
            </a:prstGeom>
          </p:spPr>
        </p:pic>
      </p:grpSp>
      <p:pic>
        <p:nvPicPr>
          <p:cNvPr id="7" name="Picture 6"/>
          <p:cNvPicPr>
            <a:picLocks noChangeAspect="1"/>
          </p:cNvPicPr>
          <p:nvPr/>
        </p:nvPicPr>
        <p:blipFill>
          <a:blip r:embed="rId3"/>
          <a:stretch>
            <a:fillRect/>
          </a:stretch>
        </p:blipFill>
        <p:spPr>
          <a:xfrm>
            <a:off x="7312777" y="308008"/>
            <a:ext cx="1641140" cy="2891269"/>
          </a:xfrm>
          <a:prstGeom prst="rect">
            <a:avLst/>
          </a:prstGeom>
        </p:spPr>
      </p:pic>
      <p:pic>
        <p:nvPicPr>
          <p:cNvPr id="8" name="Picture 7"/>
          <p:cNvPicPr>
            <a:picLocks noChangeAspect="1"/>
          </p:cNvPicPr>
          <p:nvPr/>
        </p:nvPicPr>
        <p:blipFill>
          <a:blip r:embed="rId4"/>
          <a:stretch>
            <a:fillRect/>
          </a:stretch>
        </p:blipFill>
        <p:spPr>
          <a:xfrm>
            <a:off x="9054866" y="685860"/>
            <a:ext cx="1632054" cy="2887909"/>
          </a:xfrm>
          <a:prstGeom prst="rect">
            <a:avLst/>
          </a:prstGeom>
        </p:spPr>
      </p:pic>
      <p:sp>
        <p:nvSpPr>
          <p:cNvPr id="9" name="Rectangle 8"/>
          <p:cNvSpPr/>
          <p:nvPr/>
        </p:nvSpPr>
        <p:spPr>
          <a:xfrm>
            <a:off x="373847" y="267930"/>
            <a:ext cx="3897391" cy="247684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
          <p:cNvSpPr txBox="1"/>
          <p:nvPr/>
        </p:nvSpPr>
        <p:spPr>
          <a:xfrm>
            <a:off x="587973" y="3415553"/>
            <a:ext cx="4266771" cy="18807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TCmax</a:t>
            </a:r>
            <a:r>
              <a:rPr lang="en-US" altLang="zh-TW" sz="2300" dirty="0" smtClean="0"/>
              <a:t>: </a:t>
            </a:r>
            <a:endParaRPr lang="en-US" altLang="zh-TW" sz="2300" dirty="0" smtClean="0"/>
          </a:p>
        </p:txBody>
      </p:sp>
      <p:sp>
        <p:nvSpPr>
          <p:cNvPr id="13" name="Rectangle 12"/>
          <p:cNvSpPr/>
          <p:nvPr/>
        </p:nvSpPr>
        <p:spPr>
          <a:xfrm>
            <a:off x="373847" y="587141"/>
            <a:ext cx="579118" cy="76039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613558" y="682500"/>
            <a:ext cx="705236" cy="15400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05022" y="759502"/>
            <a:ext cx="1674796" cy="31763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73465" y="1886552"/>
            <a:ext cx="259882" cy="1251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73465" y="3334446"/>
            <a:ext cx="259882" cy="1251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a:stretch>
            <a:fillRect/>
          </a:stretch>
        </p:blipFill>
        <p:spPr>
          <a:xfrm>
            <a:off x="4119613" y="4529735"/>
            <a:ext cx="7522210" cy="177208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p:nvPr/>
        </p:nvSpPr>
        <p:spPr>
          <a:xfrm>
            <a:off x="289669" y="1619389"/>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TCmax</a:t>
            </a:r>
            <a:r>
              <a:rPr lang="en-US" altLang="zh-TW" sz="2300" dirty="0" smtClean="0"/>
              <a:t>: </a:t>
            </a:r>
            <a:endParaRPr lang="en-US" altLang="zh-TW" sz="2300" dirty="0" smtClean="0"/>
          </a:p>
        </p:txBody>
      </p:sp>
      <p:grpSp>
        <p:nvGrpSpPr>
          <p:cNvPr id="43" name="Group 42"/>
          <p:cNvGrpSpPr/>
          <p:nvPr/>
        </p:nvGrpSpPr>
        <p:grpSpPr>
          <a:xfrm>
            <a:off x="221380" y="2481723"/>
            <a:ext cx="8011751" cy="4140246"/>
            <a:chOff x="211755" y="2124691"/>
            <a:chExt cx="8785330" cy="4525974"/>
          </a:xfrm>
        </p:grpSpPr>
        <p:pic>
          <p:nvPicPr>
            <p:cNvPr id="19" name="Picture 18"/>
            <p:cNvPicPr>
              <a:picLocks noChangeAspect="1"/>
            </p:cNvPicPr>
            <p:nvPr/>
          </p:nvPicPr>
          <p:blipFill>
            <a:blip r:embed="rId1"/>
            <a:stretch>
              <a:fillRect/>
            </a:stretch>
          </p:blipFill>
          <p:spPr>
            <a:xfrm>
              <a:off x="211755" y="2124691"/>
              <a:ext cx="8785330" cy="2415552"/>
            </a:xfrm>
            <a:prstGeom prst="rect">
              <a:avLst/>
            </a:prstGeom>
          </p:spPr>
        </p:pic>
        <p:grpSp>
          <p:nvGrpSpPr>
            <p:cNvPr id="42" name="Group 41"/>
            <p:cNvGrpSpPr/>
            <p:nvPr/>
          </p:nvGrpSpPr>
          <p:grpSpPr>
            <a:xfrm>
              <a:off x="211755" y="3955983"/>
              <a:ext cx="8785330" cy="2694682"/>
              <a:chOff x="211755" y="3955983"/>
              <a:chExt cx="8785330" cy="2694682"/>
            </a:xfrm>
          </p:grpSpPr>
          <p:pic>
            <p:nvPicPr>
              <p:cNvPr id="20" name="Picture 19"/>
              <p:cNvPicPr>
                <a:picLocks noChangeAspect="1"/>
              </p:cNvPicPr>
              <p:nvPr/>
            </p:nvPicPr>
            <p:blipFill>
              <a:blip r:embed="rId2"/>
              <a:stretch>
                <a:fillRect/>
              </a:stretch>
            </p:blipFill>
            <p:spPr>
              <a:xfrm>
                <a:off x="211755" y="4540243"/>
                <a:ext cx="8785330" cy="895475"/>
              </a:xfrm>
              <a:prstGeom prst="rect">
                <a:avLst/>
              </a:prstGeom>
            </p:spPr>
          </p:pic>
          <p:pic>
            <p:nvPicPr>
              <p:cNvPr id="21" name="Picture 20"/>
              <p:cNvPicPr>
                <a:picLocks noChangeAspect="1"/>
              </p:cNvPicPr>
              <p:nvPr/>
            </p:nvPicPr>
            <p:blipFill>
              <a:blip r:embed="rId3"/>
              <a:stretch>
                <a:fillRect/>
              </a:stretch>
            </p:blipFill>
            <p:spPr>
              <a:xfrm>
                <a:off x="211755" y="5435718"/>
                <a:ext cx="8785330" cy="1214947"/>
              </a:xfrm>
              <a:prstGeom prst="rect">
                <a:avLst/>
              </a:prstGeom>
            </p:spPr>
          </p:pic>
          <p:sp>
            <p:nvSpPr>
              <p:cNvPr id="22" name="Rectangle 21"/>
              <p:cNvSpPr/>
              <p:nvPr/>
            </p:nvSpPr>
            <p:spPr>
              <a:xfrm>
                <a:off x="8508733" y="3955983"/>
                <a:ext cx="488352" cy="1636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508733" y="4379495"/>
                <a:ext cx="488352" cy="16074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0" name="Straight Arrow Connector 39"/>
          <p:cNvCxnSpPr/>
          <p:nvPr/>
        </p:nvCxnSpPr>
        <p:spPr>
          <a:xfrm>
            <a:off x="8219102" y="5961140"/>
            <a:ext cx="897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1"/>
          <p:cNvSpPr txBox="1"/>
          <p:nvPr/>
        </p:nvSpPr>
        <p:spPr>
          <a:xfrm>
            <a:off x="9102334" y="5768834"/>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-4.1</a:t>
            </a:r>
            <a:r>
              <a:rPr lang="en-US" altLang="zh-TW" sz="1600" dirty="0" smtClean="0">
                <a:solidFill>
                  <a:srgbClr val="C00000"/>
                </a:solidFill>
              </a:rPr>
              <a:t>% Capture cell </a:t>
            </a:r>
            <a:endParaRPr lang="en-US" altLang="zh-TW" sz="1600" dirty="0" smtClean="0">
              <a:solidFill>
                <a:srgbClr val="C00000"/>
              </a:solidFill>
            </a:endParaRPr>
          </a:p>
        </p:txBody>
      </p:sp>
      <p:pic>
        <p:nvPicPr>
          <p:cNvPr id="50" name="Picture 49"/>
          <p:cNvPicPr>
            <a:picLocks noChangeAspect="1"/>
          </p:cNvPicPr>
          <p:nvPr/>
        </p:nvPicPr>
        <p:blipFill>
          <a:blip r:embed="rId4"/>
          <a:stretch>
            <a:fillRect/>
          </a:stretch>
        </p:blipFill>
        <p:spPr>
          <a:xfrm>
            <a:off x="6943511" y="668626"/>
            <a:ext cx="5248489" cy="738677"/>
          </a:xfrm>
          <a:prstGeom prst="rect">
            <a:avLst/>
          </a:prstGeom>
        </p:spPr>
      </p:pic>
      <p:sp>
        <p:nvSpPr>
          <p:cNvPr id="34" name="Content Placeholder 1"/>
          <p:cNvSpPr txBox="1"/>
          <p:nvPr/>
        </p:nvSpPr>
        <p:spPr>
          <a:xfrm>
            <a:off x="5317829" y="4457538"/>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+1.6% Launch and Data cell </a:t>
            </a:r>
            <a:endParaRPr lang="en-US" altLang="zh-TW" sz="1600" dirty="0" smtClean="0">
              <a:solidFill>
                <a:srgbClr val="C00000"/>
              </a:solidFill>
            </a:endParaRPr>
          </a:p>
        </p:txBody>
      </p:sp>
      <p:sp>
        <p:nvSpPr>
          <p:cNvPr id="29" name="Content Placeholder 1"/>
          <p:cNvSpPr txBox="1"/>
          <p:nvPr/>
        </p:nvSpPr>
        <p:spPr>
          <a:xfrm>
            <a:off x="5403400" y="4047152"/>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+8% Launch and Data Wire</a:t>
            </a:r>
            <a:endParaRPr lang="en-US" altLang="zh-TW" sz="1600" dirty="0" smtClean="0">
              <a:solidFill>
                <a:srgbClr val="C00000"/>
              </a:solidFill>
            </a:endParaRPr>
          </a:p>
        </p:txBody>
      </p:sp>
      <p:sp>
        <p:nvSpPr>
          <p:cNvPr id="51" name="Rectangle 50"/>
          <p:cNvSpPr/>
          <p:nvPr/>
        </p:nvSpPr>
        <p:spPr>
          <a:xfrm>
            <a:off x="7855879" y="5871411"/>
            <a:ext cx="377252" cy="16734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955110" y="2068131"/>
            <a:ext cx="2008065" cy="359378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578164" y="3551722"/>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8941634" y="2045565"/>
            <a:ext cx="2052710" cy="3645651"/>
            <a:chOff x="8941634" y="2045565"/>
            <a:chExt cx="2052710" cy="3645651"/>
          </a:xfrm>
        </p:grpSpPr>
        <p:pic>
          <p:nvPicPr>
            <p:cNvPr id="7" name="Picture 6"/>
            <p:cNvPicPr>
              <a:picLocks noChangeAspect="1"/>
            </p:cNvPicPr>
            <p:nvPr/>
          </p:nvPicPr>
          <p:blipFill>
            <a:blip r:embed="rId5"/>
            <a:stretch>
              <a:fillRect/>
            </a:stretch>
          </p:blipFill>
          <p:spPr>
            <a:xfrm>
              <a:off x="8941634" y="2045565"/>
              <a:ext cx="2052710" cy="3645651"/>
            </a:xfrm>
            <a:prstGeom prst="rect">
              <a:avLst/>
            </a:prstGeom>
          </p:spPr>
        </p:pic>
        <p:sp>
          <p:nvSpPr>
            <p:cNvPr id="57" name="Rectangle 56"/>
            <p:cNvSpPr/>
            <p:nvPr/>
          </p:nvSpPr>
          <p:spPr>
            <a:xfrm>
              <a:off x="10578164" y="5390147"/>
              <a:ext cx="308009" cy="19250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2123547" y="60443"/>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2123547" y="60444"/>
            <a:ext cx="4819964" cy="2060434"/>
            <a:chOff x="2123547" y="60444"/>
            <a:chExt cx="4819964" cy="2060434"/>
          </a:xfrm>
        </p:grpSpPr>
        <p:grpSp>
          <p:nvGrpSpPr>
            <p:cNvPr id="60" name="Group 59"/>
            <p:cNvGrpSpPr/>
            <p:nvPr/>
          </p:nvGrpSpPr>
          <p:grpSpPr>
            <a:xfrm>
              <a:off x="2123547" y="60444"/>
              <a:ext cx="4819964" cy="2060434"/>
              <a:chOff x="2155462" y="55490"/>
              <a:chExt cx="5323488" cy="1986439"/>
            </a:xfrm>
          </p:grpSpPr>
          <p:pic>
            <p:nvPicPr>
              <p:cNvPr id="5" name="Picture 4"/>
              <p:cNvPicPr>
                <a:picLocks noChangeAspect="1"/>
              </p:cNvPicPr>
              <p:nvPr/>
            </p:nvPicPr>
            <p:blipFill>
              <a:blip r:embed="rId6"/>
              <a:stretch>
                <a:fillRect/>
              </a:stretch>
            </p:blipFill>
            <p:spPr>
              <a:xfrm>
                <a:off x="2155462" y="59127"/>
                <a:ext cx="1679013" cy="1982802"/>
              </a:xfrm>
              <a:prstGeom prst="rect">
                <a:avLst/>
              </a:prstGeom>
            </p:spPr>
          </p:pic>
          <p:pic>
            <p:nvPicPr>
              <p:cNvPr id="59" name="Picture 58"/>
              <p:cNvPicPr>
                <a:picLocks noChangeAspect="1"/>
              </p:cNvPicPr>
              <p:nvPr/>
            </p:nvPicPr>
            <p:blipFill>
              <a:blip r:embed="rId7"/>
              <a:stretch>
                <a:fillRect/>
              </a:stretch>
            </p:blipFill>
            <p:spPr>
              <a:xfrm>
                <a:off x="3834475" y="55490"/>
                <a:ext cx="3644475" cy="1986439"/>
              </a:xfrm>
              <a:prstGeom prst="rect">
                <a:avLst/>
              </a:prstGeom>
            </p:spPr>
          </p:pic>
        </p:grpSp>
        <p:sp>
          <p:nvSpPr>
            <p:cNvPr id="12" name="Rectangle 11"/>
            <p:cNvSpPr/>
            <p:nvPr/>
          </p:nvSpPr>
          <p:spPr>
            <a:xfrm>
              <a:off x="3018552" y="393618"/>
              <a:ext cx="581867" cy="1996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40404" y="493429"/>
              <a:ext cx="1259776" cy="25427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123547" y="298383"/>
              <a:ext cx="446398" cy="64134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8941634" y="2045565"/>
            <a:ext cx="2052710" cy="3645651"/>
          </a:xfrm>
          <a:prstGeom prst="rect">
            <a:avLst/>
          </a:prstGeom>
        </p:spPr>
      </p:pic>
      <p:sp>
        <p:nvSpPr>
          <p:cNvPr id="10" name="Content Placeholder 1"/>
          <p:cNvSpPr txBox="1"/>
          <p:nvPr/>
        </p:nvSpPr>
        <p:spPr>
          <a:xfrm>
            <a:off x="289669" y="1619389"/>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TRCmax</a:t>
            </a:r>
            <a:r>
              <a:rPr lang="en-US" altLang="zh-TW" sz="2300" dirty="0" smtClean="0"/>
              <a:t>: </a:t>
            </a:r>
            <a:endParaRPr lang="en-US" altLang="zh-TW" sz="2300" dirty="0" smtClean="0"/>
          </a:p>
        </p:txBody>
      </p:sp>
      <p:sp>
        <p:nvSpPr>
          <p:cNvPr id="29" name="Content Placeholder 1"/>
          <p:cNvSpPr txBox="1"/>
          <p:nvPr/>
        </p:nvSpPr>
        <p:spPr>
          <a:xfrm>
            <a:off x="8651868" y="5867978"/>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a:solidFill>
                  <a:srgbClr val="C00000"/>
                </a:solidFill>
              </a:rPr>
              <a:t>-</a:t>
            </a:r>
            <a:r>
              <a:rPr lang="en-US" altLang="zh-TW" sz="1600" dirty="0" smtClean="0">
                <a:solidFill>
                  <a:srgbClr val="C00000"/>
                </a:solidFill>
              </a:rPr>
              <a:t>8% Capture wire</a:t>
            </a:r>
            <a:endParaRPr lang="en-US" altLang="zh-TW" sz="1600" dirty="0" smtClean="0">
              <a:solidFill>
                <a:srgbClr val="C00000"/>
              </a:solidFill>
            </a:endParaRPr>
          </a:p>
        </p:txBody>
      </p:sp>
      <p:sp>
        <p:nvSpPr>
          <p:cNvPr id="55" name="Rectangle 54"/>
          <p:cNvSpPr/>
          <p:nvPr/>
        </p:nvSpPr>
        <p:spPr>
          <a:xfrm>
            <a:off x="8955110" y="2068131"/>
            <a:ext cx="2008065" cy="3593785"/>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578164" y="3551722"/>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0578164" y="5390147"/>
            <a:ext cx="308009" cy="19250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85731" y="2265258"/>
            <a:ext cx="7836594" cy="3848603"/>
            <a:chOff x="289669" y="2155208"/>
            <a:chExt cx="7836594" cy="3848603"/>
          </a:xfrm>
        </p:grpSpPr>
        <p:pic>
          <p:nvPicPr>
            <p:cNvPr id="2" name="Picture 1"/>
            <p:cNvPicPr>
              <a:picLocks noChangeAspect="1"/>
            </p:cNvPicPr>
            <p:nvPr/>
          </p:nvPicPr>
          <p:blipFill>
            <a:blip r:embed="rId2"/>
            <a:stretch>
              <a:fillRect/>
            </a:stretch>
          </p:blipFill>
          <p:spPr>
            <a:xfrm>
              <a:off x="289669" y="2155208"/>
              <a:ext cx="7836594" cy="2162074"/>
            </a:xfrm>
            <a:prstGeom prst="rect">
              <a:avLst/>
            </a:prstGeom>
          </p:spPr>
        </p:pic>
        <p:pic>
          <p:nvPicPr>
            <p:cNvPr id="3" name="Picture 2"/>
            <p:cNvPicPr>
              <a:picLocks noChangeAspect="1"/>
            </p:cNvPicPr>
            <p:nvPr/>
          </p:nvPicPr>
          <p:blipFill>
            <a:blip r:embed="rId3"/>
            <a:stretch>
              <a:fillRect/>
            </a:stretch>
          </p:blipFill>
          <p:spPr>
            <a:xfrm>
              <a:off x="289669" y="4317282"/>
              <a:ext cx="7836594" cy="726571"/>
            </a:xfrm>
            <a:prstGeom prst="rect">
              <a:avLst/>
            </a:prstGeom>
          </p:spPr>
        </p:pic>
        <p:pic>
          <p:nvPicPr>
            <p:cNvPr id="8" name="Picture 7"/>
            <p:cNvPicPr>
              <a:picLocks noChangeAspect="1"/>
            </p:cNvPicPr>
            <p:nvPr/>
          </p:nvPicPr>
          <p:blipFill>
            <a:blip r:embed="rId4"/>
            <a:stretch>
              <a:fillRect/>
            </a:stretch>
          </p:blipFill>
          <p:spPr>
            <a:xfrm>
              <a:off x="289669" y="5043853"/>
              <a:ext cx="7836594" cy="959958"/>
            </a:xfrm>
            <a:prstGeom prst="rect">
              <a:avLst/>
            </a:prstGeom>
          </p:spPr>
        </p:pic>
      </p:grpSp>
      <p:sp>
        <p:nvSpPr>
          <p:cNvPr id="51" name="Rectangle 50"/>
          <p:cNvSpPr/>
          <p:nvPr/>
        </p:nvSpPr>
        <p:spPr>
          <a:xfrm>
            <a:off x="7700211" y="4071486"/>
            <a:ext cx="422114" cy="9625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00211" y="5255394"/>
            <a:ext cx="422114" cy="1347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43428" y="3928204"/>
            <a:ext cx="2839688" cy="369332"/>
          </a:xfrm>
          <a:prstGeom prst="rect">
            <a:avLst/>
          </a:prstGeom>
        </p:spPr>
        <p:txBody>
          <a:bodyPr wrap="none">
            <a:spAutoFit/>
          </a:bodyPr>
          <a:lstStyle/>
          <a:p>
            <a:r>
              <a:rPr lang="en-US" altLang="zh-TW" b="1" dirty="0">
                <a:solidFill>
                  <a:srgbClr val="C00000"/>
                </a:solidFill>
              </a:rPr>
              <a:t>+1.6% Launch </a:t>
            </a:r>
            <a:r>
              <a:rPr lang="en-US" altLang="zh-TW" b="1" dirty="0" smtClean="0">
                <a:solidFill>
                  <a:srgbClr val="C00000"/>
                </a:solidFill>
              </a:rPr>
              <a:t>and Data cell </a:t>
            </a:r>
            <a:endParaRPr lang="en-US" altLang="zh-TW" b="1" dirty="0">
              <a:solidFill>
                <a:srgbClr val="C00000"/>
              </a:solidFill>
            </a:endParaRPr>
          </a:p>
        </p:txBody>
      </p:sp>
      <p:sp>
        <p:nvSpPr>
          <p:cNvPr id="37" name="Content Placeholder 1"/>
          <p:cNvSpPr txBox="1"/>
          <p:nvPr/>
        </p:nvSpPr>
        <p:spPr>
          <a:xfrm>
            <a:off x="5897155" y="4894311"/>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-4.1</a:t>
            </a:r>
            <a:r>
              <a:rPr lang="en-US" altLang="zh-TW" sz="1600" dirty="0" smtClean="0">
                <a:solidFill>
                  <a:srgbClr val="C00000"/>
                </a:solidFill>
              </a:rPr>
              <a:t>% Capture cell </a:t>
            </a:r>
            <a:endParaRPr lang="en-US" altLang="zh-TW" sz="1600" dirty="0" smtClean="0">
              <a:solidFill>
                <a:srgbClr val="C00000"/>
              </a:solidFill>
            </a:endParaRPr>
          </a:p>
        </p:txBody>
      </p:sp>
      <p:cxnSp>
        <p:nvCxnSpPr>
          <p:cNvPr id="24" name="Elbow Connector 23"/>
          <p:cNvCxnSpPr/>
          <p:nvPr/>
        </p:nvCxnSpPr>
        <p:spPr>
          <a:xfrm rot="10800000">
            <a:off x="7151571" y="5107400"/>
            <a:ext cx="548640" cy="213089"/>
          </a:xfrm>
          <a:prstGeom prst="bentConnector3">
            <a:avLst>
              <a:gd name="adj1" fmla="val 1008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29" idx="1"/>
          </p:cNvCxnSpPr>
          <p:nvPr/>
        </p:nvCxnSpPr>
        <p:spPr>
          <a:xfrm>
            <a:off x="8122325" y="5633882"/>
            <a:ext cx="529543" cy="4471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700211" y="5616110"/>
            <a:ext cx="435590" cy="1713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stretch>
            <a:fillRect/>
          </a:stretch>
        </p:blipFill>
        <p:spPr>
          <a:xfrm>
            <a:off x="6943511" y="668626"/>
            <a:ext cx="5248489" cy="738677"/>
          </a:xfrm>
          <a:prstGeom prst="rect">
            <a:avLst/>
          </a:prstGeom>
        </p:spPr>
      </p:pic>
      <p:grpSp>
        <p:nvGrpSpPr>
          <p:cNvPr id="53" name="Group 52"/>
          <p:cNvGrpSpPr/>
          <p:nvPr/>
        </p:nvGrpSpPr>
        <p:grpSpPr>
          <a:xfrm>
            <a:off x="2123547" y="60444"/>
            <a:ext cx="4819964" cy="2060434"/>
            <a:chOff x="2123547" y="60444"/>
            <a:chExt cx="4819964" cy="2060434"/>
          </a:xfrm>
        </p:grpSpPr>
        <p:grpSp>
          <p:nvGrpSpPr>
            <p:cNvPr id="54" name="Group 53"/>
            <p:cNvGrpSpPr/>
            <p:nvPr/>
          </p:nvGrpSpPr>
          <p:grpSpPr>
            <a:xfrm>
              <a:off x="2123547" y="60444"/>
              <a:ext cx="4819964" cy="2060434"/>
              <a:chOff x="2155462" y="55490"/>
              <a:chExt cx="5323488" cy="1986439"/>
            </a:xfrm>
          </p:grpSpPr>
          <p:pic>
            <p:nvPicPr>
              <p:cNvPr id="61" name="Picture 60"/>
              <p:cNvPicPr>
                <a:picLocks noChangeAspect="1"/>
              </p:cNvPicPr>
              <p:nvPr/>
            </p:nvPicPr>
            <p:blipFill>
              <a:blip r:embed="rId6"/>
              <a:stretch>
                <a:fillRect/>
              </a:stretch>
            </p:blipFill>
            <p:spPr>
              <a:xfrm>
                <a:off x="2155462" y="59127"/>
                <a:ext cx="1679013" cy="1982802"/>
              </a:xfrm>
              <a:prstGeom prst="rect">
                <a:avLst/>
              </a:prstGeom>
            </p:spPr>
          </p:pic>
          <p:pic>
            <p:nvPicPr>
              <p:cNvPr id="62" name="Picture 61"/>
              <p:cNvPicPr>
                <a:picLocks noChangeAspect="1"/>
              </p:cNvPicPr>
              <p:nvPr/>
            </p:nvPicPr>
            <p:blipFill>
              <a:blip r:embed="rId7"/>
              <a:stretch>
                <a:fillRect/>
              </a:stretch>
            </p:blipFill>
            <p:spPr>
              <a:xfrm>
                <a:off x="3834475" y="55490"/>
                <a:ext cx="3644475" cy="1986439"/>
              </a:xfrm>
              <a:prstGeom prst="rect">
                <a:avLst/>
              </a:prstGeom>
            </p:spPr>
          </p:pic>
        </p:grpSp>
        <p:sp>
          <p:nvSpPr>
            <p:cNvPr id="58" name="Rectangle 57"/>
            <p:cNvSpPr/>
            <p:nvPr/>
          </p:nvSpPr>
          <p:spPr>
            <a:xfrm>
              <a:off x="3018552" y="393618"/>
              <a:ext cx="581867" cy="19962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640404" y="493429"/>
              <a:ext cx="1259776" cy="25427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2123547" y="298383"/>
              <a:ext cx="446398" cy="641345"/>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p:cNvSpPr/>
          <p:nvPr/>
        </p:nvSpPr>
        <p:spPr>
          <a:xfrm>
            <a:off x="2123547" y="60443"/>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p:nvPr/>
        </p:nvSpPr>
        <p:spPr>
          <a:xfrm>
            <a:off x="289669" y="1619389"/>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RCmin</a:t>
            </a:r>
            <a:r>
              <a:rPr lang="en-US" altLang="zh-TW" sz="2300" dirty="0" smtClean="0"/>
              <a:t>: </a:t>
            </a:r>
            <a:endParaRPr lang="en-US" altLang="zh-TW" sz="2300" dirty="0" smtClean="0"/>
          </a:p>
        </p:txBody>
      </p:sp>
      <p:grpSp>
        <p:nvGrpSpPr>
          <p:cNvPr id="21" name="Group 20"/>
          <p:cNvGrpSpPr/>
          <p:nvPr/>
        </p:nvGrpSpPr>
        <p:grpSpPr>
          <a:xfrm>
            <a:off x="238369" y="2715861"/>
            <a:ext cx="10434651" cy="3590482"/>
            <a:chOff x="297518" y="2213673"/>
            <a:chExt cx="10434651" cy="3590482"/>
          </a:xfrm>
        </p:grpSpPr>
        <p:pic>
          <p:nvPicPr>
            <p:cNvPr id="17" name="Picture 16"/>
            <p:cNvPicPr>
              <a:picLocks noChangeAspect="1"/>
            </p:cNvPicPr>
            <p:nvPr/>
          </p:nvPicPr>
          <p:blipFill>
            <a:blip r:embed="rId1"/>
            <a:stretch>
              <a:fillRect/>
            </a:stretch>
          </p:blipFill>
          <p:spPr>
            <a:xfrm>
              <a:off x="297518" y="2213673"/>
              <a:ext cx="10434650" cy="1912799"/>
            </a:xfrm>
            <a:prstGeom prst="rect">
              <a:avLst/>
            </a:prstGeom>
          </p:spPr>
        </p:pic>
        <p:pic>
          <p:nvPicPr>
            <p:cNvPr id="19" name="Picture 18"/>
            <p:cNvPicPr>
              <a:picLocks noChangeAspect="1"/>
            </p:cNvPicPr>
            <p:nvPr/>
          </p:nvPicPr>
          <p:blipFill>
            <a:blip r:embed="rId2"/>
            <a:stretch>
              <a:fillRect/>
            </a:stretch>
          </p:blipFill>
          <p:spPr>
            <a:xfrm>
              <a:off x="297518" y="4126944"/>
              <a:ext cx="10434650" cy="620795"/>
            </a:xfrm>
            <a:prstGeom prst="rect">
              <a:avLst/>
            </a:prstGeom>
          </p:spPr>
        </p:pic>
        <p:pic>
          <p:nvPicPr>
            <p:cNvPr id="20" name="Picture 19"/>
            <p:cNvPicPr>
              <a:picLocks noChangeAspect="1"/>
            </p:cNvPicPr>
            <p:nvPr/>
          </p:nvPicPr>
          <p:blipFill>
            <a:blip r:embed="rId3"/>
            <a:stretch>
              <a:fillRect/>
            </a:stretch>
          </p:blipFill>
          <p:spPr>
            <a:xfrm>
              <a:off x="297519" y="4747739"/>
              <a:ext cx="10434650" cy="1056416"/>
            </a:xfrm>
            <a:prstGeom prst="rect">
              <a:avLst/>
            </a:prstGeom>
          </p:spPr>
        </p:pic>
      </p:grpSp>
      <p:sp>
        <p:nvSpPr>
          <p:cNvPr id="29" name="Content Placeholder 1"/>
          <p:cNvSpPr txBox="1"/>
          <p:nvPr/>
        </p:nvSpPr>
        <p:spPr>
          <a:xfrm>
            <a:off x="8689411" y="5116753"/>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+8% Capture wire</a:t>
            </a:r>
            <a:endParaRPr lang="en-US" altLang="zh-TW" sz="1600" dirty="0" smtClean="0">
              <a:solidFill>
                <a:srgbClr val="C00000"/>
              </a:solidFill>
            </a:endParaRPr>
          </a:p>
        </p:txBody>
      </p:sp>
      <p:sp>
        <p:nvSpPr>
          <p:cNvPr id="18" name="Rectangle 17"/>
          <p:cNvSpPr/>
          <p:nvPr/>
        </p:nvSpPr>
        <p:spPr>
          <a:xfrm>
            <a:off x="8627158" y="5480524"/>
            <a:ext cx="1802160" cy="338554"/>
          </a:xfrm>
          <a:prstGeom prst="rect">
            <a:avLst/>
          </a:prstGeom>
        </p:spPr>
        <p:txBody>
          <a:bodyPr wrap="none">
            <a:spAutoFit/>
          </a:bodyPr>
          <a:lstStyle/>
          <a:p>
            <a:r>
              <a:rPr lang="en-US" altLang="zh-TW" sz="1600" b="1" dirty="0">
                <a:solidFill>
                  <a:srgbClr val="C00000"/>
                </a:solidFill>
              </a:rPr>
              <a:t>+1.6% </a:t>
            </a:r>
            <a:r>
              <a:rPr lang="en-US" altLang="zh-TW" sz="1600" b="1" dirty="0" smtClean="0">
                <a:solidFill>
                  <a:srgbClr val="C00000"/>
                </a:solidFill>
              </a:rPr>
              <a:t>Capture cell </a:t>
            </a:r>
            <a:endParaRPr lang="en-US" altLang="zh-TW" sz="1600" b="1" dirty="0">
              <a:solidFill>
                <a:srgbClr val="C00000"/>
              </a:solidFill>
            </a:endParaRPr>
          </a:p>
        </p:txBody>
      </p:sp>
      <p:pic>
        <p:nvPicPr>
          <p:cNvPr id="34" name="Picture 33"/>
          <p:cNvPicPr>
            <a:picLocks noChangeAspect="1"/>
          </p:cNvPicPr>
          <p:nvPr/>
        </p:nvPicPr>
        <p:blipFill>
          <a:blip r:embed="rId4"/>
          <a:stretch>
            <a:fillRect/>
          </a:stretch>
        </p:blipFill>
        <p:spPr>
          <a:xfrm>
            <a:off x="8394497" y="51244"/>
            <a:ext cx="1494172" cy="2576453"/>
          </a:xfrm>
          <a:prstGeom prst="rect">
            <a:avLst/>
          </a:prstGeom>
        </p:spPr>
      </p:pic>
      <p:sp>
        <p:nvSpPr>
          <p:cNvPr id="38" name="Rectangle 37"/>
          <p:cNvSpPr/>
          <p:nvPr/>
        </p:nvSpPr>
        <p:spPr>
          <a:xfrm>
            <a:off x="8401994" y="85332"/>
            <a:ext cx="1463902" cy="252311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0250905" y="4271556"/>
            <a:ext cx="360090" cy="13681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1"/>
          <p:cNvSpPr txBox="1"/>
          <p:nvPr/>
        </p:nvSpPr>
        <p:spPr>
          <a:xfrm>
            <a:off x="7878159" y="4202719"/>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-4.1</a:t>
            </a:r>
            <a:r>
              <a:rPr lang="en-US" altLang="zh-TW" sz="1600" dirty="0" smtClean="0">
                <a:solidFill>
                  <a:srgbClr val="C00000"/>
                </a:solidFill>
              </a:rPr>
              <a:t>% Launch and Data cell </a:t>
            </a:r>
            <a:endParaRPr lang="en-US" altLang="zh-TW" sz="1600" dirty="0" smtClean="0">
              <a:solidFill>
                <a:srgbClr val="C00000"/>
              </a:solidFill>
            </a:endParaRPr>
          </a:p>
        </p:txBody>
      </p:sp>
      <p:sp>
        <p:nvSpPr>
          <p:cNvPr id="40" name="Rectangle 39"/>
          <p:cNvSpPr/>
          <p:nvPr/>
        </p:nvSpPr>
        <p:spPr>
          <a:xfrm>
            <a:off x="10315977" y="5195714"/>
            <a:ext cx="357041" cy="1562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313947" y="5560439"/>
            <a:ext cx="357041" cy="1562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57887" y="1076731"/>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557886" y="2385558"/>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219799" y="248645"/>
            <a:ext cx="4819964" cy="2060434"/>
            <a:chOff x="2123547" y="60444"/>
            <a:chExt cx="4819964" cy="2060434"/>
          </a:xfrm>
        </p:grpSpPr>
        <p:grpSp>
          <p:nvGrpSpPr>
            <p:cNvPr id="45" name="Group 44"/>
            <p:cNvGrpSpPr/>
            <p:nvPr/>
          </p:nvGrpSpPr>
          <p:grpSpPr>
            <a:xfrm>
              <a:off x="2123547" y="60444"/>
              <a:ext cx="4819964" cy="2060434"/>
              <a:chOff x="2155462" y="55490"/>
              <a:chExt cx="5323488" cy="1986439"/>
            </a:xfrm>
          </p:grpSpPr>
          <p:pic>
            <p:nvPicPr>
              <p:cNvPr id="52" name="Picture 51"/>
              <p:cNvPicPr>
                <a:picLocks noChangeAspect="1"/>
              </p:cNvPicPr>
              <p:nvPr/>
            </p:nvPicPr>
            <p:blipFill>
              <a:blip r:embed="rId5"/>
              <a:stretch>
                <a:fillRect/>
              </a:stretch>
            </p:blipFill>
            <p:spPr>
              <a:xfrm>
                <a:off x="2155462" y="59127"/>
                <a:ext cx="1679013" cy="1982802"/>
              </a:xfrm>
              <a:prstGeom prst="rect">
                <a:avLst/>
              </a:prstGeom>
            </p:spPr>
          </p:pic>
          <p:pic>
            <p:nvPicPr>
              <p:cNvPr id="53" name="Picture 52"/>
              <p:cNvPicPr>
                <a:picLocks noChangeAspect="1"/>
              </p:cNvPicPr>
              <p:nvPr/>
            </p:nvPicPr>
            <p:blipFill>
              <a:blip r:embed="rId6"/>
              <a:stretch>
                <a:fillRect/>
              </a:stretch>
            </p:blipFill>
            <p:spPr>
              <a:xfrm>
                <a:off x="3834475" y="55490"/>
                <a:ext cx="3644475" cy="1986439"/>
              </a:xfrm>
              <a:prstGeom prst="rect">
                <a:avLst/>
              </a:prstGeom>
            </p:spPr>
          </p:pic>
        </p:grpSp>
        <p:sp>
          <p:nvSpPr>
            <p:cNvPr id="46" name="Rectangle 45"/>
            <p:cNvSpPr/>
            <p:nvPr/>
          </p:nvSpPr>
          <p:spPr>
            <a:xfrm>
              <a:off x="3039111" y="1024406"/>
              <a:ext cx="493362" cy="17460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678906" y="1544346"/>
              <a:ext cx="1264605" cy="12513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p:cNvSpPr/>
          <p:nvPr/>
        </p:nvSpPr>
        <p:spPr>
          <a:xfrm>
            <a:off x="2219798" y="1155033"/>
            <a:ext cx="423625" cy="11457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19799" y="248644"/>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p:nvPr/>
        </p:nvSpPr>
        <p:spPr>
          <a:xfrm>
            <a:off x="393970" y="1882902"/>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Cmax</a:t>
            </a:r>
            <a:r>
              <a:rPr lang="en-US" altLang="zh-TW" sz="2300" dirty="0" smtClean="0"/>
              <a:t>: </a:t>
            </a:r>
            <a:endParaRPr lang="en-US" altLang="zh-TW" sz="2300" dirty="0" smtClean="0"/>
          </a:p>
        </p:txBody>
      </p:sp>
      <p:pic>
        <p:nvPicPr>
          <p:cNvPr id="34" name="Picture 33"/>
          <p:cNvPicPr>
            <a:picLocks noChangeAspect="1"/>
          </p:cNvPicPr>
          <p:nvPr/>
        </p:nvPicPr>
        <p:blipFill>
          <a:blip r:embed="rId1"/>
          <a:stretch>
            <a:fillRect/>
          </a:stretch>
        </p:blipFill>
        <p:spPr>
          <a:xfrm>
            <a:off x="8394497" y="51244"/>
            <a:ext cx="1494172" cy="2576453"/>
          </a:xfrm>
          <a:prstGeom prst="rect">
            <a:avLst/>
          </a:prstGeom>
        </p:spPr>
      </p:pic>
      <p:sp>
        <p:nvSpPr>
          <p:cNvPr id="38" name="Rectangle 37"/>
          <p:cNvSpPr/>
          <p:nvPr/>
        </p:nvSpPr>
        <p:spPr>
          <a:xfrm>
            <a:off x="8401994" y="85332"/>
            <a:ext cx="1463902" cy="252311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57887" y="1076731"/>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557886" y="2385558"/>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2219799" y="248645"/>
            <a:ext cx="4819964" cy="2060434"/>
            <a:chOff x="2123547" y="60444"/>
            <a:chExt cx="4819964" cy="2060434"/>
          </a:xfrm>
        </p:grpSpPr>
        <p:grpSp>
          <p:nvGrpSpPr>
            <p:cNvPr id="45" name="Group 44"/>
            <p:cNvGrpSpPr/>
            <p:nvPr/>
          </p:nvGrpSpPr>
          <p:grpSpPr>
            <a:xfrm>
              <a:off x="2123547" y="60444"/>
              <a:ext cx="4819964" cy="2060434"/>
              <a:chOff x="2155462" y="55490"/>
              <a:chExt cx="5323488" cy="1986439"/>
            </a:xfrm>
          </p:grpSpPr>
          <p:pic>
            <p:nvPicPr>
              <p:cNvPr id="52" name="Picture 51"/>
              <p:cNvPicPr>
                <a:picLocks noChangeAspect="1"/>
              </p:cNvPicPr>
              <p:nvPr/>
            </p:nvPicPr>
            <p:blipFill>
              <a:blip r:embed="rId2"/>
              <a:stretch>
                <a:fillRect/>
              </a:stretch>
            </p:blipFill>
            <p:spPr>
              <a:xfrm>
                <a:off x="2155462" y="59127"/>
                <a:ext cx="1679013" cy="1982802"/>
              </a:xfrm>
              <a:prstGeom prst="rect">
                <a:avLst/>
              </a:prstGeom>
            </p:spPr>
          </p:pic>
          <p:pic>
            <p:nvPicPr>
              <p:cNvPr id="53" name="Picture 52"/>
              <p:cNvPicPr>
                <a:picLocks noChangeAspect="1"/>
              </p:cNvPicPr>
              <p:nvPr/>
            </p:nvPicPr>
            <p:blipFill>
              <a:blip r:embed="rId3"/>
              <a:stretch>
                <a:fillRect/>
              </a:stretch>
            </p:blipFill>
            <p:spPr>
              <a:xfrm>
                <a:off x="3834475" y="55490"/>
                <a:ext cx="3644475" cy="1986439"/>
              </a:xfrm>
              <a:prstGeom prst="rect">
                <a:avLst/>
              </a:prstGeom>
            </p:spPr>
          </p:pic>
        </p:grpSp>
        <p:sp>
          <p:nvSpPr>
            <p:cNvPr id="46" name="Rectangle 45"/>
            <p:cNvSpPr/>
            <p:nvPr/>
          </p:nvSpPr>
          <p:spPr>
            <a:xfrm>
              <a:off x="2981597" y="1299804"/>
              <a:ext cx="242867" cy="17144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621153" y="1408678"/>
              <a:ext cx="1322357" cy="13566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p:cNvSpPr/>
          <p:nvPr/>
        </p:nvSpPr>
        <p:spPr>
          <a:xfrm>
            <a:off x="2219798" y="1155033"/>
            <a:ext cx="423625" cy="11457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19799" y="248644"/>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47229" y="2898936"/>
            <a:ext cx="10424270" cy="3394957"/>
            <a:chOff x="299957" y="2659626"/>
            <a:chExt cx="9660086" cy="3146079"/>
          </a:xfrm>
        </p:grpSpPr>
        <p:pic>
          <p:nvPicPr>
            <p:cNvPr id="2" name="Picture 1"/>
            <p:cNvPicPr>
              <a:picLocks noChangeAspect="1"/>
            </p:cNvPicPr>
            <p:nvPr/>
          </p:nvPicPr>
          <p:blipFill>
            <a:blip r:embed="rId4"/>
            <a:stretch>
              <a:fillRect/>
            </a:stretch>
          </p:blipFill>
          <p:spPr>
            <a:xfrm>
              <a:off x="299957" y="2659626"/>
              <a:ext cx="9660086" cy="1788001"/>
            </a:xfrm>
            <a:prstGeom prst="rect">
              <a:avLst/>
            </a:prstGeom>
          </p:spPr>
        </p:pic>
        <p:pic>
          <p:nvPicPr>
            <p:cNvPr id="3" name="Picture 2"/>
            <p:cNvPicPr>
              <a:picLocks noChangeAspect="1"/>
            </p:cNvPicPr>
            <p:nvPr/>
          </p:nvPicPr>
          <p:blipFill>
            <a:blip r:embed="rId5"/>
            <a:stretch>
              <a:fillRect/>
            </a:stretch>
          </p:blipFill>
          <p:spPr>
            <a:xfrm>
              <a:off x="299957" y="4450026"/>
              <a:ext cx="9660086" cy="453300"/>
            </a:xfrm>
            <a:prstGeom prst="rect">
              <a:avLst/>
            </a:prstGeom>
          </p:spPr>
        </p:pic>
        <p:pic>
          <p:nvPicPr>
            <p:cNvPr id="4" name="Picture 3"/>
            <p:cNvPicPr>
              <a:picLocks noChangeAspect="1"/>
            </p:cNvPicPr>
            <p:nvPr/>
          </p:nvPicPr>
          <p:blipFill>
            <a:blip r:embed="rId6"/>
            <a:stretch>
              <a:fillRect/>
            </a:stretch>
          </p:blipFill>
          <p:spPr>
            <a:xfrm>
              <a:off x="299957" y="4898209"/>
              <a:ext cx="9660086" cy="907496"/>
            </a:xfrm>
            <a:prstGeom prst="rect">
              <a:avLst/>
            </a:prstGeom>
          </p:spPr>
        </p:pic>
      </p:grpSp>
      <p:sp>
        <p:nvSpPr>
          <p:cNvPr id="39" name="Content Placeholder 1"/>
          <p:cNvSpPr txBox="1"/>
          <p:nvPr/>
        </p:nvSpPr>
        <p:spPr>
          <a:xfrm>
            <a:off x="7821067" y="4239249"/>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-8</a:t>
            </a:r>
            <a:r>
              <a:rPr lang="en-US" altLang="zh-TW" sz="1600" dirty="0" smtClean="0">
                <a:solidFill>
                  <a:srgbClr val="C00000"/>
                </a:solidFill>
              </a:rPr>
              <a:t>% Launch and Data wire </a:t>
            </a:r>
            <a:endParaRPr lang="en-US" altLang="zh-TW" sz="1600" dirty="0" smtClean="0">
              <a:solidFill>
                <a:srgbClr val="C00000"/>
              </a:solidFill>
            </a:endParaRPr>
          </a:p>
        </p:txBody>
      </p:sp>
      <p:sp>
        <p:nvSpPr>
          <p:cNvPr id="49" name="Rectangle 48"/>
          <p:cNvSpPr/>
          <p:nvPr/>
        </p:nvSpPr>
        <p:spPr>
          <a:xfrm>
            <a:off x="10172111" y="4383931"/>
            <a:ext cx="360090" cy="13681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401994" y="5250762"/>
            <a:ext cx="1802160" cy="338554"/>
          </a:xfrm>
          <a:prstGeom prst="rect">
            <a:avLst/>
          </a:prstGeom>
        </p:spPr>
        <p:txBody>
          <a:bodyPr wrap="none">
            <a:spAutoFit/>
          </a:bodyPr>
          <a:lstStyle/>
          <a:p>
            <a:r>
              <a:rPr lang="en-US" altLang="zh-TW" sz="1600" b="1" dirty="0">
                <a:solidFill>
                  <a:srgbClr val="C00000"/>
                </a:solidFill>
              </a:rPr>
              <a:t>+1.6% </a:t>
            </a:r>
            <a:r>
              <a:rPr lang="en-US" altLang="zh-TW" sz="1600" b="1" dirty="0" smtClean="0">
                <a:solidFill>
                  <a:srgbClr val="C00000"/>
                </a:solidFill>
              </a:rPr>
              <a:t>Capture cell </a:t>
            </a:r>
            <a:endParaRPr lang="en-US" altLang="zh-TW" sz="1600" b="1" dirty="0">
              <a:solidFill>
                <a:srgbClr val="C00000"/>
              </a:solidFill>
            </a:endParaRPr>
          </a:p>
        </p:txBody>
      </p:sp>
      <p:sp>
        <p:nvSpPr>
          <p:cNvPr id="30" name="Content Placeholder 1"/>
          <p:cNvSpPr txBox="1"/>
          <p:nvPr/>
        </p:nvSpPr>
        <p:spPr>
          <a:xfrm>
            <a:off x="7754830" y="4586305"/>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-4.1</a:t>
            </a:r>
            <a:r>
              <a:rPr lang="en-US" altLang="zh-TW" sz="1600" dirty="0" smtClean="0">
                <a:solidFill>
                  <a:srgbClr val="C00000"/>
                </a:solidFill>
              </a:rPr>
              <a:t>% Launch and Data cell </a:t>
            </a:r>
            <a:endParaRPr lang="en-US" altLang="zh-TW" sz="1600" dirty="0" smtClean="0">
              <a:solidFill>
                <a:srgbClr val="C00000"/>
              </a:solidFill>
            </a:endParaRPr>
          </a:p>
        </p:txBody>
      </p:sp>
      <p:sp>
        <p:nvSpPr>
          <p:cNvPr id="41" name="Rectangle 40"/>
          <p:cNvSpPr/>
          <p:nvPr/>
        </p:nvSpPr>
        <p:spPr>
          <a:xfrm>
            <a:off x="10183528" y="4697128"/>
            <a:ext cx="345624" cy="13884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112139" y="5399773"/>
            <a:ext cx="357041" cy="1160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7319" y="2688090"/>
            <a:ext cx="10550049" cy="3546236"/>
            <a:chOff x="393970" y="2722845"/>
            <a:chExt cx="10550049" cy="3546236"/>
          </a:xfrm>
        </p:grpSpPr>
        <p:pic>
          <p:nvPicPr>
            <p:cNvPr id="3" name="Picture 2"/>
            <p:cNvPicPr>
              <a:picLocks noChangeAspect="1"/>
            </p:cNvPicPr>
            <p:nvPr/>
          </p:nvPicPr>
          <p:blipFill>
            <a:blip r:embed="rId1"/>
            <a:stretch>
              <a:fillRect/>
            </a:stretch>
          </p:blipFill>
          <p:spPr>
            <a:xfrm>
              <a:off x="393970" y="4665924"/>
              <a:ext cx="10550049" cy="648266"/>
            </a:xfrm>
            <a:prstGeom prst="rect">
              <a:avLst/>
            </a:prstGeom>
          </p:spPr>
        </p:pic>
        <p:pic>
          <p:nvPicPr>
            <p:cNvPr id="2" name="Picture 1"/>
            <p:cNvPicPr>
              <a:picLocks noChangeAspect="1"/>
            </p:cNvPicPr>
            <p:nvPr/>
          </p:nvPicPr>
          <p:blipFill>
            <a:blip r:embed="rId2"/>
            <a:stretch>
              <a:fillRect/>
            </a:stretch>
          </p:blipFill>
          <p:spPr>
            <a:xfrm>
              <a:off x="393970" y="2722845"/>
              <a:ext cx="10550049" cy="1943079"/>
            </a:xfrm>
            <a:prstGeom prst="rect">
              <a:avLst/>
            </a:prstGeom>
          </p:spPr>
        </p:pic>
        <p:pic>
          <p:nvPicPr>
            <p:cNvPr id="4" name="Picture 3"/>
            <p:cNvPicPr>
              <a:picLocks noChangeAspect="1"/>
            </p:cNvPicPr>
            <p:nvPr/>
          </p:nvPicPr>
          <p:blipFill>
            <a:blip r:embed="rId3"/>
            <a:stretch>
              <a:fillRect/>
            </a:stretch>
          </p:blipFill>
          <p:spPr>
            <a:xfrm>
              <a:off x="393970" y="5307181"/>
              <a:ext cx="10550049" cy="961900"/>
            </a:xfrm>
            <a:prstGeom prst="rect">
              <a:avLst/>
            </a:prstGeom>
          </p:spPr>
        </p:pic>
      </p:grpSp>
      <p:pic>
        <p:nvPicPr>
          <p:cNvPr id="25" name="Picture 24"/>
          <p:cNvPicPr>
            <a:picLocks noChangeAspect="1"/>
          </p:cNvPicPr>
          <p:nvPr/>
        </p:nvPicPr>
        <p:blipFill>
          <a:blip r:embed="rId4"/>
          <a:stretch>
            <a:fillRect/>
          </a:stretch>
        </p:blipFill>
        <p:spPr>
          <a:xfrm>
            <a:off x="8401994" y="82743"/>
            <a:ext cx="1494360" cy="2514068"/>
          </a:xfrm>
          <a:prstGeom prst="rect">
            <a:avLst/>
          </a:prstGeom>
        </p:spPr>
      </p:pic>
      <p:sp>
        <p:nvSpPr>
          <p:cNvPr id="10" name="Content Placeholder 1"/>
          <p:cNvSpPr txBox="1"/>
          <p:nvPr/>
        </p:nvSpPr>
        <p:spPr>
          <a:xfrm>
            <a:off x="393970" y="1882902"/>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RCmax</a:t>
            </a:r>
            <a:r>
              <a:rPr lang="en-US" altLang="zh-TW" sz="2300" dirty="0" smtClean="0"/>
              <a:t>: </a:t>
            </a:r>
            <a:endParaRPr lang="en-US" altLang="zh-TW" sz="2300" dirty="0" smtClean="0"/>
          </a:p>
        </p:txBody>
      </p:sp>
      <p:sp>
        <p:nvSpPr>
          <p:cNvPr id="38" name="Rectangle 37"/>
          <p:cNvSpPr/>
          <p:nvPr/>
        </p:nvSpPr>
        <p:spPr>
          <a:xfrm>
            <a:off x="8401994" y="85332"/>
            <a:ext cx="1463902" cy="252311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57887" y="1076731"/>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557886" y="2385558"/>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stretch>
            <a:fillRect/>
          </a:stretch>
        </p:blipFill>
        <p:spPr>
          <a:xfrm>
            <a:off x="2219799" y="252417"/>
            <a:ext cx="1520203" cy="2056663"/>
          </a:xfrm>
          <a:prstGeom prst="rect">
            <a:avLst/>
          </a:prstGeom>
        </p:spPr>
      </p:pic>
      <p:pic>
        <p:nvPicPr>
          <p:cNvPr id="53" name="Picture 52"/>
          <p:cNvPicPr>
            <a:picLocks noChangeAspect="1"/>
          </p:cNvPicPr>
          <p:nvPr/>
        </p:nvPicPr>
        <p:blipFill>
          <a:blip r:embed="rId6"/>
          <a:stretch>
            <a:fillRect/>
          </a:stretch>
        </p:blipFill>
        <p:spPr>
          <a:xfrm>
            <a:off x="3740002" y="248645"/>
            <a:ext cx="3299761" cy="2060434"/>
          </a:xfrm>
          <a:prstGeom prst="rect">
            <a:avLst/>
          </a:prstGeom>
        </p:spPr>
      </p:pic>
      <p:sp>
        <p:nvSpPr>
          <p:cNvPr id="46" name="Rectangle 45"/>
          <p:cNvSpPr/>
          <p:nvPr/>
        </p:nvSpPr>
        <p:spPr>
          <a:xfrm>
            <a:off x="3080084" y="1803258"/>
            <a:ext cx="269508" cy="15931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715481" y="1727912"/>
            <a:ext cx="1322357" cy="13566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19798" y="1155033"/>
            <a:ext cx="423625" cy="11457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19799" y="248644"/>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1"/>
          <p:cNvSpPr txBox="1"/>
          <p:nvPr/>
        </p:nvSpPr>
        <p:spPr>
          <a:xfrm>
            <a:off x="9103493" y="5126516"/>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a:solidFill>
                  <a:srgbClr val="C00000"/>
                </a:solidFill>
              </a:rPr>
              <a:t>+</a:t>
            </a:r>
            <a:r>
              <a:rPr lang="en-US" altLang="zh-TW" sz="1600" dirty="0" smtClean="0">
                <a:solidFill>
                  <a:srgbClr val="C00000"/>
                </a:solidFill>
              </a:rPr>
              <a:t>8</a:t>
            </a:r>
            <a:r>
              <a:rPr lang="en-US" altLang="zh-TW" sz="1600" dirty="0" smtClean="0">
                <a:solidFill>
                  <a:srgbClr val="C00000"/>
                </a:solidFill>
              </a:rPr>
              <a:t>% Capture wire </a:t>
            </a:r>
            <a:endParaRPr lang="en-US" altLang="zh-TW" sz="1600" dirty="0" smtClean="0">
              <a:solidFill>
                <a:srgbClr val="C00000"/>
              </a:solidFill>
            </a:endParaRPr>
          </a:p>
        </p:txBody>
      </p:sp>
      <p:sp>
        <p:nvSpPr>
          <p:cNvPr id="49" name="Rectangle 48"/>
          <p:cNvSpPr/>
          <p:nvPr/>
        </p:nvSpPr>
        <p:spPr>
          <a:xfrm>
            <a:off x="10732168" y="4283061"/>
            <a:ext cx="375200" cy="161022"/>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03493" y="5466521"/>
            <a:ext cx="1643463" cy="338554"/>
          </a:xfrm>
          <a:prstGeom prst="rect">
            <a:avLst/>
          </a:prstGeom>
        </p:spPr>
        <p:txBody>
          <a:bodyPr wrap="none">
            <a:spAutoFit/>
          </a:bodyPr>
          <a:lstStyle/>
          <a:p>
            <a:r>
              <a:rPr lang="en-US" altLang="zh-TW" sz="1600" b="1" dirty="0" smtClean="0">
                <a:solidFill>
                  <a:srgbClr val="C00000"/>
                </a:solidFill>
              </a:rPr>
              <a:t>+</a:t>
            </a:r>
            <a:r>
              <a:rPr lang="en-US" altLang="zh-TW" sz="1600" b="1" dirty="0">
                <a:solidFill>
                  <a:srgbClr val="C00000"/>
                </a:solidFill>
              </a:rPr>
              <a:t>2</a:t>
            </a:r>
            <a:r>
              <a:rPr lang="en-US" altLang="zh-TW" sz="1600" b="1" dirty="0" smtClean="0">
                <a:solidFill>
                  <a:srgbClr val="C00000"/>
                </a:solidFill>
              </a:rPr>
              <a:t>% Capture cell </a:t>
            </a:r>
            <a:endParaRPr lang="en-US" altLang="zh-TW" sz="1600" b="1" dirty="0">
              <a:solidFill>
                <a:srgbClr val="C00000"/>
              </a:solidFill>
            </a:endParaRPr>
          </a:p>
        </p:txBody>
      </p:sp>
      <p:sp>
        <p:nvSpPr>
          <p:cNvPr id="30" name="Content Placeholder 1"/>
          <p:cNvSpPr txBox="1"/>
          <p:nvPr/>
        </p:nvSpPr>
        <p:spPr>
          <a:xfrm>
            <a:off x="8203900" y="4157167"/>
            <a:ext cx="3606112" cy="4644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-0.15</a:t>
            </a:r>
            <a:r>
              <a:rPr lang="en-US" altLang="zh-TW" sz="1600" dirty="0" smtClean="0">
                <a:solidFill>
                  <a:srgbClr val="C00000"/>
                </a:solidFill>
              </a:rPr>
              <a:t>% Launch and Data cell </a:t>
            </a:r>
            <a:endParaRPr lang="en-US" altLang="zh-TW" sz="1600" dirty="0" smtClean="0">
              <a:solidFill>
                <a:srgbClr val="C00000"/>
              </a:solidFill>
            </a:endParaRPr>
          </a:p>
        </p:txBody>
      </p:sp>
      <p:sp>
        <p:nvSpPr>
          <p:cNvPr id="41" name="Rectangle 40"/>
          <p:cNvSpPr/>
          <p:nvPr/>
        </p:nvSpPr>
        <p:spPr>
          <a:xfrm>
            <a:off x="10746956" y="5260927"/>
            <a:ext cx="345624" cy="13884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732168" y="5528932"/>
            <a:ext cx="357041" cy="17458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1"/>
          <a:stretch>
            <a:fillRect/>
          </a:stretch>
        </p:blipFill>
        <p:spPr>
          <a:xfrm>
            <a:off x="8401994" y="82743"/>
            <a:ext cx="1494360" cy="2514068"/>
          </a:xfrm>
          <a:prstGeom prst="rect">
            <a:avLst/>
          </a:prstGeom>
        </p:spPr>
      </p:pic>
      <p:sp>
        <p:nvSpPr>
          <p:cNvPr id="10" name="Content Placeholder 1"/>
          <p:cNvSpPr txBox="1"/>
          <p:nvPr/>
        </p:nvSpPr>
        <p:spPr>
          <a:xfrm>
            <a:off x="393970" y="1882902"/>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err="1" smtClean="0"/>
              <a:t>Cmin</a:t>
            </a:r>
            <a:r>
              <a:rPr lang="en-US" altLang="zh-TW" sz="2300" dirty="0" smtClean="0"/>
              <a:t>: </a:t>
            </a:r>
            <a:endParaRPr lang="en-US" altLang="zh-TW" sz="2300" dirty="0" smtClean="0"/>
          </a:p>
        </p:txBody>
      </p:sp>
      <p:sp>
        <p:nvSpPr>
          <p:cNvPr id="38" name="Rectangle 37"/>
          <p:cNvSpPr/>
          <p:nvPr/>
        </p:nvSpPr>
        <p:spPr>
          <a:xfrm>
            <a:off x="8401994" y="85332"/>
            <a:ext cx="1463902" cy="252311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57887" y="1076731"/>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557886" y="2385558"/>
            <a:ext cx="308009" cy="2021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a:stretch>
            <a:fillRect/>
          </a:stretch>
        </p:blipFill>
        <p:spPr>
          <a:xfrm>
            <a:off x="2219799" y="252417"/>
            <a:ext cx="1520203" cy="2056663"/>
          </a:xfrm>
          <a:prstGeom prst="rect">
            <a:avLst/>
          </a:prstGeom>
        </p:spPr>
      </p:pic>
      <p:pic>
        <p:nvPicPr>
          <p:cNvPr id="53" name="Picture 52"/>
          <p:cNvPicPr>
            <a:picLocks noChangeAspect="1"/>
          </p:cNvPicPr>
          <p:nvPr/>
        </p:nvPicPr>
        <p:blipFill>
          <a:blip r:embed="rId3"/>
          <a:stretch>
            <a:fillRect/>
          </a:stretch>
        </p:blipFill>
        <p:spPr>
          <a:xfrm>
            <a:off x="3740002" y="248645"/>
            <a:ext cx="3299761" cy="2060434"/>
          </a:xfrm>
          <a:prstGeom prst="rect">
            <a:avLst/>
          </a:prstGeom>
        </p:spPr>
      </p:pic>
      <p:sp>
        <p:nvSpPr>
          <p:cNvPr id="46" name="Rectangle 45"/>
          <p:cNvSpPr/>
          <p:nvPr/>
        </p:nvSpPr>
        <p:spPr>
          <a:xfrm>
            <a:off x="3189784" y="2098306"/>
            <a:ext cx="236810" cy="156997"/>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717406" y="1607845"/>
            <a:ext cx="1322357" cy="13566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19798" y="1155033"/>
            <a:ext cx="423625" cy="11457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219799" y="248644"/>
            <a:ext cx="4819964" cy="20604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1"/>
          <p:cNvSpPr txBox="1"/>
          <p:nvPr/>
        </p:nvSpPr>
        <p:spPr>
          <a:xfrm>
            <a:off x="6366282" y="3678544"/>
            <a:ext cx="3606112" cy="42617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-8</a:t>
            </a:r>
            <a:r>
              <a:rPr lang="en-US" altLang="zh-TW" sz="1600" dirty="0" smtClean="0">
                <a:solidFill>
                  <a:srgbClr val="C00000"/>
                </a:solidFill>
              </a:rPr>
              <a:t>% Launch and Data wire </a:t>
            </a:r>
            <a:endParaRPr lang="en-US" altLang="zh-TW" sz="1600" dirty="0" smtClean="0">
              <a:solidFill>
                <a:srgbClr val="C00000"/>
              </a:solidFill>
            </a:endParaRPr>
          </a:p>
        </p:txBody>
      </p:sp>
      <p:sp>
        <p:nvSpPr>
          <p:cNvPr id="49" name="Rectangle 48"/>
          <p:cNvSpPr/>
          <p:nvPr/>
        </p:nvSpPr>
        <p:spPr>
          <a:xfrm>
            <a:off x="10172111" y="4383931"/>
            <a:ext cx="360090" cy="13681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87352" y="5174472"/>
            <a:ext cx="1643463" cy="338554"/>
          </a:xfrm>
          <a:prstGeom prst="rect">
            <a:avLst/>
          </a:prstGeom>
        </p:spPr>
        <p:txBody>
          <a:bodyPr wrap="none">
            <a:spAutoFit/>
          </a:bodyPr>
          <a:lstStyle/>
          <a:p>
            <a:r>
              <a:rPr lang="en-US" altLang="zh-TW" sz="1600" b="1" dirty="0" smtClean="0">
                <a:solidFill>
                  <a:srgbClr val="C00000"/>
                </a:solidFill>
              </a:rPr>
              <a:t>+</a:t>
            </a:r>
            <a:r>
              <a:rPr lang="en-US" altLang="zh-TW" sz="1600" b="1" dirty="0">
                <a:solidFill>
                  <a:srgbClr val="C00000"/>
                </a:solidFill>
              </a:rPr>
              <a:t>2</a:t>
            </a:r>
            <a:r>
              <a:rPr lang="en-US" altLang="zh-TW" sz="1600" b="1" dirty="0" smtClean="0">
                <a:solidFill>
                  <a:srgbClr val="C00000"/>
                </a:solidFill>
              </a:rPr>
              <a:t>% Capture cell </a:t>
            </a:r>
            <a:endParaRPr lang="en-US" altLang="zh-TW" sz="1600" b="1" dirty="0">
              <a:solidFill>
                <a:srgbClr val="C00000"/>
              </a:solidFill>
            </a:endParaRPr>
          </a:p>
        </p:txBody>
      </p:sp>
      <p:sp>
        <p:nvSpPr>
          <p:cNvPr id="41" name="Rectangle 40"/>
          <p:cNvSpPr/>
          <p:nvPr/>
        </p:nvSpPr>
        <p:spPr>
          <a:xfrm>
            <a:off x="10183528" y="4697128"/>
            <a:ext cx="345624" cy="13884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112139" y="5399773"/>
            <a:ext cx="357041" cy="11600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
          <p:cNvSpPr txBox="1"/>
          <p:nvPr/>
        </p:nvSpPr>
        <p:spPr>
          <a:xfrm>
            <a:off x="6095862" y="3328870"/>
            <a:ext cx="3606112" cy="4644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TW" sz="1600" dirty="0" smtClean="0">
                <a:solidFill>
                  <a:srgbClr val="C00000"/>
                </a:solidFill>
              </a:rPr>
              <a:t>-0.15</a:t>
            </a:r>
            <a:r>
              <a:rPr lang="en-US" altLang="zh-TW" sz="1600" dirty="0" smtClean="0">
                <a:solidFill>
                  <a:srgbClr val="C00000"/>
                </a:solidFill>
              </a:rPr>
              <a:t>% Launch and Data cell </a:t>
            </a:r>
            <a:endParaRPr lang="en-US" altLang="zh-TW" sz="1600" dirty="0" smtClean="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6" name="Rectangle 5"/>
          <p:cNvSpPr/>
          <p:nvPr/>
        </p:nvSpPr>
        <p:spPr>
          <a:xfrm>
            <a:off x="830580" y="1556250"/>
            <a:ext cx="6793230" cy="4708981"/>
          </a:xfrm>
          <a:prstGeom prst="rect">
            <a:avLst/>
          </a:prstGeom>
        </p:spPr>
        <p:txBody>
          <a:bodyPr wrap="square">
            <a:spAutoFit/>
          </a:bodyPr>
          <a:lstStyle/>
          <a:p>
            <a:pPr lvl="0">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MBIST flow</a:t>
            </a:r>
            <a:endParaRPr lang="en-US" altLang="zh-TW" sz="2500" b="1" dirty="0" smtClean="0">
              <a:solidFill>
                <a:srgbClr val="545454"/>
              </a:solidFill>
              <a:ea typeface="Microsoft JhengHei" panose="020B0604030504040204" pitchFamily="34" charset="-120"/>
            </a:endParaRPr>
          </a:p>
          <a:p>
            <a:pPr lvl="0">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STA</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GBA – PBA</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Flatten, Harden, ETM</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a:solidFill>
                  <a:srgbClr val="545454"/>
                </a:solidFill>
              </a:rPr>
              <a:t>Compare Pre – Post STA</a:t>
            </a:r>
            <a:endParaRPr lang="en-US" altLang="zh-TW" sz="2500" b="1" dirty="0">
              <a:solidFill>
                <a:srgbClr val="545454"/>
              </a:solidFill>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Sign-off</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Signal Integrity</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DRC, SPEF, SDF</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a:solidFill>
                  <a:srgbClr val="545454"/>
                </a:solidFill>
              </a:rPr>
              <a:t>Fix </a:t>
            </a:r>
            <a:r>
              <a:rPr lang="en-US" altLang="zh-TW" sz="2500" b="1" dirty="0" smtClean="0">
                <a:solidFill>
                  <a:srgbClr val="545454"/>
                </a:solidFill>
              </a:rPr>
              <a:t>Violate</a:t>
            </a:r>
            <a:endParaRPr lang="en-US" altLang="zh-TW" sz="2500" b="1" dirty="0" smtClean="0">
              <a:solidFill>
                <a:srgbClr val="545454"/>
              </a:solidFill>
              <a:ea typeface="Microsoft JhengHei" panose="020B0604030504040204" pitchFamily="34" charset="-120"/>
            </a:endParaRPr>
          </a:p>
          <a:p>
            <a:pPr lvl="1">
              <a:buFont typeface="Wingdings" panose="05000000000000000000" pitchFamily="2" charset="2"/>
              <a:buChar char="v"/>
            </a:pPr>
            <a:r>
              <a:rPr lang="en-US" altLang="zh-TW" sz="2500" b="1" dirty="0" smtClean="0">
                <a:solidFill>
                  <a:srgbClr val="545454"/>
                </a:solidFill>
                <a:ea typeface="Microsoft JhengHei" panose="020B0604030504040204" pitchFamily="34" charset="-120"/>
              </a:rPr>
              <a:t>Change Frequency</a:t>
            </a:r>
            <a:endParaRPr lang="en-US" altLang="zh-TW" sz="2500" b="1" dirty="0" smtClean="0">
              <a:solidFill>
                <a:srgbClr val="545454"/>
              </a:solidFill>
              <a:ea typeface="Microsoft JhengHei" panose="020B0604030504040204" pitchFamily="34" charset="-120"/>
            </a:endParaRPr>
          </a:p>
          <a:p>
            <a:pPr lvl="0">
              <a:buFont typeface="Wingdings" panose="05000000000000000000" pitchFamily="2" charset="2"/>
              <a:buChar char="v"/>
            </a:pPr>
            <a:r>
              <a:rPr lang="en-US" altLang="zh-TW" sz="2500" b="1" dirty="0" err="1" smtClean="0">
                <a:solidFill>
                  <a:srgbClr val="545454"/>
                </a:solidFill>
                <a:ea typeface="Microsoft JhengHei" panose="020B0604030504040204" pitchFamily="34" charset="-120"/>
              </a:rPr>
              <a:t>Achivement</a:t>
            </a:r>
            <a:endParaRPr lang="en-US" altLang="zh-TW" sz="2500" b="1" dirty="0">
              <a:solidFill>
                <a:srgbClr val="545454"/>
              </a:solidFill>
              <a:ea typeface="Microsoft JhengHei" panose="020B0604030504040204" pitchFamily="34" charset="-120"/>
            </a:endParaRPr>
          </a:p>
          <a:p>
            <a:pPr lvl="0">
              <a:buFont typeface="Wingdings" panose="05000000000000000000" pitchFamily="2" charset="2"/>
              <a:buChar char="v"/>
            </a:pPr>
            <a:r>
              <a:rPr lang="en-US" altLang="zh-TW" sz="2500" b="1" dirty="0">
                <a:solidFill>
                  <a:srgbClr val="545454"/>
                </a:solidFill>
                <a:ea typeface="Microsoft JhengHei" panose="020B0604030504040204" pitchFamily="34" charset="-120"/>
              </a:rPr>
              <a:t>Q&amp;A </a:t>
            </a:r>
            <a:endParaRPr lang="en-US" altLang="zh-TW" sz="2500" b="1" dirty="0">
              <a:solidFill>
                <a:srgbClr val="545454"/>
              </a:solidFill>
              <a:ea typeface="Microsoft JhengHei" panose="020B0604030504040204"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1" cstate="print">
            <a:extLst>
              <a:ext uri="{BEBA8EAE-BF5A-486C-A8C5-ECC9F3942E4B}">
                <a14:imgProps xmlns:a14="http://schemas.microsoft.com/office/drawing/2010/main">
                  <a14:imgLayer r:embed="rId2">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318821" y="3362224"/>
            <a:ext cx="3376171" cy="399869"/>
          </a:xfrm>
          <a:prstGeom prst="rect">
            <a:avLst/>
          </a:prstGeom>
        </p:spPr>
      </p:pic>
      <p:grpSp>
        <p:nvGrpSpPr>
          <p:cNvPr id="13" name="群組 12"/>
          <p:cNvGrpSpPr/>
          <p:nvPr/>
        </p:nvGrpSpPr>
        <p:grpSpPr>
          <a:xfrm>
            <a:off x="2510613" y="4429104"/>
            <a:ext cx="7084088" cy="769441"/>
            <a:chOff x="994787" y="5299849"/>
            <a:chExt cx="7084088" cy="769441"/>
          </a:xfrm>
        </p:grpSpPr>
        <p:sp>
          <p:nvSpPr>
            <p:cNvPr id="14" name="文字方塊 13"/>
            <p:cNvSpPr txBox="1"/>
            <p:nvPr/>
          </p:nvSpPr>
          <p:spPr>
            <a:xfrm>
              <a:off x="3268118" y="5299849"/>
              <a:ext cx="2537426" cy="769441"/>
            </a:xfrm>
            <a:prstGeom prst="rect">
              <a:avLst/>
            </a:prstGeom>
            <a:noFill/>
          </p:spPr>
          <p:txBody>
            <a:bodyPr wrap="none" rtlCol="0">
              <a:spAutoFit/>
            </a:bodyPr>
            <a:lstStyle/>
            <a:p>
              <a:r>
                <a:rPr lang="en-US" altLang="zh-TW" sz="4400" dirty="0">
                  <a:latin typeface="+mj-lt"/>
                </a:rPr>
                <a:t>Thank You</a:t>
              </a:r>
              <a:endParaRPr lang="zh-TW" altLang="en-US" sz="4400" dirty="0">
                <a:latin typeface="+mj-lt"/>
              </a:endParaRPr>
            </a:p>
          </p:txBody>
        </p:sp>
        <p:grpSp>
          <p:nvGrpSpPr>
            <p:cNvPr id="15" name="群組 14"/>
            <p:cNvGrpSpPr/>
            <p:nvPr/>
          </p:nvGrpSpPr>
          <p:grpSpPr>
            <a:xfrm>
              <a:off x="994787" y="5714714"/>
              <a:ext cx="7084088" cy="0"/>
              <a:chOff x="994787" y="5469125"/>
              <a:chExt cx="7084088" cy="0"/>
            </a:xfrm>
          </p:grpSpPr>
          <p:cxnSp>
            <p:nvCxnSpPr>
              <p:cNvPr id="16" name="直線接點 15"/>
              <p:cNvCxnSpPr/>
              <p:nvPr/>
            </p:nvCxnSpPr>
            <p:spPr>
              <a:xfrm flipH="1">
                <a:off x="994787" y="5469125"/>
                <a:ext cx="1768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6310365" y="5469125"/>
                <a:ext cx="17685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3004" y="1392481"/>
            <a:ext cx="7957948" cy="20420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dirty="0">
                <a:latin typeface="+mn-lt"/>
              </a:rPr>
              <a:t>Confidential information</a:t>
            </a:r>
            <a:endParaRPr lang="en-US" altLang="zh-TW" dirty="0">
              <a:latin typeface="+mn-lt"/>
            </a:endParaRP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endParaRPr lang="en-US" altLang="zh-TW" sz="1400" dirty="0">
              <a:latin typeface="+mn-lt"/>
            </a:endParaRPr>
          </a:p>
          <a:p>
            <a:pPr>
              <a:lnSpc>
                <a:spcPct val="150000"/>
              </a:lnSpc>
            </a:pPr>
            <a:r>
              <a:rPr lang="en-US" altLang="zh-TW" dirty="0">
                <a:latin typeface="+mn-lt"/>
              </a:rPr>
              <a:t>Legal notice</a:t>
            </a:r>
            <a:endParaRPr lang="en-US" altLang="zh-TW" dirty="0">
              <a:latin typeface="+mn-lt"/>
            </a:endParaRP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8176" y="1122732"/>
            <a:ext cx="4791969" cy="5266904"/>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2871"/>
          <a:stretch>
            <a:fillRect/>
          </a:stretch>
        </p:blipFill>
        <p:spPr>
          <a:xfrm>
            <a:off x="6937682" y="1129923"/>
            <a:ext cx="4189610" cy="5419591"/>
          </a:xfrm>
          <a:prstGeom prst="rect">
            <a:avLst/>
          </a:prstGeom>
        </p:spPr>
      </p:pic>
      <p:sp>
        <p:nvSpPr>
          <p:cNvPr id="2" name="Title 1"/>
          <p:cNvSpPr>
            <a:spLocks noGrp="1"/>
          </p:cNvSpPr>
          <p:nvPr>
            <p:ph type="title"/>
          </p:nvPr>
        </p:nvSpPr>
        <p:spPr>
          <a:xfrm>
            <a:off x="1047291" y="556590"/>
            <a:ext cx="10080000" cy="674378"/>
          </a:xfrm>
        </p:spPr>
        <p:txBody>
          <a:bodyPr/>
          <a:lstStyle/>
          <a:p>
            <a:pPr algn="ctr"/>
            <a:r>
              <a:rPr lang="vi-VN" sz="3500" dirty="0" smtClean="0"/>
              <a:t>TESTCHIP F</a:t>
            </a:r>
            <a:r>
              <a:rPr lang="en-US" sz="3500" dirty="0" smtClean="0"/>
              <a:t>L</a:t>
            </a:r>
            <a:r>
              <a:rPr lang="vi-VN" sz="3500" dirty="0" smtClean="0"/>
              <a:t>OW</a:t>
            </a:r>
            <a:endParaRPr lang="en-US" sz="3500" dirty="0"/>
          </a:p>
        </p:txBody>
      </p:sp>
      <p:sp>
        <p:nvSpPr>
          <p:cNvPr id="16" name="Rectangle 15"/>
          <p:cNvSpPr/>
          <p:nvPr/>
        </p:nvSpPr>
        <p:spPr>
          <a:xfrm>
            <a:off x="7343775" y="1657351"/>
            <a:ext cx="3867150" cy="4533900"/>
          </a:xfrm>
          <a:prstGeom prst="rect">
            <a:avLst/>
          </a:prstGeom>
          <a:noFill/>
          <a:ln>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p:nvPr/>
        </p:nvSpPr>
        <p:spPr>
          <a:xfrm>
            <a:off x="9452977" y="1745338"/>
            <a:ext cx="1838783" cy="435887"/>
          </a:xfrm>
          <a:prstGeom prst="rect">
            <a:avLst/>
          </a:prstGeom>
          <a:ln>
            <a:noFill/>
          </a:ln>
        </p:spPr>
        <p:txBody>
          <a:bodyPr/>
          <a:lstStyle>
            <a:lvl1pPr algn="l" defTabSz="914400" rtl="0" eaLnBrk="1" latinLnBrk="0" hangingPunct="1">
              <a:spcBef>
                <a:spcPct val="0"/>
              </a:spcBef>
              <a:buNone/>
              <a:defRPr lang="zh-TW" altLang="en-US" sz="3600" b="1" kern="1200" baseline="0" dirty="0">
                <a:solidFill>
                  <a:srgbClr val="006EFF"/>
                </a:solidFill>
                <a:latin typeface="Calibri" panose="020F0502020204030204" pitchFamily="34" charset="0"/>
                <a:ea typeface="Microsoft JhengHei" panose="020B0604030504040204" pitchFamily="34" charset="-120"/>
                <a:cs typeface="+mj-cs"/>
              </a:defRPr>
            </a:lvl1pPr>
          </a:lstStyle>
          <a:p>
            <a:pPr algn="ctr"/>
            <a:r>
              <a:rPr lang="vi-VN" sz="2000" dirty="0" smtClean="0">
                <a:solidFill>
                  <a:schemeClr val="accent4">
                    <a:lumMod val="60000"/>
                    <a:lumOff val="40000"/>
                  </a:schemeClr>
                </a:solidFill>
              </a:rPr>
              <a:t>MBIST FLOW</a:t>
            </a:r>
            <a:endParaRPr lang="en-US" sz="2000" dirty="0">
              <a:solidFill>
                <a:schemeClr val="accent4">
                  <a:lumMod val="60000"/>
                  <a:lumOff val="40000"/>
                </a:schemeClr>
              </a:solidFill>
            </a:endParaRPr>
          </a:p>
        </p:txBody>
      </p:sp>
      <p:sp>
        <p:nvSpPr>
          <p:cNvPr id="8" name="Rectangle 7"/>
          <p:cNvSpPr/>
          <p:nvPr/>
        </p:nvSpPr>
        <p:spPr>
          <a:xfrm>
            <a:off x="2181342" y="2860895"/>
            <a:ext cx="1013989" cy="414150"/>
          </a:xfrm>
          <a:prstGeom prst="rect">
            <a:avLst/>
          </a:prstGeom>
          <a:noFill/>
          <a:ln>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03322" y="2788466"/>
            <a:ext cx="4408650" cy="193744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p:nvPr/>
        </p:nvSpPr>
        <p:spPr>
          <a:xfrm>
            <a:off x="4014832" y="4356928"/>
            <a:ext cx="1339969" cy="368981"/>
          </a:xfrm>
          <a:prstGeom prst="rect">
            <a:avLst/>
          </a:prstGeom>
        </p:spPr>
        <p:txBody>
          <a:bodyPr/>
          <a:lstStyle>
            <a:lvl1pPr algn="l" defTabSz="914400" rtl="0" eaLnBrk="1" latinLnBrk="0" hangingPunct="1">
              <a:spcBef>
                <a:spcPct val="0"/>
              </a:spcBef>
              <a:buNone/>
              <a:defRPr lang="zh-TW" altLang="en-US" sz="3600" b="1" kern="1200" baseline="0" dirty="0">
                <a:solidFill>
                  <a:srgbClr val="006EFF"/>
                </a:solidFill>
                <a:latin typeface="Calibri" panose="020F0502020204030204" pitchFamily="34" charset="0"/>
                <a:ea typeface="Microsoft JhengHei" panose="020B0604030504040204" pitchFamily="34" charset="-120"/>
                <a:cs typeface="+mj-cs"/>
              </a:defRPr>
            </a:lvl1pPr>
          </a:lstStyle>
          <a:p>
            <a:pPr algn="ctr"/>
            <a:endParaRPr lang="en-US" sz="1600" b="0" dirty="0">
              <a:solidFill>
                <a:srgbClr val="FF0000"/>
              </a:solidFill>
            </a:endParaRPr>
          </a:p>
        </p:txBody>
      </p:sp>
      <p:sp>
        <p:nvSpPr>
          <p:cNvPr id="6" name="Right Arrow 5"/>
          <p:cNvSpPr/>
          <p:nvPr/>
        </p:nvSpPr>
        <p:spPr>
          <a:xfrm>
            <a:off x="3195873" y="2945020"/>
            <a:ext cx="4147902" cy="45719"/>
          </a:xfrm>
          <a:prstGeom prst="rightArrow">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903322" y="1209850"/>
            <a:ext cx="4411062" cy="148808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900910" y="4841492"/>
            <a:ext cx="4411062" cy="154814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557056" y="3633571"/>
            <a:ext cx="1069467"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accent4">
                    <a:lumMod val="60000"/>
                    <a:lumOff val="40000"/>
                  </a:schemeClr>
                </a:solidFill>
              </a:rPr>
              <a:t>Post-DFT</a:t>
            </a:r>
            <a:endParaRPr lang="en-US" b="1" dirty="0">
              <a:solidFill>
                <a:schemeClr val="accent4">
                  <a:lumMod val="60000"/>
                  <a:lumOff val="40000"/>
                </a:schemeClr>
              </a:solidFill>
            </a:endParaRPr>
          </a:p>
        </p:txBody>
      </p:sp>
      <p:sp>
        <p:nvSpPr>
          <p:cNvPr id="21" name="Rectangle 20"/>
          <p:cNvSpPr/>
          <p:nvPr/>
        </p:nvSpPr>
        <p:spPr>
          <a:xfrm>
            <a:off x="5552558" y="1831278"/>
            <a:ext cx="1069467"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Pre-DFT</a:t>
            </a:r>
            <a:endParaRPr lang="en-US" b="1" dirty="0">
              <a:solidFill>
                <a:schemeClr val="accent4">
                  <a:lumMod val="60000"/>
                  <a:lumOff val="40000"/>
                </a:schemeClr>
              </a:solidFill>
            </a:endParaRPr>
          </a:p>
        </p:txBody>
      </p:sp>
      <p:sp>
        <p:nvSpPr>
          <p:cNvPr id="22" name="Rectangle 21"/>
          <p:cNvSpPr/>
          <p:nvPr/>
        </p:nvSpPr>
        <p:spPr>
          <a:xfrm>
            <a:off x="5550146" y="5279415"/>
            <a:ext cx="1303903"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Post-layout</a:t>
            </a:r>
            <a:endParaRPr lang="en-US" b="1" dirty="0">
              <a:solidFill>
                <a:schemeClr val="accent4">
                  <a:lumMod val="60000"/>
                  <a:lumOff val="40000"/>
                </a:schemeClr>
              </a:solidFill>
            </a:endParaRPr>
          </a:p>
        </p:txBody>
      </p:sp>
      <p:sp>
        <p:nvSpPr>
          <p:cNvPr id="7" name="Right Arrow 6"/>
          <p:cNvSpPr/>
          <p:nvPr/>
        </p:nvSpPr>
        <p:spPr>
          <a:xfrm>
            <a:off x="5314384" y="1953891"/>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314383" y="5379169"/>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312514" y="3736924"/>
            <a:ext cx="235763"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736755" y="4602045"/>
            <a:ext cx="8718489" cy="1791662"/>
          </a:xfrm>
        </p:spPr>
        <p:txBody>
          <a:bodyPr/>
          <a:lstStyle/>
          <a:p>
            <a:pPr marL="0" indent="0" algn="ctr">
              <a:buNone/>
            </a:pPr>
            <a:r>
              <a:rPr lang="en-US" dirty="0" smtClean="0"/>
              <a:t>AND </a:t>
            </a:r>
            <a:r>
              <a:rPr lang="en-US" dirty="0"/>
              <a:t>gate (1) has 2 input. 2 set of input-output delay combination:</a:t>
            </a:r>
            <a:endParaRPr lang="en-US" dirty="0"/>
          </a:p>
          <a:p>
            <a:pPr lvl="0" algn="ctr"/>
            <a:r>
              <a:rPr lang="en-US" dirty="0"/>
              <a:t>Min </a:t>
            </a:r>
            <a:r>
              <a:rPr lang="en-US" dirty="0" smtClean="0"/>
              <a:t>delay A </a:t>
            </a:r>
            <a:r>
              <a:rPr lang="en-US" dirty="0"/>
              <a:t>= 0.5ns, Max </a:t>
            </a:r>
            <a:r>
              <a:rPr lang="en-US" dirty="0" smtClean="0"/>
              <a:t>delay A </a:t>
            </a:r>
            <a:r>
              <a:rPr lang="en-US" dirty="0"/>
              <a:t>= 1.5ns</a:t>
            </a:r>
            <a:endParaRPr lang="en-US" dirty="0"/>
          </a:p>
          <a:p>
            <a:pPr lvl="0" algn="ctr"/>
            <a:r>
              <a:rPr lang="en-US" dirty="0"/>
              <a:t>Min delay </a:t>
            </a:r>
            <a:r>
              <a:rPr lang="en-US" dirty="0" smtClean="0"/>
              <a:t>B = 0.2ns</a:t>
            </a:r>
            <a:r>
              <a:rPr lang="en-US" dirty="0"/>
              <a:t>, Max delay </a:t>
            </a:r>
            <a:r>
              <a:rPr lang="en-US" dirty="0" smtClean="0"/>
              <a:t>B = 1.2ns</a:t>
            </a:r>
            <a:endParaRPr lang="en-US" dirty="0"/>
          </a:p>
          <a:p>
            <a:pPr marL="0" lvl="0" indent="0">
              <a:buNone/>
            </a:pPr>
            <a:r>
              <a:rPr lang="en-US" dirty="0" smtClean="0"/>
              <a:t>Similarly</a:t>
            </a:r>
            <a:r>
              <a:rPr lang="en-US" dirty="0"/>
              <a:t>, for other logic gates</a:t>
            </a:r>
            <a:endParaRPr lang="en-US" dirty="0"/>
          </a:p>
          <a:p>
            <a:pPr marL="0" lvl="1" indent="0">
              <a:buNone/>
            </a:pPr>
            <a:endParaRPr lang="en-US" altLang="zh-TW" sz="2500" b="1" dirty="0">
              <a:solidFill>
                <a:srgbClr val="545454"/>
              </a:solidFill>
              <a:ea typeface="Microsoft JhengHei" panose="020B0604030504040204" pitchFamily="34" charset="-120"/>
            </a:endParaRPr>
          </a:p>
          <a:p>
            <a:endParaRPr lang="en-US" dirty="0"/>
          </a:p>
        </p:txBody>
      </p:sp>
      <p:sp>
        <p:nvSpPr>
          <p:cNvPr id="3" name="Title 2"/>
          <p:cNvSpPr>
            <a:spLocks noGrp="1"/>
          </p:cNvSpPr>
          <p:nvPr>
            <p:ph type="title"/>
          </p:nvPr>
        </p:nvSpPr>
        <p:spPr>
          <a:xfrm>
            <a:off x="4733479" y="654766"/>
            <a:ext cx="2725042" cy="781095"/>
          </a:xfrm>
        </p:spPr>
        <p:txBody>
          <a:bodyPr/>
          <a:lstStyle/>
          <a:p>
            <a:pPr algn="ctr"/>
            <a:r>
              <a:rPr lang="en-US" sz="3500" dirty="0" smtClean="0"/>
              <a:t>GBA and PBA </a:t>
            </a:r>
            <a:endParaRPr lang="en-US" sz="3500" dirty="0"/>
          </a:p>
        </p:txBody>
      </p:sp>
      <p:pic>
        <p:nvPicPr>
          <p:cNvPr id="5" name="Picture 4" descr="https://blogger.googleusercontent.com/img/b/R29vZ2xl/AVvXsEjynDpRhyUsa_Jtp4nG4mvax-t8UO6z130WDbDpGDkT_FfeEaoR24SP8kARahrs_Y2tLW7OxwawgSK0uGWmCPYnDudi6uwckRzZFJIb4KVPg0yOFFVVQBz-p4546u5gRSkQWDag0_HajBI/s640/Combinational+Delay.PNG"/>
          <p:cNvPicPr/>
          <p:nvPr/>
        </p:nvPicPr>
        <p:blipFill>
          <a:blip r:embed="rId1">
            <a:extLst>
              <a:ext uri="{28A0092B-C50C-407E-A947-70E740481C1C}">
                <a14:useLocalDpi xmlns:a14="http://schemas.microsoft.com/office/drawing/2010/main" val="0"/>
              </a:ext>
            </a:extLst>
          </a:blip>
          <a:srcRect/>
          <a:stretch>
            <a:fillRect/>
          </a:stretch>
        </p:blipFill>
        <p:spPr bwMode="auto">
          <a:xfrm>
            <a:off x="2173940" y="1435861"/>
            <a:ext cx="7844118" cy="288626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Delay Calculation in GBA and PBA </a:t>
            </a:r>
            <a:endParaRPr lang="en-US" sz="3500" dirty="0"/>
          </a:p>
        </p:txBody>
      </p:sp>
      <p:pic>
        <p:nvPicPr>
          <p:cNvPr id="5" name="Picture 4" descr="https://blogger.googleusercontent.com/img/b/R29vZ2xl/AVvXsEjgGFjDMI-WrRSzuWjXv0qxym_VvJbR3Jp9AKlt-_sRgl1Aym2NvHz_oQmMBYuNUtgpRfFG1VwiGM8cjdL7Y_gCcEUOPAzfLOaCAyX6W8wAivl6seRViKNgLi4Qs9OQKTULH93EYge6T0k/s640/graph+base+analysis.PNG"/>
          <p:cNvPicPr/>
          <p:nvPr/>
        </p:nvPicPr>
        <p:blipFill>
          <a:blip r:embed="rId1">
            <a:extLst>
              <a:ext uri="{28A0092B-C50C-407E-A947-70E740481C1C}">
                <a14:useLocalDpi xmlns:a14="http://schemas.microsoft.com/office/drawing/2010/main" val="0"/>
              </a:ext>
            </a:extLst>
          </a:blip>
          <a:srcRect/>
          <a:stretch>
            <a:fillRect/>
          </a:stretch>
        </p:blipFill>
        <p:spPr bwMode="auto">
          <a:xfrm>
            <a:off x="96253" y="1809550"/>
            <a:ext cx="5784784" cy="3867702"/>
          </a:xfrm>
          <a:prstGeom prst="rect">
            <a:avLst/>
          </a:prstGeom>
          <a:noFill/>
          <a:ln>
            <a:noFill/>
          </a:ln>
        </p:spPr>
      </p:pic>
      <p:pic>
        <p:nvPicPr>
          <p:cNvPr id="6" name="Picture 5" descr="https://blogger.googleusercontent.com/img/b/R29vZ2xl/AVvXsEiUdq_kTPTbx22b_LAxt-B5NDIijzNEjDuudsCYAFt_TdvE3eTrjeasDdsDG8Rc8IUFUM85Jh0_QuAUixYSxpk9xj2leglTQH1sjk43CXvq6sJxzHGVYV2tdHu2ksCxU6Hku1Hs4z0rxoQ/s640/Path+base+analysis.PNG"/>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09550"/>
            <a:ext cx="5960131" cy="3859442"/>
          </a:xfrm>
          <a:prstGeom prst="rect">
            <a:avLst/>
          </a:prstGeom>
          <a:noFill/>
          <a:ln>
            <a:noFill/>
          </a:ln>
        </p:spPr>
      </p:pic>
      <p:sp>
        <p:nvSpPr>
          <p:cNvPr id="7" name="Rectangle 6"/>
          <p:cNvSpPr/>
          <p:nvPr/>
        </p:nvSpPr>
        <p:spPr>
          <a:xfrm>
            <a:off x="96253" y="1809550"/>
            <a:ext cx="5784784" cy="386770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0" y="1809550"/>
            <a:ext cx="5960131" cy="385944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75922" y="5835213"/>
            <a:ext cx="3809964"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GBA – Graph Based Analysis</a:t>
            </a:r>
            <a:endParaRPr lang="en-US" sz="2400" b="1" dirty="0">
              <a:solidFill>
                <a:schemeClr val="accent4">
                  <a:lumMod val="60000"/>
                  <a:lumOff val="40000"/>
                </a:schemeClr>
              </a:solidFill>
            </a:endParaRPr>
          </a:p>
        </p:txBody>
      </p:sp>
      <p:sp>
        <p:nvSpPr>
          <p:cNvPr id="10" name="Rectangle 9"/>
          <p:cNvSpPr/>
          <p:nvPr/>
        </p:nvSpPr>
        <p:spPr>
          <a:xfrm>
            <a:off x="7263342" y="5839792"/>
            <a:ext cx="3625446"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a:solidFill>
                  <a:schemeClr val="accent4">
                    <a:lumMod val="60000"/>
                    <a:lumOff val="40000"/>
                  </a:schemeClr>
                </a:solidFill>
              </a:rPr>
              <a:t>P</a:t>
            </a:r>
            <a:r>
              <a:rPr lang="en-US" sz="2400" b="1" dirty="0" smtClean="0">
                <a:solidFill>
                  <a:schemeClr val="accent4">
                    <a:lumMod val="60000"/>
                    <a:lumOff val="40000"/>
                  </a:schemeClr>
                </a:solidFill>
              </a:rPr>
              <a:t>BA – Path Based Analysis</a:t>
            </a:r>
            <a:endParaRPr lang="en-US" sz="2400" b="1"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Compare GBA and PBA result</a:t>
            </a:r>
            <a:endParaRPr lang="en-US" sz="3500" dirty="0"/>
          </a:p>
        </p:txBody>
      </p:sp>
      <p:graphicFrame>
        <p:nvGraphicFramePr>
          <p:cNvPr id="6" name="Table 5"/>
          <p:cNvGraphicFramePr>
            <a:graphicFrameLocks noGrp="1"/>
          </p:cNvGraphicFramePr>
          <p:nvPr/>
        </p:nvGraphicFramePr>
        <p:xfrm>
          <a:off x="2032000" y="1393434"/>
          <a:ext cx="8128000" cy="26619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rowSpan="2">
                  <a:txBody>
                    <a:bodyPr/>
                    <a:lstStyle/>
                    <a:p>
                      <a:pPr algn="ctr">
                        <a:lnSpc>
                          <a:spcPct val="200000"/>
                        </a:lnSpc>
                      </a:pPr>
                      <a:r>
                        <a:rPr lang="en-US" dirty="0" smtClean="0">
                          <a:solidFill>
                            <a:schemeClr val="accent4">
                              <a:lumMod val="60000"/>
                              <a:lumOff val="40000"/>
                            </a:schemeClr>
                          </a:solidFill>
                        </a:rPr>
                        <a:t>Path</a:t>
                      </a:r>
                      <a:endParaRPr lang="en-US" dirty="0">
                        <a:solidFill>
                          <a:schemeClr val="accent4">
                            <a:lumMod val="60000"/>
                            <a:lumOff val="40000"/>
                          </a:schemeClr>
                        </a:solidFill>
                      </a:endParaRPr>
                    </a:p>
                  </a:txBody>
                  <a:tcPr>
                    <a:solidFill>
                      <a:schemeClr val="accent2"/>
                    </a:solidFill>
                  </a:tcPr>
                </a:tc>
                <a:tc gridSpan="2">
                  <a:txBody>
                    <a:bodyPr/>
                    <a:lstStyle/>
                    <a:p>
                      <a:pPr algn="ctr"/>
                      <a:r>
                        <a:rPr lang="en-US" dirty="0" smtClean="0">
                          <a:solidFill>
                            <a:schemeClr val="accent4">
                              <a:lumMod val="60000"/>
                              <a:lumOff val="40000"/>
                            </a:schemeClr>
                          </a:solidFill>
                        </a:rPr>
                        <a:t>Min (ns)</a:t>
                      </a:r>
                      <a:endParaRPr lang="en-US" dirty="0">
                        <a:solidFill>
                          <a:schemeClr val="accent4">
                            <a:lumMod val="60000"/>
                            <a:lumOff val="40000"/>
                          </a:schemeClr>
                        </a:solidFill>
                      </a:endParaRPr>
                    </a:p>
                  </a:txBody>
                  <a:tcPr>
                    <a:solidFill>
                      <a:schemeClr val="accent2"/>
                    </a:solidFill>
                  </a:tcPr>
                </a:tc>
                <a:tc hMerge="1">
                  <a:tcPr/>
                </a:tc>
                <a:tc gridSpan="2">
                  <a:txBody>
                    <a:bodyPr/>
                    <a:lstStyle/>
                    <a:p>
                      <a:pPr algn="ctr"/>
                      <a:r>
                        <a:rPr lang="en-US" dirty="0" smtClean="0">
                          <a:solidFill>
                            <a:schemeClr val="accent4">
                              <a:lumMod val="60000"/>
                              <a:lumOff val="40000"/>
                            </a:schemeClr>
                          </a:solidFill>
                        </a:rPr>
                        <a:t>Max (ns)</a:t>
                      </a:r>
                      <a:endParaRPr lang="en-US" dirty="0">
                        <a:solidFill>
                          <a:schemeClr val="accent4">
                            <a:lumMod val="60000"/>
                            <a:lumOff val="40000"/>
                          </a:schemeClr>
                        </a:solidFill>
                      </a:endParaRPr>
                    </a:p>
                  </a:txBody>
                  <a:tcPr>
                    <a:solidFill>
                      <a:schemeClr val="accent2"/>
                    </a:solidFill>
                  </a:tcPr>
                </a:tc>
                <a:tc hMerge="1">
                  <a:tcPr/>
                </a:tc>
              </a:tr>
              <a:tr h="370840">
                <a:tc vMerge="1">
                  <a:tcPr/>
                </a:tc>
                <a:tc>
                  <a:txBody>
                    <a:bodyPr/>
                    <a:lstStyle/>
                    <a:p>
                      <a:pPr algn="ctr"/>
                      <a:r>
                        <a:rPr lang="en-US" b="1" dirty="0" smtClean="0">
                          <a:solidFill>
                            <a:schemeClr val="accent4">
                              <a:lumMod val="60000"/>
                              <a:lumOff val="40000"/>
                            </a:schemeClr>
                          </a:solidFill>
                        </a:rPr>
                        <a:t>GBA</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PBA </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GBA</a:t>
                      </a:r>
                      <a:endParaRPr lang="en-US" b="1" dirty="0">
                        <a:solidFill>
                          <a:schemeClr val="accent4">
                            <a:lumMod val="60000"/>
                            <a:lumOff val="40000"/>
                          </a:schemeClr>
                        </a:solidFill>
                      </a:endParaRPr>
                    </a:p>
                  </a:txBody>
                  <a:tcPr/>
                </a:tc>
                <a:tc>
                  <a:txBody>
                    <a:bodyPr/>
                    <a:lstStyle/>
                    <a:p>
                      <a:pPr algn="ctr"/>
                      <a:r>
                        <a:rPr lang="en-US" b="1" dirty="0" smtClean="0">
                          <a:solidFill>
                            <a:schemeClr val="accent4">
                              <a:lumMod val="60000"/>
                              <a:lumOff val="40000"/>
                            </a:schemeClr>
                          </a:solidFill>
                        </a:rPr>
                        <a:t>PBA</a:t>
                      </a:r>
                      <a:endParaRPr lang="en-US" b="1" dirty="0">
                        <a:solidFill>
                          <a:schemeClr val="accent4">
                            <a:lumMod val="60000"/>
                            <a:lumOff val="40000"/>
                          </a:schemeClr>
                        </a:solidFill>
                      </a:endParaRPr>
                    </a:p>
                  </a:txBody>
                  <a:tcPr/>
                </a:tc>
              </a:tr>
              <a:tr h="370840">
                <a:tc>
                  <a:txBody>
                    <a:bodyPr/>
                    <a:lstStyle/>
                    <a:p>
                      <a:pPr algn="ctr"/>
                      <a:r>
                        <a:rPr lang="en-US" sz="1800" dirty="0" smtClean="0"/>
                        <a:t>Delay</a:t>
                      </a:r>
                      <a:r>
                        <a:rPr lang="en-US" sz="1800" baseline="0" dirty="0" smtClean="0"/>
                        <a:t> between A&amp;Y</a:t>
                      </a:r>
                      <a:endParaRPr lang="en-US" sz="1800" dirty="0"/>
                    </a:p>
                  </a:txBody>
                  <a:tcPr/>
                </a:tc>
                <a:tc>
                  <a:txBody>
                    <a:bodyPr/>
                    <a:lstStyle/>
                    <a:p>
                      <a:pPr algn="ctr"/>
                      <a:r>
                        <a:rPr lang="en-US" sz="1800" dirty="0" smtClean="0"/>
                        <a:t>7.25</a:t>
                      </a:r>
                      <a:endParaRPr lang="en-US" sz="1800" dirty="0"/>
                    </a:p>
                  </a:txBody>
                  <a:tcPr/>
                </a:tc>
                <a:tc>
                  <a:txBody>
                    <a:bodyPr/>
                    <a:lstStyle/>
                    <a:p>
                      <a:pPr algn="ctr"/>
                      <a:r>
                        <a:rPr lang="en-US" sz="1800" dirty="0" smtClean="0"/>
                        <a:t>7.55</a:t>
                      </a:r>
                      <a:endParaRPr lang="en-US" sz="1800" dirty="0"/>
                    </a:p>
                  </a:txBody>
                  <a:tcPr/>
                </a:tc>
                <a:tc>
                  <a:txBody>
                    <a:bodyPr/>
                    <a:lstStyle/>
                    <a:p>
                      <a:pPr algn="ctr"/>
                      <a:r>
                        <a:rPr lang="en-US" sz="1800" dirty="0" smtClean="0"/>
                        <a:t>10.35</a:t>
                      </a:r>
                      <a:endParaRPr lang="en-US" sz="1800" dirty="0"/>
                    </a:p>
                  </a:txBody>
                  <a:tcPr/>
                </a:tc>
                <a:tc>
                  <a:txBody>
                    <a:bodyPr/>
                    <a:lstStyle/>
                    <a:p>
                      <a:pPr algn="ctr"/>
                      <a:r>
                        <a:rPr lang="en-US" sz="1800" dirty="0" smtClean="0"/>
                        <a:t>10.1</a:t>
                      </a:r>
                      <a:endParaRPr lang="en-US" sz="1800" dirty="0"/>
                    </a:p>
                  </a:txBody>
                  <a:tcPr/>
                </a:tc>
              </a:tr>
              <a:tr h="370840">
                <a:tc>
                  <a:txBody>
                    <a:bodyPr/>
                    <a:lstStyle/>
                    <a:p>
                      <a:pPr algn="ctr"/>
                      <a:r>
                        <a:rPr lang="en-US" sz="1800" dirty="0" smtClean="0"/>
                        <a:t>Delay between B&amp;Y</a:t>
                      </a:r>
                      <a:endParaRPr lang="en-US" sz="1800" dirty="0"/>
                    </a:p>
                  </a:txBody>
                  <a:tcPr/>
                </a:tc>
                <a:tc>
                  <a:txBody>
                    <a:bodyPr/>
                    <a:lstStyle/>
                    <a:p>
                      <a:pPr algn="ctr"/>
                      <a:r>
                        <a:rPr lang="en-US" sz="1800" dirty="0" smtClean="0"/>
                        <a:t>7.75</a:t>
                      </a:r>
                      <a:endParaRPr lang="en-US" sz="1800" dirty="0"/>
                    </a:p>
                  </a:txBody>
                  <a:tcPr/>
                </a:tc>
                <a:tc>
                  <a:txBody>
                    <a:bodyPr/>
                    <a:lstStyle/>
                    <a:p>
                      <a:pPr algn="ctr"/>
                      <a:r>
                        <a:rPr lang="en-US" sz="1800" dirty="0" smtClean="0"/>
                        <a:t>7.75</a:t>
                      </a:r>
                      <a:endParaRPr lang="en-US" sz="1800" dirty="0"/>
                    </a:p>
                  </a:txBody>
                  <a:tcPr/>
                </a:tc>
                <a:tc>
                  <a:txBody>
                    <a:bodyPr/>
                    <a:lstStyle/>
                    <a:p>
                      <a:pPr algn="ctr"/>
                      <a:r>
                        <a:rPr lang="en-US" sz="1800" dirty="0" smtClean="0"/>
                        <a:t>10.85</a:t>
                      </a:r>
                      <a:endParaRPr lang="en-US" sz="1800" dirty="0"/>
                    </a:p>
                  </a:txBody>
                  <a:tcPr/>
                </a:tc>
                <a:tc>
                  <a:txBody>
                    <a:bodyPr/>
                    <a:lstStyle/>
                    <a:p>
                      <a:pPr algn="ctr"/>
                      <a:r>
                        <a:rPr lang="en-US" sz="1800" dirty="0" smtClean="0"/>
                        <a:t>10.3</a:t>
                      </a:r>
                      <a:endParaRPr lang="en-US" sz="1800" dirty="0"/>
                    </a:p>
                  </a:txBody>
                  <a:tcPr/>
                </a:tc>
              </a:tr>
              <a:tr h="370840">
                <a:tc>
                  <a:txBody>
                    <a:bodyPr/>
                    <a:lstStyle/>
                    <a:p>
                      <a:pPr algn="ctr"/>
                      <a:r>
                        <a:rPr lang="en-US" sz="1800" dirty="0" smtClean="0"/>
                        <a:t>Delay between</a:t>
                      </a:r>
                      <a:r>
                        <a:rPr lang="en-US" sz="1800" baseline="0" dirty="0" smtClean="0"/>
                        <a:t> C&amp;Y</a:t>
                      </a:r>
                      <a:endParaRPr lang="en-US" sz="1800" dirty="0"/>
                    </a:p>
                  </a:txBody>
                  <a:tcPr/>
                </a:tc>
                <a:tc>
                  <a:txBody>
                    <a:bodyPr/>
                    <a:lstStyle/>
                    <a:p>
                      <a:pPr algn="ctr"/>
                      <a:r>
                        <a:rPr lang="en-US" sz="1800" dirty="0" smtClean="0"/>
                        <a:t>7.05</a:t>
                      </a:r>
                      <a:endParaRPr lang="en-US" sz="1800" dirty="0"/>
                    </a:p>
                  </a:txBody>
                  <a:tcPr/>
                </a:tc>
                <a:tc>
                  <a:txBody>
                    <a:bodyPr/>
                    <a:lstStyle/>
                    <a:p>
                      <a:pPr algn="ctr"/>
                      <a:r>
                        <a:rPr lang="en-US" sz="1800" dirty="0" smtClean="0"/>
                        <a:t>7.25</a:t>
                      </a:r>
                      <a:endParaRPr lang="en-US" sz="1800" dirty="0"/>
                    </a:p>
                  </a:txBody>
                  <a:tcPr/>
                </a:tc>
                <a:tc>
                  <a:txBody>
                    <a:bodyPr/>
                    <a:lstStyle/>
                    <a:p>
                      <a:pPr algn="ctr"/>
                      <a:r>
                        <a:rPr lang="en-US" sz="1800" dirty="0" smtClean="0"/>
                        <a:t>9.05</a:t>
                      </a:r>
                      <a:endParaRPr lang="en-US" sz="1800" dirty="0"/>
                    </a:p>
                  </a:txBody>
                  <a:tcPr/>
                </a:tc>
                <a:tc>
                  <a:txBody>
                    <a:bodyPr/>
                    <a:lstStyle/>
                    <a:p>
                      <a:pPr algn="ctr"/>
                      <a:r>
                        <a:rPr lang="en-US" sz="1800" dirty="0" smtClean="0"/>
                        <a:t>9.05</a:t>
                      </a:r>
                      <a:endParaRPr lang="en-US" sz="1800" dirty="0"/>
                    </a:p>
                  </a:txBody>
                  <a:tcPr/>
                </a:tc>
              </a:tr>
            </a:tbl>
          </a:graphicData>
        </a:graphic>
      </p:graphicFrame>
      <p:sp>
        <p:nvSpPr>
          <p:cNvPr id="7" name="Rectangle 6"/>
          <p:cNvSpPr/>
          <p:nvPr/>
        </p:nvSpPr>
        <p:spPr>
          <a:xfrm>
            <a:off x="2032000" y="1393434"/>
            <a:ext cx="8128000" cy="26619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
          <p:cNvSpPr>
            <a:spLocks noGrp="1"/>
          </p:cNvSpPr>
          <p:nvPr>
            <p:ph sz="quarter" idx="10"/>
          </p:nvPr>
        </p:nvSpPr>
        <p:spPr>
          <a:xfrm>
            <a:off x="1736755" y="4158113"/>
            <a:ext cx="8718489" cy="885525"/>
          </a:xfrm>
        </p:spPr>
        <p:txBody>
          <a:bodyPr/>
          <a:lstStyle/>
          <a:p>
            <a:pPr marL="0" indent="0" algn="ctr">
              <a:buNone/>
            </a:pPr>
            <a:r>
              <a:rPr lang="en-US" altLang="zh-TW" sz="1800" dirty="0" err="1" smtClean="0"/>
              <a:t>Min_delay_GBA</a:t>
            </a:r>
            <a:r>
              <a:rPr lang="en-US" altLang="zh-TW" sz="1800" dirty="0" smtClean="0"/>
              <a:t> &lt;= </a:t>
            </a:r>
            <a:r>
              <a:rPr lang="en-US" altLang="zh-TW" sz="1800" dirty="0" err="1" smtClean="0"/>
              <a:t>Min_delay_PBA</a:t>
            </a:r>
            <a:endParaRPr lang="en-US" altLang="zh-TW" sz="1800" dirty="0" smtClean="0"/>
          </a:p>
          <a:p>
            <a:pPr marL="0" indent="0" algn="ctr">
              <a:buNone/>
            </a:pPr>
            <a:r>
              <a:rPr lang="en-US" altLang="zh-TW" sz="1800" b="1" dirty="0" err="1" smtClean="0">
                <a:solidFill>
                  <a:srgbClr val="545454"/>
                </a:solidFill>
                <a:ea typeface="Microsoft JhengHei" panose="020B0604030504040204" pitchFamily="34" charset="-120"/>
              </a:rPr>
              <a:t>Max_delay_GBA</a:t>
            </a:r>
            <a:r>
              <a:rPr lang="en-US" altLang="zh-TW" sz="1800" b="1" dirty="0" smtClean="0">
                <a:solidFill>
                  <a:srgbClr val="545454"/>
                </a:solidFill>
                <a:ea typeface="Microsoft JhengHei" panose="020B0604030504040204" pitchFamily="34" charset="-120"/>
              </a:rPr>
              <a:t> &gt;= </a:t>
            </a:r>
            <a:r>
              <a:rPr lang="en-US" altLang="zh-TW" sz="1800" b="1" dirty="0" err="1" smtClean="0">
                <a:solidFill>
                  <a:srgbClr val="545454"/>
                </a:solidFill>
                <a:ea typeface="Microsoft JhengHei" panose="020B0604030504040204" pitchFamily="34" charset="-120"/>
              </a:rPr>
              <a:t>Max_delay_PBA</a:t>
            </a:r>
            <a:endParaRPr lang="en-US" altLang="zh-TW" sz="1800" b="1" dirty="0">
              <a:solidFill>
                <a:srgbClr val="545454"/>
              </a:solidFill>
              <a:ea typeface="Microsoft JhengHei" panose="020B0604030504040204" pitchFamily="34" charset="-120"/>
            </a:endParaRPr>
          </a:p>
          <a:p>
            <a:endParaRPr lang="en-US" dirty="0"/>
          </a:p>
        </p:txBody>
      </p:sp>
      <p:graphicFrame>
        <p:nvGraphicFramePr>
          <p:cNvPr id="16" name="Table 15"/>
          <p:cNvGraphicFramePr>
            <a:graphicFrameLocks noGrp="1"/>
          </p:cNvGraphicFramePr>
          <p:nvPr/>
        </p:nvGraphicFramePr>
        <p:xfrm>
          <a:off x="2031999" y="5043638"/>
          <a:ext cx="8127999" cy="11125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Method</a:t>
                      </a:r>
                      <a:endParaRPr lang="en-US" dirty="0"/>
                    </a:p>
                  </a:txBody>
                  <a:tcPr>
                    <a:solidFill>
                      <a:schemeClr val="accent2"/>
                    </a:solidFill>
                  </a:tcPr>
                </a:tc>
                <a:tc>
                  <a:txBody>
                    <a:bodyPr/>
                    <a:lstStyle/>
                    <a:p>
                      <a:pPr algn="ctr"/>
                      <a:r>
                        <a:rPr lang="en-US" dirty="0" smtClean="0"/>
                        <a:t>Advantage</a:t>
                      </a:r>
                      <a:endParaRPr lang="en-US" dirty="0"/>
                    </a:p>
                  </a:txBody>
                  <a:tcPr>
                    <a:solidFill>
                      <a:schemeClr val="accent2"/>
                    </a:solidFill>
                  </a:tcPr>
                </a:tc>
                <a:tc>
                  <a:txBody>
                    <a:bodyPr/>
                    <a:lstStyle/>
                    <a:p>
                      <a:pPr algn="ctr"/>
                      <a:r>
                        <a:rPr lang="en-US" dirty="0" smtClean="0"/>
                        <a:t>Disadvantage</a:t>
                      </a:r>
                      <a:endParaRPr lang="en-US" dirty="0"/>
                    </a:p>
                  </a:txBody>
                  <a:tcPr>
                    <a:solidFill>
                      <a:schemeClr val="accent2"/>
                    </a:solidFill>
                  </a:tcPr>
                </a:tc>
              </a:tr>
              <a:tr h="370840">
                <a:tc>
                  <a:txBody>
                    <a:bodyPr/>
                    <a:lstStyle/>
                    <a:p>
                      <a:pPr algn="ctr"/>
                      <a:r>
                        <a:rPr lang="en-US" dirty="0" smtClean="0"/>
                        <a:t>Graph Based</a:t>
                      </a:r>
                      <a:r>
                        <a:rPr lang="en-US" baseline="0" dirty="0" smtClean="0"/>
                        <a:t> Analysis</a:t>
                      </a:r>
                      <a:endParaRPr lang="en-US" dirty="0"/>
                    </a:p>
                  </a:txBody>
                  <a:tcPr/>
                </a:tc>
                <a:tc>
                  <a:txBody>
                    <a:bodyPr/>
                    <a:lstStyle/>
                    <a:p>
                      <a:pPr algn="ctr"/>
                      <a:r>
                        <a:rPr lang="en-US" dirty="0" smtClean="0"/>
                        <a:t>Fast running time</a:t>
                      </a:r>
                      <a:endParaRPr lang="en-US" dirty="0"/>
                    </a:p>
                  </a:txBody>
                  <a:tcPr/>
                </a:tc>
                <a:tc>
                  <a:txBody>
                    <a:bodyPr/>
                    <a:lstStyle/>
                    <a:p>
                      <a:pPr algn="ctr"/>
                      <a:r>
                        <a:rPr lang="en-US" dirty="0" smtClean="0"/>
                        <a:t>More pessimism</a:t>
                      </a:r>
                      <a:endParaRPr lang="en-US" dirty="0"/>
                    </a:p>
                  </a:txBody>
                  <a:tcPr/>
                </a:tc>
              </a:tr>
              <a:tr h="370840">
                <a:tc>
                  <a:txBody>
                    <a:bodyPr/>
                    <a:lstStyle/>
                    <a:p>
                      <a:pPr algn="ctr"/>
                      <a:r>
                        <a:rPr lang="en-US" dirty="0" smtClean="0"/>
                        <a:t>Path</a:t>
                      </a:r>
                      <a:r>
                        <a:rPr lang="en-US" baseline="0" dirty="0" smtClean="0"/>
                        <a:t> Based Analysis</a:t>
                      </a:r>
                      <a:endParaRPr lang="en-US" dirty="0"/>
                    </a:p>
                  </a:txBody>
                  <a:tcPr/>
                </a:tc>
                <a:tc>
                  <a:txBody>
                    <a:bodyPr/>
                    <a:lstStyle/>
                    <a:p>
                      <a:pPr algn="ctr"/>
                      <a:r>
                        <a:rPr lang="en-US" dirty="0" smtClean="0"/>
                        <a:t>More</a:t>
                      </a:r>
                      <a:r>
                        <a:rPr lang="en-US" baseline="0" dirty="0" smtClean="0"/>
                        <a:t> accurate</a:t>
                      </a:r>
                      <a:endParaRPr lang="en-US" dirty="0"/>
                    </a:p>
                  </a:txBody>
                  <a:tcPr/>
                </a:tc>
                <a:tc>
                  <a:txBody>
                    <a:bodyPr/>
                    <a:lstStyle/>
                    <a:p>
                      <a:pPr algn="ctr"/>
                      <a:r>
                        <a:rPr lang="en-US" dirty="0" smtClean="0"/>
                        <a:t>Long</a:t>
                      </a:r>
                      <a:r>
                        <a:rPr lang="en-US" baseline="0" dirty="0" smtClean="0"/>
                        <a:t> running time</a:t>
                      </a:r>
                      <a:endParaRPr lang="en-US" dirty="0"/>
                    </a:p>
                  </a:txBody>
                  <a:tcPr/>
                </a:tc>
              </a:tr>
            </a:tbl>
          </a:graphicData>
        </a:graphic>
      </p:graphicFrame>
      <p:sp>
        <p:nvSpPr>
          <p:cNvPr id="18" name="Rectangle 17"/>
          <p:cNvSpPr/>
          <p:nvPr/>
        </p:nvSpPr>
        <p:spPr>
          <a:xfrm>
            <a:off x="2031999" y="5043638"/>
            <a:ext cx="8127999" cy="11125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306256" y="1626669"/>
            <a:ext cx="10369187" cy="1316994"/>
          </a:xfrm>
        </p:spPr>
        <p:txBody>
          <a:bodyPr/>
          <a:lstStyle/>
          <a:p>
            <a:r>
              <a:rPr lang="en-US" altLang="zh-TW" dirty="0" smtClean="0"/>
              <a:t>ETM is </a:t>
            </a:r>
            <a:r>
              <a:rPr lang="en-US" altLang="zh-TW" dirty="0"/>
              <a:t>an abstract representation of a </a:t>
            </a:r>
            <a:r>
              <a:rPr lang="en-US" altLang="zh-TW" dirty="0" smtClean="0"/>
              <a:t>block</a:t>
            </a:r>
            <a:endParaRPr lang="en-US" altLang="zh-TW" dirty="0" smtClean="0"/>
          </a:p>
          <a:p>
            <a:r>
              <a:rPr lang="en-US" altLang="zh-TW" dirty="0" smtClean="0"/>
              <a:t>The model can be used in place of the block’s netlist for timing analysis </a:t>
            </a:r>
            <a:r>
              <a:rPr lang="en-US" altLang="zh-TW" dirty="0"/>
              <a:t>at a higher level of the design </a:t>
            </a:r>
            <a:r>
              <a:rPr lang="en-US" altLang="zh-TW" dirty="0" smtClean="0"/>
              <a:t>hierarchy</a:t>
            </a:r>
            <a:endParaRPr lang="en-US" dirty="0"/>
          </a:p>
        </p:txBody>
      </p:sp>
      <p:sp>
        <p:nvSpPr>
          <p:cNvPr id="4" name="Title 2"/>
          <p:cNvSpPr>
            <a:spLocks noGrp="1"/>
          </p:cNvSpPr>
          <p:nvPr>
            <p:ph type="title"/>
          </p:nvPr>
        </p:nvSpPr>
        <p:spPr>
          <a:xfrm>
            <a:off x="2865649" y="760645"/>
            <a:ext cx="6460702" cy="781095"/>
          </a:xfrm>
        </p:spPr>
        <p:txBody>
          <a:bodyPr/>
          <a:lstStyle/>
          <a:p>
            <a:pPr algn="ctr"/>
            <a:r>
              <a:rPr lang="en-US" sz="3500" dirty="0" smtClean="0"/>
              <a:t>Extracted Timing Model</a:t>
            </a:r>
            <a:endParaRPr lang="en-US" sz="3500" dirty="0"/>
          </a:p>
        </p:txBody>
      </p:sp>
      <p:pic>
        <p:nvPicPr>
          <p:cNvPr id="5" name="圖片 12" descr="畫面剪輯"/>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90363" y="3120916"/>
            <a:ext cx="6611273" cy="322942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865649" y="760645"/>
            <a:ext cx="6460702" cy="781095"/>
          </a:xfrm>
        </p:spPr>
        <p:txBody>
          <a:bodyPr/>
          <a:lstStyle/>
          <a:p>
            <a:pPr algn="ctr"/>
            <a:r>
              <a:rPr lang="en-US" sz="3500" dirty="0" smtClean="0"/>
              <a:t>Extracted Timing Model</a:t>
            </a:r>
            <a:endParaRPr lang="en-US" sz="3500" dirty="0"/>
          </a:p>
        </p:txBody>
      </p:sp>
      <p:sp>
        <p:nvSpPr>
          <p:cNvPr id="7" name="Content Placeholder 1"/>
          <p:cNvSpPr txBox="1"/>
          <p:nvPr/>
        </p:nvSpPr>
        <p:spPr>
          <a:xfrm>
            <a:off x="1306256" y="1351176"/>
            <a:ext cx="10369187" cy="18807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b="1" kern="1200" baseline="0">
                <a:solidFill>
                  <a:schemeClr val="tx1"/>
                </a:solidFill>
                <a:latin typeface="Calibri" panose="020F0502020204030204" pitchFamily="34" charset="0"/>
                <a:ea typeface="Microsoft JhengHei"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icrosoft JhengHei"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1800" kern="1200" baseline="0">
                <a:solidFill>
                  <a:schemeClr val="tx1"/>
                </a:solidFill>
                <a:latin typeface="Calibri" panose="020F0502020204030204" pitchFamily="34" charset="0"/>
                <a:ea typeface="Microsoft JhengHei"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alibri" panose="020F0502020204030204" pitchFamily="34" charset="0"/>
                <a:ea typeface="Microsoft JhengHei"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300" dirty="0" smtClean="0"/>
              <a:t>The model consists of a set of timing arcs between the clock, input and output pins of the block</a:t>
            </a:r>
            <a:endParaRPr lang="en-US" altLang="zh-TW" sz="2300" dirty="0" smtClean="0"/>
          </a:p>
          <a:p>
            <a:r>
              <a:rPr lang="en-US" altLang="zh-TW" sz="2300" dirty="0" smtClean="0"/>
              <a:t>Represents delay of timing arcs as a function of input transitions and output loads in the f</a:t>
            </a:r>
            <a:r>
              <a:rPr lang="en-US" altLang="zh-TW" sz="2300" dirty="0"/>
              <a:t>orm</a:t>
            </a:r>
            <a:r>
              <a:rPr lang="en-US" altLang="zh-TW" sz="2300" dirty="0" smtClean="0"/>
              <a:t> of NLDM and CCS lookup tables</a:t>
            </a:r>
            <a:endParaRPr lang="en-US" altLang="zh-TW" sz="2300" dirty="0" smtClean="0"/>
          </a:p>
          <a:p>
            <a:endParaRPr lang="en-US" altLang="zh-TW" dirty="0" smtClean="0"/>
          </a:p>
        </p:txBody>
      </p:sp>
      <p:pic>
        <p:nvPicPr>
          <p:cNvPr id="8" name="圖片 13" descr="畫面剪輯"/>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33233" y="3010520"/>
            <a:ext cx="4492212" cy="3488716"/>
          </a:xfrm>
          <a:prstGeom prst="rect">
            <a:avLst/>
          </a:prstGeom>
        </p:spPr>
      </p:pic>
      <p:cxnSp>
        <p:nvCxnSpPr>
          <p:cNvPr id="12" name="Elbow Connector 11"/>
          <p:cNvCxnSpPr>
            <a:endCxn id="13" idx="3"/>
          </p:cNvCxnSpPr>
          <p:nvPr/>
        </p:nvCxnSpPr>
        <p:spPr>
          <a:xfrm rot="10800000">
            <a:off x="3561347" y="4333885"/>
            <a:ext cx="2646948" cy="11788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78009" y="4211271"/>
            <a:ext cx="1783338"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Input transition</a:t>
            </a:r>
            <a:endParaRPr lang="en-US" b="1" dirty="0">
              <a:solidFill>
                <a:schemeClr val="accent4">
                  <a:lumMod val="60000"/>
                  <a:lumOff val="40000"/>
                </a:schemeClr>
              </a:solidFill>
            </a:endParaRPr>
          </a:p>
        </p:txBody>
      </p:sp>
      <p:cxnSp>
        <p:nvCxnSpPr>
          <p:cNvPr id="17" name="Straight Arrow Connector 16"/>
          <p:cNvCxnSpPr>
            <a:endCxn id="18" idx="3"/>
          </p:cNvCxnSpPr>
          <p:nvPr/>
        </p:nvCxnSpPr>
        <p:spPr>
          <a:xfrm flipH="1">
            <a:off x="3561347" y="5621154"/>
            <a:ext cx="2646948" cy="1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78009" y="5512763"/>
            <a:ext cx="1783338" cy="24522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smtClean="0">
                <a:solidFill>
                  <a:schemeClr val="accent4">
                    <a:lumMod val="60000"/>
                    <a:lumOff val="40000"/>
                  </a:schemeClr>
                </a:solidFill>
              </a:rPr>
              <a:t>Output load</a:t>
            </a:r>
            <a:endParaRPr lang="en-US" b="1"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865649" y="760645"/>
            <a:ext cx="6460702" cy="781095"/>
          </a:xfrm>
        </p:spPr>
        <p:txBody>
          <a:bodyPr/>
          <a:lstStyle/>
          <a:p>
            <a:pPr algn="ctr"/>
            <a:r>
              <a:rPr lang="en-US" sz="3500" dirty="0" smtClean="0"/>
              <a:t>FLATTEN – Non FLATTEN</a:t>
            </a:r>
            <a:endParaRPr lang="en-US" sz="3500" dirty="0"/>
          </a:p>
        </p:txBody>
      </p:sp>
      <p:sp>
        <p:nvSpPr>
          <p:cNvPr id="7" name="Content Placeholder 1"/>
          <p:cNvSpPr>
            <a:spLocks noGrp="1"/>
          </p:cNvSpPr>
          <p:nvPr>
            <p:ph sz="quarter" idx="10"/>
          </p:nvPr>
        </p:nvSpPr>
        <p:spPr>
          <a:xfrm>
            <a:off x="372390" y="1426237"/>
            <a:ext cx="11139425" cy="1316994"/>
          </a:xfrm>
        </p:spPr>
        <p:txBody>
          <a:bodyPr/>
          <a:lstStyle/>
          <a:p>
            <a:r>
              <a:rPr lang="en-US" altLang="zh-TW" sz="2300" dirty="0" smtClean="0"/>
              <a:t>A flat design: treats the ASIC as a single, monolithic entity, without any submodules or levels of hierarchy and uses basic components like gates, transistors, and wires</a:t>
            </a:r>
            <a:endParaRPr lang="en-US" altLang="zh-TW" sz="2300" dirty="0" smtClean="0"/>
          </a:p>
          <a:p>
            <a:r>
              <a:rPr lang="en-US" altLang="zh-TW" sz="2300" dirty="0" smtClean="0"/>
              <a:t>Hierarchical design: divides the ASIC into smaller and simpler modules or blocks with specific functions and interfaces, which are then connected by a top-level structure. ETM supports timing extraction according to Non Flatten (Harden)</a:t>
            </a:r>
            <a:endParaRPr lang="en-US" altLang="zh-TW" sz="2300" dirty="0" smtClean="0"/>
          </a:p>
        </p:txBody>
      </p:sp>
      <p:pic>
        <p:nvPicPr>
          <p:cNvPr id="8" name="Picture 7"/>
          <p:cNvPicPr>
            <a:picLocks noChangeAspect="1"/>
          </p:cNvPicPr>
          <p:nvPr/>
        </p:nvPicPr>
        <p:blipFill>
          <a:blip r:embed="rId1"/>
          <a:stretch>
            <a:fillRect/>
          </a:stretch>
        </p:blipFill>
        <p:spPr>
          <a:xfrm>
            <a:off x="1020278" y="3536918"/>
            <a:ext cx="3541847" cy="2581977"/>
          </a:xfrm>
          <a:prstGeom prst="rect">
            <a:avLst/>
          </a:prstGeom>
        </p:spPr>
      </p:pic>
      <p:pic>
        <p:nvPicPr>
          <p:cNvPr id="9" name="Picture 2" descr="Flatten mode functional netlist E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549" y="3286998"/>
            <a:ext cx="4648552" cy="30818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463734" y="6118895"/>
            <a:ext cx="2654933"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Hierarchical design</a:t>
            </a:r>
            <a:endParaRPr lang="en-US" sz="2400" b="1" dirty="0">
              <a:solidFill>
                <a:schemeClr val="accent4">
                  <a:lumMod val="60000"/>
                  <a:lumOff val="40000"/>
                </a:schemeClr>
              </a:solidFill>
            </a:endParaRPr>
          </a:p>
        </p:txBody>
      </p:sp>
      <p:sp>
        <p:nvSpPr>
          <p:cNvPr id="11" name="Rectangle 10"/>
          <p:cNvSpPr/>
          <p:nvPr/>
        </p:nvSpPr>
        <p:spPr>
          <a:xfrm>
            <a:off x="7907602" y="6118895"/>
            <a:ext cx="1596445" cy="431456"/>
          </a:xfrm>
          <a:prstGeom prst="rect">
            <a:avLst/>
          </a:prstGeom>
          <a:solidFill>
            <a:schemeClr val="accent3">
              <a:lumMod val="20000"/>
              <a:lumOff val="80000"/>
            </a:schemeClr>
          </a:solidFill>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b="1" dirty="0" smtClean="0">
                <a:solidFill>
                  <a:schemeClr val="accent4">
                    <a:lumMod val="60000"/>
                    <a:lumOff val="40000"/>
                  </a:schemeClr>
                </a:solidFill>
              </a:rPr>
              <a:t>Flat design</a:t>
            </a:r>
            <a:endParaRPr lang="en-US" sz="2400" b="1"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Faraday template">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4504</Words>
  <Application>WPS Presentation</Application>
  <PresentationFormat>Widescreen</PresentationFormat>
  <Paragraphs>231</Paragraphs>
  <Slides>22</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Century Gothic</vt:lpstr>
      <vt:lpstr>Microsoft JhengHei</vt:lpstr>
      <vt:lpstr>Calibri</vt:lpstr>
      <vt:lpstr>華康中黑體</vt:lpstr>
      <vt:lpstr>Microsoft YaHei</vt:lpstr>
      <vt:lpstr>Arial Unicode MS</vt:lpstr>
      <vt:lpstr>2_Faraday template</vt:lpstr>
      <vt:lpstr>DSD/ACD/ACT1 Otis Ken Sol</vt:lpstr>
      <vt:lpstr>Outline</vt:lpstr>
      <vt:lpstr>TESTCHIP FLOW</vt:lpstr>
      <vt:lpstr>GBA and PBA </vt:lpstr>
      <vt:lpstr>Delay Calculation in GBA and PBA </vt:lpstr>
      <vt:lpstr>Compare GBA and PBA result</vt:lpstr>
      <vt:lpstr>Extracted Timing Model</vt:lpstr>
      <vt:lpstr>Extracted Timing Model</vt:lpstr>
      <vt:lpstr>FLATTEN – Non FLATTEN</vt:lpstr>
      <vt:lpstr>CELL TYPES</vt:lpstr>
      <vt:lpstr>LIBRARY CORNER </vt:lpstr>
      <vt:lpstr>RC CORNER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Faraday-Tech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Genie Ching-Ling Chien(簡菁伶)</dc:creator>
  <cp:lastModifiedBy>SANG NGUYỄN THANH</cp:lastModifiedBy>
  <cp:revision>6703</cp:revision>
  <cp:lastPrinted>2023-03-26T01:11:00Z</cp:lastPrinted>
  <dcterms:created xsi:type="dcterms:W3CDTF">2012-12-17T03:20:00Z</dcterms:created>
  <dcterms:modified xsi:type="dcterms:W3CDTF">2024-08-25T15:07:06Z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1FEE434B0A5B4F9E85813F29CB5EF457_12</vt:lpwstr>
  </property>
  <property fmtid="{D5CDD505-2E9C-101B-9397-08002B2CF9AE}" pid="4" name="KSOProductBuildVer">
    <vt:lpwstr>1033-12.2.0.18165</vt:lpwstr>
  </property>
</Properties>
</file>