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41" r:id="rId1"/>
  </p:sldMasterIdLst>
  <p:notesMasterIdLst>
    <p:notesMasterId r:id="rId30"/>
  </p:notesMasterIdLst>
  <p:handoutMasterIdLst>
    <p:handoutMasterId r:id="rId31"/>
  </p:handoutMasterIdLst>
  <p:sldIdLst>
    <p:sldId id="1488" r:id="rId2"/>
    <p:sldId id="1469" r:id="rId3"/>
    <p:sldId id="1461" r:id="rId4"/>
    <p:sldId id="1463" r:id="rId5"/>
    <p:sldId id="1472" r:id="rId6"/>
    <p:sldId id="1474" r:id="rId7"/>
    <p:sldId id="1475" r:id="rId8"/>
    <p:sldId id="1476" r:id="rId9"/>
    <p:sldId id="1489" r:id="rId10"/>
    <p:sldId id="1490" r:id="rId11"/>
    <p:sldId id="1468" r:id="rId12"/>
    <p:sldId id="1471" r:id="rId13"/>
    <p:sldId id="1477" r:id="rId14"/>
    <p:sldId id="1465" r:id="rId15"/>
    <p:sldId id="1480" r:id="rId16"/>
    <p:sldId id="1464" r:id="rId17"/>
    <p:sldId id="1478" r:id="rId18"/>
    <p:sldId id="1481" r:id="rId19"/>
    <p:sldId id="1479" r:id="rId20"/>
    <p:sldId id="1482" r:id="rId21"/>
    <p:sldId id="1484" r:id="rId22"/>
    <p:sldId id="1483" r:id="rId23"/>
    <p:sldId id="1485" r:id="rId24"/>
    <p:sldId id="1486" r:id="rId25"/>
    <p:sldId id="1487" r:id="rId26"/>
    <p:sldId id="1424" r:id="rId27"/>
    <p:sldId id="1421" r:id="rId28"/>
    <p:sldId id="1223" r:id="rId29"/>
  </p:sldIdLst>
  <p:sldSz cx="9144000" cy="6858000" type="screen4x3"/>
  <p:notesSz cx="7010400" cy="92964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56">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clrMode="bw"/>
  <p:clrMru>
    <a:srgbClr val="1E2E0C"/>
    <a:srgbClr val="0090D2"/>
    <a:srgbClr val="446453"/>
    <a:srgbClr val="FF004B"/>
    <a:srgbClr val="00823B"/>
    <a:srgbClr val="9966FF"/>
    <a:srgbClr val="FFFFFF"/>
    <a:srgbClr val="004821"/>
    <a:srgbClr val="03DADF"/>
    <a:srgbClr val="D2A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無樣式、無格線">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5" autoAdjust="0"/>
    <p:restoredTop sz="95512" autoAdjust="0"/>
  </p:normalViewPr>
  <p:slideViewPr>
    <p:cSldViewPr snapToGrid="0">
      <p:cViewPr varScale="1">
        <p:scale>
          <a:sx n="117" d="100"/>
          <a:sy n="117" d="100"/>
        </p:scale>
        <p:origin x="1474" y="82"/>
      </p:cViewPr>
      <p:guideLst>
        <p:guide orient="horz" pos="1056"/>
        <p:guide pos="2880"/>
      </p:guideLst>
    </p:cSldViewPr>
  </p:slideViewPr>
  <p:outlineViewPr>
    <p:cViewPr>
      <p:scale>
        <a:sx n="33" d="100"/>
        <a:sy n="33" d="100"/>
      </p:scale>
      <p:origin x="0" y="4728"/>
    </p:cViewPr>
  </p:outlineViewPr>
  <p:notesTextViewPr>
    <p:cViewPr>
      <p:scale>
        <a:sx n="1" d="1"/>
        <a:sy n="1" d="1"/>
      </p:scale>
      <p:origin x="0" y="0"/>
    </p:cViewPr>
  </p:notesTextViewPr>
  <p:sorterViewPr>
    <p:cViewPr>
      <p:scale>
        <a:sx n="200" d="100"/>
        <a:sy n="200" d="100"/>
      </p:scale>
      <p:origin x="0" y="0"/>
    </p:cViewPr>
  </p:sorterViewPr>
  <p:notesViewPr>
    <p:cSldViewPr snapToGrid="0">
      <p:cViewPr varScale="1">
        <p:scale>
          <a:sx n="84" d="100"/>
          <a:sy n="84" d="100"/>
        </p:scale>
        <p:origin x="2934" y="108"/>
      </p:cViewPr>
      <p:guideLst>
        <p:guide orient="horz" pos="2928"/>
        <p:guide pos="2208"/>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253EB501-4AA8-44E6-A0F3-7F4F8817B213}" type="datetimeFigureOut">
              <a:rPr lang="zh-TW" altLang="en-US" smtClean="0"/>
              <a:t>2024/8/1</a:t>
            </a:fld>
            <a:endParaRPr lang="zh-TW" altLang="en-US"/>
          </a:p>
        </p:txBody>
      </p:sp>
      <p:sp>
        <p:nvSpPr>
          <p:cNvPr id="4" name="頁尾版面配置區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zh-TW" altLang="en-US"/>
          </a:p>
        </p:txBody>
      </p:sp>
      <p:sp>
        <p:nvSpPr>
          <p:cNvPr id="5" name="投影片編號版面配置區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0A874531-A72D-405F-823F-CF126A4FAEE5}" type="slidenum">
              <a:rPr lang="zh-TW" altLang="en-US" smtClean="0"/>
              <a:t>‹#›</a:t>
            </a:fld>
            <a:endParaRPr lang="zh-TW" altLang="en-US"/>
          </a:p>
        </p:txBody>
      </p:sp>
    </p:spTree>
    <p:extLst>
      <p:ext uri="{BB962C8B-B14F-4D97-AF65-F5344CB8AC3E}">
        <p14:creationId xmlns:p14="http://schemas.microsoft.com/office/powerpoint/2010/main" val="93676584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zh-TW" altLang="en-US"/>
          </a:p>
        </p:txBody>
      </p:sp>
      <p:sp>
        <p:nvSpPr>
          <p:cNvPr id="3" name="日期版面配置區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7F90FBF4-500E-458C-9DD9-F6657EAE5B12}" type="datetimeFigureOut">
              <a:rPr lang="zh-TW" altLang="en-US" smtClean="0"/>
              <a:t>2024/8/1</a:t>
            </a:fld>
            <a:endParaRPr lang="zh-TW" altLang="en-US"/>
          </a:p>
        </p:txBody>
      </p:sp>
      <p:sp>
        <p:nvSpPr>
          <p:cNvPr id="4" name="投影片圖像版面配置區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zh-TW" altLang="en-US"/>
          </a:p>
        </p:txBody>
      </p:sp>
      <p:sp>
        <p:nvSpPr>
          <p:cNvPr id="5" name="備忘稿版面配置區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06927009-C44B-487B-BF54-BA289DEBE3EB}" type="slidenum">
              <a:rPr lang="zh-TW" altLang="en-US" smtClean="0"/>
              <a:t>‹#›</a:t>
            </a:fld>
            <a:endParaRPr lang="zh-TW" altLang="en-US"/>
          </a:p>
        </p:txBody>
      </p:sp>
    </p:spTree>
    <p:extLst>
      <p:ext uri="{BB962C8B-B14F-4D97-AF65-F5344CB8AC3E}">
        <p14:creationId xmlns:p14="http://schemas.microsoft.com/office/powerpoint/2010/main" val="20157763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06927009-C44B-487B-BF54-BA289DEBE3EB}" type="slidenum">
              <a:rPr lang="zh-TW" altLang="en-US" smtClean="0"/>
              <a:t>1</a:t>
            </a:fld>
            <a:endParaRPr lang="zh-TW" altLang="en-US" dirty="0"/>
          </a:p>
        </p:txBody>
      </p:sp>
    </p:spTree>
    <p:extLst>
      <p:ext uri="{BB962C8B-B14F-4D97-AF65-F5344CB8AC3E}">
        <p14:creationId xmlns:p14="http://schemas.microsoft.com/office/powerpoint/2010/main" val="353546659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封面">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9" name="圖片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 y="0"/>
            <a:ext cx="9143998" cy="6857999"/>
          </a:xfrm>
          <a:prstGeom prst="rect">
            <a:avLst/>
          </a:prstGeom>
        </p:spPr>
      </p:pic>
      <p:sp>
        <p:nvSpPr>
          <p:cNvPr id="3" name="文字版面配置區 2"/>
          <p:cNvSpPr>
            <a:spLocks noGrp="1"/>
          </p:cNvSpPr>
          <p:nvPr>
            <p:ph type="body" idx="1"/>
          </p:nvPr>
        </p:nvSpPr>
        <p:spPr>
          <a:xfrm>
            <a:off x="1080000" y="2520000"/>
            <a:ext cx="7200000" cy="1080000"/>
          </a:xfrm>
          <a:prstGeom prst="rect">
            <a:avLst/>
          </a:prstGeom>
        </p:spPr>
        <p:txBody>
          <a:bodyPr anchor="t">
            <a:normAutofit/>
          </a:bodyPr>
          <a:lstStyle>
            <a:lvl1pPr marL="0" indent="0" algn="r">
              <a:buNone/>
              <a:defRPr sz="2800" baseline="0">
                <a:solidFill>
                  <a:schemeClr val="bg1"/>
                </a:solidFill>
                <a:latin typeface="Calibri" panose="020F0502020204030204" pitchFamily="34" charset="0"/>
                <a:ea typeface="微軟正黑體" panose="020B0604030504040204" pitchFamily="34" charset="-12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dirty="0" smtClean="0"/>
              <a:t>按一下以編輯母片文字樣式</a:t>
            </a:r>
          </a:p>
        </p:txBody>
      </p:sp>
      <p:sp>
        <p:nvSpPr>
          <p:cNvPr id="7" name="標題 1"/>
          <p:cNvSpPr>
            <a:spLocks noGrp="1"/>
          </p:cNvSpPr>
          <p:nvPr>
            <p:ph type="ctrTitle"/>
          </p:nvPr>
        </p:nvSpPr>
        <p:spPr>
          <a:xfrm>
            <a:off x="1080000" y="1080000"/>
            <a:ext cx="7200000" cy="1080000"/>
          </a:xfrm>
          <a:prstGeom prst="rect">
            <a:avLst/>
          </a:prstGeom>
        </p:spPr>
        <p:txBody>
          <a:bodyPr anchor="t">
            <a:normAutofit/>
          </a:bodyPr>
          <a:lstStyle>
            <a:lvl1pPr algn="r">
              <a:defRPr sz="3600" b="1" baseline="0">
                <a:solidFill>
                  <a:schemeClr val="bg1"/>
                </a:solidFill>
                <a:latin typeface="Calibri" panose="020F0502020204030204" pitchFamily="34" charset="0"/>
                <a:ea typeface="微軟正黑體" panose="020B0604030504040204" pitchFamily="34" charset="-120"/>
              </a:defRPr>
            </a:lvl1pPr>
          </a:lstStyle>
          <a:p>
            <a:r>
              <a:rPr lang="zh-TW" altLang="en-US" dirty="0" smtClean="0"/>
              <a:t>按一下以編輯母片標題樣式</a:t>
            </a:r>
            <a:endParaRPr lang="zh-TW" altLang="en-US" dirty="0"/>
          </a:p>
        </p:txBody>
      </p:sp>
      <p:sp>
        <p:nvSpPr>
          <p:cNvPr id="10" name="文字方塊 9"/>
          <p:cNvSpPr txBox="1"/>
          <p:nvPr userDrawn="1"/>
        </p:nvSpPr>
        <p:spPr>
          <a:xfrm>
            <a:off x="7242629" y="5615622"/>
            <a:ext cx="1088760" cy="276999"/>
          </a:xfrm>
          <a:prstGeom prst="rect">
            <a:avLst/>
          </a:prstGeom>
          <a:noFill/>
        </p:spPr>
        <p:txBody>
          <a:bodyPr wrap="none" rtlCol="0">
            <a:spAutoFit/>
          </a:bodyPr>
          <a:lstStyle/>
          <a:p>
            <a:r>
              <a:rPr lang="en-US" altLang="zh-TW" sz="1200" b="1" kern="1200" dirty="0" smtClean="0">
                <a:solidFill>
                  <a:schemeClr val="accent1">
                    <a:lumMod val="60000"/>
                    <a:lumOff val="40000"/>
                  </a:schemeClr>
                </a:solidFill>
                <a:effectLst/>
                <a:latin typeface="Century Gothic" panose="020B0502020202020204" pitchFamily="34" charset="0"/>
                <a:ea typeface="+mn-ea"/>
                <a:cs typeface="+mn-cs"/>
              </a:rPr>
              <a:t>Confidential</a:t>
            </a:r>
            <a:endParaRPr lang="zh-TW" altLang="en-US" sz="1200" b="1" dirty="0">
              <a:solidFill>
                <a:schemeClr val="accent1">
                  <a:lumMod val="60000"/>
                  <a:lumOff val="40000"/>
                </a:schemeClr>
              </a:solidFill>
              <a:latin typeface="Century Gothic" panose="020B0502020202020204" pitchFamily="34" charset="0"/>
            </a:endParaRPr>
          </a:p>
        </p:txBody>
      </p:sp>
      <p:cxnSp>
        <p:nvCxnSpPr>
          <p:cNvPr id="11" name="直線接點 10"/>
          <p:cNvCxnSpPr/>
          <p:nvPr userDrawn="1"/>
        </p:nvCxnSpPr>
        <p:spPr>
          <a:xfrm>
            <a:off x="8343582" y="1171575"/>
            <a:ext cx="0" cy="981075"/>
          </a:xfrm>
          <a:prstGeom prst="line">
            <a:avLst/>
          </a:prstGeom>
          <a:ln w="28575">
            <a:solidFill>
              <a:srgbClr val="EB005A"/>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24975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封面">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文字版面配置區 2"/>
          <p:cNvSpPr>
            <a:spLocks noGrp="1"/>
          </p:cNvSpPr>
          <p:nvPr>
            <p:ph type="body" idx="1" hasCustomPrompt="1"/>
          </p:nvPr>
        </p:nvSpPr>
        <p:spPr>
          <a:xfrm>
            <a:off x="0" y="2977200"/>
            <a:ext cx="9144000" cy="1080000"/>
          </a:xfrm>
          <a:prstGeom prst="rect">
            <a:avLst/>
          </a:prstGeom>
        </p:spPr>
        <p:txBody>
          <a:bodyPr anchor="t">
            <a:noAutofit/>
          </a:bodyPr>
          <a:lstStyle>
            <a:lvl1pPr marL="0" indent="0" algn="ctr">
              <a:buNone/>
              <a:defRPr sz="4800" baseline="0">
                <a:solidFill>
                  <a:srgbClr val="FFFF00"/>
                </a:solidFill>
                <a:latin typeface="Calibri" panose="020F0502020204030204" pitchFamily="34" charset="0"/>
                <a:ea typeface="微軟正黑體" panose="020B0604030504040204" pitchFamily="34" charset="-120"/>
                <a:sym typeface="Wingdings" panose="05000000000000000000" pitchFamily="2" charset="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TW" dirty="0" smtClean="0"/>
              <a:t>NAME</a:t>
            </a:r>
            <a:endParaRPr lang="zh-TW" altLang="en-US" dirty="0" smtClean="0"/>
          </a:p>
        </p:txBody>
      </p:sp>
    </p:spTree>
    <p:extLst>
      <p:ext uri="{BB962C8B-B14F-4D97-AF65-F5344CB8AC3E}">
        <p14:creationId xmlns:p14="http://schemas.microsoft.com/office/powerpoint/2010/main" val="23562262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內頁_1">
    <p:spTree>
      <p:nvGrpSpPr>
        <p:cNvPr id="1" name=""/>
        <p:cNvGrpSpPr/>
        <p:nvPr/>
      </p:nvGrpSpPr>
      <p:grpSpPr>
        <a:xfrm>
          <a:off x="0" y="0"/>
          <a:ext cx="0" cy="0"/>
          <a:chOff x="0" y="0"/>
          <a:chExt cx="0" cy="0"/>
        </a:xfrm>
      </p:grpSpPr>
      <p:sp>
        <p:nvSpPr>
          <p:cNvPr id="2" name="標題 1"/>
          <p:cNvSpPr>
            <a:spLocks noGrp="1"/>
          </p:cNvSpPr>
          <p:nvPr>
            <p:ph type="title"/>
          </p:nvPr>
        </p:nvSpPr>
        <p:spPr>
          <a:xfrm>
            <a:off x="1080000" y="720000"/>
            <a:ext cx="7560000" cy="1080000"/>
          </a:xfrm>
          <a:prstGeom prst="rect">
            <a:avLst/>
          </a:prstGeom>
        </p:spPr>
        <p:txBody>
          <a:bodyPr anchor="ctr"/>
          <a:lstStyle>
            <a:lvl1pPr>
              <a:defRPr sz="3600" baseline="0">
                <a:solidFill>
                  <a:srgbClr val="EB005A"/>
                </a:solidFill>
                <a:latin typeface="Calibri" panose="020F0502020204030204" pitchFamily="34" charset="0"/>
              </a:defRPr>
            </a:lvl1pPr>
          </a:lstStyle>
          <a:p>
            <a:r>
              <a:rPr lang="zh-TW" altLang="en-US" dirty="0" smtClean="0"/>
              <a:t>按一下以編輯母片標題樣式</a:t>
            </a:r>
            <a:endParaRPr lang="zh-TW" altLang="en-US" dirty="0"/>
          </a:p>
        </p:txBody>
      </p:sp>
      <p:sp>
        <p:nvSpPr>
          <p:cNvPr id="4" name="內容版面配置區 3"/>
          <p:cNvSpPr>
            <a:spLocks noGrp="1"/>
          </p:cNvSpPr>
          <p:nvPr>
            <p:ph sz="quarter" idx="10"/>
          </p:nvPr>
        </p:nvSpPr>
        <p:spPr>
          <a:xfrm>
            <a:off x="1080000" y="1980000"/>
            <a:ext cx="7560000" cy="4140000"/>
          </a:xfrm>
          <a:prstGeom prst="rect">
            <a:avLst/>
          </a:prstGeom>
        </p:spPr>
        <p:txBody>
          <a:bodyPr/>
          <a:lstStyle>
            <a:lvl1pPr>
              <a:defRPr sz="2400" b="1" baseline="0">
                <a:solidFill>
                  <a:schemeClr val="tx1"/>
                </a:solidFill>
                <a:latin typeface="Calibri" panose="020F0502020204030204" pitchFamily="34" charset="0"/>
              </a:defRPr>
            </a:lvl1pPr>
            <a:lvl2pPr>
              <a:defRPr sz="2000" baseline="0">
                <a:solidFill>
                  <a:schemeClr val="tx1"/>
                </a:solidFill>
                <a:latin typeface="Calibri" panose="020F0502020204030204" pitchFamily="34" charset="0"/>
              </a:defRPr>
            </a:lvl2pPr>
            <a:lvl3pPr>
              <a:defRPr sz="1800" baseline="0">
                <a:solidFill>
                  <a:schemeClr val="tx1"/>
                </a:solidFill>
                <a:latin typeface="Calibri" panose="020F0502020204030204" pitchFamily="34" charset="0"/>
              </a:defRPr>
            </a:lvl3pPr>
            <a:lvl4pPr>
              <a:defRPr sz="1600" baseline="0">
                <a:solidFill>
                  <a:schemeClr val="tx1"/>
                </a:solidFill>
                <a:latin typeface="Calibri" panose="020F0502020204030204" pitchFamily="34" charset="0"/>
              </a:defRPr>
            </a:lvl4pPr>
            <a:lvl5pPr>
              <a:defRPr sz="1600" baseline="0">
                <a:solidFill>
                  <a:schemeClr val="tx1"/>
                </a:solidFill>
                <a:latin typeface="Calibri" panose="020F0502020204030204" pitchFamily="34" charset="0"/>
              </a:defRPr>
            </a:lvl5pPr>
          </a:lstStyle>
          <a:p>
            <a:pPr lvl="0"/>
            <a:r>
              <a:rPr lang="zh-TW" altLang="en-US" dirty="0" smtClean="0"/>
              <a:t>按一下以編輯母片文字樣式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zh-TW" altLang="en-US" dirty="0"/>
          </a:p>
        </p:txBody>
      </p:sp>
    </p:spTree>
    <p:extLst>
      <p:ext uri="{BB962C8B-B14F-4D97-AF65-F5344CB8AC3E}">
        <p14:creationId xmlns:p14="http://schemas.microsoft.com/office/powerpoint/2010/main" val="14889325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內頁_2">
    <p:spTree>
      <p:nvGrpSpPr>
        <p:cNvPr id="1" name=""/>
        <p:cNvGrpSpPr/>
        <p:nvPr/>
      </p:nvGrpSpPr>
      <p:grpSpPr>
        <a:xfrm>
          <a:off x="0" y="0"/>
          <a:ext cx="0" cy="0"/>
          <a:chOff x="0" y="0"/>
          <a:chExt cx="0" cy="0"/>
        </a:xfrm>
      </p:grpSpPr>
      <p:sp>
        <p:nvSpPr>
          <p:cNvPr id="3" name="標題 1"/>
          <p:cNvSpPr>
            <a:spLocks noGrp="1"/>
          </p:cNvSpPr>
          <p:nvPr>
            <p:ph type="title"/>
          </p:nvPr>
        </p:nvSpPr>
        <p:spPr>
          <a:xfrm>
            <a:off x="1080000" y="720000"/>
            <a:ext cx="7560000" cy="1080000"/>
          </a:xfrm>
          <a:prstGeom prst="rect">
            <a:avLst/>
          </a:prstGeom>
        </p:spPr>
        <p:txBody>
          <a:bodyPr anchor="ctr"/>
          <a:lstStyle>
            <a:lvl1pPr>
              <a:defRPr sz="3600" baseline="0">
                <a:solidFill>
                  <a:srgbClr val="EB005A"/>
                </a:solidFill>
                <a:latin typeface="Calibri" panose="020F0502020204030204" pitchFamily="34" charset="0"/>
              </a:defRPr>
            </a:lvl1pPr>
          </a:lstStyle>
          <a:p>
            <a:r>
              <a:rPr lang="zh-TW" altLang="en-US" dirty="0" smtClean="0"/>
              <a:t>按一下以編輯母片標題樣式</a:t>
            </a:r>
            <a:endParaRPr lang="zh-TW" altLang="en-US" dirty="0"/>
          </a:p>
        </p:txBody>
      </p:sp>
    </p:spTree>
    <p:extLst>
      <p:ext uri="{BB962C8B-B14F-4D97-AF65-F5344CB8AC3E}">
        <p14:creationId xmlns:p14="http://schemas.microsoft.com/office/powerpoint/2010/main" val="12876705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章節插頁">
    <p:bg>
      <p:bgPr>
        <a:solidFill>
          <a:schemeClr val="bg1">
            <a:lumMod val="95000"/>
          </a:schemeClr>
        </a:solidFill>
        <a:effectLst/>
      </p:bgPr>
    </p:bg>
    <p:spTree>
      <p:nvGrpSpPr>
        <p:cNvPr id="1" name=""/>
        <p:cNvGrpSpPr/>
        <p:nvPr/>
      </p:nvGrpSpPr>
      <p:grpSpPr>
        <a:xfrm>
          <a:off x="0" y="0"/>
          <a:ext cx="0" cy="0"/>
          <a:chOff x="0" y="0"/>
          <a:chExt cx="0" cy="0"/>
        </a:xfrm>
      </p:grpSpPr>
      <p:sp>
        <p:nvSpPr>
          <p:cNvPr id="3" name="標題 1"/>
          <p:cNvSpPr>
            <a:spLocks noGrp="1"/>
          </p:cNvSpPr>
          <p:nvPr>
            <p:ph type="title"/>
          </p:nvPr>
        </p:nvSpPr>
        <p:spPr>
          <a:xfrm>
            <a:off x="1260000" y="2880000"/>
            <a:ext cx="7560000" cy="1080000"/>
          </a:xfrm>
          <a:prstGeom prst="rect">
            <a:avLst/>
          </a:prstGeom>
        </p:spPr>
        <p:txBody>
          <a:bodyPr anchor="b">
            <a:normAutofit/>
          </a:bodyPr>
          <a:lstStyle>
            <a:lvl1pPr>
              <a:defRPr sz="3600" baseline="0">
                <a:solidFill>
                  <a:schemeClr val="tx1"/>
                </a:solidFill>
                <a:latin typeface="Calibri" panose="020F0502020204030204" pitchFamily="34" charset="0"/>
              </a:defRPr>
            </a:lvl1pPr>
          </a:lstStyle>
          <a:p>
            <a:r>
              <a:rPr lang="zh-TW" altLang="en-US" dirty="0" smtClean="0"/>
              <a:t>按一下以編輯母片標題樣式</a:t>
            </a:r>
            <a:endParaRPr lang="zh-TW" altLang="en-US" dirty="0"/>
          </a:p>
        </p:txBody>
      </p:sp>
      <p:pic>
        <p:nvPicPr>
          <p:cNvPr id="8" name="圖片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09092" y="3990441"/>
            <a:ext cx="7945966" cy="111219"/>
          </a:xfrm>
          <a:prstGeom prst="rect">
            <a:avLst/>
          </a:prstGeom>
        </p:spPr>
      </p:pic>
      <p:pic>
        <p:nvPicPr>
          <p:cNvPr id="10" name="圖片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459951"/>
            <a:ext cx="2336800" cy="72396"/>
          </a:xfrm>
          <a:prstGeom prst="rect">
            <a:avLst/>
          </a:prstGeom>
        </p:spPr>
      </p:pic>
      <p:sp>
        <p:nvSpPr>
          <p:cNvPr id="6" name="Text Box 15"/>
          <p:cNvSpPr txBox="1">
            <a:spLocks noChangeArrowheads="1"/>
          </p:cNvSpPr>
          <p:nvPr userDrawn="1"/>
        </p:nvSpPr>
        <p:spPr bwMode="auto">
          <a:xfrm>
            <a:off x="8604125" y="6402594"/>
            <a:ext cx="504379"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fld id="{B9BB4768-2ACB-4A6A-8962-41794B66754D}" type="slidenum">
              <a:rPr lang="en-US" altLang="zh-TW" sz="1000" b="1">
                <a:solidFill>
                  <a:srgbClr val="333333"/>
                </a:solidFill>
                <a:ea typeface="華康中黑體" pitchFamily="49" charset="-120"/>
              </a:rPr>
              <a:pPr algn="l"/>
              <a:t>‹#›</a:t>
            </a:fld>
            <a:endParaRPr lang="en-US" altLang="zh-TW" sz="1000" b="1" dirty="0">
              <a:solidFill>
                <a:srgbClr val="333333"/>
              </a:solidFill>
              <a:ea typeface="華康中黑體" pitchFamily="49" charset="-120"/>
            </a:endParaRPr>
          </a:p>
        </p:txBody>
      </p:sp>
    </p:spTree>
    <p:extLst>
      <p:ext uri="{BB962C8B-B14F-4D97-AF65-F5344CB8AC3E}">
        <p14:creationId xmlns:p14="http://schemas.microsoft.com/office/powerpoint/2010/main" val="27051169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ext Box 15"/>
          <p:cNvSpPr txBox="1">
            <a:spLocks noChangeArrowheads="1"/>
          </p:cNvSpPr>
          <p:nvPr userDrawn="1"/>
        </p:nvSpPr>
        <p:spPr bwMode="auto">
          <a:xfrm>
            <a:off x="8604125" y="6402594"/>
            <a:ext cx="504379"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fld id="{B9BB4768-2ACB-4A6A-8962-41794B66754D}" type="slidenum">
              <a:rPr lang="en-US" altLang="zh-TW" sz="1000" b="1">
                <a:solidFill>
                  <a:srgbClr val="333333"/>
                </a:solidFill>
                <a:ea typeface="華康中黑體" pitchFamily="49" charset="-120"/>
              </a:rPr>
              <a:pPr algn="l"/>
              <a:t>‹#›</a:t>
            </a:fld>
            <a:endParaRPr lang="en-US" altLang="zh-TW" sz="1000" b="1" dirty="0">
              <a:solidFill>
                <a:srgbClr val="333333"/>
              </a:solidFill>
              <a:ea typeface="華康中黑體" pitchFamily="49" charset="-120"/>
            </a:endParaRPr>
          </a:p>
        </p:txBody>
      </p:sp>
      <p:pic>
        <p:nvPicPr>
          <p:cNvPr id="4" name="圖片 3"/>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0" y="0"/>
            <a:ext cx="9143999" cy="6857999"/>
          </a:xfrm>
          <a:prstGeom prst="rect">
            <a:avLst/>
          </a:prstGeom>
        </p:spPr>
      </p:pic>
      <p:sp>
        <p:nvSpPr>
          <p:cNvPr id="7" name="文字方塊 6"/>
          <p:cNvSpPr txBox="1"/>
          <p:nvPr userDrawn="1"/>
        </p:nvSpPr>
        <p:spPr>
          <a:xfrm>
            <a:off x="314888" y="6419428"/>
            <a:ext cx="1013419" cy="261610"/>
          </a:xfrm>
          <a:prstGeom prst="rect">
            <a:avLst/>
          </a:prstGeom>
          <a:noFill/>
        </p:spPr>
        <p:txBody>
          <a:bodyPr wrap="none" rtlCol="0">
            <a:spAutoFit/>
          </a:bodyPr>
          <a:lstStyle/>
          <a:p>
            <a:r>
              <a:rPr lang="en-US" altLang="zh-TW" sz="1050" b="1" kern="1200" dirty="0" smtClean="0">
                <a:solidFill>
                  <a:schemeClr val="bg1">
                    <a:lumMod val="85000"/>
                  </a:schemeClr>
                </a:solidFill>
                <a:effectLst/>
                <a:latin typeface="Century Gothic" panose="020B0502020202020204" pitchFamily="34" charset="0"/>
                <a:ea typeface="+mn-ea"/>
                <a:cs typeface="+mn-cs"/>
              </a:rPr>
              <a:t>Confidential</a:t>
            </a:r>
            <a:endParaRPr lang="zh-TW" altLang="en-US" sz="1050" b="1" dirty="0">
              <a:solidFill>
                <a:schemeClr val="bg1">
                  <a:lumMod val="85000"/>
                </a:schemeClr>
              </a:solidFill>
              <a:latin typeface="Century Gothic" panose="020B0502020202020204" pitchFamily="34" charset="0"/>
            </a:endParaRPr>
          </a:p>
        </p:txBody>
      </p:sp>
    </p:spTree>
    <p:extLst>
      <p:ext uri="{BB962C8B-B14F-4D97-AF65-F5344CB8AC3E}">
        <p14:creationId xmlns:p14="http://schemas.microsoft.com/office/powerpoint/2010/main" val="3871463843"/>
      </p:ext>
    </p:extLst>
  </p:cSld>
  <p:clrMap bg1="lt1" tx1="dk1" bg2="lt2" tx2="dk2" accent1="accent1" accent2="accent2" accent3="accent3" accent4="accent4" accent5="accent5" accent6="accent6" hlink="hlink" folHlink="folHlink"/>
  <p:sldLayoutIdLst>
    <p:sldLayoutId id="2147483742" r:id="rId1"/>
    <p:sldLayoutId id="2147483746" r:id="rId2"/>
    <p:sldLayoutId id="2147483743" r:id="rId3"/>
    <p:sldLayoutId id="2147483745" r:id="rId4"/>
    <p:sldLayoutId id="2147483744" r:id="rId5"/>
  </p:sldLayoutIdLst>
  <p:txStyles>
    <p:titleStyle>
      <a:lvl1pPr algn="l" defTabSz="914400" rtl="0" eaLnBrk="1" latinLnBrk="0" hangingPunct="1">
        <a:spcBef>
          <a:spcPct val="0"/>
        </a:spcBef>
        <a:buNone/>
        <a:defRPr sz="3600" b="1" kern="1200" baseline="0">
          <a:solidFill>
            <a:srgbClr val="FA4646"/>
          </a:solidFill>
          <a:latin typeface="Century Gothic" panose="020B0502020202020204" pitchFamily="34" charset="0"/>
          <a:ea typeface="微軟正黑體" panose="020B0604030504040204" pitchFamily="34" charset="-120"/>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2800" kern="1200" baseline="0">
          <a:solidFill>
            <a:schemeClr val="tx1">
              <a:lumMod val="75000"/>
              <a:lumOff val="25000"/>
            </a:schemeClr>
          </a:solidFill>
          <a:latin typeface="Century Gothic" panose="020B0502020202020204" pitchFamily="34" charset="0"/>
          <a:ea typeface="微軟正黑體" panose="020B0604030504040204" pitchFamily="34" charset="-120"/>
          <a:cs typeface="+mn-cs"/>
        </a:defRPr>
      </a:lvl1pPr>
      <a:lvl2pPr marL="742950" indent="-285750" algn="l" defTabSz="914400" rtl="0" eaLnBrk="1" latinLnBrk="0" hangingPunct="1">
        <a:spcBef>
          <a:spcPct val="20000"/>
        </a:spcBef>
        <a:buFont typeface="Arial" panose="020B0604020202020204" pitchFamily="34" charset="0"/>
        <a:buChar char="–"/>
        <a:defRPr sz="2400" kern="1200" baseline="0">
          <a:solidFill>
            <a:schemeClr val="tx1">
              <a:lumMod val="75000"/>
              <a:lumOff val="25000"/>
            </a:schemeClr>
          </a:solidFill>
          <a:latin typeface="Century Gothic" panose="020B0502020202020204" pitchFamily="34" charset="0"/>
          <a:ea typeface="微軟正黑體" panose="020B0604030504040204" pitchFamily="34" charset="-120"/>
          <a:cs typeface="+mn-cs"/>
        </a:defRPr>
      </a:lvl2pPr>
      <a:lvl3pPr marL="1143000" indent="-228600" algn="l" defTabSz="914400" rtl="0" eaLnBrk="1" latinLnBrk="0" hangingPunct="1">
        <a:spcBef>
          <a:spcPct val="20000"/>
        </a:spcBef>
        <a:buFont typeface="Arial" panose="020B0604020202020204" pitchFamily="34" charset="0"/>
        <a:buChar char="•"/>
        <a:defRPr sz="2000" kern="1200" baseline="0">
          <a:solidFill>
            <a:schemeClr val="tx1">
              <a:lumMod val="75000"/>
              <a:lumOff val="25000"/>
            </a:schemeClr>
          </a:solidFill>
          <a:latin typeface="Century Gothic" panose="020B0502020202020204" pitchFamily="34" charset="0"/>
          <a:ea typeface="微軟正黑體" panose="020B0604030504040204" pitchFamily="34" charset="-120"/>
          <a:cs typeface="+mn-cs"/>
        </a:defRPr>
      </a:lvl3pPr>
      <a:lvl4pPr marL="1600200" indent="-228600" algn="l" defTabSz="914400" rtl="0" eaLnBrk="1" latinLnBrk="0" hangingPunct="1">
        <a:spcBef>
          <a:spcPct val="20000"/>
        </a:spcBef>
        <a:buFont typeface="Arial" panose="020B0604020202020204" pitchFamily="34" charset="0"/>
        <a:buChar char="–"/>
        <a:defRPr sz="1800" kern="1200" baseline="0">
          <a:solidFill>
            <a:schemeClr val="tx1">
              <a:lumMod val="75000"/>
              <a:lumOff val="25000"/>
            </a:schemeClr>
          </a:solidFill>
          <a:latin typeface="Century Gothic" panose="020B0502020202020204" pitchFamily="34" charset="0"/>
          <a:ea typeface="微軟正黑體" panose="020B0604030504040204" pitchFamily="34" charset="-120"/>
          <a:cs typeface="+mn-cs"/>
        </a:defRPr>
      </a:lvl4pPr>
      <a:lvl5pPr marL="2057400" indent="-228600" algn="l" defTabSz="914400" rtl="0" eaLnBrk="1" latinLnBrk="0" hangingPunct="1">
        <a:spcBef>
          <a:spcPct val="20000"/>
        </a:spcBef>
        <a:buFont typeface="Arial" panose="020B0604020202020204" pitchFamily="34" charset="0"/>
        <a:buChar char="»"/>
        <a:defRPr sz="1800" kern="1200" baseline="0">
          <a:solidFill>
            <a:schemeClr val="tx1">
              <a:lumMod val="75000"/>
              <a:lumOff val="25000"/>
            </a:schemeClr>
          </a:solidFill>
          <a:latin typeface="Century Gothic" panose="020B0502020202020204" pitchFamily="34" charset="0"/>
          <a:ea typeface="微軟正黑體" panose="020B0604030504040204" pitchFamily="34" charset="-120"/>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3.xml"/><Relationship Id="rId1" Type="http://schemas.openxmlformats.org/officeDocument/2006/relationships/vmlDrawing" Target="../drawings/vmlDrawing1.vml"/><Relationship Id="rId4" Type="http://schemas.openxmlformats.org/officeDocument/2006/relationships/image" Target="../media/image29.wmf"/></Relationships>
</file>

<file path=ppt/slides/_rels/slide26.xml.rels><?xml version="1.0" encoding="UTF-8" standalone="yes"?>
<Relationships xmlns="http://schemas.openxmlformats.org/package/2006/relationships"><Relationship Id="rId3" Type="http://schemas.openxmlformats.org/officeDocument/2006/relationships/hyperlink" Target="https://solvnetplus.synopsys.com/s/article/PrimeTime-Advanced-On-Chip-Variation-OCV-Technology-1576148259174" TargetMode="External"/><Relationship Id="rId2" Type="http://schemas.openxmlformats.org/officeDocument/2006/relationships/hyperlink" Target="https://www.vlsi4freshers.com/2020/03/ocv-aocv-pocv-in-vlsi.html" TargetMode="Externa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3.png"/><Relationship Id="rId1" Type="http://schemas.openxmlformats.org/officeDocument/2006/relationships/slideLayout" Target="../slideLayouts/slideLayout3.xml"/><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4.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標題 2"/>
          <p:cNvSpPr>
            <a:spLocks noGrp="1"/>
          </p:cNvSpPr>
          <p:nvPr>
            <p:ph type="body" idx="1"/>
          </p:nvPr>
        </p:nvSpPr>
        <p:spPr>
          <a:prstGeom prst="rect">
            <a:avLst/>
          </a:prstGeom>
        </p:spPr>
        <p:txBody>
          <a:bodyPr>
            <a:normAutofit/>
          </a:bodyPr>
          <a:lstStyle/>
          <a:p>
            <a:r>
              <a:rPr lang="en-US" dirty="0" smtClean="0"/>
              <a:t>FTV/DSD/ACD/ACT4 </a:t>
            </a:r>
            <a:r>
              <a:rPr lang="en-US" dirty="0"/>
              <a:t>– </a:t>
            </a:r>
            <a:r>
              <a:rPr lang="en-US" dirty="0" smtClean="0"/>
              <a:t>Peter</a:t>
            </a:r>
            <a:endParaRPr lang="en-US" altLang="zh-TW" dirty="0" smtClean="0">
              <a:latin typeface="+mj-lt"/>
            </a:endParaRPr>
          </a:p>
          <a:p>
            <a:endParaRPr lang="en-US" altLang="zh-TW" dirty="0" smtClean="0">
              <a:latin typeface="+mj-lt"/>
            </a:endParaRPr>
          </a:p>
          <a:p>
            <a:endParaRPr lang="zh-TW" altLang="en-US" dirty="0">
              <a:latin typeface="+mj-lt"/>
            </a:endParaRPr>
          </a:p>
        </p:txBody>
      </p:sp>
      <p:sp>
        <p:nvSpPr>
          <p:cNvPr id="4" name="標題 1"/>
          <p:cNvSpPr txBox="1">
            <a:spLocks/>
          </p:cNvSpPr>
          <p:nvPr/>
        </p:nvSpPr>
        <p:spPr>
          <a:xfrm>
            <a:off x="1080000" y="1356717"/>
            <a:ext cx="7183524" cy="666421"/>
          </a:xfrm>
          <a:prstGeom prst="rect">
            <a:avLst/>
          </a:prstGeom>
        </p:spPr>
        <p:txBody>
          <a:bodyPr anchor="t">
            <a:noAutofit/>
          </a:bodyPr>
          <a:lstStyle>
            <a:lvl1pPr algn="r" defTabSz="914400" rtl="0" eaLnBrk="1" latinLnBrk="0" hangingPunct="1">
              <a:spcBef>
                <a:spcPct val="0"/>
              </a:spcBef>
              <a:buNone/>
              <a:defRPr sz="3600" b="1" kern="1200" baseline="0">
                <a:solidFill>
                  <a:schemeClr val="bg1"/>
                </a:solidFill>
                <a:latin typeface="Calibri" panose="020F0502020204030204" pitchFamily="34" charset="0"/>
                <a:ea typeface="微軟正黑體" panose="020B0604030504040204" pitchFamily="34" charset="-120"/>
                <a:cs typeface="+mj-cs"/>
              </a:defRPr>
            </a:lvl1pPr>
          </a:lstStyle>
          <a:p>
            <a:pPr algn="l"/>
            <a:r>
              <a:rPr lang="en-US" dirty="0" smtClean="0"/>
              <a:t>OCV/AOCV introduction</a:t>
            </a:r>
            <a:endParaRPr lang="zh-TW" altLang="en-US" sz="2800" dirty="0">
              <a:latin typeface="+mj-lt"/>
            </a:endParaRPr>
          </a:p>
        </p:txBody>
      </p:sp>
    </p:spTree>
    <p:extLst>
      <p:ext uri="{BB962C8B-B14F-4D97-AF65-F5344CB8AC3E}">
        <p14:creationId xmlns:p14="http://schemas.microsoft.com/office/powerpoint/2010/main" val="40906914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err="1" smtClean="0"/>
              <a:t>Derate</a:t>
            </a:r>
            <a:r>
              <a:rPr lang="en-US" sz="2400" dirty="0"/>
              <a:t> </a:t>
            </a:r>
            <a:r>
              <a:rPr lang="en-US" sz="2400" dirty="0" smtClean="0"/>
              <a:t>for variation</a:t>
            </a:r>
            <a:endParaRPr lang="en-US" sz="2400" dirty="0"/>
          </a:p>
        </p:txBody>
      </p:sp>
      <p:sp>
        <p:nvSpPr>
          <p:cNvPr id="30" name="TextBox 29"/>
          <p:cNvSpPr txBox="1"/>
          <p:nvPr/>
        </p:nvSpPr>
        <p:spPr>
          <a:xfrm>
            <a:off x="2659160" y="1915669"/>
            <a:ext cx="3127690" cy="276999"/>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sz="1200" dirty="0" smtClean="0"/>
              <a:t>Early, late value can be collect in foundry</a:t>
            </a:r>
            <a:endParaRPr lang="en-US" sz="1200" dirty="0"/>
          </a:p>
        </p:txBody>
      </p:sp>
      <p:pic>
        <p:nvPicPr>
          <p:cNvPr id="6" name="Picture 5"/>
          <p:cNvPicPr>
            <a:picLocks noChangeAspect="1"/>
          </p:cNvPicPr>
          <p:nvPr/>
        </p:nvPicPr>
        <p:blipFill>
          <a:blip r:embed="rId2"/>
          <a:stretch>
            <a:fillRect/>
          </a:stretch>
        </p:blipFill>
        <p:spPr>
          <a:xfrm>
            <a:off x="1080000" y="2447925"/>
            <a:ext cx="7658100" cy="1371600"/>
          </a:xfrm>
          <a:prstGeom prst="rect">
            <a:avLst/>
          </a:prstGeom>
        </p:spPr>
      </p:pic>
      <p:sp>
        <p:nvSpPr>
          <p:cNvPr id="8" name="TextBox 7"/>
          <p:cNvSpPr txBox="1"/>
          <p:nvPr/>
        </p:nvSpPr>
        <p:spPr>
          <a:xfrm>
            <a:off x="1200150" y="1685925"/>
            <a:ext cx="1733550" cy="646331"/>
          </a:xfrm>
          <a:prstGeom prst="rect">
            <a:avLst/>
          </a:prstGeom>
          <a:noFill/>
        </p:spPr>
        <p:txBody>
          <a:bodyPr wrap="square" rtlCol="0">
            <a:spAutoFit/>
          </a:bodyPr>
          <a:lstStyle/>
          <a:p>
            <a:r>
              <a:rPr lang="en-US" dirty="0" smtClean="0"/>
              <a:t>early = 6%</a:t>
            </a:r>
          </a:p>
          <a:p>
            <a:r>
              <a:rPr lang="en-US" dirty="0" smtClean="0"/>
              <a:t>late = 8%</a:t>
            </a:r>
            <a:endParaRPr lang="en-US" dirty="0"/>
          </a:p>
        </p:txBody>
      </p:sp>
      <p:sp>
        <p:nvSpPr>
          <p:cNvPr id="31" name="Right Brace 30"/>
          <p:cNvSpPr/>
          <p:nvPr/>
        </p:nvSpPr>
        <p:spPr>
          <a:xfrm rot="5400000">
            <a:off x="4634519" y="3069238"/>
            <a:ext cx="407125" cy="199413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2" name="TextBox 31"/>
          <p:cNvSpPr txBox="1"/>
          <p:nvPr/>
        </p:nvSpPr>
        <p:spPr>
          <a:xfrm>
            <a:off x="3764479" y="4296329"/>
            <a:ext cx="2257425" cy="461665"/>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sz="1200" dirty="0" smtClean="0"/>
              <a:t>Little variation with portions have similar structure</a:t>
            </a:r>
            <a:endParaRPr lang="en-US" sz="1200" dirty="0"/>
          </a:p>
        </p:txBody>
      </p:sp>
      <p:sp>
        <p:nvSpPr>
          <p:cNvPr id="33" name="Right Brace 32"/>
          <p:cNvSpPr/>
          <p:nvPr/>
        </p:nvSpPr>
        <p:spPr>
          <a:xfrm rot="5400000">
            <a:off x="1993655" y="3026019"/>
            <a:ext cx="407125" cy="199413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4" name="TextBox 33"/>
          <p:cNvSpPr txBox="1"/>
          <p:nvPr/>
        </p:nvSpPr>
        <p:spPr>
          <a:xfrm>
            <a:off x="1363196" y="4253464"/>
            <a:ext cx="2257425" cy="461665"/>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sz="1200" dirty="0" smtClean="0"/>
              <a:t>Big variation with portions have different structure</a:t>
            </a:r>
            <a:endParaRPr lang="en-US" sz="1200" dirty="0"/>
          </a:p>
        </p:txBody>
      </p:sp>
    </p:spTree>
    <p:extLst>
      <p:ext uri="{BB962C8B-B14F-4D97-AF65-F5344CB8AC3E}">
        <p14:creationId xmlns:p14="http://schemas.microsoft.com/office/powerpoint/2010/main" val="369137177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1.2 Timing </a:t>
            </a:r>
            <a:r>
              <a:rPr lang="en-US" dirty="0" err="1" smtClean="0"/>
              <a:t>derate</a:t>
            </a:r>
            <a:endParaRPr lang="en-US" dirty="0"/>
          </a:p>
        </p:txBody>
      </p:sp>
      <p:sp>
        <p:nvSpPr>
          <p:cNvPr id="3" name="Content Placeholder 2"/>
          <p:cNvSpPr>
            <a:spLocks noGrp="1"/>
          </p:cNvSpPr>
          <p:nvPr>
            <p:ph sz="quarter" idx="10"/>
          </p:nvPr>
        </p:nvSpPr>
        <p:spPr>
          <a:xfrm>
            <a:off x="1636699" y="1656624"/>
            <a:ext cx="7297412" cy="4306186"/>
          </a:xfrm>
        </p:spPr>
        <p:txBody>
          <a:bodyPr numCol="2" spcCol="182880"/>
          <a:lstStyle/>
          <a:p>
            <a:pPr marL="0" indent="0">
              <a:buNone/>
            </a:pPr>
            <a:r>
              <a:rPr lang="en-US" dirty="0" smtClean="0"/>
              <a:t>1.2.1 OCV</a:t>
            </a:r>
          </a:p>
          <a:p>
            <a:pPr marL="0" indent="0">
              <a:buNone/>
            </a:pPr>
            <a:r>
              <a:rPr lang="en-US" dirty="0" smtClean="0"/>
              <a:t>1.2.2 AOCV</a:t>
            </a:r>
          </a:p>
        </p:txBody>
      </p:sp>
    </p:spTree>
    <p:extLst>
      <p:ext uri="{BB962C8B-B14F-4D97-AF65-F5344CB8AC3E}">
        <p14:creationId xmlns:p14="http://schemas.microsoft.com/office/powerpoint/2010/main" val="197739455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1.2.1 OCV</a:t>
            </a:r>
            <a:endParaRPr lang="en-US" sz="2400" dirty="0"/>
          </a:p>
        </p:txBody>
      </p:sp>
      <p:sp>
        <p:nvSpPr>
          <p:cNvPr id="8" name="Content Placeholder 7"/>
          <p:cNvSpPr>
            <a:spLocks noGrp="1"/>
          </p:cNvSpPr>
          <p:nvPr>
            <p:ph sz="quarter" idx="10"/>
          </p:nvPr>
        </p:nvSpPr>
        <p:spPr/>
        <p:txBody>
          <a:bodyPr/>
          <a:lstStyle/>
          <a:p>
            <a:pPr marL="0" indent="0">
              <a:buNone/>
            </a:pPr>
            <a:r>
              <a:rPr lang="en-US" sz="2000" b="0" dirty="0" smtClean="0"/>
              <a:t> </a:t>
            </a:r>
            <a:endParaRPr lang="en-US" sz="2000" b="0" dirty="0"/>
          </a:p>
        </p:txBody>
      </p:sp>
      <p:sp>
        <p:nvSpPr>
          <p:cNvPr id="3" name="TextBox 2"/>
          <p:cNvSpPr txBox="1"/>
          <p:nvPr/>
        </p:nvSpPr>
        <p:spPr>
          <a:xfrm>
            <a:off x="1080000" y="1662500"/>
            <a:ext cx="7035300" cy="1754326"/>
          </a:xfrm>
          <a:prstGeom prst="rect">
            <a:avLst/>
          </a:prstGeom>
          <a:noFill/>
        </p:spPr>
        <p:txBody>
          <a:bodyPr wrap="square" rtlCol="0">
            <a:spAutoFit/>
          </a:bodyPr>
          <a:lstStyle/>
          <a:p>
            <a:r>
              <a:rPr lang="en-US" dirty="0" smtClean="0"/>
              <a:t>In OCV (On-chip Variation), a fixed timing </a:t>
            </a:r>
            <a:r>
              <a:rPr lang="en-US" dirty="0" err="1" smtClean="0"/>
              <a:t>derate</a:t>
            </a:r>
            <a:r>
              <a:rPr lang="en-US" dirty="0" smtClean="0"/>
              <a:t> factor is applied to all cells in the design.</a:t>
            </a:r>
          </a:p>
          <a:p>
            <a:r>
              <a:rPr lang="en-US" dirty="0" smtClean="0"/>
              <a:t>Fab process variations could either increase or decrease the delay of cells. Tool considers early or lately </a:t>
            </a:r>
            <a:r>
              <a:rPr lang="en-US" dirty="0" err="1" smtClean="0"/>
              <a:t>derate</a:t>
            </a:r>
            <a:r>
              <a:rPr lang="en-US" dirty="0" smtClean="0"/>
              <a:t> based on the path and the type of analysis</a:t>
            </a:r>
          </a:p>
          <a:p>
            <a:r>
              <a:rPr lang="en-US" dirty="0" smtClean="0"/>
              <a:t>  </a:t>
            </a:r>
            <a:endParaRPr lang="en-US" dirty="0"/>
          </a:p>
        </p:txBody>
      </p:sp>
      <p:pic>
        <p:nvPicPr>
          <p:cNvPr id="4" name="Picture 3"/>
          <p:cNvPicPr>
            <a:picLocks noChangeAspect="1"/>
          </p:cNvPicPr>
          <p:nvPr/>
        </p:nvPicPr>
        <p:blipFill>
          <a:blip r:embed="rId2"/>
          <a:stretch>
            <a:fillRect/>
          </a:stretch>
        </p:blipFill>
        <p:spPr>
          <a:xfrm>
            <a:off x="701731" y="3105338"/>
            <a:ext cx="3695700" cy="1366910"/>
          </a:xfrm>
          <a:prstGeom prst="rect">
            <a:avLst/>
          </a:prstGeom>
        </p:spPr>
      </p:pic>
      <p:pic>
        <p:nvPicPr>
          <p:cNvPr id="5" name="Picture 4"/>
          <p:cNvPicPr>
            <a:picLocks noChangeAspect="1"/>
          </p:cNvPicPr>
          <p:nvPr/>
        </p:nvPicPr>
        <p:blipFill>
          <a:blip r:embed="rId3"/>
          <a:stretch>
            <a:fillRect/>
          </a:stretch>
        </p:blipFill>
        <p:spPr>
          <a:xfrm>
            <a:off x="5128649" y="3133912"/>
            <a:ext cx="3581400" cy="1338336"/>
          </a:xfrm>
          <a:prstGeom prst="rect">
            <a:avLst/>
          </a:prstGeom>
        </p:spPr>
      </p:pic>
      <p:pic>
        <p:nvPicPr>
          <p:cNvPr id="6" name="Picture 5"/>
          <p:cNvPicPr>
            <a:picLocks noChangeAspect="1"/>
          </p:cNvPicPr>
          <p:nvPr/>
        </p:nvPicPr>
        <p:blipFill>
          <a:blip r:embed="rId4"/>
          <a:stretch>
            <a:fillRect/>
          </a:stretch>
        </p:blipFill>
        <p:spPr>
          <a:xfrm>
            <a:off x="942975" y="4472248"/>
            <a:ext cx="7172325" cy="1647752"/>
          </a:xfrm>
          <a:prstGeom prst="rect">
            <a:avLst/>
          </a:prstGeom>
        </p:spPr>
      </p:pic>
    </p:spTree>
    <p:extLst>
      <p:ext uri="{BB962C8B-B14F-4D97-AF65-F5344CB8AC3E}">
        <p14:creationId xmlns:p14="http://schemas.microsoft.com/office/powerpoint/2010/main" val="260907431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1.2.1 OCV</a:t>
            </a:r>
            <a:endParaRPr lang="en-US" sz="2400" dirty="0"/>
          </a:p>
        </p:txBody>
      </p:sp>
      <p:pic>
        <p:nvPicPr>
          <p:cNvPr id="7" name="Content Placeholder 6"/>
          <p:cNvPicPr>
            <a:picLocks noGrp="1" noChangeAspect="1"/>
          </p:cNvPicPr>
          <p:nvPr>
            <p:ph sz="quarter" idx="10"/>
          </p:nvPr>
        </p:nvPicPr>
        <p:blipFill>
          <a:blip r:embed="rId2">
            <a:extLst>
              <a:ext uri="{28A0092B-C50C-407E-A947-70E740481C1C}">
                <a14:useLocalDpi xmlns:a14="http://schemas.microsoft.com/office/drawing/2010/main" val="0"/>
              </a:ext>
            </a:extLst>
          </a:blip>
          <a:stretch>
            <a:fillRect/>
          </a:stretch>
        </p:blipFill>
        <p:spPr>
          <a:xfrm>
            <a:off x="1157877" y="2989995"/>
            <a:ext cx="7561263" cy="2208665"/>
          </a:xfrm>
        </p:spPr>
      </p:pic>
      <p:sp>
        <p:nvSpPr>
          <p:cNvPr id="9" name="Rectangle 8"/>
          <p:cNvSpPr/>
          <p:nvPr/>
        </p:nvSpPr>
        <p:spPr>
          <a:xfrm>
            <a:off x="1627523" y="4578920"/>
            <a:ext cx="544285" cy="21904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1E2E0C"/>
                </a:solidFill>
              </a:rPr>
              <a:t>0.25</a:t>
            </a:r>
            <a:endParaRPr lang="en-US" sz="1200" dirty="0">
              <a:solidFill>
                <a:srgbClr val="1E2E0C"/>
              </a:solidFill>
            </a:endParaRPr>
          </a:p>
        </p:txBody>
      </p:sp>
      <p:sp>
        <p:nvSpPr>
          <p:cNvPr id="10" name="Rectangle 9"/>
          <p:cNvSpPr/>
          <p:nvPr/>
        </p:nvSpPr>
        <p:spPr>
          <a:xfrm>
            <a:off x="3374572" y="3436498"/>
            <a:ext cx="544285" cy="21904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1E2E0C"/>
                </a:solidFill>
              </a:rPr>
              <a:t>0.75</a:t>
            </a:r>
            <a:endParaRPr lang="en-US" sz="1200" dirty="0">
              <a:solidFill>
                <a:srgbClr val="1E2E0C"/>
              </a:solidFill>
            </a:endParaRPr>
          </a:p>
        </p:txBody>
      </p:sp>
      <p:sp>
        <p:nvSpPr>
          <p:cNvPr id="11" name="Rectangle 10"/>
          <p:cNvSpPr/>
          <p:nvPr/>
        </p:nvSpPr>
        <p:spPr>
          <a:xfrm>
            <a:off x="5991497" y="2770954"/>
            <a:ext cx="544285" cy="21904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1E2E0C"/>
                </a:solidFill>
              </a:rPr>
              <a:t>1.7</a:t>
            </a:r>
            <a:endParaRPr lang="en-US" sz="1200" dirty="0">
              <a:solidFill>
                <a:srgbClr val="1E2E0C"/>
              </a:solidFill>
            </a:endParaRPr>
          </a:p>
        </p:txBody>
      </p:sp>
      <p:sp>
        <p:nvSpPr>
          <p:cNvPr id="12" name="Rectangle 11"/>
          <p:cNvSpPr/>
          <p:nvPr/>
        </p:nvSpPr>
        <p:spPr>
          <a:xfrm>
            <a:off x="5516881" y="4616303"/>
            <a:ext cx="544285" cy="21904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1E2E0C"/>
                </a:solidFill>
              </a:rPr>
              <a:t>0.6</a:t>
            </a:r>
            <a:endParaRPr lang="en-US" sz="1200" dirty="0">
              <a:solidFill>
                <a:srgbClr val="1E2E0C"/>
              </a:solidFill>
            </a:endParaRPr>
          </a:p>
        </p:txBody>
      </p:sp>
      <p:sp>
        <p:nvSpPr>
          <p:cNvPr id="14" name="Rectangle 13"/>
          <p:cNvSpPr/>
          <p:nvPr/>
        </p:nvSpPr>
        <p:spPr>
          <a:xfrm>
            <a:off x="1080000" y="3937035"/>
            <a:ext cx="1013931" cy="67926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err="1" smtClean="0">
                <a:solidFill>
                  <a:srgbClr val="1E2E0C"/>
                </a:solidFill>
              </a:rPr>
              <a:t>Tperiod</a:t>
            </a:r>
            <a:r>
              <a:rPr lang="en-US" sz="1200" dirty="0" smtClean="0">
                <a:solidFill>
                  <a:srgbClr val="1E2E0C"/>
                </a:solidFill>
              </a:rPr>
              <a:t> = 2</a:t>
            </a:r>
          </a:p>
          <a:p>
            <a:r>
              <a:rPr lang="en-US" sz="1200" dirty="0" err="1" smtClean="0">
                <a:solidFill>
                  <a:srgbClr val="1E2E0C"/>
                </a:solidFill>
              </a:rPr>
              <a:t>Tsetup</a:t>
            </a:r>
            <a:r>
              <a:rPr lang="en-US" sz="1200" dirty="0" smtClean="0">
                <a:solidFill>
                  <a:srgbClr val="1E2E0C"/>
                </a:solidFill>
              </a:rPr>
              <a:t> = 0.2</a:t>
            </a:r>
          </a:p>
          <a:p>
            <a:r>
              <a:rPr lang="en-US" sz="1200" dirty="0" err="1" smtClean="0">
                <a:solidFill>
                  <a:srgbClr val="1E2E0C"/>
                </a:solidFill>
              </a:rPr>
              <a:t>Thold</a:t>
            </a:r>
            <a:r>
              <a:rPr lang="en-US" sz="1200" dirty="0" smtClean="0">
                <a:solidFill>
                  <a:srgbClr val="1E2E0C"/>
                </a:solidFill>
              </a:rPr>
              <a:t> = 1.25</a:t>
            </a:r>
            <a:endParaRPr lang="en-US" sz="1200" dirty="0">
              <a:solidFill>
                <a:srgbClr val="1E2E0C"/>
              </a:solidFill>
            </a:endParaRPr>
          </a:p>
        </p:txBody>
      </p:sp>
      <p:sp>
        <p:nvSpPr>
          <p:cNvPr id="16" name="Rectangle 15"/>
          <p:cNvSpPr/>
          <p:nvPr/>
        </p:nvSpPr>
        <p:spPr>
          <a:xfrm>
            <a:off x="1080000" y="1730354"/>
            <a:ext cx="2969486" cy="142464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B0F0"/>
                </a:solidFill>
              </a:rPr>
              <a:t>Setup check</a:t>
            </a:r>
          </a:p>
          <a:p>
            <a:r>
              <a:rPr lang="en-US" sz="1200" dirty="0" err="1" smtClean="0">
                <a:solidFill>
                  <a:srgbClr val="1E2E0C"/>
                </a:solidFill>
              </a:rPr>
              <a:t>Tlaunch</a:t>
            </a:r>
            <a:r>
              <a:rPr lang="en-US" sz="1200" dirty="0" smtClean="0">
                <a:solidFill>
                  <a:srgbClr val="1E2E0C"/>
                </a:solidFill>
              </a:rPr>
              <a:t> = 0.25 + 0.75 + 1.7 = 2.7</a:t>
            </a:r>
          </a:p>
          <a:p>
            <a:r>
              <a:rPr lang="en-US" sz="1200" dirty="0" err="1" smtClean="0">
                <a:solidFill>
                  <a:srgbClr val="1E2E0C"/>
                </a:solidFill>
              </a:rPr>
              <a:t>Tcapture</a:t>
            </a:r>
            <a:r>
              <a:rPr lang="en-US" sz="1200" dirty="0" smtClean="0">
                <a:solidFill>
                  <a:srgbClr val="1E2E0C"/>
                </a:solidFill>
              </a:rPr>
              <a:t> = 0.25 + 0.6 + 2.5 – 0.2 = 3.15</a:t>
            </a:r>
          </a:p>
          <a:p>
            <a:r>
              <a:rPr lang="en-US" sz="1200" dirty="0" smtClean="0">
                <a:solidFill>
                  <a:srgbClr val="1E2E0C"/>
                </a:solidFill>
                <a:sym typeface="Wingdings" panose="05000000000000000000" pitchFamily="2" charset="2"/>
              </a:rPr>
              <a:t> </a:t>
            </a:r>
            <a:r>
              <a:rPr lang="en-US" sz="1200" dirty="0" smtClean="0">
                <a:solidFill>
                  <a:srgbClr val="1E2E0C"/>
                </a:solidFill>
              </a:rPr>
              <a:t>Slack = 3.15 – 2.7 = 0.45 (MET) </a:t>
            </a:r>
            <a:endParaRPr lang="en-US" sz="1200" dirty="0">
              <a:solidFill>
                <a:srgbClr val="1E2E0C"/>
              </a:solidFill>
            </a:endParaRPr>
          </a:p>
        </p:txBody>
      </p:sp>
    </p:spTree>
    <p:extLst>
      <p:ext uri="{BB962C8B-B14F-4D97-AF65-F5344CB8AC3E}">
        <p14:creationId xmlns:p14="http://schemas.microsoft.com/office/powerpoint/2010/main" val="361035429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CPPR (Common Path Pessimism Removal)</a:t>
            </a:r>
            <a:endParaRPr lang="en-US" sz="2400" dirty="0"/>
          </a:p>
        </p:txBody>
      </p:sp>
      <p:sp>
        <p:nvSpPr>
          <p:cNvPr id="8" name="Content Placeholder 7"/>
          <p:cNvSpPr>
            <a:spLocks noGrp="1"/>
          </p:cNvSpPr>
          <p:nvPr>
            <p:ph sz="quarter" idx="10"/>
          </p:nvPr>
        </p:nvSpPr>
        <p:spPr/>
        <p:txBody>
          <a:bodyPr/>
          <a:lstStyle/>
          <a:p>
            <a:pPr marL="0" indent="0">
              <a:buNone/>
            </a:pPr>
            <a:r>
              <a:rPr lang="en-US" sz="2000" b="0" dirty="0" smtClean="0"/>
              <a:t> </a:t>
            </a:r>
            <a:endParaRPr lang="en-US" sz="2000" b="0" dirty="0"/>
          </a:p>
        </p:txBody>
      </p:sp>
      <p:pic>
        <p:nvPicPr>
          <p:cNvPr id="3" name="Picture 2"/>
          <p:cNvPicPr>
            <a:picLocks noChangeAspect="1"/>
          </p:cNvPicPr>
          <p:nvPr/>
        </p:nvPicPr>
        <p:blipFill>
          <a:blip r:embed="rId2"/>
          <a:stretch>
            <a:fillRect/>
          </a:stretch>
        </p:blipFill>
        <p:spPr>
          <a:xfrm>
            <a:off x="1824037" y="1423116"/>
            <a:ext cx="5495925" cy="2286000"/>
          </a:xfrm>
          <a:prstGeom prst="rect">
            <a:avLst/>
          </a:prstGeom>
        </p:spPr>
      </p:pic>
      <p:pic>
        <p:nvPicPr>
          <p:cNvPr id="4" name="Picture 3"/>
          <p:cNvPicPr>
            <a:picLocks noChangeAspect="1"/>
          </p:cNvPicPr>
          <p:nvPr/>
        </p:nvPicPr>
        <p:blipFill>
          <a:blip r:embed="rId3"/>
          <a:stretch>
            <a:fillRect/>
          </a:stretch>
        </p:blipFill>
        <p:spPr>
          <a:xfrm>
            <a:off x="1958095" y="3889116"/>
            <a:ext cx="6267450" cy="2238375"/>
          </a:xfrm>
          <a:prstGeom prst="rect">
            <a:avLst/>
          </a:prstGeom>
        </p:spPr>
      </p:pic>
      <p:sp>
        <p:nvSpPr>
          <p:cNvPr id="5" name="TextBox 4"/>
          <p:cNvSpPr txBox="1"/>
          <p:nvPr/>
        </p:nvSpPr>
        <p:spPr>
          <a:xfrm>
            <a:off x="101702" y="4050000"/>
            <a:ext cx="4044462" cy="369332"/>
          </a:xfrm>
          <a:prstGeom prst="rect">
            <a:avLst/>
          </a:prstGeom>
          <a:noFill/>
        </p:spPr>
        <p:txBody>
          <a:bodyPr wrap="square" rtlCol="0">
            <a:spAutoFit/>
          </a:bodyPr>
          <a:lstStyle/>
          <a:p>
            <a:r>
              <a:rPr lang="en-US" dirty="0" smtClean="0">
                <a:solidFill>
                  <a:srgbClr val="FF0000"/>
                </a:solidFill>
              </a:rPr>
              <a:t>CPPR Adjustment = late - early</a:t>
            </a:r>
            <a:endParaRPr lang="en-US" dirty="0">
              <a:solidFill>
                <a:srgbClr val="FF0000"/>
              </a:solidFill>
            </a:endParaRPr>
          </a:p>
        </p:txBody>
      </p:sp>
      <p:cxnSp>
        <p:nvCxnSpPr>
          <p:cNvPr id="7" name="Straight Arrow Connector 6"/>
          <p:cNvCxnSpPr/>
          <p:nvPr/>
        </p:nvCxnSpPr>
        <p:spPr>
          <a:xfrm>
            <a:off x="1824037" y="4412232"/>
            <a:ext cx="1200517" cy="596071"/>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371415118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1.2.1 OCV</a:t>
            </a:r>
            <a:endParaRPr lang="en-US" sz="2400" dirty="0"/>
          </a:p>
        </p:txBody>
      </p:sp>
      <p:sp>
        <p:nvSpPr>
          <p:cNvPr id="3" name="TextBox 2"/>
          <p:cNvSpPr txBox="1"/>
          <p:nvPr/>
        </p:nvSpPr>
        <p:spPr>
          <a:xfrm>
            <a:off x="1080000" y="1662500"/>
            <a:ext cx="7035300" cy="461665"/>
          </a:xfrm>
          <a:prstGeom prst="rect">
            <a:avLst/>
          </a:prstGeom>
          <a:noFill/>
        </p:spPr>
        <p:txBody>
          <a:bodyPr wrap="square" rtlCol="0">
            <a:spAutoFit/>
          </a:bodyPr>
          <a:lstStyle/>
          <a:p>
            <a:r>
              <a:rPr lang="en-US" sz="1200" dirty="0" err="1" smtClean="0"/>
              <a:t>set_timing_derate</a:t>
            </a:r>
            <a:r>
              <a:rPr lang="en-US" sz="1200" dirty="0" smtClean="0"/>
              <a:t> –early 0.9</a:t>
            </a:r>
          </a:p>
          <a:p>
            <a:r>
              <a:rPr lang="en-US" sz="1200" dirty="0" err="1"/>
              <a:t>set_timing_derate</a:t>
            </a:r>
            <a:r>
              <a:rPr lang="en-US" sz="1200" dirty="0"/>
              <a:t> </a:t>
            </a:r>
            <a:r>
              <a:rPr lang="en-US" sz="1200" dirty="0" smtClean="0"/>
              <a:t>–late 1.2</a:t>
            </a:r>
            <a:endParaRPr lang="en-US" sz="1200" dirty="0"/>
          </a:p>
        </p:txBody>
      </p:sp>
      <p:pic>
        <p:nvPicPr>
          <p:cNvPr id="7" name="Content Placeholder 6"/>
          <p:cNvPicPr>
            <a:picLocks noGrp="1" noChangeAspect="1"/>
          </p:cNvPicPr>
          <p:nvPr>
            <p:ph sz="quarter" idx="10"/>
          </p:nvPr>
        </p:nvPicPr>
        <p:blipFill>
          <a:blip r:embed="rId2">
            <a:extLst>
              <a:ext uri="{28A0092B-C50C-407E-A947-70E740481C1C}">
                <a14:useLocalDpi xmlns:a14="http://schemas.microsoft.com/office/drawing/2010/main" val="0"/>
              </a:ext>
            </a:extLst>
          </a:blip>
          <a:stretch>
            <a:fillRect/>
          </a:stretch>
        </p:blipFill>
        <p:spPr>
          <a:xfrm>
            <a:off x="1175294" y="3416826"/>
            <a:ext cx="7561263" cy="2208665"/>
          </a:xfrm>
        </p:spPr>
      </p:pic>
      <p:sp>
        <p:nvSpPr>
          <p:cNvPr id="9" name="Rectangle 8"/>
          <p:cNvSpPr/>
          <p:nvPr/>
        </p:nvSpPr>
        <p:spPr>
          <a:xfrm>
            <a:off x="1645920" y="5033652"/>
            <a:ext cx="544285" cy="21904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1E2E0C"/>
                </a:solidFill>
              </a:rPr>
              <a:t>0.25</a:t>
            </a:r>
            <a:endParaRPr lang="en-US" sz="1200" dirty="0">
              <a:solidFill>
                <a:srgbClr val="1E2E0C"/>
              </a:solidFill>
            </a:endParaRPr>
          </a:p>
        </p:txBody>
      </p:sp>
      <p:sp>
        <p:nvSpPr>
          <p:cNvPr id="10" name="Rectangle 9"/>
          <p:cNvSpPr/>
          <p:nvPr/>
        </p:nvSpPr>
        <p:spPr>
          <a:xfrm>
            <a:off x="3391989" y="3827515"/>
            <a:ext cx="544285" cy="21904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1E2E0C"/>
                </a:solidFill>
              </a:rPr>
              <a:t>0.75</a:t>
            </a:r>
            <a:endParaRPr lang="en-US" sz="1200" dirty="0">
              <a:solidFill>
                <a:srgbClr val="1E2E0C"/>
              </a:solidFill>
            </a:endParaRPr>
          </a:p>
        </p:txBody>
      </p:sp>
      <p:sp>
        <p:nvSpPr>
          <p:cNvPr id="11" name="Rectangle 10"/>
          <p:cNvSpPr/>
          <p:nvPr/>
        </p:nvSpPr>
        <p:spPr>
          <a:xfrm>
            <a:off x="6000206" y="3197785"/>
            <a:ext cx="544285" cy="21904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1E2E0C"/>
                </a:solidFill>
              </a:rPr>
              <a:t>1.7</a:t>
            </a:r>
            <a:endParaRPr lang="en-US" sz="1200" dirty="0">
              <a:solidFill>
                <a:srgbClr val="1E2E0C"/>
              </a:solidFill>
            </a:endParaRPr>
          </a:p>
        </p:txBody>
      </p:sp>
      <p:sp>
        <p:nvSpPr>
          <p:cNvPr id="12" name="Rectangle 11"/>
          <p:cNvSpPr/>
          <p:nvPr/>
        </p:nvSpPr>
        <p:spPr>
          <a:xfrm>
            <a:off x="5586549" y="5044383"/>
            <a:ext cx="544285" cy="21904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1E2E0C"/>
                </a:solidFill>
              </a:rPr>
              <a:t>0.6</a:t>
            </a:r>
            <a:endParaRPr lang="en-US" sz="1200" dirty="0">
              <a:solidFill>
                <a:srgbClr val="1E2E0C"/>
              </a:solidFill>
            </a:endParaRPr>
          </a:p>
        </p:txBody>
      </p:sp>
      <p:sp>
        <p:nvSpPr>
          <p:cNvPr id="14" name="Rectangle 13"/>
          <p:cNvSpPr/>
          <p:nvPr/>
        </p:nvSpPr>
        <p:spPr>
          <a:xfrm>
            <a:off x="1070815" y="4046556"/>
            <a:ext cx="1013931" cy="67926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err="1" smtClean="0">
                <a:solidFill>
                  <a:srgbClr val="1E2E0C"/>
                </a:solidFill>
              </a:rPr>
              <a:t>Tperiod</a:t>
            </a:r>
            <a:r>
              <a:rPr lang="en-US" sz="1200" dirty="0" smtClean="0">
                <a:solidFill>
                  <a:srgbClr val="1E2E0C"/>
                </a:solidFill>
              </a:rPr>
              <a:t> = 2</a:t>
            </a:r>
          </a:p>
          <a:p>
            <a:r>
              <a:rPr lang="en-US" sz="1200" dirty="0" err="1" smtClean="0">
                <a:solidFill>
                  <a:srgbClr val="1E2E0C"/>
                </a:solidFill>
              </a:rPr>
              <a:t>Tsetup</a:t>
            </a:r>
            <a:r>
              <a:rPr lang="en-US" sz="1200" dirty="0" smtClean="0">
                <a:solidFill>
                  <a:srgbClr val="1E2E0C"/>
                </a:solidFill>
              </a:rPr>
              <a:t> = 0.2</a:t>
            </a:r>
          </a:p>
          <a:p>
            <a:r>
              <a:rPr lang="en-US" sz="1200" dirty="0" err="1" smtClean="0">
                <a:solidFill>
                  <a:srgbClr val="1E2E0C"/>
                </a:solidFill>
              </a:rPr>
              <a:t>Thold</a:t>
            </a:r>
            <a:r>
              <a:rPr lang="en-US" sz="1200" dirty="0" smtClean="0">
                <a:solidFill>
                  <a:srgbClr val="1E2E0C"/>
                </a:solidFill>
              </a:rPr>
              <a:t> = 1.25</a:t>
            </a:r>
            <a:endParaRPr lang="en-US" sz="1200" dirty="0">
              <a:solidFill>
                <a:srgbClr val="1E2E0C"/>
              </a:solidFill>
            </a:endParaRPr>
          </a:p>
        </p:txBody>
      </p:sp>
      <p:sp>
        <p:nvSpPr>
          <p:cNvPr id="16" name="Rectangle 15"/>
          <p:cNvSpPr/>
          <p:nvPr/>
        </p:nvSpPr>
        <p:spPr>
          <a:xfrm>
            <a:off x="1070815" y="2201309"/>
            <a:ext cx="6179071" cy="117273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B0F0"/>
                </a:solidFill>
              </a:rPr>
              <a:t>Setup check</a:t>
            </a:r>
          </a:p>
          <a:p>
            <a:r>
              <a:rPr lang="en-US" sz="1200" dirty="0" err="1" smtClean="0">
                <a:solidFill>
                  <a:srgbClr val="1E2E0C"/>
                </a:solidFill>
              </a:rPr>
              <a:t>Tlaunch</a:t>
            </a:r>
            <a:r>
              <a:rPr lang="en-US" sz="1200" dirty="0" smtClean="0">
                <a:solidFill>
                  <a:srgbClr val="1E2E0C"/>
                </a:solidFill>
              </a:rPr>
              <a:t> = (0.25 + 0.75 + 1.7)*1.2 = 2.7*1.2  = 3.24</a:t>
            </a:r>
          </a:p>
          <a:p>
            <a:r>
              <a:rPr lang="en-US" sz="1200" dirty="0" err="1" smtClean="0">
                <a:solidFill>
                  <a:srgbClr val="1E2E0C"/>
                </a:solidFill>
              </a:rPr>
              <a:t>Tcapture</a:t>
            </a:r>
            <a:r>
              <a:rPr lang="en-US" sz="1200" dirty="0" smtClean="0">
                <a:solidFill>
                  <a:srgbClr val="1E2E0C"/>
                </a:solidFill>
              </a:rPr>
              <a:t> = </a:t>
            </a:r>
            <a:r>
              <a:rPr lang="en-US" sz="1200" dirty="0" smtClean="0">
                <a:solidFill>
                  <a:srgbClr val="1E2E0C"/>
                </a:solidFill>
              </a:rPr>
              <a:t>0.25*0.9  + </a:t>
            </a:r>
            <a:r>
              <a:rPr lang="en-US" sz="1200" dirty="0" smtClean="0">
                <a:solidFill>
                  <a:srgbClr val="FF0000"/>
                </a:solidFill>
              </a:rPr>
              <a:t>CRPR</a:t>
            </a:r>
            <a:r>
              <a:rPr lang="en-US" sz="1200" dirty="0" smtClean="0">
                <a:solidFill>
                  <a:srgbClr val="1E2E0C"/>
                </a:solidFill>
              </a:rPr>
              <a:t> + 0.6*0.9 + 2 </a:t>
            </a:r>
            <a:r>
              <a:rPr lang="en-US" sz="1200" dirty="0" smtClean="0">
                <a:solidFill>
                  <a:srgbClr val="1E2E0C"/>
                </a:solidFill>
              </a:rPr>
              <a:t>– 0.2*1.2 = </a:t>
            </a:r>
            <a:r>
              <a:rPr lang="en-US" sz="1200" dirty="0" smtClean="0">
                <a:solidFill>
                  <a:srgbClr val="1E2E0C"/>
                </a:solidFill>
              </a:rPr>
              <a:t>2.6</a:t>
            </a:r>
            <a:endParaRPr lang="en-US" sz="1200" dirty="0" smtClean="0">
              <a:solidFill>
                <a:srgbClr val="1E2E0C"/>
              </a:solidFill>
            </a:endParaRPr>
          </a:p>
          <a:p>
            <a:r>
              <a:rPr lang="en-US" sz="1200" dirty="0" smtClean="0">
                <a:solidFill>
                  <a:srgbClr val="1E2E0C"/>
                </a:solidFill>
              </a:rPr>
              <a:t>CRPR = (1.2 – 0.9)*0.25 = </a:t>
            </a:r>
            <a:r>
              <a:rPr lang="en-US" sz="1200" dirty="0" smtClean="0">
                <a:solidFill>
                  <a:srgbClr val="FF0000"/>
                </a:solidFill>
              </a:rPr>
              <a:t>0.075</a:t>
            </a:r>
          </a:p>
          <a:p>
            <a:r>
              <a:rPr lang="en-US" sz="1200" dirty="0" smtClean="0">
                <a:solidFill>
                  <a:srgbClr val="1E2E0C"/>
                </a:solidFill>
                <a:sym typeface="Wingdings" panose="05000000000000000000" pitchFamily="2" charset="2"/>
              </a:rPr>
              <a:t> </a:t>
            </a:r>
            <a:r>
              <a:rPr lang="en-US" sz="1200" dirty="0" smtClean="0">
                <a:solidFill>
                  <a:srgbClr val="1E2E0C"/>
                </a:solidFill>
              </a:rPr>
              <a:t>Slack = </a:t>
            </a:r>
            <a:r>
              <a:rPr lang="en-US" sz="1200" dirty="0" smtClean="0">
                <a:solidFill>
                  <a:srgbClr val="1E2E0C"/>
                </a:solidFill>
              </a:rPr>
              <a:t>2.6 </a:t>
            </a:r>
            <a:r>
              <a:rPr lang="en-US" sz="1200" dirty="0" smtClean="0">
                <a:solidFill>
                  <a:srgbClr val="1E2E0C"/>
                </a:solidFill>
              </a:rPr>
              <a:t>– 3.24 = </a:t>
            </a:r>
            <a:r>
              <a:rPr lang="en-US" sz="1200" dirty="0" smtClean="0">
                <a:solidFill>
                  <a:srgbClr val="FF0000"/>
                </a:solidFill>
              </a:rPr>
              <a:t>-</a:t>
            </a:r>
            <a:r>
              <a:rPr lang="en-US" sz="1200" dirty="0" smtClean="0">
                <a:solidFill>
                  <a:srgbClr val="FF0000"/>
                </a:solidFill>
              </a:rPr>
              <a:t>0.64</a:t>
            </a:r>
            <a:r>
              <a:rPr lang="en-US" sz="1200" dirty="0" smtClean="0">
                <a:solidFill>
                  <a:srgbClr val="1E2E0C"/>
                </a:solidFill>
              </a:rPr>
              <a:t> </a:t>
            </a:r>
            <a:r>
              <a:rPr lang="en-US" sz="1200" dirty="0" smtClean="0">
                <a:solidFill>
                  <a:srgbClr val="1E2E0C"/>
                </a:solidFill>
              </a:rPr>
              <a:t>(</a:t>
            </a:r>
            <a:r>
              <a:rPr lang="en-US" sz="1200" dirty="0" smtClean="0">
                <a:solidFill>
                  <a:srgbClr val="FF0000"/>
                </a:solidFill>
              </a:rPr>
              <a:t>VIO</a:t>
            </a:r>
            <a:r>
              <a:rPr lang="en-US" sz="1200" dirty="0" smtClean="0">
                <a:solidFill>
                  <a:srgbClr val="1E2E0C"/>
                </a:solidFill>
              </a:rPr>
              <a:t>)</a:t>
            </a:r>
            <a:endParaRPr lang="en-US" sz="1200" dirty="0">
              <a:solidFill>
                <a:srgbClr val="1E2E0C"/>
              </a:solidFill>
            </a:endParaRPr>
          </a:p>
        </p:txBody>
      </p:sp>
      <p:sp>
        <p:nvSpPr>
          <p:cNvPr id="4" name="Rectangular Callout 3"/>
          <p:cNvSpPr/>
          <p:nvPr/>
        </p:nvSpPr>
        <p:spPr>
          <a:xfrm>
            <a:off x="3309257" y="1010195"/>
            <a:ext cx="5503817" cy="1173630"/>
          </a:xfrm>
          <a:prstGeom prst="wedgeRectCallout">
            <a:avLst>
              <a:gd name="adj1" fmla="val -56079"/>
              <a:gd name="adj2" fmla="val 40841"/>
            </a:avLst>
          </a:prstGeom>
        </p:spPr>
        <p:style>
          <a:lnRef idx="1">
            <a:schemeClr val="accent6"/>
          </a:lnRef>
          <a:fillRef idx="2">
            <a:schemeClr val="accent6"/>
          </a:fillRef>
          <a:effectRef idx="1">
            <a:schemeClr val="accent6"/>
          </a:effectRef>
          <a:fontRef idx="minor">
            <a:schemeClr val="dk1"/>
          </a:fontRef>
        </p:style>
        <p:txBody>
          <a:bodyPr rtlCol="0" anchor="ctr"/>
          <a:lstStyle/>
          <a:p>
            <a:r>
              <a:rPr lang="en-US" sz="1200" dirty="0" smtClean="0">
                <a:solidFill>
                  <a:srgbClr val="FF0000"/>
                </a:solidFill>
              </a:rPr>
              <a:t>SETUP check</a:t>
            </a:r>
            <a:r>
              <a:rPr lang="en-US" sz="1200" dirty="0" smtClean="0"/>
              <a:t>:</a:t>
            </a:r>
          </a:p>
          <a:p>
            <a:r>
              <a:rPr lang="en-US" sz="1200" dirty="0" smtClean="0"/>
              <a:t>worst case = </a:t>
            </a:r>
            <a:r>
              <a:rPr lang="en-US" sz="1200" dirty="0" smtClean="0">
                <a:sym typeface="Wingdings" panose="05000000000000000000" pitchFamily="2" charset="2"/>
              </a:rPr>
              <a:t>min delay in capture path - </a:t>
            </a:r>
            <a:r>
              <a:rPr lang="en-US" sz="1200" dirty="0">
                <a:sym typeface="Wingdings" panose="05000000000000000000" pitchFamily="2" charset="2"/>
              </a:rPr>
              <a:t>max delay in launch path</a:t>
            </a:r>
            <a:endParaRPr lang="en-US" sz="1200" dirty="0" smtClean="0">
              <a:sym typeface="Wingdings" panose="05000000000000000000" pitchFamily="2" charset="2"/>
            </a:endParaRPr>
          </a:p>
          <a:p>
            <a:r>
              <a:rPr lang="en-US" sz="1200" dirty="0">
                <a:sym typeface="Wingdings" panose="05000000000000000000" pitchFamily="2" charset="2"/>
              </a:rPr>
              <a:t>l</a:t>
            </a:r>
            <a:r>
              <a:rPr lang="en-US" sz="1200" dirty="0" smtClean="0">
                <a:sym typeface="Wingdings" panose="05000000000000000000" pitchFamily="2" charset="2"/>
              </a:rPr>
              <a:t>ate </a:t>
            </a:r>
            <a:r>
              <a:rPr lang="en-US" sz="1200" dirty="0" err="1" smtClean="0">
                <a:sym typeface="Wingdings" panose="05000000000000000000" pitchFamily="2" charset="2"/>
              </a:rPr>
              <a:t>derate</a:t>
            </a:r>
            <a:r>
              <a:rPr lang="en-US" sz="1200" dirty="0" smtClean="0">
                <a:sym typeface="Wingdings" panose="05000000000000000000" pitchFamily="2" charset="2"/>
              </a:rPr>
              <a:t> value applied on launch path + </a:t>
            </a:r>
            <a:r>
              <a:rPr lang="en-US" sz="1200" dirty="0" err="1" smtClean="0">
                <a:sym typeface="Wingdings" panose="05000000000000000000" pitchFamily="2" charset="2"/>
              </a:rPr>
              <a:t>Tsetup</a:t>
            </a:r>
            <a:r>
              <a:rPr lang="en-US" sz="1200" dirty="0" smtClean="0">
                <a:sym typeface="Wingdings" panose="05000000000000000000" pitchFamily="2" charset="2"/>
              </a:rPr>
              <a:t> value</a:t>
            </a:r>
          </a:p>
          <a:p>
            <a:r>
              <a:rPr lang="en-US" sz="1200" dirty="0" smtClean="0">
                <a:sym typeface="Wingdings" panose="05000000000000000000" pitchFamily="2" charset="2"/>
              </a:rPr>
              <a:t>early </a:t>
            </a:r>
            <a:r>
              <a:rPr lang="en-US" sz="1200" dirty="0" err="1">
                <a:sym typeface="Wingdings" panose="05000000000000000000" pitchFamily="2" charset="2"/>
              </a:rPr>
              <a:t>derate</a:t>
            </a:r>
            <a:r>
              <a:rPr lang="en-US" sz="1200" dirty="0">
                <a:sym typeface="Wingdings" panose="05000000000000000000" pitchFamily="2" charset="2"/>
              </a:rPr>
              <a:t> value applied on </a:t>
            </a:r>
            <a:r>
              <a:rPr lang="en-US" sz="1200" dirty="0" smtClean="0">
                <a:sym typeface="Wingdings" panose="05000000000000000000" pitchFamily="2" charset="2"/>
              </a:rPr>
              <a:t>capture path</a:t>
            </a:r>
          </a:p>
          <a:p>
            <a:r>
              <a:rPr lang="en-US" sz="1200" dirty="0" smtClean="0">
                <a:sym typeface="Wingdings" panose="05000000000000000000" pitchFamily="2" charset="2"/>
              </a:rPr>
              <a:t>In common clock path, CRPR is added in setup and subtract in hold</a:t>
            </a:r>
            <a:endParaRPr lang="en-US" sz="1200" dirty="0"/>
          </a:p>
        </p:txBody>
      </p:sp>
    </p:spTree>
    <p:extLst>
      <p:ext uri="{BB962C8B-B14F-4D97-AF65-F5344CB8AC3E}">
        <p14:creationId xmlns:p14="http://schemas.microsoft.com/office/powerpoint/2010/main" val="130717189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1.2.2 AOCV</a:t>
            </a:r>
            <a:endParaRPr lang="en-US" sz="2400" dirty="0"/>
          </a:p>
        </p:txBody>
      </p:sp>
      <p:sp>
        <p:nvSpPr>
          <p:cNvPr id="8" name="Content Placeholder 7"/>
          <p:cNvSpPr>
            <a:spLocks noGrp="1"/>
          </p:cNvSpPr>
          <p:nvPr>
            <p:ph sz="quarter" idx="10"/>
          </p:nvPr>
        </p:nvSpPr>
        <p:spPr/>
        <p:txBody>
          <a:bodyPr/>
          <a:lstStyle/>
          <a:p>
            <a:pPr marL="0" indent="0">
              <a:buNone/>
            </a:pPr>
            <a:r>
              <a:rPr lang="en-US" sz="2000" b="0" dirty="0" smtClean="0"/>
              <a:t> </a:t>
            </a:r>
            <a:endParaRPr lang="en-US" sz="2000" b="0" dirty="0"/>
          </a:p>
        </p:txBody>
      </p:sp>
      <p:sp>
        <p:nvSpPr>
          <p:cNvPr id="3" name="TextBox 2"/>
          <p:cNvSpPr txBox="1"/>
          <p:nvPr/>
        </p:nvSpPr>
        <p:spPr>
          <a:xfrm>
            <a:off x="1080000" y="1657810"/>
            <a:ext cx="6870700" cy="1477328"/>
          </a:xfrm>
          <a:prstGeom prst="rect">
            <a:avLst/>
          </a:prstGeom>
          <a:noFill/>
        </p:spPr>
        <p:txBody>
          <a:bodyPr wrap="square" rtlCol="0">
            <a:spAutoFit/>
          </a:bodyPr>
          <a:lstStyle/>
          <a:p>
            <a:r>
              <a:rPr lang="en-US" dirty="0" smtClean="0"/>
              <a:t>In AOCV (Advanced OCV) </a:t>
            </a:r>
            <a:r>
              <a:rPr lang="en-US" dirty="0" err="1"/>
              <a:t>derate</a:t>
            </a:r>
            <a:r>
              <a:rPr lang="en-US" dirty="0"/>
              <a:t> is applied on each cell based on path depth and distance of the cell in the timing path and it also varies with cell type and drive strength of the cell</a:t>
            </a:r>
            <a:r>
              <a:rPr lang="en-US" dirty="0" smtClean="0"/>
              <a:t>.</a:t>
            </a:r>
          </a:p>
          <a:p>
            <a:r>
              <a:rPr lang="en-US" dirty="0" smtClean="0"/>
              <a:t>AOCV </a:t>
            </a:r>
            <a:r>
              <a:rPr lang="en-US" dirty="0" err="1" smtClean="0"/>
              <a:t>derate</a:t>
            </a:r>
            <a:r>
              <a:rPr lang="en-US" dirty="0" smtClean="0"/>
              <a:t> depends on </a:t>
            </a:r>
            <a:r>
              <a:rPr lang="en-US" dirty="0" smtClean="0">
                <a:solidFill>
                  <a:srgbClr val="FF0000"/>
                </a:solidFill>
              </a:rPr>
              <a:t>Distance, Path depth, Cell type</a:t>
            </a:r>
            <a:r>
              <a:rPr lang="en-US" dirty="0" smtClean="0"/>
              <a:t>.</a:t>
            </a:r>
          </a:p>
          <a:p>
            <a:endParaRPr lang="en-US" dirty="0"/>
          </a:p>
        </p:txBody>
      </p:sp>
      <p:pic>
        <p:nvPicPr>
          <p:cNvPr id="6" name="Picture 5"/>
          <p:cNvPicPr>
            <a:picLocks noChangeAspect="1"/>
          </p:cNvPicPr>
          <p:nvPr/>
        </p:nvPicPr>
        <p:blipFill>
          <a:blip r:embed="rId2"/>
          <a:stretch>
            <a:fillRect/>
          </a:stretch>
        </p:blipFill>
        <p:spPr>
          <a:xfrm>
            <a:off x="953000" y="2773165"/>
            <a:ext cx="4148419" cy="2199429"/>
          </a:xfrm>
          <a:prstGeom prst="rect">
            <a:avLst/>
          </a:prstGeom>
        </p:spPr>
      </p:pic>
      <p:pic>
        <p:nvPicPr>
          <p:cNvPr id="7" name="Picture 6"/>
          <p:cNvPicPr>
            <a:picLocks noChangeAspect="1"/>
          </p:cNvPicPr>
          <p:nvPr/>
        </p:nvPicPr>
        <p:blipFill>
          <a:blip r:embed="rId3"/>
          <a:stretch>
            <a:fillRect/>
          </a:stretch>
        </p:blipFill>
        <p:spPr>
          <a:xfrm>
            <a:off x="4728754" y="4178757"/>
            <a:ext cx="3905814" cy="2204626"/>
          </a:xfrm>
          <a:prstGeom prst="rect">
            <a:avLst/>
          </a:prstGeom>
        </p:spPr>
      </p:pic>
      <p:sp>
        <p:nvSpPr>
          <p:cNvPr id="4" name="Rectangular Callout 3"/>
          <p:cNvSpPr/>
          <p:nvPr/>
        </p:nvSpPr>
        <p:spPr>
          <a:xfrm>
            <a:off x="5935900" y="3135138"/>
            <a:ext cx="2032500" cy="692610"/>
          </a:xfrm>
          <a:prstGeom prst="wedgeRectCallout">
            <a:avLst>
              <a:gd name="adj1" fmla="val -72695"/>
              <a:gd name="adj2" fmla="val -76857"/>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dirty="0" smtClean="0"/>
              <a:t>That why run OCV in pre-STA and AOCV in post-STA</a:t>
            </a:r>
            <a:endParaRPr lang="en-US" sz="1200" dirty="0"/>
          </a:p>
        </p:txBody>
      </p:sp>
    </p:spTree>
    <p:extLst>
      <p:ext uri="{BB962C8B-B14F-4D97-AF65-F5344CB8AC3E}">
        <p14:creationId xmlns:p14="http://schemas.microsoft.com/office/powerpoint/2010/main" val="102942236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1.2.2 AOCV</a:t>
            </a:r>
            <a:endParaRPr lang="en-US" sz="2400" dirty="0"/>
          </a:p>
        </p:txBody>
      </p:sp>
      <p:pic>
        <p:nvPicPr>
          <p:cNvPr id="5" name="Picture 4"/>
          <p:cNvPicPr>
            <a:picLocks noChangeAspect="1"/>
          </p:cNvPicPr>
          <p:nvPr/>
        </p:nvPicPr>
        <p:blipFill>
          <a:blip r:embed="rId2"/>
          <a:stretch>
            <a:fillRect/>
          </a:stretch>
        </p:blipFill>
        <p:spPr>
          <a:xfrm>
            <a:off x="857658" y="2090057"/>
            <a:ext cx="5821816" cy="4110446"/>
          </a:xfrm>
          <a:prstGeom prst="rect">
            <a:avLst/>
          </a:prstGeom>
        </p:spPr>
      </p:pic>
    </p:spTree>
    <p:extLst>
      <p:ext uri="{BB962C8B-B14F-4D97-AF65-F5344CB8AC3E}">
        <p14:creationId xmlns:p14="http://schemas.microsoft.com/office/powerpoint/2010/main" val="17940979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Generate AOCV Index Folder</a:t>
            </a:r>
            <a:endParaRPr lang="zh-TW" altLang="en-US" dirty="0"/>
          </a:p>
        </p:txBody>
      </p:sp>
      <p:sp>
        <p:nvSpPr>
          <p:cNvPr id="5" name="文字方塊 4"/>
          <p:cNvSpPr txBox="1"/>
          <p:nvPr/>
        </p:nvSpPr>
        <p:spPr>
          <a:xfrm>
            <a:off x="395536" y="1607299"/>
            <a:ext cx="8496944" cy="1067217"/>
          </a:xfrm>
          <a:prstGeom prst="rect">
            <a:avLst/>
          </a:prstGeom>
          <a:solidFill>
            <a:srgbClr val="000000"/>
          </a:solidFill>
          <a:ln w="6350" algn="ctr">
            <a:gradFill>
              <a:gsLst>
                <a:gs pos="0">
                  <a:srgbClr val="FF9900"/>
                </a:gs>
                <a:gs pos="100000">
                  <a:srgbClr val="CC3300"/>
                </a:gs>
              </a:gsLst>
              <a:lin ang="5400000" scaled="0"/>
            </a:gradFill>
            <a:miter lim="800000"/>
            <a:headEnd/>
            <a:tailEnd/>
          </a:ln>
          <a:effectLst/>
        </p:spPr>
        <p:txBody>
          <a:bodyPr wrap="none" anchor="ctr"/>
          <a:lstStyle>
            <a:defPPr>
              <a:defRPr lang="zh-TW"/>
            </a:defPPr>
            <a:lvl1pPr>
              <a:defRPr sz="1600" b="1"/>
            </a:lvl1pPr>
          </a:lstStyle>
          <a:p>
            <a:r>
              <a:rPr lang="en-US" altLang="zh-TW" dirty="0" smtClean="0">
                <a:solidFill>
                  <a:schemeClr val="bg1"/>
                </a:solidFill>
              </a:rPr>
              <a:t>##AOCV mode needs to generate </a:t>
            </a:r>
            <a:r>
              <a:rPr lang="en-US" altLang="zh-TW" dirty="0" err="1" smtClean="0">
                <a:solidFill>
                  <a:schemeClr val="bg1"/>
                </a:solidFill>
              </a:rPr>
              <a:t>aocv</a:t>
            </a:r>
            <a:r>
              <a:rPr lang="en-US" altLang="zh-TW" dirty="0" smtClean="0">
                <a:solidFill>
                  <a:schemeClr val="bg1"/>
                </a:solidFill>
              </a:rPr>
              <a:t> table index at first (</a:t>
            </a:r>
            <a:r>
              <a:rPr lang="en-US" altLang="zh-TW" dirty="0" smtClean="0">
                <a:solidFill>
                  <a:srgbClr val="FFC000"/>
                </a:solidFill>
              </a:rPr>
              <a:t>Function SDC</a:t>
            </a:r>
            <a:r>
              <a:rPr lang="en-US" altLang="zh-TW" dirty="0">
                <a:solidFill>
                  <a:schemeClr val="bg1"/>
                </a:solidFill>
              </a:rPr>
              <a:t>)</a:t>
            </a:r>
          </a:p>
          <a:p>
            <a:endParaRPr lang="en-US" altLang="zh-TW" dirty="0"/>
          </a:p>
          <a:p>
            <a:r>
              <a:rPr lang="en-US" altLang="zh-TW" dirty="0">
                <a:solidFill>
                  <a:schemeClr val="bg1"/>
                </a:solidFill>
              </a:rPr>
              <a:t>%&gt; </a:t>
            </a:r>
            <a:r>
              <a:rPr lang="en-US" altLang="zh-TW" dirty="0" err="1">
                <a:solidFill>
                  <a:schemeClr val="bg1"/>
                </a:solidFill>
              </a:rPr>
              <a:t>fstaH</a:t>
            </a:r>
            <a:r>
              <a:rPr lang="en-US" altLang="zh-TW" dirty="0">
                <a:solidFill>
                  <a:schemeClr val="bg1"/>
                </a:solidFill>
              </a:rPr>
              <a:t> –group $SDC </a:t>
            </a:r>
            <a:r>
              <a:rPr lang="en-US" altLang="zh-TW" dirty="0" err="1">
                <a:solidFill>
                  <a:schemeClr val="bg1"/>
                </a:solidFill>
              </a:rPr>
              <a:t>aocvwg</a:t>
            </a:r>
            <a:r>
              <a:rPr lang="en-US" altLang="zh-TW" dirty="0">
                <a:solidFill>
                  <a:schemeClr val="bg1"/>
                </a:solidFill>
              </a:rPr>
              <a:t> </a:t>
            </a:r>
            <a:r>
              <a:rPr lang="en-US" altLang="zh-TW" dirty="0" err="1">
                <a:solidFill>
                  <a:schemeClr val="bg1"/>
                </a:solidFill>
              </a:rPr>
              <a:t>aocvwcgc</a:t>
            </a:r>
            <a:r>
              <a:rPr lang="en-US" altLang="zh-TW" dirty="0">
                <a:solidFill>
                  <a:schemeClr val="bg1"/>
                </a:solidFill>
              </a:rPr>
              <a:t> </a:t>
            </a:r>
            <a:r>
              <a:rPr lang="en-US" altLang="zh-TW" dirty="0" err="1">
                <a:solidFill>
                  <a:schemeClr val="bg1"/>
                </a:solidFill>
              </a:rPr>
              <a:t>aocvbg</a:t>
            </a:r>
            <a:r>
              <a:rPr lang="en-US" altLang="zh-TW" dirty="0">
                <a:solidFill>
                  <a:schemeClr val="bg1"/>
                </a:solidFill>
              </a:rPr>
              <a:t> </a:t>
            </a:r>
            <a:r>
              <a:rPr lang="en-US" altLang="zh-TW" dirty="0" err="1">
                <a:solidFill>
                  <a:schemeClr val="bg1"/>
                </a:solidFill>
              </a:rPr>
              <a:t>aocvbcgh</a:t>
            </a:r>
            <a:r>
              <a:rPr lang="en-US" altLang="zh-TW" dirty="0">
                <a:solidFill>
                  <a:schemeClr val="bg1"/>
                </a:solidFill>
              </a:rPr>
              <a:t> </a:t>
            </a:r>
            <a:r>
              <a:rPr lang="en-US" altLang="zh-TW" dirty="0" smtClean="0">
                <a:solidFill>
                  <a:srgbClr val="FF0000"/>
                </a:solidFill>
              </a:rPr>
              <a:t>–</a:t>
            </a:r>
            <a:r>
              <a:rPr lang="en-US" altLang="zh-TW" dirty="0" err="1" smtClean="0">
                <a:solidFill>
                  <a:srgbClr val="FF0000"/>
                </a:solidFill>
              </a:rPr>
              <a:t>gen_aocv_index</a:t>
            </a:r>
            <a:endParaRPr lang="en-US" altLang="zh-TW" dirty="0" smtClean="0">
              <a:solidFill>
                <a:srgbClr val="FF0000"/>
              </a:solidFill>
            </a:endParaRPr>
          </a:p>
          <a:p>
            <a:r>
              <a:rPr lang="en-US" altLang="zh-TW" dirty="0">
                <a:solidFill>
                  <a:schemeClr val="bg1"/>
                </a:solidFill>
              </a:rPr>
              <a:t>%&gt; </a:t>
            </a:r>
            <a:r>
              <a:rPr lang="en-US" altLang="zh-TW" dirty="0" err="1">
                <a:solidFill>
                  <a:schemeClr val="bg1"/>
                </a:solidFill>
              </a:rPr>
              <a:t>fstaH</a:t>
            </a:r>
            <a:r>
              <a:rPr lang="en-US" altLang="zh-TW" dirty="0">
                <a:solidFill>
                  <a:schemeClr val="bg1"/>
                </a:solidFill>
              </a:rPr>
              <a:t> –</a:t>
            </a:r>
            <a:r>
              <a:rPr lang="en-US" altLang="zh-TW" dirty="0" err="1">
                <a:solidFill>
                  <a:schemeClr val="bg1"/>
                </a:solidFill>
              </a:rPr>
              <a:t>cpf</a:t>
            </a:r>
            <a:r>
              <a:rPr lang="en-US" altLang="zh-TW" dirty="0">
                <a:solidFill>
                  <a:schemeClr val="bg1"/>
                </a:solidFill>
              </a:rPr>
              <a:t> $CPF </a:t>
            </a:r>
            <a:r>
              <a:rPr lang="en-US" altLang="zh-TW" dirty="0" err="1">
                <a:solidFill>
                  <a:schemeClr val="bg1"/>
                </a:solidFill>
              </a:rPr>
              <a:t>aocv</a:t>
            </a:r>
            <a:r>
              <a:rPr lang="en-US" altLang="zh-TW" dirty="0">
                <a:solidFill>
                  <a:schemeClr val="bg1"/>
                </a:solidFill>
              </a:rPr>
              <a:t> </a:t>
            </a:r>
            <a:r>
              <a:rPr lang="en-US" altLang="zh-TW" dirty="0">
                <a:solidFill>
                  <a:srgbClr val="FF0000"/>
                </a:solidFill>
              </a:rPr>
              <a:t>–</a:t>
            </a:r>
            <a:r>
              <a:rPr lang="en-US" altLang="zh-TW" dirty="0" err="1" smtClean="0">
                <a:solidFill>
                  <a:srgbClr val="FF0000"/>
                </a:solidFill>
              </a:rPr>
              <a:t>gen_aocv_index</a:t>
            </a:r>
            <a:endParaRPr lang="en-US" altLang="zh-TW" dirty="0">
              <a:solidFill>
                <a:srgbClr val="FF0000"/>
              </a:solidFill>
            </a:endParaRPr>
          </a:p>
        </p:txBody>
      </p:sp>
      <p:sp>
        <p:nvSpPr>
          <p:cNvPr id="6" name="矩形 5"/>
          <p:cNvSpPr/>
          <p:nvPr/>
        </p:nvSpPr>
        <p:spPr>
          <a:xfrm>
            <a:off x="323528" y="3435498"/>
            <a:ext cx="2520280" cy="1368152"/>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TW" dirty="0" smtClean="0"/>
          </a:p>
        </p:txBody>
      </p:sp>
      <p:sp>
        <p:nvSpPr>
          <p:cNvPr id="7" name="矩形 6"/>
          <p:cNvSpPr/>
          <p:nvPr/>
        </p:nvSpPr>
        <p:spPr>
          <a:xfrm>
            <a:off x="467544" y="4119574"/>
            <a:ext cx="223224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err="1"/>
              <a:t>a</a:t>
            </a:r>
            <a:r>
              <a:rPr lang="en-US" altLang="zh-TW" dirty="0" err="1" smtClean="0"/>
              <a:t>ocv</a:t>
            </a:r>
            <a:r>
              <a:rPr lang="en-US" altLang="zh-TW" dirty="0" smtClean="0"/>
              <a:t> table folders</a:t>
            </a:r>
          </a:p>
        </p:txBody>
      </p:sp>
      <p:sp>
        <p:nvSpPr>
          <p:cNvPr id="8" name="矩形 7"/>
          <p:cNvSpPr/>
          <p:nvPr/>
        </p:nvSpPr>
        <p:spPr>
          <a:xfrm>
            <a:off x="467544" y="3600328"/>
            <a:ext cx="223224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err="1"/>
              <a:t>a</a:t>
            </a:r>
            <a:r>
              <a:rPr lang="en-US" altLang="zh-TW" dirty="0" err="1" smtClean="0"/>
              <a:t>ocv</a:t>
            </a:r>
            <a:r>
              <a:rPr lang="en-US" altLang="zh-TW" dirty="0" smtClean="0"/>
              <a:t> table index</a:t>
            </a:r>
          </a:p>
        </p:txBody>
      </p:sp>
      <p:sp>
        <p:nvSpPr>
          <p:cNvPr id="9" name="流程圖: 文件 8"/>
          <p:cNvSpPr/>
          <p:nvPr/>
        </p:nvSpPr>
        <p:spPr>
          <a:xfrm>
            <a:off x="395536" y="2756236"/>
            <a:ext cx="1656184" cy="664072"/>
          </a:xfrm>
          <a:prstGeom prst="flowChartDocument">
            <a:avLst/>
          </a:prstGeom>
          <a:solidFill>
            <a:srgbClr val="F98607"/>
          </a:solidFill>
          <a:ln/>
        </p:spPr>
        <p:style>
          <a:lnRef idx="0">
            <a:schemeClr val="accent1"/>
          </a:lnRef>
          <a:fillRef idx="3">
            <a:schemeClr val="accent1"/>
          </a:fillRef>
          <a:effectRef idx="3">
            <a:schemeClr val="accent1"/>
          </a:effectRef>
          <a:fontRef idx="minor">
            <a:schemeClr val="lt1"/>
          </a:fontRef>
        </p:style>
        <p:txBody>
          <a:bodyPr wrap="none" anchor="ctr"/>
          <a:lstStyle/>
          <a:p>
            <a:pPr algn="ctr">
              <a:lnSpc>
                <a:spcPct val="80000"/>
              </a:lnSpc>
              <a:spcBef>
                <a:spcPct val="20000"/>
              </a:spcBef>
              <a:buClr>
                <a:srgbClr val="003366"/>
              </a:buClr>
              <a:buFont typeface="Wingdings" pitchFamily="2" charset="2"/>
              <a:buNone/>
            </a:pPr>
            <a:r>
              <a:rPr lang="en-US" altLang="zh-TW" sz="1600" b="1" dirty="0"/>
              <a:t>$DESIGN_AOCV</a:t>
            </a:r>
            <a:endParaRPr lang="zh-TW" altLang="en-US" sz="1600" b="1" dirty="0"/>
          </a:p>
        </p:txBody>
      </p:sp>
      <p:sp>
        <p:nvSpPr>
          <p:cNvPr id="10" name="向右箭號 9"/>
          <p:cNvSpPr/>
          <p:nvPr/>
        </p:nvSpPr>
        <p:spPr>
          <a:xfrm rot="20616023">
            <a:off x="2698275" y="3495991"/>
            <a:ext cx="588004"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文字方塊 10"/>
          <p:cNvSpPr txBox="1"/>
          <p:nvPr/>
        </p:nvSpPr>
        <p:spPr>
          <a:xfrm>
            <a:off x="107504" y="5075420"/>
            <a:ext cx="1296144" cy="338554"/>
          </a:xfrm>
          <a:prstGeom prst="rect">
            <a:avLst/>
          </a:prstGeom>
          <a:solidFill>
            <a:schemeClr val="accent2"/>
          </a:solidFill>
        </p:spPr>
        <p:txBody>
          <a:bodyPr wrap="square" rtlCol="0">
            <a:spAutoFit/>
          </a:bodyPr>
          <a:lstStyle/>
          <a:p>
            <a:r>
              <a:rPr lang="en-US" altLang="zh-TW" sz="1600" dirty="0">
                <a:solidFill>
                  <a:srgbClr val="000000"/>
                </a:solidFill>
              </a:rPr>
              <a:t>fsj0c_dru/ </a:t>
            </a:r>
            <a:endParaRPr lang="zh-TW" altLang="en-US" sz="1600" dirty="0">
              <a:solidFill>
                <a:srgbClr val="000000"/>
              </a:solidFill>
            </a:endParaRPr>
          </a:p>
        </p:txBody>
      </p:sp>
      <p:sp>
        <p:nvSpPr>
          <p:cNvPr id="12" name="文字方塊 11"/>
          <p:cNvSpPr txBox="1"/>
          <p:nvPr/>
        </p:nvSpPr>
        <p:spPr>
          <a:xfrm>
            <a:off x="1538637" y="5075420"/>
            <a:ext cx="864096" cy="338554"/>
          </a:xfrm>
          <a:prstGeom prst="rect">
            <a:avLst/>
          </a:prstGeom>
          <a:solidFill>
            <a:schemeClr val="accent2"/>
          </a:solidFill>
        </p:spPr>
        <p:txBody>
          <a:bodyPr wrap="square" rtlCol="0">
            <a:spAutoFit/>
          </a:bodyPr>
          <a:lstStyle/>
          <a:p>
            <a:r>
              <a:rPr lang="en-US" altLang="zh-TW" sz="1600" dirty="0">
                <a:solidFill>
                  <a:srgbClr val="000000"/>
                </a:solidFill>
              </a:rPr>
              <a:t>2.0/</a:t>
            </a:r>
            <a:endParaRPr lang="zh-TW" altLang="en-US" sz="1600" dirty="0">
              <a:solidFill>
                <a:srgbClr val="000000"/>
              </a:solidFill>
            </a:endParaRPr>
          </a:p>
        </p:txBody>
      </p:sp>
      <p:sp>
        <p:nvSpPr>
          <p:cNvPr id="13" name="文字方塊 12"/>
          <p:cNvSpPr txBox="1"/>
          <p:nvPr/>
        </p:nvSpPr>
        <p:spPr>
          <a:xfrm>
            <a:off x="2483768" y="5075420"/>
            <a:ext cx="2088232" cy="1569660"/>
          </a:xfrm>
          <a:prstGeom prst="rect">
            <a:avLst/>
          </a:prstGeom>
          <a:solidFill>
            <a:schemeClr val="accent2"/>
          </a:solidFill>
        </p:spPr>
        <p:txBody>
          <a:bodyPr wrap="square" rtlCol="0">
            <a:spAutoFit/>
          </a:bodyPr>
          <a:lstStyle/>
          <a:p>
            <a:r>
              <a:rPr lang="en-US" altLang="zh-TW" sz="1600" dirty="0">
                <a:solidFill>
                  <a:srgbClr val="000000"/>
                </a:solidFill>
              </a:rPr>
              <a:t>ffg0p99v0c</a:t>
            </a:r>
            <a:r>
              <a:rPr lang="en-US" altLang="zh-TW" sz="1400" dirty="0" smtClean="0">
                <a:solidFill>
                  <a:srgbClr val="000000"/>
                </a:solidFill>
              </a:rPr>
              <a:t>/</a:t>
            </a:r>
          </a:p>
          <a:p>
            <a:r>
              <a:rPr lang="en-US" altLang="zh-TW" sz="1600" dirty="0">
                <a:solidFill>
                  <a:srgbClr val="000000"/>
                </a:solidFill>
              </a:rPr>
              <a:t>ffg0p99v125c</a:t>
            </a:r>
            <a:r>
              <a:rPr lang="en-US" altLang="zh-TW" sz="1400" dirty="0" smtClean="0">
                <a:solidFill>
                  <a:srgbClr val="000000"/>
                </a:solidFill>
              </a:rPr>
              <a:t>/</a:t>
            </a:r>
          </a:p>
          <a:p>
            <a:r>
              <a:rPr lang="en-US" altLang="zh-TW" sz="1600" dirty="0">
                <a:solidFill>
                  <a:srgbClr val="000000"/>
                </a:solidFill>
              </a:rPr>
              <a:t>ffg0p99vm40c</a:t>
            </a:r>
            <a:r>
              <a:rPr lang="en-US" altLang="zh-TW" sz="1400" dirty="0" smtClean="0">
                <a:solidFill>
                  <a:srgbClr val="000000"/>
                </a:solidFill>
              </a:rPr>
              <a:t>/</a:t>
            </a:r>
          </a:p>
          <a:p>
            <a:r>
              <a:rPr lang="en-US" altLang="zh-TW" sz="1600" dirty="0">
                <a:solidFill>
                  <a:srgbClr val="000000"/>
                </a:solidFill>
              </a:rPr>
              <a:t>ssg0p81v0c</a:t>
            </a:r>
            <a:r>
              <a:rPr lang="en-US" altLang="zh-TW" sz="1400" dirty="0" smtClean="0">
                <a:solidFill>
                  <a:srgbClr val="000000"/>
                </a:solidFill>
              </a:rPr>
              <a:t>/</a:t>
            </a:r>
          </a:p>
          <a:p>
            <a:r>
              <a:rPr lang="en-US" altLang="zh-TW" sz="1600" dirty="0">
                <a:solidFill>
                  <a:srgbClr val="000000"/>
                </a:solidFill>
              </a:rPr>
              <a:t>ssg0p81v125c</a:t>
            </a:r>
            <a:r>
              <a:rPr lang="en-US" altLang="zh-TW" sz="1400" dirty="0" smtClean="0">
                <a:solidFill>
                  <a:srgbClr val="000000"/>
                </a:solidFill>
              </a:rPr>
              <a:t>/</a:t>
            </a:r>
          </a:p>
          <a:p>
            <a:r>
              <a:rPr lang="en-US" altLang="zh-TW" sz="1600" dirty="0">
                <a:solidFill>
                  <a:srgbClr val="000000"/>
                </a:solidFill>
              </a:rPr>
              <a:t>ssg0p81vm40c</a:t>
            </a:r>
            <a:r>
              <a:rPr lang="en-US" altLang="zh-TW" sz="1400" dirty="0" smtClean="0">
                <a:solidFill>
                  <a:srgbClr val="000000"/>
                </a:solidFill>
              </a:rPr>
              <a:t>/</a:t>
            </a:r>
          </a:p>
        </p:txBody>
      </p:sp>
      <p:sp>
        <p:nvSpPr>
          <p:cNvPr id="14" name="文字方塊 13"/>
          <p:cNvSpPr txBox="1"/>
          <p:nvPr/>
        </p:nvSpPr>
        <p:spPr>
          <a:xfrm>
            <a:off x="4716016" y="5097351"/>
            <a:ext cx="855712" cy="584775"/>
          </a:xfrm>
          <a:prstGeom prst="rect">
            <a:avLst/>
          </a:prstGeom>
          <a:solidFill>
            <a:schemeClr val="accent2"/>
          </a:solidFill>
        </p:spPr>
        <p:txBody>
          <a:bodyPr wrap="square" rtlCol="0">
            <a:spAutoFit/>
          </a:bodyPr>
          <a:lstStyle/>
          <a:p>
            <a:r>
              <a:rPr lang="en-US" altLang="zh-TW" sz="1600" dirty="0">
                <a:solidFill>
                  <a:srgbClr val="000000"/>
                </a:solidFill>
              </a:rPr>
              <a:t>core</a:t>
            </a:r>
            <a:r>
              <a:rPr lang="en-US" altLang="zh-TW" sz="1400" dirty="0" smtClean="0">
                <a:solidFill>
                  <a:srgbClr val="000000"/>
                </a:solidFill>
              </a:rPr>
              <a:t>/</a:t>
            </a:r>
          </a:p>
          <a:p>
            <a:r>
              <a:rPr lang="en-US" altLang="zh-TW" sz="1600" dirty="0" err="1">
                <a:solidFill>
                  <a:srgbClr val="000000"/>
                </a:solidFill>
              </a:rPr>
              <a:t>spc</a:t>
            </a:r>
            <a:r>
              <a:rPr lang="en-US" altLang="zh-TW" sz="1400" dirty="0" smtClean="0">
                <a:solidFill>
                  <a:srgbClr val="000000"/>
                </a:solidFill>
              </a:rPr>
              <a:t>/</a:t>
            </a:r>
            <a:endParaRPr lang="zh-TW" altLang="en-US" sz="1400" dirty="0">
              <a:solidFill>
                <a:srgbClr val="000000"/>
              </a:solidFill>
            </a:endParaRPr>
          </a:p>
        </p:txBody>
      </p:sp>
      <p:sp>
        <p:nvSpPr>
          <p:cNvPr id="15" name="文字方塊 14"/>
          <p:cNvSpPr txBox="1"/>
          <p:nvPr/>
        </p:nvSpPr>
        <p:spPr>
          <a:xfrm>
            <a:off x="5724128" y="5097440"/>
            <a:ext cx="1656184" cy="1077218"/>
          </a:xfrm>
          <a:prstGeom prst="rect">
            <a:avLst/>
          </a:prstGeom>
          <a:solidFill>
            <a:schemeClr val="accent2"/>
          </a:solidFill>
        </p:spPr>
        <p:txBody>
          <a:bodyPr wrap="square" rtlCol="0">
            <a:spAutoFit/>
          </a:bodyPr>
          <a:lstStyle/>
          <a:p>
            <a:r>
              <a:rPr lang="en-US" altLang="zh-TW" sz="1600" dirty="0" err="1">
                <a:solidFill>
                  <a:srgbClr val="000000"/>
                </a:solidFill>
              </a:rPr>
              <a:t>clock_early</a:t>
            </a:r>
            <a:r>
              <a:rPr lang="en-US" altLang="zh-TW" sz="1400" dirty="0" smtClean="0">
                <a:solidFill>
                  <a:srgbClr val="000000"/>
                </a:solidFill>
              </a:rPr>
              <a:t>/</a:t>
            </a:r>
          </a:p>
          <a:p>
            <a:r>
              <a:rPr lang="en-US" altLang="zh-TW" sz="1600" dirty="0" err="1">
                <a:solidFill>
                  <a:srgbClr val="000000"/>
                </a:solidFill>
              </a:rPr>
              <a:t>clock_late</a:t>
            </a:r>
            <a:r>
              <a:rPr lang="en-US" altLang="zh-TW" sz="1400" dirty="0" smtClean="0">
                <a:solidFill>
                  <a:srgbClr val="000000"/>
                </a:solidFill>
              </a:rPr>
              <a:t>/</a:t>
            </a:r>
          </a:p>
          <a:p>
            <a:r>
              <a:rPr lang="en-US" altLang="zh-TW" sz="1600" dirty="0" err="1">
                <a:solidFill>
                  <a:srgbClr val="000000"/>
                </a:solidFill>
              </a:rPr>
              <a:t>data_early</a:t>
            </a:r>
            <a:r>
              <a:rPr lang="en-US" altLang="zh-TW" sz="1400" dirty="0" smtClean="0">
                <a:solidFill>
                  <a:srgbClr val="000000"/>
                </a:solidFill>
              </a:rPr>
              <a:t>/</a:t>
            </a:r>
          </a:p>
          <a:p>
            <a:r>
              <a:rPr lang="en-US" altLang="zh-TW" sz="1600" dirty="0" err="1">
                <a:solidFill>
                  <a:srgbClr val="000000"/>
                </a:solidFill>
              </a:rPr>
              <a:t>data_late</a:t>
            </a:r>
            <a:r>
              <a:rPr lang="en-US" altLang="zh-TW" sz="1400" dirty="0">
                <a:solidFill>
                  <a:srgbClr val="000000"/>
                </a:solidFill>
              </a:rPr>
              <a:t>/</a:t>
            </a:r>
            <a:endParaRPr lang="zh-TW" altLang="en-US" sz="1400" dirty="0">
              <a:solidFill>
                <a:srgbClr val="000000"/>
              </a:solidFill>
            </a:endParaRPr>
          </a:p>
        </p:txBody>
      </p:sp>
      <p:sp>
        <p:nvSpPr>
          <p:cNvPr id="16" name="文字方塊 15"/>
          <p:cNvSpPr txBox="1"/>
          <p:nvPr/>
        </p:nvSpPr>
        <p:spPr>
          <a:xfrm>
            <a:off x="7452320" y="5097351"/>
            <a:ext cx="1656184" cy="338554"/>
          </a:xfrm>
          <a:prstGeom prst="rect">
            <a:avLst/>
          </a:prstGeom>
          <a:solidFill>
            <a:schemeClr val="accent2"/>
          </a:solidFill>
        </p:spPr>
        <p:txBody>
          <a:bodyPr wrap="square" rtlCol="0">
            <a:spAutoFit/>
          </a:bodyPr>
          <a:lstStyle/>
          <a:p>
            <a:r>
              <a:rPr lang="en-US" altLang="zh-TW" sz="1600" dirty="0">
                <a:solidFill>
                  <a:srgbClr val="FF0000"/>
                </a:solidFill>
              </a:rPr>
              <a:t>*.</a:t>
            </a:r>
            <a:r>
              <a:rPr lang="en-US" altLang="zh-TW" sz="1600" dirty="0" err="1">
                <a:solidFill>
                  <a:srgbClr val="FF0000"/>
                </a:solidFill>
              </a:rPr>
              <a:t>tbl</a:t>
            </a:r>
            <a:endParaRPr lang="zh-TW" altLang="en-US" sz="1600" dirty="0">
              <a:solidFill>
                <a:srgbClr val="FF0000"/>
              </a:solidFill>
            </a:endParaRPr>
          </a:p>
        </p:txBody>
      </p:sp>
      <p:sp>
        <p:nvSpPr>
          <p:cNvPr id="17" name="文字方塊 16"/>
          <p:cNvSpPr txBox="1"/>
          <p:nvPr/>
        </p:nvSpPr>
        <p:spPr>
          <a:xfrm>
            <a:off x="3419872" y="3213834"/>
            <a:ext cx="3744416" cy="1373792"/>
          </a:xfrm>
          <a:prstGeom prst="rect">
            <a:avLst/>
          </a:prstGeom>
          <a:solidFill>
            <a:srgbClr val="000000"/>
          </a:solidFill>
          <a:ln w="6350" algn="ctr">
            <a:gradFill>
              <a:gsLst>
                <a:gs pos="0">
                  <a:srgbClr val="FF9900"/>
                </a:gs>
                <a:gs pos="100000">
                  <a:srgbClr val="CC3300"/>
                </a:gs>
              </a:gsLst>
              <a:lin ang="5400000" scaled="0"/>
            </a:gradFill>
            <a:miter lim="800000"/>
            <a:headEnd/>
            <a:tailEnd/>
          </a:ln>
          <a:effectLst/>
        </p:spPr>
        <p:txBody>
          <a:bodyPr wrap="none" anchor="ctr"/>
          <a:lstStyle>
            <a:defPPr>
              <a:defRPr lang="zh-TW"/>
            </a:defPPr>
            <a:lvl1pPr>
              <a:defRPr sz="1600" b="1"/>
            </a:lvl1pPr>
          </a:lstStyle>
          <a:p>
            <a:r>
              <a:rPr lang="en-US" altLang="zh-TW" sz="1400" dirty="0" smtClean="0">
                <a:solidFill>
                  <a:schemeClr val="bg1"/>
                </a:solidFill>
              </a:rPr>
              <a:t>AOCVWG_CMAX125C </a:t>
            </a:r>
            <a:r>
              <a:rPr lang="en-US" altLang="zh-TW" sz="1400" dirty="0">
                <a:solidFill>
                  <a:schemeClr val="bg1"/>
                </a:solidFill>
              </a:rPr>
              <a:t>240 10 240 10</a:t>
            </a:r>
          </a:p>
          <a:p>
            <a:r>
              <a:rPr lang="en-US" altLang="zh-TW" sz="1400" dirty="0">
                <a:solidFill>
                  <a:schemeClr val="bg1"/>
                </a:solidFill>
              </a:rPr>
              <a:t>AOCVWCGC_CMAXM40C 180 10 240 10</a:t>
            </a:r>
          </a:p>
          <a:p>
            <a:r>
              <a:rPr lang="en-US" altLang="zh-TW" sz="1400" dirty="0">
                <a:solidFill>
                  <a:schemeClr val="bg1"/>
                </a:solidFill>
              </a:rPr>
              <a:t>AOCVBG_CMAXM40C 150 10 120 10</a:t>
            </a:r>
          </a:p>
          <a:p>
            <a:r>
              <a:rPr lang="en-US" altLang="zh-TW" sz="1400" dirty="0">
                <a:solidFill>
                  <a:schemeClr val="bg1"/>
                </a:solidFill>
              </a:rPr>
              <a:t>AOCVBG_CMINM40C 180 10 120 10</a:t>
            </a:r>
          </a:p>
          <a:p>
            <a:r>
              <a:rPr lang="en-US" altLang="zh-TW" sz="1400" dirty="0">
                <a:solidFill>
                  <a:schemeClr val="bg1"/>
                </a:solidFill>
              </a:rPr>
              <a:t>AOCVBCGH_RCMAX125C 300 10 180 10</a:t>
            </a:r>
          </a:p>
        </p:txBody>
      </p:sp>
      <p:sp>
        <p:nvSpPr>
          <p:cNvPr id="18" name="向右箭號 17"/>
          <p:cNvSpPr/>
          <p:nvPr/>
        </p:nvSpPr>
        <p:spPr>
          <a:xfrm rot="5400000">
            <a:off x="1339137" y="4623630"/>
            <a:ext cx="360040"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矩形 18"/>
          <p:cNvSpPr/>
          <p:nvPr/>
        </p:nvSpPr>
        <p:spPr>
          <a:xfrm>
            <a:off x="3325144" y="2687299"/>
            <a:ext cx="5567336" cy="523220"/>
          </a:xfrm>
          <a:prstGeom prst="rect">
            <a:avLst/>
          </a:prstGeom>
        </p:spPr>
        <p:txBody>
          <a:bodyPr wrap="square">
            <a:spAutoFit/>
          </a:bodyPr>
          <a:lstStyle/>
          <a:p>
            <a:r>
              <a:rPr lang="en-US" altLang="zh-TW" sz="1400" dirty="0"/>
              <a:t>##</a:t>
            </a:r>
            <a:r>
              <a:rPr lang="en-US" altLang="zh-TW" sz="1400" dirty="0" err="1" smtClean="0"/>
              <a:t>scenario_name</a:t>
            </a:r>
            <a:r>
              <a:rPr lang="en-US" altLang="zh-TW" sz="1400" dirty="0" smtClean="0"/>
              <a:t> </a:t>
            </a:r>
          </a:p>
          <a:p>
            <a:r>
              <a:rPr lang="en-US" altLang="zh-TW" sz="1400" dirty="0" smtClean="0"/>
              <a:t>$</a:t>
            </a:r>
            <a:r>
              <a:rPr lang="en-US" altLang="zh-TW" sz="1400" dirty="0" err="1" smtClean="0"/>
              <a:t>clock_slew</a:t>
            </a:r>
            <a:r>
              <a:rPr lang="en-US" altLang="zh-TW" sz="1400" dirty="0" smtClean="0"/>
              <a:t> $</a:t>
            </a:r>
            <a:r>
              <a:rPr lang="en-US" altLang="zh-TW" sz="1400" dirty="0" err="1" smtClean="0"/>
              <a:t>clock_loading</a:t>
            </a:r>
            <a:r>
              <a:rPr lang="en-US" altLang="zh-TW" sz="1400" dirty="0" smtClean="0"/>
              <a:t> $</a:t>
            </a:r>
            <a:r>
              <a:rPr lang="en-US" altLang="zh-TW" sz="1400" dirty="0" err="1" smtClean="0"/>
              <a:t>data_slew</a:t>
            </a:r>
            <a:r>
              <a:rPr lang="en-US" altLang="zh-TW" sz="1400" dirty="0" smtClean="0"/>
              <a:t> $</a:t>
            </a:r>
            <a:r>
              <a:rPr lang="en-US" altLang="zh-TW" sz="1400" dirty="0" err="1" smtClean="0"/>
              <a:t>data_loading</a:t>
            </a:r>
            <a:endParaRPr lang="en-US" altLang="zh-TW" sz="1400" dirty="0"/>
          </a:p>
        </p:txBody>
      </p:sp>
    </p:spTree>
    <p:extLst>
      <p:ext uri="{BB962C8B-B14F-4D97-AF65-F5344CB8AC3E}">
        <p14:creationId xmlns:p14="http://schemas.microsoft.com/office/powerpoint/2010/main" val="243117240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1.2.2 AOCV</a:t>
            </a:r>
            <a:endParaRPr lang="en-US" sz="2400" dirty="0"/>
          </a:p>
        </p:txBody>
      </p:sp>
      <p:pic>
        <p:nvPicPr>
          <p:cNvPr id="3" name="Picture 2"/>
          <p:cNvPicPr>
            <a:picLocks noChangeAspect="1"/>
          </p:cNvPicPr>
          <p:nvPr/>
        </p:nvPicPr>
        <p:blipFill>
          <a:blip r:embed="rId2"/>
          <a:stretch>
            <a:fillRect/>
          </a:stretch>
        </p:blipFill>
        <p:spPr>
          <a:xfrm>
            <a:off x="1080000" y="1524544"/>
            <a:ext cx="6858000" cy="4000500"/>
          </a:xfrm>
          <a:prstGeom prst="rect">
            <a:avLst/>
          </a:prstGeom>
        </p:spPr>
      </p:pic>
    </p:spTree>
    <p:extLst>
      <p:ext uri="{BB962C8B-B14F-4D97-AF65-F5344CB8AC3E}">
        <p14:creationId xmlns:p14="http://schemas.microsoft.com/office/powerpoint/2010/main" val="9114558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4" name="Content Placeholder 3"/>
          <p:cNvSpPr>
            <a:spLocks noGrp="1"/>
          </p:cNvSpPr>
          <p:nvPr>
            <p:ph sz="quarter" idx="10"/>
          </p:nvPr>
        </p:nvSpPr>
        <p:spPr/>
        <p:txBody>
          <a:bodyPr/>
          <a:lstStyle/>
          <a:p>
            <a:pPr>
              <a:buFont typeface="Wingdings" panose="05000000000000000000" pitchFamily="2" charset="2"/>
              <a:buChar char="q"/>
            </a:pPr>
            <a:r>
              <a:rPr lang="en-US" dirty="0" smtClean="0"/>
              <a:t>Background of OCV/AOCV</a:t>
            </a:r>
          </a:p>
          <a:p>
            <a:pPr>
              <a:buFont typeface="Wingdings" panose="05000000000000000000" pitchFamily="2" charset="2"/>
              <a:buChar char="q"/>
            </a:pPr>
            <a:r>
              <a:rPr lang="en-US" dirty="0" smtClean="0"/>
              <a:t>How to apply OCV/AOCV in </a:t>
            </a:r>
            <a:r>
              <a:rPr lang="en-US" dirty="0" err="1" smtClean="0"/>
              <a:t>fstaH</a:t>
            </a:r>
            <a:endParaRPr lang="en-US" dirty="0" smtClean="0"/>
          </a:p>
          <a:p>
            <a:pPr>
              <a:buFont typeface="Wingdings" panose="05000000000000000000" pitchFamily="2" charset="2"/>
              <a:buChar char="q"/>
            </a:pPr>
            <a:r>
              <a:rPr lang="en-US" dirty="0" smtClean="0"/>
              <a:t>Case study: Analyze timing path with AOCV (39A PJ)</a:t>
            </a:r>
            <a:endParaRPr lang="en-US" dirty="0"/>
          </a:p>
        </p:txBody>
      </p:sp>
    </p:spTree>
    <p:extLst>
      <p:ext uri="{BB962C8B-B14F-4D97-AF65-F5344CB8AC3E}">
        <p14:creationId xmlns:p14="http://schemas.microsoft.com/office/powerpoint/2010/main" val="403392502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4">
                    <a:lumMod val="60000"/>
                    <a:lumOff val="40000"/>
                  </a:schemeClr>
                </a:solidFill>
              </a:rPr>
              <a:t>Apply </a:t>
            </a:r>
            <a:r>
              <a:rPr lang="en-US" dirty="0">
                <a:solidFill>
                  <a:schemeClr val="accent4">
                    <a:lumMod val="60000"/>
                    <a:lumOff val="40000"/>
                  </a:schemeClr>
                </a:solidFill>
              </a:rPr>
              <a:t>OCV/AOCV in </a:t>
            </a:r>
            <a:r>
              <a:rPr lang="en-US" dirty="0" err="1">
                <a:solidFill>
                  <a:schemeClr val="accent4">
                    <a:lumMod val="60000"/>
                    <a:lumOff val="40000"/>
                  </a:schemeClr>
                </a:solidFill>
              </a:rPr>
              <a:t>fstaH</a:t>
            </a:r>
            <a:endParaRPr lang="en-US" dirty="0">
              <a:solidFill>
                <a:schemeClr val="accent4">
                  <a:lumMod val="60000"/>
                  <a:lumOff val="40000"/>
                </a:schemeClr>
              </a:solidFill>
            </a:endParaRPr>
          </a:p>
        </p:txBody>
      </p:sp>
    </p:spTree>
    <p:extLst>
      <p:ext uri="{BB962C8B-B14F-4D97-AF65-F5344CB8AC3E}">
        <p14:creationId xmlns:p14="http://schemas.microsoft.com/office/powerpoint/2010/main" val="170708865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OCV/AOCV run file setting</a:t>
            </a:r>
            <a:endParaRPr lang="en-US" sz="2400" dirty="0"/>
          </a:p>
        </p:txBody>
      </p:sp>
      <p:sp>
        <p:nvSpPr>
          <p:cNvPr id="3" name="TextBox 2"/>
          <p:cNvSpPr txBox="1"/>
          <p:nvPr/>
        </p:nvSpPr>
        <p:spPr>
          <a:xfrm>
            <a:off x="1080000" y="1733006"/>
            <a:ext cx="5538652" cy="2308324"/>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sz="1200" dirty="0"/>
              <a:t>#!/bin/</a:t>
            </a:r>
            <a:r>
              <a:rPr lang="en-US" sz="1200" dirty="0" err="1"/>
              <a:t>csh</a:t>
            </a:r>
            <a:r>
              <a:rPr lang="en-US" sz="1200" dirty="0"/>
              <a:t> -f</a:t>
            </a:r>
          </a:p>
          <a:p>
            <a:endParaRPr lang="en-US" sz="1200" dirty="0"/>
          </a:p>
          <a:p>
            <a:r>
              <a:rPr lang="en-US" sz="1200" dirty="0" err="1"/>
              <a:t>unsetenv</a:t>
            </a:r>
            <a:r>
              <a:rPr lang="en-US" sz="1200" dirty="0"/>
              <a:t> LM_LICENSE_FILE</a:t>
            </a:r>
          </a:p>
          <a:p>
            <a:r>
              <a:rPr lang="en-US" sz="1200" dirty="0"/>
              <a:t>source ~</a:t>
            </a:r>
            <a:r>
              <a:rPr lang="en-US" sz="1200" dirty="0" err="1"/>
              <a:t>cadman</a:t>
            </a:r>
            <a:r>
              <a:rPr lang="en-US" sz="1200" dirty="0"/>
              <a:t>/</a:t>
            </a:r>
            <a:r>
              <a:rPr lang="en-US" sz="1200" dirty="0" err="1"/>
              <a:t>env</a:t>
            </a:r>
            <a:r>
              <a:rPr lang="en-US" sz="1200" dirty="0"/>
              <a:t>/vnc8.env</a:t>
            </a:r>
          </a:p>
          <a:p>
            <a:r>
              <a:rPr lang="en-US" sz="1200" dirty="0"/>
              <a:t>#source ~</a:t>
            </a:r>
            <a:r>
              <a:rPr lang="en-US" sz="1200" dirty="0" err="1"/>
              <a:t>cadman</a:t>
            </a:r>
            <a:r>
              <a:rPr lang="en-US" sz="1200" dirty="0"/>
              <a:t>/</a:t>
            </a:r>
            <a:r>
              <a:rPr lang="en-US" sz="1200" dirty="0" err="1"/>
              <a:t>env</a:t>
            </a:r>
            <a:r>
              <a:rPr lang="en-US" sz="1200" dirty="0"/>
              <a:t>/</a:t>
            </a:r>
            <a:r>
              <a:rPr lang="en-US" sz="1200" dirty="0" err="1"/>
              <a:t>FTC.env</a:t>
            </a:r>
            <a:endParaRPr lang="en-US" sz="1200" dirty="0"/>
          </a:p>
          <a:p>
            <a:r>
              <a:rPr lang="en-US" sz="1200" dirty="0"/>
              <a:t>source /home/ASICQA/</a:t>
            </a:r>
            <a:r>
              <a:rPr lang="en-US" sz="1200" dirty="0" err="1"/>
              <a:t>ada</a:t>
            </a:r>
            <a:r>
              <a:rPr lang="en-US" sz="1200" dirty="0"/>
              <a:t>/</a:t>
            </a:r>
            <a:r>
              <a:rPr lang="en-US" sz="1200" dirty="0" err="1"/>
              <a:t>proj</a:t>
            </a:r>
            <a:r>
              <a:rPr lang="en-US" sz="1200" dirty="0"/>
              <a:t>/FSJ0AS039A/FE/</a:t>
            </a:r>
            <a:r>
              <a:rPr lang="en-US" sz="1200" dirty="0" err="1"/>
              <a:t>env</a:t>
            </a:r>
            <a:r>
              <a:rPr lang="en-US" sz="1200" dirty="0"/>
              <a:t>/</a:t>
            </a:r>
            <a:r>
              <a:rPr lang="en-US" sz="1200" dirty="0" err="1"/>
              <a:t>FTC.env</a:t>
            </a:r>
            <a:endParaRPr lang="en-US" sz="1200" dirty="0"/>
          </a:p>
          <a:p>
            <a:r>
              <a:rPr lang="en-US" sz="1200" dirty="0"/>
              <a:t>#source ~</a:t>
            </a:r>
            <a:r>
              <a:rPr lang="en-US" sz="1200" dirty="0" err="1"/>
              <a:t>cadman</a:t>
            </a:r>
            <a:r>
              <a:rPr lang="en-US" sz="1200" dirty="0"/>
              <a:t>/</a:t>
            </a:r>
            <a:r>
              <a:rPr lang="en-US" sz="1200" dirty="0" err="1"/>
              <a:t>env</a:t>
            </a:r>
            <a:r>
              <a:rPr lang="en-US" sz="1200" dirty="0"/>
              <a:t>/</a:t>
            </a:r>
            <a:r>
              <a:rPr lang="en-US" sz="1200" dirty="0" err="1"/>
              <a:t>primetime.env</a:t>
            </a:r>
            <a:endParaRPr lang="en-US" sz="1200" dirty="0"/>
          </a:p>
          <a:p>
            <a:r>
              <a:rPr lang="en-US" sz="1200" dirty="0"/>
              <a:t>source /home/ASICQA/</a:t>
            </a:r>
            <a:r>
              <a:rPr lang="en-US" sz="1200" dirty="0" err="1"/>
              <a:t>ada</a:t>
            </a:r>
            <a:r>
              <a:rPr lang="en-US" sz="1200" dirty="0"/>
              <a:t>/</a:t>
            </a:r>
            <a:r>
              <a:rPr lang="en-US" sz="1200" dirty="0" err="1"/>
              <a:t>proj</a:t>
            </a:r>
            <a:r>
              <a:rPr lang="en-US" sz="1200" dirty="0"/>
              <a:t>/FSJ0AS039A/FE/</a:t>
            </a:r>
            <a:r>
              <a:rPr lang="en-US" sz="1200" dirty="0" err="1"/>
              <a:t>env</a:t>
            </a:r>
            <a:r>
              <a:rPr lang="en-US" sz="1200" dirty="0"/>
              <a:t>/</a:t>
            </a:r>
            <a:r>
              <a:rPr lang="en-US" sz="1200" dirty="0" err="1"/>
              <a:t>primetime.env</a:t>
            </a:r>
            <a:endParaRPr lang="en-US" sz="1200" dirty="0"/>
          </a:p>
          <a:p>
            <a:endParaRPr lang="en-US" sz="1200" dirty="0"/>
          </a:p>
          <a:p>
            <a:r>
              <a:rPr lang="en-US" sz="1200" dirty="0" err="1" smtClean="0"/>
              <a:t>fstaH</a:t>
            </a:r>
            <a:r>
              <a:rPr lang="en-US" sz="1200" dirty="0" smtClean="0"/>
              <a:t> </a:t>
            </a:r>
            <a:r>
              <a:rPr lang="en-US" sz="1200" dirty="0"/>
              <a:t>-group </a:t>
            </a:r>
            <a:r>
              <a:rPr lang="en-US" sz="1200" dirty="0" smtClean="0"/>
              <a:t>&lt;</a:t>
            </a:r>
            <a:r>
              <a:rPr lang="en-US" sz="1200" dirty="0" err="1" smtClean="0"/>
              <a:t>module_name</a:t>
            </a:r>
            <a:r>
              <a:rPr lang="en-US" sz="1200" dirty="0" smtClean="0"/>
              <a:t>&gt; </a:t>
            </a:r>
            <a:r>
              <a:rPr lang="en-US" sz="1200" dirty="0" err="1">
                <a:solidFill>
                  <a:srgbClr val="FF0000"/>
                </a:solidFill>
              </a:rPr>
              <a:t>ocv</a:t>
            </a:r>
            <a:r>
              <a:rPr lang="en-US" sz="1200" dirty="0" err="1"/>
              <a:t>wg</a:t>
            </a:r>
            <a:r>
              <a:rPr lang="en-US" sz="1200" dirty="0"/>
              <a:t> </a:t>
            </a:r>
            <a:r>
              <a:rPr lang="en-US" sz="1200" dirty="0" err="1">
                <a:solidFill>
                  <a:srgbClr val="FF0000"/>
                </a:solidFill>
              </a:rPr>
              <a:t>ocv</a:t>
            </a:r>
            <a:r>
              <a:rPr lang="en-US" sz="1200" dirty="0" err="1"/>
              <a:t>wcgc</a:t>
            </a:r>
            <a:r>
              <a:rPr lang="en-US" sz="1200" dirty="0"/>
              <a:t> </a:t>
            </a:r>
            <a:r>
              <a:rPr lang="en-US" sz="1200" dirty="0" smtClean="0"/>
              <a:t>–</a:t>
            </a:r>
            <a:r>
              <a:rPr lang="en-US" sz="1200" dirty="0" err="1" smtClean="0"/>
              <a:t>ip</a:t>
            </a:r>
            <a:endParaRPr lang="en-US" sz="1200" dirty="0" smtClean="0"/>
          </a:p>
          <a:p>
            <a:r>
              <a:rPr lang="en-US" sz="1200" dirty="0"/>
              <a:t>#</a:t>
            </a:r>
            <a:r>
              <a:rPr lang="en-US" sz="1200" dirty="0" err="1"/>
              <a:t>fstaH</a:t>
            </a:r>
            <a:r>
              <a:rPr lang="en-US" sz="1200" dirty="0"/>
              <a:t> -group &lt;</a:t>
            </a:r>
            <a:r>
              <a:rPr lang="en-US" sz="1200" dirty="0" err="1"/>
              <a:t>module_name</a:t>
            </a:r>
            <a:r>
              <a:rPr lang="en-US" sz="1200" dirty="0"/>
              <a:t>&gt;</a:t>
            </a:r>
            <a:r>
              <a:rPr lang="en-US" sz="1200" dirty="0" smtClean="0"/>
              <a:t> </a:t>
            </a:r>
            <a:r>
              <a:rPr lang="en-US" sz="1200" dirty="0" err="1">
                <a:solidFill>
                  <a:srgbClr val="FF0000"/>
                </a:solidFill>
              </a:rPr>
              <a:t>aocv</a:t>
            </a:r>
            <a:r>
              <a:rPr lang="en-US" sz="1200" dirty="0" err="1"/>
              <a:t>wcgc</a:t>
            </a:r>
            <a:r>
              <a:rPr lang="en-US" sz="1200" dirty="0"/>
              <a:t> -</a:t>
            </a:r>
            <a:r>
              <a:rPr lang="en-US" sz="1200" dirty="0" err="1"/>
              <a:t>ip</a:t>
            </a:r>
            <a:r>
              <a:rPr lang="en-US" sz="1200" dirty="0"/>
              <a:t> -</a:t>
            </a:r>
            <a:r>
              <a:rPr lang="en-US" sz="1200" dirty="0" err="1"/>
              <a:t>ptsi</a:t>
            </a:r>
            <a:r>
              <a:rPr lang="en-US" sz="1200" dirty="0"/>
              <a:t> -</a:t>
            </a:r>
            <a:r>
              <a:rPr lang="en-US" sz="1200" dirty="0" err="1"/>
              <a:t>drc</a:t>
            </a:r>
            <a:r>
              <a:rPr lang="en-US" sz="1200" dirty="0"/>
              <a:t> -</a:t>
            </a:r>
            <a:r>
              <a:rPr lang="en-US" sz="1200" dirty="0" err="1"/>
              <a:t>gen_clock_latency</a:t>
            </a:r>
            <a:endParaRPr lang="en-US" sz="1200" dirty="0"/>
          </a:p>
          <a:p>
            <a:endParaRPr lang="en-US" sz="1200" dirty="0"/>
          </a:p>
        </p:txBody>
      </p:sp>
    </p:spTree>
    <p:extLst>
      <p:ext uri="{BB962C8B-B14F-4D97-AF65-F5344CB8AC3E}">
        <p14:creationId xmlns:p14="http://schemas.microsoft.com/office/powerpoint/2010/main" val="142590371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chemeClr val="accent4">
                    <a:lumMod val="60000"/>
                    <a:lumOff val="40000"/>
                  </a:schemeClr>
                </a:solidFill>
              </a:rPr>
              <a:t>Case study: </a:t>
            </a:r>
            <a:r>
              <a:rPr lang="en-US" dirty="0" smtClean="0">
                <a:solidFill>
                  <a:schemeClr val="accent4">
                    <a:lumMod val="60000"/>
                    <a:lumOff val="40000"/>
                  </a:schemeClr>
                </a:solidFill>
              </a:rPr>
              <a:t/>
            </a:r>
            <a:br>
              <a:rPr lang="en-US" dirty="0" smtClean="0">
                <a:solidFill>
                  <a:schemeClr val="accent4">
                    <a:lumMod val="60000"/>
                    <a:lumOff val="40000"/>
                  </a:schemeClr>
                </a:solidFill>
              </a:rPr>
            </a:br>
            <a:r>
              <a:rPr lang="en-US" dirty="0" smtClean="0">
                <a:solidFill>
                  <a:schemeClr val="accent4">
                    <a:lumMod val="60000"/>
                    <a:lumOff val="40000"/>
                  </a:schemeClr>
                </a:solidFill>
              </a:rPr>
              <a:t>Analyze </a:t>
            </a:r>
            <a:r>
              <a:rPr lang="en-US" dirty="0">
                <a:solidFill>
                  <a:schemeClr val="accent4">
                    <a:lumMod val="60000"/>
                    <a:lumOff val="40000"/>
                  </a:schemeClr>
                </a:solidFill>
              </a:rPr>
              <a:t>timing path with AOCV (39A PJ)</a:t>
            </a:r>
          </a:p>
        </p:txBody>
      </p:sp>
    </p:spTree>
    <p:extLst>
      <p:ext uri="{BB962C8B-B14F-4D97-AF65-F5344CB8AC3E}">
        <p14:creationId xmlns:p14="http://schemas.microsoft.com/office/powerpoint/2010/main" val="307604409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9109" y="728709"/>
            <a:ext cx="7560000" cy="1080000"/>
          </a:xfrm>
        </p:spPr>
        <p:txBody>
          <a:bodyPr/>
          <a:lstStyle/>
          <a:p>
            <a:r>
              <a:rPr lang="en-US" sz="2400" dirty="0" smtClean="0"/>
              <a:t>Sign-off</a:t>
            </a:r>
            <a:endParaRPr lang="en-US" sz="2400" dirty="0"/>
          </a:p>
        </p:txBody>
      </p:sp>
      <p:pic>
        <p:nvPicPr>
          <p:cNvPr id="4" name="Picture 3"/>
          <p:cNvPicPr>
            <a:picLocks noChangeAspect="1"/>
          </p:cNvPicPr>
          <p:nvPr/>
        </p:nvPicPr>
        <p:blipFill>
          <a:blip r:embed="rId2"/>
          <a:stretch>
            <a:fillRect/>
          </a:stretch>
        </p:blipFill>
        <p:spPr>
          <a:xfrm>
            <a:off x="583474" y="1550126"/>
            <a:ext cx="7620681" cy="4345577"/>
          </a:xfrm>
          <a:prstGeom prst="rect">
            <a:avLst/>
          </a:prstGeom>
        </p:spPr>
      </p:pic>
      <p:sp>
        <p:nvSpPr>
          <p:cNvPr id="5" name="Rectangular Callout 4"/>
          <p:cNvSpPr/>
          <p:nvPr/>
        </p:nvSpPr>
        <p:spPr>
          <a:xfrm>
            <a:off x="3805646" y="339634"/>
            <a:ext cx="3831771" cy="1375955"/>
          </a:xfrm>
          <a:prstGeom prst="wedgeRectCallout">
            <a:avLst>
              <a:gd name="adj1" fmla="val -41742"/>
              <a:gd name="adj2" fmla="val 87432"/>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sz="1200" dirty="0" smtClean="0"/>
              <a:t>Pre-STA (TDI, FDI, </a:t>
            </a:r>
            <a:r>
              <a:rPr lang="en-US" sz="1200" dirty="0" err="1" smtClean="0"/>
              <a:t>postDFT</a:t>
            </a:r>
            <a:r>
              <a:rPr lang="en-US" sz="1200" dirty="0" smtClean="0"/>
              <a:t>)</a:t>
            </a:r>
          </a:p>
          <a:p>
            <a:pPr marL="628650" lvl="1" indent="-171450">
              <a:buFont typeface="Wingdings" panose="05000000000000000000" pitchFamily="2" charset="2"/>
              <a:buChar char="ü"/>
            </a:pPr>
            <a:r>
              <a:rPr lang="en-US" sz="1200" dirty="0" smtClean="0"/>
              <a:t>Execute setup check, GBA mode</a:t>
            </a:r>
          </a:p>
          <a:p>
            <a:pPr marL="628650" lvl="1" indent="-171450">
              <a:buFont typeface="Wingdings" panose="05000000000000000000" pitchFamily="2" charset="2"/>
              <a:buChar char="ü"/>
            </a:pPr>
            <a:r>
              <a:rPr lang="en-US" sz="1200" dirty="0" smtClean="0"/>
              <a:t>Execute OCV</a:t>
            </a:r>
          </a:p>
          <a:p>
            <a:r>
              <a:rPr lang="en-US" sz="1200" dirty="0" smtClean="0"/>
              <a:t>Post-STA (post-layout)</a:t>
            </a:r>
          </a:p>
          <a:p>
            <a:pPr marL="628650" lvl="1" indent="-171450">
              <a:buFont typeface="Wingdings" panose="05000000000000000000" pitchFamily="2" charset="2"/>
              <a:buChar char="ü"/>
            </a:pPr>
            <a:r>
              <a:rPr lang="en-US" sz="1200" dirty="0" smtClean="0"/>
              <a:t>Execute both setup &amp; hold check, PBA mode</a:t>
            </a:r>
          </a:p>
          <a:p>
            <a:pPr marL="628650" lvl="1" indent="-171450">
              <a:buFont typeface="Wingdings" panose="05000000000000000000" pitchFamily="2" charset="2"/>
              <a:buChar char="ü"/>
            </a:pPr>
            <a:r>
              <a:rPr lang="en-US" sz="1200" dirty="0" smtClean="0"/>
              <a:t>Execute AOCV</a:t>
            </a:r>
            <a:endParaRPr lang="en-US" sz="1200" dirty="0"/>
          </a:p>
        </p:txBody>
      </p:sp>
    </p:spTree>
    <p:extLst>
      <p:ext uri="{BB962C8B-B14F-4D97-AF65-F5344CB8AC3E}">
        <p14:creationId xmlns:p14="http://schemas.microsoft.com/office/powerpoint/2010/main" val="304968104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9109" y="728709"/>
            <a:ext cx="7560000" cy="1080000"/>
          </a:xfrm>
        </p:spPr>
        <p:txBody>
          <a:bodyPr/>
          <a:lstStyle/>
          <a:p>
            <a:r>
              <a:rPr lang="en-US" sz="2400" dirty="0" smtClean="0"/>
              <a:t>Sign-off</a:t>
            </a:r>
            <a:endParaRPr lang="en-US" sz="2400" dirty="0"/>
          </a:p>
        </p:txBody>
      </p:sp>
      <p:pic>
        <p:nvPicPr>
          <p:cNvPr id="4" name="Picture 3"/>
          <p:cNvPicPr>
            <a:picLocks noChangeAspect="1"/>
          </p:cNvPicPr>
          <p:nvPr/>
        </p:nvPicPr>
        <p:blipFill rotWithShape="1">
          <a:blip r:embed="rId2"/>
          <a:srcRect l="-234" t="-5022" r="816" b="53820"/>
          <a:stretch/>
        </p:blipFill>
        <p:spPr>
          <a:xfrm>
            <a:off x="548640" y="1471749"/>
            <a:ext cx="7576457" cy="2420982"/>
          </a:xfrm>
          <a:prstGeom prst="rect">
            <a:avLst/>
          </a:prstGeom>
        </p:spPr>
      </p:pic>
      <p:sp>
        <p:nvSpPr>
          <p:cNvPr id="3" name="Rectangular Callout 2"/>
          <p:cNvSpPr/>
          <p:nvPr/>
        </p:nvSpPr>
        <p:spPr>
          <a:xfrm>
            <a:off x="1184366" y="4354286"/>
            <a:ext cx="2804160" cy="1105988"/>
          </a:xfrm>
          <a:prstGeom prst="wedgeRectCallout">
            <a:avLst>
              <a:gd name="adj1" fmla="val 47130"/>
              <a:gd name="adj2" fmla="val -144586"/>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sz="1200" dirty="0" smtClean="0"/>
              <a:t>From this table, we may think that with option “</a:t>
            </a:r>
            <a:r>
              <a:rPr lang="en-US" sz="1200" dirty="0" err="1" smtClean="0"/>
              <a:t>ocv</a:t>
            </a:r>
            <a:r>
              <a:rPr lang="en-US" sz="1200" dirty="0" smtClean="0"/>
              <a:t>*” in run file. We will get </a:t>
            </a:r>
            <a:r>
              <a:rPr lang="en-US" sz="1200" dirty="0" err="1" smtClean="0"/>
              <a:t>derate</a:t>
            </a:r>
            <a:r>
              <a:rPr lang="en-US" sz="1200" dirty="0" smtClean="0"/>
              <a:t> value 0.5%, 3.1% and 2% in timing result of pre-STA but it’s not </a:t>
            </a:r>
          </a:p>
          <a:p>
            <a:r>
              <a:rPr lang="en-US" sz="1200" dirty="0" smtClean="0"/>
              <a:t>(this result is reflected at post-STA stage)</a:t>
            </a:r>
            <a:endParaRPr lang="en-US" sz="1200" dirty="0"/>
          </a:p>
        </p:txBody>
      </p:sp>
    </p:spTree>
    <p:extLst>
      <p:ext uri="{BB962C8B-B14F-4D97-AF65-F5344CB8AC3E}">
        <p14:creationId xmlns:p14="http://schemas.microsoft.com/office/powerpoint/2010/main" val="94081908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9109" y="728709"/>
            <a:ext cx="7560000" cy="1080000"/>
          </a:xfrm>
        </p:spPr>
        <p:txBody>
          <a:bodyPr/>
          <a:lstStyle/>
          <a:p>
            <a:r>
              <a:rPr lang="en-US" sz="2400" dirty="0" smtClean="0"/>
              <a:t>Timing result</a:t>
            </a:r>
            <a:endParaRPr lang="en-US" sz="2400" dirty="0"/>
          </a:p>
        </p:txBody>
      </p:sp>
      <p:graphicFrame>
        <p:nvGraphicFramePr>
          <p:cNvPr id="3" name="Object 2"/>
          <p:cNvGraphicFramePr>
            <a:graphicFrameLocks noChangeAspect="1"/>
          </p:cNvGraphicFramePr>
          <p:nvPr>
            <p:extLst>
              <p:ext uri="{D42A27DB-BD31-4B8C-83A1-F6EECF244321}">
                <p14:modId xmlns:p14="http://schemas.microsoft.com/office/powerpoint/2010/main" val="848910789"/>
              </p:ext>
            </p:extLst>
          </p:nvPr>
        </p:nvGraphicFramePr>
        <p:xfrm>
          <a:off x="591221" y="1808709"/>
          <a:ext cx="914400" cy="771525"/>
        </p:xfrm>
        <a:graphic>
          <a:graphicData uri="http://schemas.openxmlformats.org/presentationml/2006/ole">
            <mc:AlternateContent xmlns:mc="http://schemas.openxmlformats.org/markup-compatibility/2006">
              <mc:Choice xmlns:v="urn:schemas-microsoft-com:vml" Requires="v">
                <p:oleObj spid="_x0000_s1045" name="Worksheet" showAsIcon="1" r:id="rId3" imgW="914400" imgH="771480" progId="Excel.Sheet.12">
                  <p:embed/>
                </p:oleObj>
              </mc:Choice>
              <mc:Fallback>
                <p:oleObj name="Worksheet" showAsIcon="1" r:id="rId3" imgW="914400" imgH="771480" progId="Excel.Sheet.12">
                  <p:embed/>
                  <p:pic>
                    <p:nvPicPr>
                      <p:cNvPr id="0" name=""/>
                      <p:cNvPicPr/>
                      <p:nvPr/>
                    </p:nvPicPr>
                    <p:blipFill>
                      <a:blip r:embed="rId4"/>
                      <a:stretch>
                        <a:fillRect/>
                      </a:stretch>
                    </p:blipFill>
                    <p:spPr>
                      <a:xfrm>
                        <a:off x="591221" y="1808709"/>
                        <a:ext cx="914400" cy="771525"/>
                      </a:xfrm>
                      <a:prstGeom prst="rect">
                        <a:avLst/>
                      </a:prstGeom>
                    </p:spPr>
                  </p:pic>
                </p:oleObj>
              </mc:Fallback>
            </mc:AlternateContent>
          </a:graphicData>
        </a:graphic>
      </p:graphicFrame>
    </p:spTree>
    <p:extLst>
      <p:ext uri="{BB962C8B-B14F-4D97-AF65-F5344CB8AC3E}">
        <p14:creationId xmlns:p14="http://schemas.microsoft.com/office/powerpoint/2010/main" val="325988476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4B"/>
                </a:solidFill>
              </a:rPr>
              <a:t>References</a:t>
            </a:r>
            <a:endParaRPr lang="en-US" dirty="0">
              <a:solidFill>
                <a:srgbClr val="FF004B"/>
              </a:solidFill>
            </a:endParaRPr>
          </a:p>
        </p:txBody>
      </p:sp>
      <p:sp>
        <p:nvSpPr>
          <p:cNvPr id="3" name="TextBox 2"/>
          <p:cNvSpPr txBox="1"/>
          <p:nvPr/>
        </p:nvSpPr>
        <p:spPr>
          <a:xfrm>
            <a:off x="1260000" y="4371702"/>
            <a:ext cx="7560000" cy="1200329"/>
          </a:xfrm>
          <a:prstGeom prst="rect">
            <a:avLst/>
          </a:prstGeom>
          <a:noFill/>
        </p:spPr>
        <p:txBody>
          <a:bodyPr wrap="square" rtlCol="0">
            <a:spAutoFit/>
          </a:bodyPr>
          <a:lstStyle/>
          <a:p>
            <a:r>
              <a:rPr lang="en-US" dirty="0" smtClean="0">
                <a:hlinkClick r:id="rId2"/>
              </a:rPr>
              <a:t>https</a:t>
            </a:r>
            <a:r>
              <a:rPr lang="en-US" dirty="0">
                <a:hlinkClick r:id="rId2"/>
              </a:rPr>
              <a:t>://</a:t>
            </a:r>
            <a:r>
              <a:rPr lang="en-US" dirty="0" smtClean="0">
                <a:hlinkClick r:id="rId2"/>
              </a:rPr>
              <a:t>www.vlsi4freshers.com/2020/03/ocv-aocv-pocv-in-vlsi.html</a:t>
            </a:r>
            <a:endParaRPr lang="en-US" dirty="0" smtClean="0"/>
          </a:p>
          <a:p>
            <a:r>
              <a:rPr lang="en-US" dirty="0">
                <a:hlinkClick r:id="rId3"/>
              </a:rPr>
              <a:t>https://</a:t>
            </a:r>
            <a:r>
              <a:rPr lang="en-US" dirty="0" smtClean="0">
                <a:hlinkClick r:id="rId3"/>
              </a:rPr>
              <a:t>solvnetplus.synopsys.com/s/article/PrimeTime-Advanced-On-Chip-Variation-OCV-Technology-1576148259174</a:t>
            </a:r>
            <a:endParaRPr lang="en-US" dirty="0" smtClean="0"/>
          </a:p>
          <a:p>
            <a:r>
              <a:rPr lang="en-US" dirty="0" err="1" smtClean="0"/>
              <a:t>PrimeTime</a:t>
            </a:r>
            <a:r>
              <a:rPr lang="en-US" dirty="0" smtClean="0"/>
              <a:t> user manual</a:t>
            </a:r>
            <a:endParaRPr lang="en-US" dirty="0"/>
          </a:p>
        </p:txBody>
      </p:sp>
    </p:spTree>
    <p:extLst>
      <p:ext uri="{BB962C8B-B14F-4D97-AF65-F5344CB8AC3E}">
        <p14:creationId xmlns:p14="http://schemas.microsoft.com/office/powerpoint/2010/main" val="240353115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04446" y="2977200"/>
            <a:ext cx="8255977" cy="1080000"/>
          </a:xfrm>
        </p:spPr>
        <p:txBody>
          <a:bodyPr/>
          <a:lstStyle/>
          <a:p>
            <a:r>
              <a:rPr lang="en-US" dirty="0" smtClean="0"/>
              <a:t>THANKS FOR WATCHING</a:t>
            </a:r>
            <a:endParaRPr lang="en-US" dirty="0"/>
          </a:p>
        </p:txBody>
      </p:sp>
    </p:spTree>
    <p:extLst>
      <p:ext uri="{BB962C8B-B14F-4D97-AF65-F5344CB8AC3E}">
        <p14:creationId xmlns:p14="http://schemas.microsoft.com/office/powerpoint/2010/main" val="254771881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內容版面配置區 3"/>
          <p:cNvSpPr>
            <a:spLocks noGrp="1"/>
          </p:cNvSpPr>
          <p:nvPr>
            <p:ph sz="quarter" idx="10"/>
          </p:nvPr>
        </p:nvSpPr>
        <p:spPr/>
        <p:txBody>
          <a:bodyPr/>
          <a:lstStyle/>
          <a:p>
            <a:r>
              <a:rPr lang="en-US" altLang="zh-TW" sz="2400" b="1" dirty="0">
                <a:latin typeface="+mn-lt"/>
              </a:rPr>
              <a:t>Confidential information</a:t>
            </a:r>
          </a:p>
          <a:p>
            <a:pPr marL="361950" lvl="1" indent="0" algn="just">
              <a:buNone/>
            </a:pPr>
            <a:r>
              <a:rPr lang="en-US" altLang="zh-TW" sz="1400" dirty="0">
                <a:latin typeface="+mn-lt"/>
              </a:rPr>
              <a:t>The material is being disclosed to you pursuant to a non-disclosure agreement between you or your employer and Faraday. Information disclosed in this presentation may be used only as permitted under such an agreement.</a:t>
            </a:r>
          </a:p>
          <a:p>
            <a:pPr>
              <a:lnSpc>
                <a:spcPct val="150000"/>
              </a:lnSpc>
            </a:pPr>
            <a:r>
              <a:rPr lang="en-US" altLang="zh-TW" sz="2400" b="1" dirty="0">
                <a:latin typeface="+mn-lt"/>
              </a:rPr>
              <a:t>Legal notice</a:t>
            </a:r>
          </a:p>
          <a:p>
            <a:pPr marL="361950" lvl="1" indent="0" algn="just">
              <a:buNone/>
            </a:pPr>
            <a:r>
              <a:rPr lang="en-US" altLang="zh-TW" sz="1400" dirty="0">
                <a:latin typeface="+mn-lt"/>
              </a:rPr>
              <a:t>The information contained in this presentation is intended to provide a general guide as to which product is suited for a given requirement and shows suggested product applications. Specified functions and properties for products are only valid when handling instructions and other stated conditions and recommendations have been considered and followed. All descriptions, illustrations and dimensions in the information represent general particulars and do not form part of any contract. All information is provided “as is”, with no guarantee of completeness, accuracy, timeliness or of the results obtained from the use of the information, and without warranty of any kind, express or implied, including but not limited to warranties of performance. All information is subject to change without prior notice. Faraday assumes no responsibility whatsoever for any errors or inaccuracies about the information.</a:t>
            </a:r>
            <a:endParaRPr lang="en-US" altLang="zh-TW" sz="1400" b="1" dirty="0">
              <a:latin typeface="+mn-lt"/>
            </a:endParaRPr>
          </a:p>
        </p:txBody>
      </p:sp>
    </p:spTree>
    <p:extLst>
      <p:ext uri="{BB962C8B-B14F-4D97-AF65-F5344CB8AC3E}">
        <p14:creationId xmlns:p14="http://schemas.microsoft.com/office/powerpoint/2010/main" val="12413780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4">
                    <a:lumMod val="60000"/>
                    <a:lumOff val="40000"/>
                  </a:schemeClr>
                </a:solidFill>
              </a:rPr>
              <a:t>Background of OCV/AOCV</a:t>
            </a:r>
            <a:endParaRPr lang="en-US" dirty="0">
              <a:solidFill>
                <a:schemeClr val="accent4">
                  <a:lumMod val="60000"/>
                  <a:lumOff val="40000"/>
                </a:schemeClr>
              </a:solidFill>
            </a:endParaRPr>
          </a:p>
        </p:txBody>
      </p:sp>
    </p:spTree>
    <p:extLst>
      <p:ext uri="{BB962C8B-B14F-4D97-AF65-F5344CB8AC3E}">
        <p14:creationId xmlns:p14="http://schemas.microsoft.com/office/powerpoint/2010/main" val="17899436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1.1 Variation source/ on chip variation</a:t>
            </a:r>
            <a:endParaRPr lang="en-US" sz="2400" dirty="0"/>
          </a:p>
        </p:txBody>
      </p:sp>
      <p:sp>
        <p:nvSpPr>
          <p:cNvPr id="3" name="TextBox 2"/>
          <p:cNvSpPr txBox="1"/>
          <p:nvPr/>
        </p:nvSpPr>
        <p:spPr>
          <a:xfrm>
            <a:off x="1080000" y="1662500"/>
            <a:ext cx="7035300" cy="3693319"/>
          </a:xfrm>
          <a:prstGeom prst="rect">
            <a:avLst/>
          </a:prstGeom>
          <a:noFill/>
        </p:spPr>
        <p:txBody>
          <a:bodyPr wrap="square" rtlCol="0">
            <a:spAutoFit/>
          </a:bodyPr>
          <a:lstStyle/>
          <a:p>
            <a:pPr marL="285750" indent="-285750">
              <a:buFont typeface="Wingdings" panose="05000000000000000000" pitchFamily="2" charset="2"/>
              <a:buChar char="q"/>
            </a:pPr>
            <a:r>
              <a:rPr lang="en-US" dirty="0" smtClean="0"/>
              <a:t>During manufacturing, people realize that</a:t>
            </a:r>
          </a:p>
          <a:p>
            <a:pPr marL="285750" indent="-285750">
              <a:buFont typeface="Wingdings" panose="05000000000000000000" pitchFamily="2" charset="2"/>
              <a:buChar char="Ø"/>
            </a:pPr>
            <a:r>
              <a:rPr lang="en-US" dirty="0" smtClean="0"/>
              <a:t>Process (</a:t>
            </a:r>
            <a:r>
              <a:rPr lang="en-US" dirty="0" smtClean="0">
                <a:solidFill>
                  <a:srgbClr val="FF0000"/>
                </a:solidFill>
              </a:rPr>
              <a:t>P</a:t>
            </a:r>
            <a:r>
              <a:rPr lang="en-US" dirty="0" smtClean="0"/>
              <a:t>) and environmental parameters may not uniform in different portions of a die. Some of them are:</a:t>
            </a:r>
          </a:p>
          <a:p>
            <a:pPr marL="742950" lvl="1" indent="-285750">
              <a:buFont typeface="Wingdings" panose="05000000000000000000" pitchFamily="2" charset="2"/>
              <a:buChar char="ü"/>
            </a:pPr>
            <a:r>
              <a:rPr lang="en-US" dirty="0" smtClean="0"/>
              <a:t>Impurity </a:t>
            </a:r>
            <a:r>
              <a:rPr lang="en-US" dirty="0"/>
              <a:t>concentration densities</a:t>
            </a:r>
          </a:p>
          <a:p>
            <a:pPr marL="742950" lvl="1" indent="-285750">
              <a:buFont typeface="Wingdings" panose="05000000000000000000" pitchFamily="2" charset="2"/>
              <a:buChar char="ü"/>
            </a:pPr>
            <a:r>
              <a:rPr lang="en-US" dirty="0" smtClean="0"/>
              <a:t>Oxide </a:t>
            </a:r>
            <a:r>
              <a:rPr lang="en-US" dirty="0"/>
              <a:t>thickness</a:t>
            </a:r>
          </a:p>
          <a:p>
            <a:pPr marL="742950" lvl="1" indent="-285750">
              <a:buFont typeface="Wingdings" panose="05000000000000000000" pitchFamily="2" charset="2"/>
              <a:buChar char="ü"/>
            </a:pPr>
            <a:r>
              <a:rPr lang="en-US" dirty="0" smtClean="0"/>
              <a:t>Diffusion </a:t>
            </a:r>
            <a:r>
              <a:rPr lang="en-US" dirty="0"/>
              <a:t>depth variation</a:t>
            </a:r>
          </a:p>
          <a:p>
            <a:pPr marL="742950" lvl="1" indent="-285750">
              <a:buFont typeface="Wingdings" panose="05000000000000000000" pitchFamily="2" charset="2"/>
              <a:buChar char="ü"/>
            </a:pPr>
            <a:r>
              <a:rPr lang="en-US" dirty="0" smtClean="0"/>
              <a:t>Erosion </a:t>
            </a:r>
            <a:r>
              <a:rPr lang="en-US" dirty="0"/>
              <a:t>and dishing in CMP process</a:t>
            </a:r>
          </a:p>
          <a:p>
            <a:pPr marL="742950" lvl="1" indent="-285750">
              <a:buFont typeface="Wingdings" panose="05000000000000000000" pitchFamily="2" charset="2"/>
              <a:buChar char="ü"/>
            </a:pPr>
            <a:r>
              <a:rPr lang="en-US" dirty="0" smtClean="0"/>
              <a:t>Lens aberration</a:t>
            </a:r>
            <a:endParaRPr lang="en-US" dirty="0"/>
          </a:p>
          <a:p>
            <a:pPr marL="285750" indent="-285750">
              <a:buFont typeface="Wingdings" panose="05000000000000000000" pitchFamily="2" charset="2"/>
              <a:buChar char="Ø"/>
            </a:pPr>
            <a:r>
              <a:rPr lang="en-US" dirty="0" smtClean="0"/>
              <a:t>Different portions of a die may be different at voltage (</a:t>
            </a:r>
            <a:r>
              <a:rPr lang="en-US" dirty="0" smtClean="0">
                <a:solidFill>
                  <a:srgbClr val="FF0000"/>
                </a:solidFill>
              </a:rPr>
              <a:t>V</a:t>
            </a:r>
            <a:r>
              <a:rPr lang="en-US" dirty="0" smtClean="0"/>
              <a:t>) and temperature (</a:t>
            </a:r>
            <a:r>
              <a:rPr lang="en-US" dirty="0" smtClean="0">
                <a:solidFill>
                  <a:srgbClr val="FF0000"/>
                </a:solidFill>
              </a:rPr>
              <a:t>T</a:t>
            </a:r>
            <a:r>
              <a:rPr lang="en-US" dirty="0" smtClean="0"/>
              <a:t>) values</a:t>
            </a:r>
          </a:p>
          <a:p>
            <a:pPr marL="285750" indent="-285750">
              <a:buFont typeface="Wingdings" panose="05000000000000000000" pitchFamily="2" charset="2"/>
              <a:buChar char="à"/>
            </a:pPr>
            <a:r>
              <a:rPr lang="en-US" dirty="0" smtClean="0">
                <a:solidFill>
                  <a:srgbClr val="FF0000"/>
                </a:solidFill>
                <a:sym typeface="Wingdings" panose="05000000000000000000" pitchFamily="2" charset="2"/>
              </a:rPr>
              <a:t>PVT </a:t>
            </a:r>
            <a:r>
              <a:rPr lang="en-US" dirty="0" smtClean="0">
                <a:sym typeface="Wingdings" panose="05000000000000000000" pitchFamily="2" charset="2"/>
              </a:rPr>
              <a:t> put together makes one corner for timing analysis</a:t>
            </a:r>
          </a:p>
          <a:p>
            <a:pPr marL="285750" indent="-285750">
              <a:buFont typeface="Wingdings" panose="05000000000000000000" pitchFamily="2" charset="2"/>
              <a:buChar char="à"/>
            </a:pPr>
            <a:r>
              <a:rPr lang="en-US" dirty="0" smtClean="0">
                <a:sym typeface="Wingdings" panose="05000000000000000000" pitchFamily="2" charset="2"/>
              </a:rPr>
              <a:t>These variations is called on-chip variation (OCV) affect wire delay, cell delay in different portions of a chip in different manners</a:t>
            </a:r>
            <a:endParaRPr lang="en-US" dirty="0"/>
          </a:p>
        </p:txBody>
      </p:sp>
    </p:spTree>
    <p:extLst>
      <p:ext uri="{BB962C8B-B14F-4D97-AF65-F5344CB8AC3E}">
        <p14:creationId xmlns:p14="http://schemas.microsoft.com/office/powerpoint/2010/main" val="24946979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Example of process variation: Etching &amp; oxide thickness </a:t>
            </a:r>
            <a:endParaRPr lang="en-US" sz="2400" dirty="0"/>
          </a:p>
        </p:txBody>
      </p:sp>
      <p:sp>
        <p:nvSpPr>
          <p:cNvPr id="4" name="Content Placeholder 3"/>
          <p:cNvSpPr>
            <a:spLocks noGrp="1"/>
          </p:cNvSpPr>
          <p:nvPr>
            <p:ph sz="quarter" idx="10"/>
          </p:nvPr>
        </p:nvSpPr>
        <p:spPr>
          <a:xfrm>
            <a:off x="1080000" y="1980000"/>
            <a:ext cx="7560000" cy="336480"/>
          </a:xfrm>
        </p:spPr>
        <p:txBody>
          <a:bodyPr/>
          <a:lstStyle/>
          <a:p>
            <a:r>
              <a:rPr lang="en-US" sz="1800" dirty="0" smtClean="0"/>
              <a:t>Etching process</a:t>
            </a:r>
            <a:endParaRPr lang="en-US" sz="1800" dirty="0"/>
          </a:p>
        </p:txBody>
      </p:sp>
      <p:pic>
        <p:nvPicPr>
          <p:cNvPr id="5" name="Picture 4"/>
          <p:cNvPicPr>
            <a:picLocks noChangeAspect="1"/>
          </p:cNvPicPr>
          <p:nvPr/>
        </p:nvPicPr>
        <p:blipFill>
          <a:blip r:embed="rId2"/>
          <a:stretch>
            <a:fillRect/>
          </a:stretch>
        </p:blipFill>
        <p:spPr>
          <a:xfrm>
            <a:off x="1080000" y="2316480"/>
            <a:ext cx="2595017" cy="1785257"/>
          </a:xfrm>
          <a:prstGeom prst="rect">
            <a:avLst/>
          </a:prstGeom>
        </p:spPr>
      </p:pic>
      <p:pic>
        <p:nvPicPr>
          <p:cNvPr id="6" name="Picture 5"/>
          <p:cNvPicPr>
            <a:picLocks noChangeAspect="1"/>
          </p:cNvPicPr>
          <p:nvPr/>
        </p:nvPicPr>
        <p:blipFill>
          <a:blip r:embed="rId3"/>
          <a:stretch>
            <a:fillRect/>
          </a:stretch>
        </p:blipFill>
        <p:spPr>
          <a:xfrm>
            <a:off x="1255536" y="4101737"/>
            <a:ext cx="2419481" cy="1837509"/>
          </a:xfrm>
          <a:prstGeom prst="rect">
            <a:avLst/>
          </a:prstGeom>
        </p:spPr>
      </p:pic>
      <p:pic>
        <p:nvPicPr>
          <p:cNvPr id="7" name="Picture 6"/>
          <p:cNvPicPr>
            <a:picLocks noChangeAspect="1"/>
          </p:cNvPicPr>
          <p:nvPr/>
        </p:nvPicPr>
        <p:blipFill>
          <a:blip r:embed="rId4"/>
          <a:stretch>
            <a:fillRect/>
          </a:stretch>
        </p:blipFill>
        <p:spPr>
          <a:xfrm>
            <a:off x="4552405" y="2496480"/>
            <a:ext cx="2902132" cy="2390775"/>
          </a:xfrm>
          <a:prstGeom prst="rect">
            <a:avLst/>
          </a:prstGeom>
        </p:spPr>
      </p:pic>
      <p:sp>
        <p:nvSpPr>
          <p:cNvPr id="3" name="Rectangular Callout 2"/>
          <p:cNvSpPr/>
          <p:nvPr/>
        </p:nvSpPr>
        <p:spPr>
          <a:xfrm>
            <a:off x="6557962" y="1800000"/>
            <a:ext cx="2082037" cy="986063"/>
          </a:xfrm>
          <a:prstGeom prst="wedgeRectCallout">
            <a:avLst>
              <a:gd name="adj1" fmla="val -90393"/>
              <a:gd name="adj2" fmla="val 74091"/>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dirty="0" smtClean="0"/>
              <a:t>Gate length (L) defined as node</a:t>
            </a:r>
          </a:p>
          <a:p>
            <a:pPr algn="ctr"/>
            <a:r>
              <a:rPr lang="en-US" sz="1200" dirty="0" smtClean="0"/>
              <a:t>28nm = minimum gate length</a:t>
            </a:r>
            <a:endParaRPr lang="en-US" sz="1200" dirty="0"/>
          </a:p>
        </p:txBody>
      </p:sp>
    </p:spTree>
    <p:extLst>
      <p:ext uri="{BB962C8B-B14F-4D97-AF65-F5344CB8AC3E}">
        <p14:creationId xmlns:p14="http://schemas.microsoft.com/office/powerpoint/2010/main" val="16576256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Example of process variation: Etching </a:t>
            </a:r>
            <a:r>
              <a:rPr lang="en-US" sz="2400" dirty="0" smtClean="0"/>
              <a:t>&amp; oxide thickness </a:t>
            </a:r>
            <a:endParaRPr lang="en-US" sz="2400" dirty="0"/>
          </a:p>
        </p:txBody>
      </p:sp>
      <p:sp>
        <p:nvSpPr>
          <p:cNvPr id="4" name="Content Placeholder 3"/>
          <p:cNvSpPr>
            <a:spLocks noGrp="1"/>
          </p:cNvSpPr>
          <p:nvPr>
            <p:ph sz="quarter" idx="10"/>
          </p:nvPr>
        </p:nvSpPr>
        <p:spPr>
          <a:xfrm>
            <a:off x="1080000" y="1980000"/>
            <a:ext cx="7560000" cy="336480"/>
          </a:xfrm>
        </p:spPr>
        <p:txBody>
          <a:bodyPr/>
          <a:lstStyle/>
          <a:p>
            <a:r>
              <a:rPr lang="en-US" sz="1800" dirty="0" smtClean="0"/>
              <a:t>Etching process</a:t>
            </a:r>
            <a:endParaRPr lang="en-US" sz="1800" dirty="0"/>
          </a:p>
        </p:txBody>
      </p:sp>
      <p:pic>
        <p:nvPicPr>
          <p:cNvPr id="8" name="Picture 7"/>
          <p:cNvPicPr>
            <a:picLocks noChangeAspect="1"/>
          </p:cNvPicPr>
          <p:nvPr/>
        </p:nvPicPr>
        <p:blipFill>
          <a:blip r:embed="rId2"/>
          <a:stretch>
            <a:fillRect/>
          </a:stretch>
        </p:blipFill>
        <p:spPr>
          <a:xfrm>
            <a:off x="1080000" y="2849030"/>
            <a:ext cx="1504762" cy="1647619"/>
          </a:xfrm>
          <a:prstGeom prst="rect">
            <a:avLst/>
          </a:prstGeom>
        </p:spPr>
      </p:pic>
      <p:pic>
        <p:nvPicPr>
          <p:cNvPr id="9" name="Picture 8"/>
          <p:cNvPicPr>
            <a:picLocks noChangeAspect="1"/>
          </p:cNvPicPr>
          <p:nvPr/>
        </p:nvPicPr>
        <p:blipFill>
          <a:blip r:embed="rId3"/>
          <a:stretch>
            <a:fillRect/>
          </a:stretch>
        </p:blipFill>
        <p:spPr>
          <a:xfrm>
            <a:off x="3500471" y="2849030"/>
            <a:ext cx="1504762" cy="1647619"/>
          </a:xfrm>
          <a:prstGeom prst="rect">
            <a:avLst/>
          </a:prstGeom>
        </p:spPr>
      </p:pic>
      <p:sp>
        <p:nvSpPr>
          <p:cNvPr id="3" name="Rectangle 2"/>
          <p:cNvSpPr/>
          <p:nvPr/>
        </p:nvSpPr>
        <p:spPr>
          <a:xfrm>
            <a:off x="4823482" y="3453798"/>
            <a:ext cx="243840" cy="21904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1E2E0C"/>
                </a:solidFill>
              </a:rPr>
              <a:t>W</a:t>
            </a:r>
            <a:endParaRPr lang="en-US" dirty="0">
              <a:solidFill>
                <a:srgbClr val="1E2E0C"/>
              </a:solidFill>
            </a:endParaRPr>
          </a:p>
        </p:txBody>
      </p:sp>
      <p:sp>
        <p:nvSpPr>
          <p:cNvPr id="10" name="Rectangle 9"/>
          <p:cNvSpPr/>
          <p:nvPr/>
        </p:nvSpPr>
        <p:spPr>
          <a:xfrm>
            <a:off x="1693816" y="2779358"/>
            <a:ext cx="243840" cy="21904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1E2E0C"/>
                </a:solidFill>
              </a:rPr>
              <a:t>L</a:t>
            </a:r>
          </a:p>
        </p:txBody>
      </p:sp>
      <p:sp>
        <p:nvSpPr>
          <p:cNvPr id="11" name="Rectangle 10"/>
          <p:cNvSpPr/>
          <p:nvPr/>
        </p:nvSpPr>
        <p:spPr>
          <a:xfrm>
            <a:off x="4130932" y="2739509"/>
            <a:ext cx="243840" cy="21904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1E2E0C"/>
                </a:solidFill>
              </a:rPr>
              <a:t>L</a:t>
            </a:r>
          </a:p>
        </p:txBody>
      </p:sp>
      <p:sp>
        <p:nvSpPr>
          <p:cNvPr id="12" name="Rectangle 11"/>
          <p:cNvSpPr/>
          <p:nvPr/>
        </p:nvSpPr>
        <p:spPr>
          <a:xfrm>
            <a:off x="2493322" y="3606198"/>
            <a:ext cx="243840" cy="21904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1E2E0C"/>
                </a:solidFill>
              </a:rPr>
              <a:t>W</a:t>
            </a:r>
            <a:endParaRPr lang="en-US" dirty="0">
              <a:solidFill>
                <a:srgbClr val="1E2E0C"/>
              </a:solidFill>
            </a:endParaRPr>
          </a:p>
        </p:txBody>
      </p:sp>
      <p:sp>
        <p:nvSpPr>
          <p:cNvPr id="5" name="Rectangular Callout 4"/>
          <p:cNvSpPr/>
          <p:nvPr/>
        </p:nvSpPr>
        <p:spPr>
          <a:xfrm>
            <a:off x="4498156" y="2739509"/>
            <a:ext cx="1014153" cy="258890"/>
          </a:xfrm>
          <a:prstGeom prst="wedgeRectCallout">
            <a:avLst>
              <a:gd name="adj1" fmla="val -47062"/>
              <a:gd name="adj2" fmla="val 69814"/>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200" dirty="0" smtClean="0"/>
              <a:t>Actual mask</a:t>
            </a:r>
            <a:endParaRPr lang="en-US" sz="1200" dirty="0"/>
          </a:p>
        </p:txBody>
      </p:sp>
      <p:sp>
        <p:nvSpPr>
          <p:cNvPr id="20" name="Rectangular Callout 19"/>
          <p:cNvSpPr/>
          <p:nvPr/>
        </p:nvSpPr>
        <p:spPr>
          <a:xfrm>
            <a:off x="2028463" y="2822216"/>
            <a:ext cx="1014153" cy="258890"/>
          </a:xfrm>
          <a:prstGeom prst="wedgeRectCallout">
            <a:avLst>
              <a:gd name="adj1" fmla="val -47062"/>
              <a:gd name="adj2" fmla="val 69814"/>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200" dirty="0" smtClean="0"/>
              <a:t>Ideal mask</a:t>
            </a:r>
            <a:endParaRPr lang="en-US" sz="1200" dirty="0"/>
          </a:p>
        </p:txBody>
      </p:sp>
    </p:spTree>
    <p:extLst>
      <p:ext uri="{BB962C8B-B14F-4D97-AF65-F5344CB8AC3E}">
        <p14:creationId xmlns:p14="http://schemas.microsoft.com/office/powerpoint/2010/main" val="29363172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Example of process variation: Etching </a:t>
            </a:r>
            <a:r>
              <a:rPr lang="en-US" sz="2400" dirty="0" smtClean="0"/>
              <a:t>&amp; oxide thickness </a:t>
            </a:r>
            <a:endParaRPr lang="en-US" sz="2400" dirty="0"/>
          </a:p>
        </p:txBody>
      </p:sp>
      <p:sp>
        <p:nvSpPr>
          <p:cNvPr id="4" name="Content Placeholder 3"/>
          <p:cNvSpPr>
            <a:spLocks noGrp="1"/>
          </p:cNvSpPr>
          <p:nvPr>
            <p:ph sz="quarter" idx="10"/>
          </p:nvPr>
        </p:nvSpPr>
        <p:spPr>
          <a:xfrm>
            <a:off x="1080000" y="1980000"/>
            <a:ext cx="7560000" cy="336480"/>
          </a:xfrm>
        </p:spPr>
        <p:txBody>
          <a:bodyPr/>
          <a:lstStyle/>
          <a:p>
            <a:r>
              <a:rPr lang="en-US" sz="1800" dirty="0" smtClean="0"/>
              <a:t>Occurs similarly with oxide thickness</a:t>
            </a:r>
            <a:endParaRPr lang="en-US" sz="1800" dirty="0"/>
          </a:p>
        </p:txBody>
      </p:sp>
      <p:pic>
        <p:nvPicPr>
          <p:cNvPr id="6" name="Picture 5"/>
          <p:cNvPicPr>
            <a:picLocks noChangeAspect="1"/>
          </p:cNvPicPr>
          <p:nvPr/>
        </p:nvPicPr>
        <p:blipFill>
          <a:blip r:embed="rId2"/>
          <a:stretch>
            <a:fillRect/>
          </a:stretch>
        </p:blipFill>
        <p:spPr>
          <a:xfrm>
            <a:off x="1080000" y="2589869"/>
            <a:ext cx="3239451" cy="1825377"/>
          </a:xfrm>
          <a:prstGeom prst="rect">
            <a:avLst/>
          </a:prstGeom>
        </p:spPr>
      </p:pic>
      <p:pic>
        <p:nvPicPr>
          <p:cNvPr id="3" name="Picture 2"/>
          <p:cNvPicPr>
            <a:picLocks noChangeAspect="1"/>
          </p:cNvPicPr>
          <p:nvPr/>
        </p:nvPicPr>
        <p:blipFill>
          <a:blip r:embed="rId3"/>
          <a:stretch>
            <a:fillRect/>
          </a:stretch>
        </p:blipFill>
        <p:spPr>
          <a:xfrm>
            <a:off x="1265737" y="5044168"/>
            <a:ext cx="3790950" cy="1123950"/>
          </a:xfrm>
          <a:prstGeom prst="rect">
            <a:avLst/>
          </a:prstGeom>
        </p:spPr>
      </p:pic>
      <p:sp>
        <p:nvSpPr>
          <p:cNvPr id="9" name="Rectangular Callout 8"/>
          <p:cNvSpPr/>
          <p:nvPr/>
        </p:nvSpPr>
        <p:spPr>
          <a:xfrm>
            <a:off x="4860000" y="4668061"/>
            <a:ext cx="1014153" cy="258890"/>
          </a:xfrm>
          <a:prstGeom prst="wedgeRectCallout">
            <a:avLst>
              <a:gd name="adj1" fmla="val -106898"/>
              <a:gd name="adj2" fmla="val 275312"/>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200" dirty="0" smtClean="0"/>
              <a:t>Variation</a:t>
            </a:r>
            <a:endParaRPr lang="en-US" sz="1200" dirty="0"/>
          </a:p>
        </p:txBody>
      </p:sp>
    </p:spTree>
    <p:extLst>
      <p:ext uri="{BB962C8B-B14F-4D97-AF65-F5344CB8AC3E}">
        <p14:creationId xmlns:p14="http://schemas.microsoft.com/office/powerpoint/2010/main" val="5815608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Example of process variation: Etching </a:t>
            </a:r>
            <a:r>
              <a:rPr lang="en-US" sz="2400" dirty="0" smtClean="0"/>
              <a:t>&amp; oxide thickness </a:t>
            </a:r>
            <a:endParaRPr lang="en-US" sz="2400" dirty="0"/>
          </a:p>
        </p:txBody>
      </p:sp>
      <p:sp>
        <p:nvSpPr>
          <p:cNvPr id="4" name="Content Placeholder 3"/>
          <p:cNvSpPr>
            <a:spLocks noGrp="1"/>
          </p:cNvSpPr>
          <p:nvPr>
            <p:ph sz="quarter" idx="10"/>
          </p:nvPr>
        </p:nvSpPr>
        <p:spPr>
          <a:xfrm>
            <a:off x="1080000" y="1980000"/>
            <a:ext cx="7560000" cy="336480"/>
          </a:xfrm>
        </p:spPr>
        <p:txBody>
          <a:bodyPr/>
          <a:lstStyle/>
          <a:p>
            <a:r>
              <a:rPr lang="en-US" sz="1800" dirty="0" err="1" smtClean="0"/>
              <a:t>I</a:t>
            </a:r>
            <a:r>
              <a:rPr lang="en-US" sz="1800" baseline="-25000" dirty="0" err="1" smtClean="0"/>
              <a:t>drain</a:t>
            </a:r>
            <a:r>
              <a:rPr lang="en-US" sz="1800" dirty="0" smtClean="0"/>
              <a:t> varies because of variation</a:t>
            </a:r>
            <a:endParaRPr lang="en-US" sz="1800" dirty="0"/>
          </a:p>
        </p:txBody>
      </p:sp>
      <p:pic>
        <p:nvPicPr>
          <p:cNvPr id="5" name="Picture 4"/>
          <p:cNvPicPr>
            <a:picLocks noChangeAspect="1"/>
          </p:cNvPicPr>
          <p:nvPr/>
        </p:nvPicPr>
        <p:blipFill>
          <a:blip r:embed="rId2"/>
          <a:stretch>
            <a:fillRect/>
          </a:stretch>
        </p:blipFill>
        <p:spPr>
          <a:xfrm>
            <a:off x="1519127" y="2482364"/>
            <a:ext cx="3414824" cy="670930"/>
          </a:xfrm>
          <a:prstGeom prst="rect">
            <a:avLst/>
          </a:prstGeom>
        </p:spPr>
      </p:pic>
      <p:sp>
        <p:nvSpPr>
          <p:cNvPr id="6" name="TextBox 5"/>
          <p:cNvSpPr txBox="1"/>
          <p:nvPr/>
        </p:nvSpPr>
        <p:spPr>
          <a:xfrm>
            <a:off x="996838" y="3211546"/>
            <a:ext cx="4484828" cy="369332"/>
          </a:xfrm>
          <a:prstGeom prst="rect">
            <a:avLst/>
          </a:prstGeom>
          <a:noFill/>
        </p:spPr>
        <p:txBody>
          <a:bodyPr wrap="square" rtlCol="0">
            <a:spAutoFit/>
          </a:bodyPr>
          <a:lstStyle/>
          <a:p>
            <a:r>
              <a:rPr lang="en-US" dirty="0" smtClean="0"/>
              <a:t>W, L, Cox affects </a:t>
            </a:r>
            <a:r>
              <a:rPr lang="en-US" dirty="0" err="1" smtClean="0"/>
              <a:t>I</a:t>
            </a:r>
            <a:r>
              <a:rPr lang="en-US" baseline="-25000" dirty="0" err="1" smtClean="0"/>
              <a:t>drain</a:t>
            </a:r>
            <a:r>
              <a:rPr lang="en-US" dirty="0" smtClean="0"/>
              <a:t> </a:t>
            </a:r>
            <a:r>
              <a:rPr lang="en-US" dirty="0" smtClean="0">
                <a:sym typeface="Wingdings" panose="05000000000000000000" pitchFamily="2" charset="2"/>
              </a:rPr>
              <a:t> affect delay value ???</a:t>
            </a:r>
            <a:endParaRPr lang="en-US" dirty="0"/>
          </a:p>
        </p:txBody>
      </p:sp>
      <p:pic>
        <p:nvPicPr>
          <p:cNvPr id="10" name="Picture 9"/>
          <p:cNvPicPr>
            <a:picLocks noChangeAspect="1"/>
          </p:cNvPicPr>
          <p:nvPr/>
        </p:nvPicPr>
        <p:blipFill>
          <a:blip r:embed="rId3"/>
          <a:stretch>
            <a:fillRect/>
          </a:stretch>
        </p:blipFill>
        <p:spPr>
          <a:xfrm>
            <a:off x="2016798" y="3639130"/>
            <a:ext cx="2419481" cy="1837509"/>
          </a:xfrm>
          <a:prstGeom prst="rect">
            <a:avLst/>
          </a:prstGeom>
        </p:spPr>
      </p:pic>
      <p:grpSp>
        <p:nvGrpSpPr>
          <p:cNvPr id="19" name="Group 18"/>
          <p:cNvGrpSpPr/>
          <p:nvPr/>
        </p:nvGrpSpPr>
        <p:grpSpPr>
          <a:xfrm>
            <a:off x="1447800" y="4475943"/>
            <a:ext cx="476250" cy="124631"/>
            <a:chOff x="857250" y="4352925"/>
            <a:chExt cx="933450" cy="247650"/>
          </a:xfrm>
        </p:grpSpPr>
        <p:cxnSp>
          <p:nvCxnSpPr>
            <p:cNvPr id="14" name="Straight Connector 13"/>
            <p:cNvCxnSpPr/>
            <p:nvPr/>
          </p:nvCxnSpPr>
          <p:spPr>
            <a:xfrm>
              <a:off x="857250" y="4352925"/>
              <a:ext cx="381000" cy="0"/>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p:cNvCxnSpPr/>
            <p:nvPr/>
          </p:nvCxnSpPr>
          <p:spPr>
            <a:xfrm>
              <a:off x="1409700" y="4600575"/>
              <a:ext cx="381000" cy="0"/>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Connector 16"/>
            <p:cNvCxnSpPr/>
            <p:nvPr/>
          </p:nvCxnSpPr>
          <p:spPr>
            <a:xfrm>
              <a:off x="1238250" y="4352925"/>
              <a:ext cx="171450" cy="247650"/>
            </a:xfrm>
            <a:prstGeom prst="line">
              <a:avLst/>
            </a:prstGeom>
          </p:spPr>
          <p:style>
            <a:lnRef idx="1">
              <a:schemeClr val="dk1"/>
            </a:lnRef>
            <a:fillRef idx="0">
              <a:schemeClr val="dk1"/>
            </a:fillRef>
            <a:effectRef idx="0">
              <a:schemeClr val="dk1"/>
            </a:effectRef>
            <a:fontRef idx="minor">
              <a:schemeClr val="tx1"/>
            </a:fontRef>
          </p:style>
        </p:cxnSp>
      </p:grpSp>
      <p:sp>
        <p:nvSpPr>
          <p:cNvPr id="20" name="Right Arrow 19"/>
          <p:cNvSpPr/>
          <p:nvPr/>
        </p:nvSpPr>
        <p:spPr>
          <a:xfrm>
            <a:off x="4490928" y="4562474"/>
            <a:ext cx="571500" cy="9444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p:cNvPicPr>
            <a:picLocks noChangeAspect="1"/>
          </p:cNvPicPr>
          <p:nvPr/>
        </p:nvPicPr>
        <p:blipFill>
          <a:blip r:embed="rId4"/>
          <a:stretch>
            <a:fillRect/>
          </a:stretch>
        </p:blipFill>
        <p:spPr>
          <a:xfrm>
            <a:off x="5117078" y="3808902"/>
            <a:ext cx="1159898" cy="1458712"/>
          </a:xfrm>
          <a:prstGeom prst="rect">
            <a:avLst/>
          </a:prstGeom>
        </p:spPr>
      </p:pic>
      <p:grpSp>
        <p:nvGrpSpPr>
          <p:cNvPr id="22" name="Group 21"/>
          <p:cNvGrpSpPr/>
          <p:nvPr/>
        </p:nvGrpSpPr>
        <p:grpSpPr>
          <a:xfrm flipV="1">
            <a:off x="6626901" y="4508472"/>
            <a:ext cx="476250" cy="124631"/>
            <a:chOff x="857250" y="4352925"/>
            <a:chExt cx="933450" cy="247650"/>
          </a:xfrm>
        </p:grpSpPr>
        <p:cxnSp>
          <p:nvCxnSpPr>
            <p:cNvPr id="23" name="Straight Connector 22"/>
            <p:cNvCxnSpPr/>
            <p:nvPr/>
          </p:nvCxnSpPr>
          <p:spPr>
            <a:xfrm>
              <a:off x="857250" y="4352925"/>
              <a:ext cx="381000" cy="0"/>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p:cNvCxnSpPr/>
            <p:nvPr/>
          </p:nvCxnSpPr>
          <p:spPr>
            <a:xfrm>
              <a:off x="1409700" y="4600575"/>
              <a:ext cx="381000" cy="0"/>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p:cNvCxnSpPr/>
            <p:nvPr/>
          </p:nvCxnSpPr>
          <p:spPr>
            <a:xfrm>
              <a:off x="1238250" y="4352925"/>
              <a:ext cx="171450" cy="247650"/>
            </a:xfrm>
            <a:prstGeom prst="line">
              <a:avLst/>
            </a:prstGeom>
          </p:spPr>
          <p:style>
            <a:lnRef idx="1">
              <a:schemeClr val="dk1"/>
            </a:lnRef>
            <a:fillRef idx="0">
              <a:schemeClr val="dk1"/>
            </a:fillRef>
            <a:effectRef idx="0">
              <a:schemeClr val="dk1"/>
            </a:effectRef>
            <a:fontRef idx="minor">
              <a:schemeClr val="tx1"/>
            </a:fontRef>
          </p:style>
        </p:cxnSp>
      </p:grpSp>
      <p:cxnSp>
        <p:nvCxnSpPr>
          <p:cNvPr id="27" name="Curved Connector 26"/>
          <p:cNvCxnSpPr/>
          <p:nvPr/>
        </p:nvCxnSpPr>
        <p:spPr>
          <a:xfrm rot="16200000" flipH="1">
            <a:off x="5715694" y="4323655"/>
            <a:ext cx="1181100" cy="439539"/>
          </a:xfrm>
          <a:prstGeom prst="curvedConnector3">
            <a:avLst/>
          </a:prstGeom>
          <a:ln>
            <a:solidFill>
              <a:srgbClr val="FF0000"/>
            </a:solidFill>
            <a:tailEnd type="triangle"/>
          </a:ln>
        </p:spPr>
        <p:style>
          <a:lnRef idx="1">
            <a:schemeClr val="dk1"/>
          </a:lnRef>
          <a:fillRef idx="0">
            <a:schemeClr val="dk1"/>
          </a:fillRef>
          <a:effectRef idx="0">
            <a:schemeClr val="dk1"/>
          </a:effectRef>
          <a:fontRef idx="minor">
            <a:schemeClr val="tx1"/>
          </a:fontRef>
        </p:style>
      </p:cxnSp>
      <p:pic>
        <p:nvPicPr>
          <p:cNvPr id="2052" name="Picture 4" descr="e theoretical curve shows the voltage of a capacitor when it is charged ..."/>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33593" y="1722379"/>
            <a:ext cx="2993065" cy="19810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37904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Example of process variation: Etching </a:t>
            </a:r>
            <a:r>
              <a:rPr lang="en-US" sz="2400" dirty="0" smtClean="0"/>
              <a:t>&amp; oxide thickness </a:t>
            </a:r>
            <a:endParaRPr lang="en-US" sz="2400" dirty="0"/>
          </a:p>
        </p:txBody>
      </p:sp>
      <p:sp>
        <p:nvSpPr>
          <p:cNvPr id="4" name="Content Placeholder 3"/>
          <p:cNvSpPr>
            <a:spLocks noGrp="1"/>
          </p:cNvSpPr>
          <p:nvPr>
            <p:ph sz="quarter" idx="10"/>
          </p:nvPr>
        </p:nvSpPr>
        <p:spPr>
          <a:xfrm>
            <a:off x="1080000" y="1627575"/>
            <a:ext cx="7560000" cy="534866"/>
          </a:xfrm>
        </p:spPr>
        <p:txBody>
          <a:bodyPr/>
          <a:lstStyle/>
          <a:p>
            <a:r>
              <a:rPr lang="en-US" sz="1200" b="0" dirty="0" smtClean="0"/>
              <a:t>Resistance (R) increase </a:t>
            </a:r>
            <a:r>
              <a:rPr lang="en-US" sz="1200" b="0" dirty="0" smtClean="0">
                <a:sym typeface="Wingdings" panose="05000000000000000000" pitchFamily="2" charset="2"/>
              </a:rPr>
              <a:t> time to charge (T) is huge (R is not constant but varies with I</a:t>
            </a:r>
            <a:r>
              <a:rPr lang="en-US" sz="1200" b="0" baseline="-25000" dirty="0" smtClean="0">
                <a:sym typeface="Wingdings" panose="05000000000000000000" pitchFamily="2" charset="2"/>
              </a:rPr>
              <a:t>d</a:t>
            </a:r>
            <a:r>
              <a:rPr lang="en-US" sz="1200" b="0" dirty="0" smtClean="0">
                <a:sym typeface="Wingdings" panose="05000000000000000000" pitchFamily="2" charset="2"/>
              </a:rPr>
              <a:t>)</a:t>
            </a:r>
            <a:r>
              <a:rPr lang="en-US" sz="1200" b="0" baseline="30000" dirty="0" smtClean="0">
                <a:sym typeface="Wingdings" panose="05000000000000000000" pitchFamily="2" charset="2"/>
              </a:rPr>
              <a:t> </a:t>
            </a:r>
            <a:endParaRPr lang="en-US" sz="1200" b="0" baseline="-25000" dirty="0" smtClean="0">
              <a:sym typeface="Wingdings" panose="05000000000000000000" pitchFamily="2" charset="2"/>
            </a:endParaRPr>
          </a:p>
          <a:p>
            <a:r>
              <a:rPr lang="en-US" sz="1200" b="0" dirty="0" smtClean="0">
                <a:sym typeface="Wingdings" panose="05000000000000000000" pitchFamily="2" charset="2"/>
              </a:rPr>
              <a:t>Propagation delay = 50% input ~ 50% output</a:t>
            </a:r>
          </a:p>
          <a:p>
            <a:endParaRPr lang="en-US" sz="1200" b="0" dirty="0"/>
          </a:p>
        </p:txBody>
      </p:sp>
      <p:grpSp>
        <p:nvGrpSpPr>
          <p:cNvPr id="19" name="Group 18"/>
          <p:cNvGrpSpPr/>
          <p:nvPr/>
        </p:nvGrpSpPr>
        <p:grpSpPr>
          <a:xfrm>
            <a:off x="1210440" y="3281774"/>
            <a:ext cx="476250" cy="124631"/>
            <a:chOff x="857250" y="4352925"/>
            <a:chExt cx="933450" cy="247650"/>
          </a:xfrm>
        </p:grpSpPr>
        <p:cxnSp>
          <p:nvCxnSpPr>
            <p:cNvPr id="14" name="Straight Connector 13"/>
            <p:cNvCxnSpPr/>
            <p:nvPr/>
          </p:nvCxnSpPr>
          <p:spPr>
            <a:xfrm>
              <a:off x="857250" y="4352925"/>
              <a:ext cx="381000" cy="0"/>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p:cNvCxnSpPr/>
            <p:nvPr/>
          </p:nvCxnSpPr>
          <p:spPr>
            <a:xfrm>
              <a:off x="1409700" y="4600575"/>
              <a:ext cx="381000" cy="0"/>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Connector 16"/>
            <p:cNvCxnSpPr/>
            <p:nvPr/>
          </p:nvCxnSpPr>
          <p:spPr>
            <a:xfrm>
              <a:off x="1238250" y="4352925"/>
              <a:ext cx="171450" cy="247650"/>
            </a:xfrm>
            <a:prstGeom prst="line">
              <a:avLst/>
            </a:prstGeom>
          </p:spPr>
          <p:style>
            <a:lnRef idx="1">
              <a:schemeClr val="dk1"/>
            </a:lnRef>
            <a:fillRef idx="0">
              <a:schemeClr val="dk1"/>
            </a:fillRef>
            <a:effectRef idx="0">
              <a:schemeClr val="dk1"/>
            </a:effectRef>
            <a:fontRef idx="minor">
              <a:schemeClr val="tx1"/>
            </a:fontRef>
          </p:style>
        </p:cxnSp>
      </p:grpSp>
      <p:pic>
        <p:nvPicPr>
          <p:cNvPr id="21" name="Picture 20"/>
          <p:cNvPicPr>
            <a:picLocks noChangeAspect="1"/>
          </p:cNvPicPr>
          <p:nvPr/>
        </p:nvPicPr>
        <p:blipFill>
          <a:blip r:embed="rId2"/>
          <a:stretch>
            <a:fillRect/>
          </a:stretch>
        </p:blipFill>
        <p:spPr>
          <a:xfrm>
            <a:off x="1697603" y="2582205"/>
            <a:ext cx="1159898" cy="1458712"/>
          </a:xfrm>
          <a:prstGeom prst="rect">
            <a:avLst/>
          </a:prstGeom>
        </p:spPr>
      </p:pic>
      <p:grpSp>
        <p:nvGrpSpPr>
          <p:cNvPr id="22" name="Group 21"/>
          <p:cNvGrpSpPr/>
          <p:nvPr/>
        </p:nvGrpSpPr>
        <p:grpSpPr>
          <a:xfrm flipV="1">
            <a:off x="3207426" y="3281775"/>
            <a:ext cx="476250" cy="124631"/>
            <a:chOff x="857250" y="4352925"/>
            <a:chExt cx="933450" cy="247650"/>
          </a:xfrm>
        </p:grpSpPr>
        <p:cxnSp>
          <p:nvCxnSpPr>
            <p:cNvPr id="23" name="Straight Connector 22"/>
            <p:cNvCxnSpPr/>
            <p:nvPr/>
          </p:nvCxnSpPr>
          <p:spPr>
            <a:xfrm>
              <a:off x="857250" y="4352925"/>
              <a:ext cx="381000" cy="0"/>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p:cNvCxnSpPr/>
            <p:nvPr/>
          </p:nvCxnSpPr>
          <p:spPr>
            <a:xfrm>
              <a:off x="1409700" y="4600575"/>
              <a:ext cx="381000" cy="0"/>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p:cNvCxnSpPr/>
            <p:nvPr/>
          </p:nvCxnSpPr>
          <p:spPr>
            <a:xfrm>
              <a:off x="1238250" y="4352925"/>
              <a:ext cx="171450" cy="247650"/>
            </a:xfrm>
            <a:prstGeom prst="line">
              <a:avLst/>
            </a:prstGeom>
          </p:spPr>
          <p:style>
            <a:lnRef idx="1">
              <a:schemeClr val="dk1"/>
            </a:lnRef>
            <a:fillRef idx="0">
              <a:schemeClr val="dk1"/>
            </a:fillRef>
            <a:effectRef idx="0">
              <a:schemeClr val="dk1"/>
            </a:effectRef>
            <a:fontRef idx="minor">
              <a:schemeClr val="tx1"/>
            </a:fontRef>
          </p:style>
        </p:cxnSp>
      </p:grpSp>
      <p:cxnSp>
        <p:nvCxnSpPr>
          <p:cNvPr id="27" name="Curved Connector 26"/>
          <p:cNvCxnSpPr/>
          <p:nvPr/>
        </p:nvCxnSpPr>
        <p:spPr>
          <a:xfrm rot="16200000" flipH="1">
            <a:off x="2296219" y="3096958"/>
            <a:ext cx="1181100" cy="439539"/>
          </a:xfrm>
          <a:prstGeom prst="curvedConnector3">
            <a:avLst/>
          </a:prstGeom>
          <a:ln>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7" name="Straight Connector 6"/>
          <p:cNvCxnSpPr/>
          <p:nvPr/>
        </p:nvCxnSpPr>
        <p:spPr>
          <a:xfrm>
            <a:off x="1435152" y="2838450"/>
            <a:ext cx="0" cy="1554480"/>
          </a:xfrm>
          <a:prstGeom prst="line">
            <a:avLst/>
          </a:prstGeom>
          <a:ln>
            <a:solidFill>
              <a:srgbClr val="FF0000"/>
            </a:solidFill>
            <a:prstDash val="lgDash"/>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3435402" y="2933700"/>
            <a:ext cx="0" cy="1463040"/>
          </a:xfrm>
          <a:prstGeom prst="line">
            <a:avLst/>
          </a:prstGeom>
          <a:ln>
            <a:solidFill>
              <a:srgbClr val="FF0000"/>
            </a:solidFill>
            <a:prstDash val="lgDash"/>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1492302" y="4392930"/>
            <a:ext cx="1909512" cy="0"/>
          </a:xfrm>
          <a:prstGeom prst="straightConnector1">
            <a:avLst/>
          </a:prstGeom>
          <a:ln>
            <a:prstDash val="lgDash"/>
            <a:headEnd type="triangle"/>
            <a:tailEnd type="triangle"/>
          </a:ln>
        </p:spPr>
        <p:style>
          <a:lnRef idx="1">
            <a:schemeClr val="accent1"/>
          </a:lnRef>
          <a:fillRef idx="0">
            <a:schemeClr val="accent1"/>
          </a:fillRef>
          <a:effectRef idx="0">
            <a:schemeClr val="accent1"/>
          </a:effectRef>
          <a:fontRef idx="minor">
            <a:schemeClr val="tx1"/>
          </a:fontRef>
        </p:style>
      </p:cxnSp>
      <p:pic>
        <p:nvPicPr>
          <p:cNvPr id="3074" name="Picture 2" descr="https://www.researchgate.net/profile/Paul-Franzon/publication/224348958/figure/fig6/AS:668678223831066@1536436720813/Ids-Vs-Vds-Characteristic-curves-for-NMOS-transistors-While-transistor-level-models-jump.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67189" y="2115502"/>
            <a:ext cx="4453762" cy="3000375"/>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Straight Arrow Connector 11"/>
          <p:cNvCxnSpPr/>
          <p:nvPr/>
        </p:nvCxnSpPr>
        <p:spPr>
          <a:xfrm flipV="1">
            <a:off x="4505325" y="2276475"/>
            <a:ext cx="4015626" cy="25241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Rectangular Callout 27"/>
          <p:cNvSpPr/>
          <p:nvPr/>
        </p:nvSpPr>
        <p:spPr>
          <a:xfrm>
            <a:off x="7797801" y="1513541"/>
            <a:ext cx="1152928" cy="542643"/>
          </a:xfrm>
          <a:prstGeom prst="wedgeRectCallout">
            <a:avLst>
              <a:gd name="adj1" fmla="val -20491"/>
              <a:gd name="adj2" fmla="val 130763"/>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200" dirty="0" smtClean="0"/>
              <a:t>R curve is not this linear</a:t>
            </a:r>
            <a:endParaRPr lang="en-US" sz="1200" dirty="0"/>
          </a:p>
        </p:txBody>
      </p:sp>
      <p:sp>
        <p:nvSpPr>
          <p:cNvPr id="13" name="TextBox 12"/>
          <p:cNvSpPr txBox="1"/>
          <p:nvPr/>
        </p:nvSpPr>
        <p:spPr>
          <a:xfrm>
            <a:off x="1404827" y="4972050"/>
            <a:ext cx="2662361" cy="338554"/>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sz="1600" dirty="0" smtClean="0"/>
              <a:t>T = f(R) = f (I</a:t>
            </a:r>
            <a:r>
              <a:rPr lang="en-US" sz="1600" baseline="-25000" dirty="0" smtClean="0"/>
              <a:t>d</a:t>
            </a:r>
            <a:r>
              <a:rPr lang="en-US" sz="1600" dirty="0" smtClean="0"/>
              <a:t>) = f (</a:t>
            </a:r>
            <a:r>
              <a:rPr lang="en-US" sz="1600" dirty="0" err="1" smtClean="0"/>
              <a:t>tox</a:t>
            </a:r>
            <a:r>
              <a:rPr lang="en-US" sz="1600" dirty="0" smtClean="0"/>
              <a:t>, W, L) </a:t>
            </a:r>
            <a:endParaRPr lang="en-US" sz="1600" dirty="0"/>
          </a:p>
        </p:txBody>
      </p:sp>
      <p:sp>
        <p:nvSpPr>
          <p:cNvPr id="16" name="TextBox 15"/>
          <p:cNvSpPr txBox="1"/>
          <p:nvPr/>
        </p:nvSpPr>
        <p:spPr>
          <a:xfrm>
            <a:off x="2235200" y="4076700"/>
            <a:ext cx="304800" cy="369332"/>
          </a:xfrm>
          <a:prstGeom prst="rect">
            <a:avLst/>
          </a:prstGeom>
          <a:noFill/>
        </p:spPr>
        <p:txBody>
          <a:bodyPr wrap="square" rtlCol="0">
            <a:spAutoFit/>
          </a:bodyPr>
          <a:lstStyle/>
          <a:p>
            <a:r>
              <a:rPr lang="en-US" dirty="0" smtClean="0"/>
              <a:t>T</a:t>
            </a:r>
            <a:endParaRPr lang="en-US" dirty="0"/>
          </a:p>
        </p:txBody>
      </p:sp>
    </p:spTree>
    <p:extLst>
      <p:ext uri="{BB962C8B-B14F-4D97-AF65-F5344CB8AC3E}">
        <p14:creationId xmlns:p14="http://schemas.microsoft.com/office/powerpoint/2010/main" val="765044113"/>
      </p:ext>
    </p:extLst>
  </p:cSld>
  <p:clrMapOvr>
    <a:masterClrMapping/>
  </p:clrMapOvr>
  <p:timing>
    <p:tnLst>
      <p:par>
        <p:cTn id="1" dur="indefinite" restart="never" nodeType="tmRoot"/>
      </p:par>
    </p:tnLst>
  </p:timing>
</p:sld>
</file>

<file path=ppt/theme/theme1.xml><?xml version="1.0" encoding="utf-8"?>
<a:theme xmlns:a="http://schemas.openxmlformats.org/drawingml/2006/main" name="Faraday template">
  <a:themeElements>
    <a:clrScheme name="Faraday template">
      <a:dk1>
        <a:srgbClr val="545454"/>
      </a:dk1>
      <a:lt1>
        <a:srgbClr val="FFFFFF"/>
      </a:lt1>
      <a:dk2>
        <a:srgbClr val="777777"/>
      </a:dk2>
      <a:lt2>
        <a:srgbClr val="FFFFFF"/>
      </a:lt2>
      <a:accent1>
        <a:srgbClr val="0090D2"/>
      </a:accent1>
      <a:accent2>
        <a:srgbClr val="21C0FF"/>
      </a:accent2>
      <a:accent3>
        <a:srgbClr val="81DBFF"/>
      </a:accent3>
      <a:accent4>
        <a:srgbClr val="BE0037"/>
      </a:accent4>
      <a:accent5>
        <a:srgbClr val="0068A2"/>
      </a:accent5>
      <a:accent6>
        <a:srgbClr val="0698BA"/>
      </a:accent6>
      <a:hlink>
        <a:srgbClr val="3F3F3F"/>
      </a:hlink>
      <a:folHlink>
        <a:srgbClr val="3F3F3F"/>
      </a:folHlink>
    </a:clrScheme>
    <a:fontScheme name="UBS">
      <a:majorFont>
        <a:latin typeface="Calibri"/>
        <a:ea typeface="微軟正黑體"/>
        <a:cs typeface=""/>
      </a:majorFont>
      <a:minorFont>
        <a:latin typeface="Calibri"/>
        <a:ea typeface="微軟正黑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96737</TotalTime>
  <Words>1095</Words>
  <Application>Microsoft Office PowerPoint</Application>
  <PresentationFormat>On-screen Show (4:3)</PresentationFormat>
  <Paragraphs>163</Paragraphs>
  <Slides>28</Slides>
  <Notes>1</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28</vt:i4>
      </vt:variant>
    </vt:vector>
  </HeadingPairs>
  <TitlesOfParts>
    <vt:vector size="37" baseType="lpstr">
      <vt:lpstr>微軟正黑體</vt:lpstr>
      <vt:lpstr>Arial</vt:lpstr>
      <vt:lpstr>Calibri</vt:lpstr>
      <vt:lpstr>Century Gothic</vt:lpstr>
      <vt:lpstr>新細明體</vt:lpstr>
      <vt:lpstr>Wingdings</vt:lpstr>
      <vt:lpstr>華康中黑體</vt:lpstr>
      <vt:lpstr>Faraday template</vt:lpstr>
      <vt:lpstr>Worksheet</vt:lpstr>
      <vt:lpstr>PowerPoint Presentation</vt:lpstr>
      <vt:lpstr>AGENDA</vt:lpstr>
      <vt:lpstr>Background of OCV/AOCV</vt:lpstr>
      <vt:lpstr>1.1 Variation source/ on chip variation</vt:lpstr>
      <vt:lpstr>Example of process variation: Etching &amp; oxide thickness </vt:lpstr>
      <vt:lpstr>Example of process variation: Etching &amp; oxide thickness </vt:lpstr>
      <vt:lpstr>Example of process variation: Etching &amp; oxide thickness </vt:lpstr>
      <vt:lpstr>Example of process variation: Etching &amp; oxide thickness </vt:lpstr>
      <vt:lpstr>Example of process variation: Etching &amp; oxide thickness </vt:lpstr>
      <vt:lpstr>Derate for variation</vt:lpstr>
      <vt:lpstr>1.2 Timing derate</vt:lpstr>
      <vt:lpstr>1.2.1 OCV</vt:lpstr>
      <vt:lpstr>1.2.1 OCV</vt:lpstr>
      <vt:lpstr>CPPR (Common Path Pessimism Removal)</vt:lpstr>
      <vt:lpstr>1.2.1 OCV</vt:lpstr>
      <vt:lpstr>1.2.2 AOCV</vt:lpstr>
      <vt:lpstr>1.2.2 AOCV</vt:lpstr>
      <vt:lpstr>Generate AOCV Index Folder</vt:lpstr>
      <vt:lpstr>1.2.2 AOCV</vt:lpstr>
      <vt:lpstr>Apply OCV/AOCV in fstaH</vt:lpstr>
      <vt:lpstr>OCV/AOCV run file setting</vt:lpstr>
      <vt:lpstr>Case study:  Analyze timing path with AOCV (39A PJ)</vt:lpstr>
      <vt:lpstr>Sign-off</vt:lpstr>
      <vt:lpstr>Sign-off</vt:lpstr>
      <vt:lpstr>Timing result</vt:lpstr>
      <vt:lpstr>References</vt:lpstr>
      <vt:lpstr>PowerPoint Presentation</vt:lpstr>
      <vt:lpstr>PowerPoint Presentation</vt:lpstr>
    </vt:vector>
  </TitlesOfParts>
  <Company>Faraday-Tech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phamdanglong@faraday-tech.com</dc:creator>
  <cp:lastModifiedBy>Peter Huynh (Huynh Trieu Nhat Tan)</cp:lastModifiedBy>
  <cp:revision>4336</cp:revision>
  <cp:lastPrinted>2015-08-06T11:04:11Z</cp:lastPrinted>
  <dcterms:created xsi:type="dcterms:W3CDTF">2012-12-17T03:20:11Z</dcterms:created>
  <dcterms:modified xsi:type="dcterms:W3CDTF">2024-08-01T02:52:47Z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ies>
</file>