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5"/>
  </p:notesMasterIdLst>
  <p:handoutMasterIdLst>
    <p:handoutMasterId r:id="rId6"/>
  </p:handoutMasterIdLst>
  <p:sldIdLst>
    <p:sldId id="1136" r:id="rId2"/>
    <p:sldId id="1137" r:id="rId3"/>
    <p:sldId id="1134" r:id="rId4"/>
  </p:sldIdLst>
  <p:sldSz cx="9144000" cy="6858000" type="screen4x3"/>
  <p:notesSz cx="7010400" cy="92964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8C8"/>
    <a:srgbClr val="FF004B"/>
    <a:srgbClr val="BE0037"/>
    <a:srgbClr val="BE1428"/>
    <a:srgbClr val="AB111C"/>
    <a:srgbClr val="D6003D"/>
    <a:srgbClr val="AC0031"/>
    <a:srgbClr val="C84646"/>
    <a:srgbClr val="8CC8FE"/>
    <a:srgbClr val="2FC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99" autoAdjust="0"/>
    <p:restoredTop sz="91908" autoAdjust="0"/>
  </p:normalViewPr>
  <p:slideViewPr>
    <p:cSldViewPr snapToGrid="0">
      <p:cViewPr varScale="1">
        <p:scale>
          <a:sx n="115" d="100"/>
          <a:sy n="115" d="100"/>
        </p:scale>
        <p:origin x="1494" y="108"/>
      </p:cViewPr>
      <p:guideLst>
        <p:guide orient="horz" pos="1056"/>
        <p:guide pos="2880"/>
      </p:guideLst>
    </p:cSldViewPr>
  </p:slideViewPr>
  <p:outlineViewPr>
    <p:cViewPr>
      <p:scale>
        <a:sx n="33" d="100"/>
        <a:sy n="33" d="100"/>
      </p:scale>
      <p:origin x="0" y="4728"/>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96" d="100"/>
          <a:sy n="96" d="100"/>
        </p:scale>
        <p:origin x="-3564" y="-11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53EB501-4AA8-44E6-A0F3-7F4F8817B213}" type="datetimeFigureOut">
              <a:rPr lang="zh-TW" altLang="en-US" smtClean="0"/>
              <a:t>2024/7/26</a:t>
            </a:fld>
            <a:endParaRPr lang="zh-TW" altLang="en-US"/>
          </a:p>
        </p:txBody>
      </p:sp>
      <p:sp>
        <p:nvSpPr>
          <p:cNvPr id="4" name="頁尾版面配置區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A874531-A72D-405F-823F-CF126A4FAEE5}" type="slidenum">
              <a:rPr lang="zh-TW" altLang="en-US" smtClean="0"/>
              <a:t>‹#›</a:t>
            </a:fld>
            <a:endParaRPr lang="zh-TW" altLang="en-US"/>
          </a:p>
        </p:txBody>
      </p:sp>
    </p:spTree>
    <p:extLst>
      <p:ext uri="{BB962C8B-B14F-4D97-AF65-F5344CB8AC3E}">
        <p14:creationId xmlns:p14="http://schemas.microsoft.com/office/powerpoint/2010/main" val="936765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TW" altLang="en-US"/>
          </a:p>
        </p:txBody>
      </p:sp>
      <p:sp>
        <p:nvSpPr>
          <p:cNvPr id="3" name="日期版面配置區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F90FBF4-500E-458C-9DD9-F6657EAE5B12}" type="datetimeFigureOut">
              <a:rPr lang="zh-TW" altLang="en-US" smtClean="0"/>
              <a:t>2024/7/26</a:t>
            </a:fld>
            <a:endParaRPr lang="zh-TW" altLang="en-US"/>
          </a:p>
        </p:txBody>
      </p:sp>
      <p:sp>
        <p:nvSpPr>
          <p:cNvPr id="4" name="投影片圖像版面配置區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zh-TW" altLang="en-US"/>
          </a:p>
        </p:txBody>
      </p:sp>
      <p:sp>
        <p:nvSpPr>
          <p:cNvPr id="5" name="備忘稿版面配置區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6927009-C44B-487B-BF54-BA289DEBE3EB}" type="slidenum">
              <a:rPr lang="zh-TW" altLang="en-US" smtClean="0"/>
              <a:t>‹#›</a:t>
            </a:fld>
            <a:endParaRPr lang="zh-TW" altLang="en-US"/>
          </a:p>
        </p:txBody>
      </p:sp>
    </p:spTree>
    <p:extLst>
      <p:ext uri="{BB962C8B-B14F-4D97-AF65-F5344CB8AC3E}">
        <p14:creationId xmlns:p14="http://schemas.microsoft.com/office/powerpoint/2010/main" val="201577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圖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3998" cy="6857999"/>
          </a:xfrm>
          <a:prstGeom prst="rect">
            <a:avLst/>
          </a:prstGeom>
        </p:spPr>
      </p:pic>
      <p:sp>
        <p:nvSpPr>
          <p:cNvPr id="3" name="文字版面配置區 2"/>
          <p:cNvSpPr>
            <a:spLocks noGrp="1"/>
          </p:cNvSpPr>
          <p:nvPr>
            <p:ph type="body" idx="1"/>
          </p:nvPr>
        </p:nvSpPr>
        <p:spPr>
          <a:xfrm>
            <a:off x="1080000" y="2520000"/>
            <a:ext cx="7200000" cy="1080000"/>
          </a:xfrm>
          <a:prstGeom prst="rect">
            <a:avLst/>
          </a:prstGeom>
        </p:spPr>
        <p:txBody>
          <a:bodyPr anchor="t">
            <a:normAutofit/>
          </a:bodyPr>
          <a:lstStyle>
            <a:lvl1pPr marL="0" indent="0" algn="r">
              <a:buNone/>
              <a:defRPr sz="2800" baseline="0">
                <a:solidFill>
                  <a:schemeClr val="bg1"/>
                </a:solidFill>
                <a:latin typeface="Calibri" panose="020F0502020204030204" pitchFamily="34" charset="0"/>
                <a:ea typeface="微軟正黑體"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smtClean="0"/>
              <a:t>按一下以編輯母片文字樣式</a:t>
            </a:r>
          </a:p>
        </p:txBody>
      </p:sp>
      <p:sp>
        <p:nvSpPr>
          <p:cNvPr id="7" name="標題 1"/>
          <p:cNvSpPr>
            <a:spLocks noGrp="1"/>
          </p:cNvSpPr>
          <p:nvPr>
            <p:ph type="ctrTitle"/>
          </p:nvPr>
        </p:nvSpPr>
        <p:spPr>
          <a:xfrm>
            <a:off x="1080000" y="1080000"/>
            <a:ext cx="7200000" cy="1080000"/>
          </a:xfrm>
          <a:prstGeom prst="rect">
            <a:avLst/>
          </a:prstGeom>
        </p:spPr>
        <p:txBody>
          <a:bodyPr anchor="t">
            <a:normAutofit/>
          </a:bodyPr>
          <a:lstStyle>
            <a:lvl1pPr algn="r">
              <a:defRPr sz="3600" b="1" baseline="0">
                <a:solidFill>
                  <a:schemeClr val="bg1"/>
                </a:solidFill>
                <a:latin typeface="Calibri" panose="020F0502020204030204" pitchFamily="34"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10" name="文字方塊 9"/>
          <p:cNvSpPr txBox="1"/>
          <p:nvPr userDrawn="1"/>
        </p:nvSpPr>
        <p:spPr>
          <a:xfrm>
            <a:off x="7242629" y="5615622"/>
            <a:ext cx="1088760" cy="276999"/>
          </a:xfrm>
          <a:prstGeom prst="rect">
            <a:avLst/>
          </a:prstGeom>
          <a:noFill/>
        </p:spPr>
        <p:txBody>
          <a:bodyPr wrap="none" rtlCol="0">
            <a:spAutoFit/>
          </a:bodyPr>
          <a:lstStyle/>
          <a:p>
            <a:r>
              <a:rPr lang="en-US" altLang="zh-TW" sz="1200" b="1" kern="1200" dirty="0" smtClean="0">
                <a:solidFill>
                  <a:schemeClr val="accent1">
                    <a:lumMod val="60000"/>
                    <a:lumOff val="40000"/>
                  </a:schemeClr>
                </a:solidFill>
                <a:effectLst/>
                <a:latin typeface="Century Gothic" panose="020B0502020202020204" pitchFamily="34" charset="0"/>
                <a:ea typeface="+mn-ea"/>
                <a:cs typeface="+mn-cs"/>
              </a:rPr>
              <a:t>Confidential</a:t>
            </a:r>
            <a:endParaRPr lang="zh-TW" altLang="en-US" sz="1200" b="1" dirty="0">
              <a:solidFill>
                <a:schemeClr val="accent1">
                  <a:lumMod val="60000"/>
                  <a:lumOff val="40000"/>
                </a:schemeClr>
              </a:solidFill>
              <a:latin typeface="Century Gothic" panose="020B0502020202020204" pitchFamily="34" charset="0"/>
            </a:endParaRPr>
          </a:p>
        </p:txBody>
      </p:sp>
      <p:cxnSp>
        <p:nvCxnSpPr>
          <p:cNvPr id="11" name="直線接點 10"/>
          <p:cNvCxnSpPr/>
          <p:nvPr userDrawn="1"/>
        </p:nvCxnSpPr>
        <p:spPr>
          <a:xfrm>
            <a:off x="8343582" y="1171575"/>
            <a:ext cx="0" cy="981075"/>
          </a:xfrm>
          <a:prstGeom prst="line">
            <a:avLst/>
          </a:prstGeom>
          <a:ln w="28575">
            <a:solidFill>
              <a:srgbClr val="EB00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9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內頁_1">
    <p:spTree>
      <p:nvGrpSpPr>
        <p:cNvPr id="1" name=""/>
        <p:cNvGrpSpPr/>
        <p:nvPr/>
      </p:nvGrpSpPr>
      <p:grpSpPr>
        <a:xfrm>
          <a:off x="0" y="0"/>
          <a:ext cx="0" cy="0"/>
          <a:chOff x="0" y="0"/>
          <a:chExt cx="0" cy="0"/>
        </a:xfrm>
      </p:grpSpPr>
      <p:sp>
        <p:nvSpPr>
          <p:cNvPr id="2" name="標題 1"/>
          <p:cNvSpPr>
            <a:spLocks noGrp="1"/>
          </p:cNvSpPr>
          <p:nvPr>
            <p:ph type="title"/>
          </p:nvPr>
        </p:nvSpPr>
        <p:spPr>
          <a:xfrm>
            <a:off x="1080000" y="720000"/>
            <a:ext cx="756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dirty="0" smtClean="0"/>
              <a:t>按一下以編輯母片標題樣式</a:t>
            </a:r>
            <a:endParaRPr lang="zh-TW" altLang="en-US" dirty="0"/>
          </a:p>
        </p:txBody>
      </p:sp>
      <p:sp>
        <p:nvSpPr>
          <p:cNvPr id="4" name="內容版面配置區 3"/>
          <p:cNvSpPr>
            <a:spLocks noGrp="1"/>
          </p:cNvSpPr>
          <p:nvPr>
            <p:ph sz="quarter" idx="10"/>
          </p:nvPr>
        </p:nvSpPr>
        <p:spPr>
          <a:xfrm>
            <a:off x="1080000" y="1980000"/>
            <a:ext cx="7560000" cy="4140000"/>
          </a:xfrm>
          <a:prstGeom prst="rect">
            <a:avLst/>
          </a:prstGeom>
        </p:spPr>
        <p:txBody>
          <a:bodyPr/>
          <a:lstStyle>
            <a:lvl1pPr>
              <a:defRPr sz="2400" b="1" baseline="0">
                <a:solidFill>
                  <a:schemeClr val="tx1"/>
                </a:solidFill>
                <a:latin typeface="Calibri" panose="020F0502020204030204" pitchFamily="34" charset="0"/>
              </a:defRPr>
            </a:lvl1pPr>
            <a:lvl2pPr>
              <a:defRPr sz="2000" baseline="0">
                <a:solidFill>
                  <a:schemeClr val="tx1"/>
                </a:solidFill>
                <a:latin typeface="Calibri" panose="020F0502020204030204" pitchFamily="34" charset="0"/>
              </a:defRPr>
            </a:lvl2pPr>
            <a:lvl3pPr>
              <a:defRPr sz="1800" baseline="0">
                <a:solidFill>
                  <a:schemeClr val="tx1"/>
                </a:solidFill>
                <a:latin typeface="Calibri" panose="020F0502020204030204" pitchFamily="34" charset="0"/>
              </a:defRPr>
            </a:lvl3pPr>
            <a:lvl4pPr>
              <a:defRPr sz="1600" baseline="0">
                <a:solidFill>
                  <a:schemeClr val="tx1"/>
                </a:solidFill>
                <a:latin typeface="Calibri" panose="020F0502020204030204" pitchFamily="34" charset="0"/>
              </a:defRPr>
            </a:lvl4pPr>
            <a:lvl5pPr>
              <a:defRPr sz="1600" baseline="0">
                <a:solidFill>
                  <a:schemeClr val="tx1"/>
                </a:solidFill>
                <a:latin typeface="Calibri" panose="020F0502020204030204" pitchFamily="34"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488932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內頁_2">
    <p:spTree>
      <p:nvGrpSpPr>
        <p:cNvPr id="1" name=""/>
        <p:cNvGrpSpPr/>
        <p:nvPr/>
      </p:nvGrpSpPr>
      <p:grpSpPr>
        <a:xfrm>
          <a:off x="0" y="0"/>
          <a:ext cx="0" cy="0"/>
          <a:chOff x="0" y="0"/>
          <a:chExt cx="0" cy="0"/>
        </a:xfrm>
      </p:grpSpPr>
      <p:sp>
        <p:nvSpPr>
          <p:cNvPr id="3" name="標題 1"/>
          <p:cNvSpPr>
            <a:spLocks noGrp="1"/>
          </p:cNvSpPr>
          <p:nvPr>
            <p:ph type="title"/>
          </p:nvPr>
        </p:nvSpPr>
        <p:spPr>
          <a:xfrm>
            <a:off x="1080000" y="720000"/>
            <a:ext cx="756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128767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章節插頁">
    <p:bg>
      <p:bgPr>
        <a:solidFill>
          <a:schemeClr val="bg1">
            <a:lumMod val="95000"/>
          </a:schemeClr>
        </a:solidFill>
        <a:effectLst/>
      </p:bgPr>
    </p:bg>
    <p:spTree>
      <p:nvGrpSpPr>
        <p:cNvPr id="1" name=""/>
        <p:cNvGrpSpPr/>
        <p:nvPr/>
      </p:nvGrpSpPr>
      <p:grpSpPr>
        <a:xfrm>
          <a:off x="0" y="0"/>
          <a:ext cx="0" cy="0"/>
          <a:chOff x="0" y="0"/>
          <a:chExt cx="0" cy="0"/>
        </a:xfrm>
      </p:grpSpPr>
      <p:sp>
        <p:nvSpPr>
          <p:cNvPr id="3" name="標題 1"/>
          <p:cNvSpPr>
            <a:spLocks noGrp="1"/>
          </p:cNvSpPr>
          <p:nvPr>
            <p:ph type="title"/>
          </p:nvPr>
        </p:nvSpPr>
        <p:spPr>
          <a:xfrm>
            <a:off x="1260000" y="2880000"/>
            <a:ext cx="7560000" cy="1080000"/>
          </a:xfrm>
          <a:prstGeom prst="rect">
            <a:avLst/>
          </a:prstGeom>
        </p:spPr>
        <p:txBody>
          <a:bodyPr anchor="b">
            <a:normAutofit/>
          </a:bodyPr>
          <a:lstStyle>
            <a:lvl1pPr>
              <a:defRPr sz="3600" baseline="0">
                <a:solidFill>
                  <a:schemeClr val="tx1"/>
                </a:solidFill>
                <a:latin typeface="Calibri" panose="020F0502020204030204" pitchFamily="34" charset="0"/>
              </a:defRPr>
            </a:lvl1pPr>
          </a:lstStyle>
          <a:p>
            <a:r>
              <a:rPr lang="zh-TW" altLang="en-US" dirty="0" smtClean="0"/>
              <a:t>按一下以編輯母片標題樣式</a:t>
            </a:r>
            <a:endParaRPr lang="zh-TW" altLang="en-US" dirty="0"/>
          </a:p>
        </p:txBody>
      </p:sp>
      <p:pic>
        <p:nvPicPr>
          <p:cNvPr id="8" name="圖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9092" y="3990441"/>
            <a:ext cx="7945966" cy="111219"/>
          </a:xfrm>
          <a:prstGeom prst="rect">
            <a:avLst/>
          </a:prstGeom>
        </p:spPr>
      </p:pic>
      <p:pic>
        <p:nvPicPr>
          <p:cNvPr id="10" name="圖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59951"/>
            <a:ext cx="2336800" cy="72396"/>
          </a:xfrm>
          <a:prstGeom prst="rect">
            <a:avLst/>
          </a:prstGeom>
        </p:spPr>
      </p:pic>
      <p:sp>
        <p:nvSpPr>
          <p:cNvPr id="6" name="Text Box 15"/>
          <p:cNvSpPr txBox="1">
            <a:spLocks noChangeArrowheads="1"/>
          </p:cNvSpPr>
          <p:nvPr userDrawn="1"/>
        </p:nvSpPr>
        <p:spPr bwMode="auto">
          <a:xfrm>
            <a:off x="8604125" y="6402594"/>
            <a:ext cx="50437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spTree>
    <p:extLst>
      <p:ext uri="{BB962C8B-B14F-4D97-AF65-F5344CB8AC3E}">
        <p14:creationId xmlns:p14="http://schemas.microsoft.com/office/powerpoint/2010/main" val="2705116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Box 15"/>
          <p:cNvSpPr txBox="1">
            <a:spLocks noChangeArrowheads="1"/>
          </p:cNvSpPr>
          <p:nvPr userDrawn="1"/>
        </p:nvSpPr>
        <p:spPr bwMode="auto">
          <a:xfrm>
            <a:off x="8604125" y="6466202"/>
            <a:ext cx="504379"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pic>
        <p:nvPicPr>
          <p:cNvPr id="6" name="圖片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15" y="0"/>
            <a:ext cx="9141968" cy="6857999"/>
          </a:xfrm>
          <a:prstGeom prst="rect">
            <a:avLst/>
          </a:prstGeom>
        </p:spPr>
      </p:pic>
      <p:sp>
        <p:nvSpPr>
          <p:cNvPr id="8" name="文字方塊 7"/>
          <p:cNvSpPr txBox="1"/>
          <p:nvPr userDrawn="1"/>
        </p:nvSpPr>
        <p:spPr>
          <a:xfrm>
            <a:off x="314888" y="6483036"/>
            <a:ext cx="1013419" cy="261610"/>
          </a:xfrm>
          <a:prstGeom prst="rect">
            <a:avLst/>
          </a:prstGeom>
          <a:noFill/>
        </p:spPr>
        <p:txBody>
          <a:bodyPr wrap="none" rtlCol="0">
            <a:spAutoFit/>
          </a:bodyPr>
          <a:lstStyle/>
          <a:p>
            <a:r>
              <a:rPr lang="en-US" altLang="zh-TW" sz="1050" b="1" kern="1200" dirty="0" smtClean="0">
                <a:solidFill>
                  <a:schemeClr val="bg1">
                    <a:lumMod val="85000"/>
                  </a:schemeClr>
                </a:solidFill>
                <a:effectLst/>
                <a:latin typeface="Century Gothic" panose="020B0502020202020204" pitchFamily="34" charset="0"/>
                <a:ea typeface="+mn-ea"/>
                <a:cs typeface="+mn-cs"/>
              </a:rPr>
              <a:t>Confidential</a:t>
            </a:r>
            <a:endParaRPr lang="zh-TW" altLang="en-US" sz="1050" b="1" dirty="0">
              <a:solidFill>
                <a:schemeClr val="bg1">
                  <a:lumMod val="85000"/>
                </a:schemeClr>
              </a:solidFill>
              <a:latin typeface="Century Gothic" panose="020B0502020202020204" pitchFamily="34" charset="0"/>
            </a:endParaRPr>
          </a:p>
        </p:txBody>
      </p:sp>
    </p:spTree>
    <p:extLst>
      <p:ext uri="{BB962C8B-B14F-4D97-AF65-F5344CB8AC3E}">
        <p14:creationId xmlns:p14="http://schemas.microsoft.com/office/powerpoint/2010/main" val="387146384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5" r:id="rId3"/>
    <p:sldLayoutId id="2147483744" r:id="rId4"/>
  </p:sldLayoutIdLst>
  <p:txStyles>
    <p:titleStyle>
      <a:lvl1pPr algn="l" defTabSz="914400" rtl="0" eaLnBrk="1" latinLnBrk="0" hangingPunct="1">
        <a:spcBef>
          <a:spcPct val="0"/>
        </a:spcBef>
        <a:buNone/>
        <a:defRPr sz="3600" b="1" kern="1200" baseline="0">
          <a:solidFill>
            <a:srgbClr val="FA4646"/>
          </a:solidFill>
          <a:latin typeface="Century Gothic" panose="020B0502020202020204" pitchFamily="34" charset="0"/>
          <a:ea typeface="微軟正黑體" panose="020B0604030504040204" pitchFamily="34" charset="-120"/>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N12 Data-in criteria</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3582256412"/>
              </p:ext>
            </p:extLst>
          </p:nvPr>
        </p:nvGraphicFramePr>
        <p:xfrm>
          <a:off x="1201873" y="2408536"/>
          <a:ext cx="6574790" cy="975360"/>
        </p:xfrm>
        <a:graphic>
          <a:graphicData uri="http://schemas.openxmlformats.org/drawingml/2006/table">
            <a:tbl>
              <a:tblPr firstRow="1" firstCol="1" bandRow="1"/>
              <a:tblGrid>
                <a:gridCol w="990600">
                  <a:extLst>
                    <a:ext uri="{9D8B030D-6E8A-4147-A177-3AD203B41FA5}">
                      <a16:colId xmlns:a16="http://schemas.microsoft.com/office/drawing/2014/main" val="2407327955"/>
                    </a:ext>
                  </a:extLst>
                </a:gridCol>
                <a:gridCol w="989965">
                  <a:extLst>
                    <a:ext uri="{9D8B030D-6E8A-4147-A177-3AD203B41FA5}">
                      <a16:colId xmlns:a16="http://schemas.microsoft.com/office/drawing/2014/main" val="813706996"/>
                    </a:ext>
                  </a:extLst>
                </a:gridCol>
                <a:gridCol w="810260">
                  <a:extLst>
                    <a:ext uri="{9D8B030D-6E8A-4147-A177-3AD203B41FA5}">
                      <a16:colId xmlns:a16="http://schemas.microsoft.com/office/drawing/2014/main" val="801986658"/>
                    </a:ext>
                  </a:extLst>
                </a:gridCol>
                <a:gridCol w="1889760">
                  <a:extLst>
                    <a:ext uri="{9D8B030D-6E8A-4147-A177-3AD203B41FA5}">
                      <a16:colId xmlns:a16="http://schemas.microsoft.com/office/drawing/2014/main" val="2863201559"/>
                    </a:ext>
                  </a:extLst>
                </a:gridCol>
                <a:gridCol w="723900">
                  <a:extLst>
                    <a:ext uri="{9D8B030D-6E8A-4147-A177-3AD203B41FA5}">
                      <a16:colId xmlns:a16="http://schemas.microsoft.com/office/drawing/2014/main" val="1063760200"/>
                    </a:ext>
                  </a:extLst>
                </a:gridCol>
                <a:gridCol w="1170305">
                  <a:extLst>
                    <a:ext uri="{9D8B030D-6E8A-4147-A177-3AD203B41FA5}">
                      <a16:colId xmlns:a16="http://schemas.microsoft.com/office/drawing/2014/main" val="3164010512"/>
                    </a:ext>
                  </a:extLst>
                </a:gridCol>
              </a:tblGrid>
              <a:tr h="0">
                <a:tc>
                  <a:txBody>
                    <a:bodyPr/>
                    <a:lstStyle/>
                    <a:p>
                      <a:pPr marL="46990" marR="76200" algn="just">
                        <a:spcBef>
                          <a:spcPts val="300"/>
                        </a:spcBef>
                        <a:spcAft>
                          <a:spcPts val="300"/>
                        </a:spcAft>
                      </a:pPr>
                      <a:r>
                        <a:rPr lang="en-US" sz="900" b="1">
                          <a:effectLst/>
                          <a:latin typeface="Arial" panose="020B0604020202020204" pitchFamily="34" charset="0"/>
                          <a:ea typeface="新細明體" panose="02020500000000000000" pitchFamily="18" charset="-120"/>
                        </a:rPr>
                        <a:t>Process</a:t>
                      </a:r>
                      <a:endParaRPr lang="zh-TW" sz="900" b="1">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9050" cap="flat" cmpd="sng" algn="ctr">
                      <a:solidFill>
                        <a:srgbClr val="C02640"/>
                      </a:solidFill>
                      <a:prstDash val="solid"/>
                      <a:round/>
                      <a:headEnd type="none" w="med" len="med"/>
                      <a:tailEnd type="none" w="med" len="med"/>
                    </a:lnB>
                    <a:solidFill>
                      <a:srgbClr val="FFE5E5"/>
                    </a:solidFill>
                  </a:tcPr>
                </a:tc>
                <a:tc>
                  <a:txBody>
                    <a:bodyPr/>
                    <a:lstStyle/>
                    <a:p>
                      <a:pPr marL="45720" marR="76200" algn="just">
                        <a:spcBef>
                          <a:spcPts val="300"/>
                        </a:spcBef>
                        <a:spcAft>
                          <a:spcPts val="300"/>
                        </a:spcAft>
                      </a:pPr>
                      <a:r>
                        <a:rPr lang="en-US" sz="900" b="1">
                          <a:effectLst/>
                          <a:latin typeface="Arial" panose="020B0604020202020204" pitchFamily="34" charset="0"/>
                          <a:ea typeface="新細明體" panose="02020500000000000000" pitchFamily="18" charset="-120"/>
                        </a:rPr>
                        <a:t>Clock </a:t>
                      </a:r>
                      <a:endParaRPr lang="zh-TW" sz="900" b="1">
                        <a:effectLst/>
                        <a:latin typeface="Arial" panose="020B0604020202020204" pitchFamily="34" charset="0"/>
                        <a:ea typeface="新細明體" panose="02020500000000000000" pitchFamily="18" charset="-120"/>
                      </a:endParaRPr>
                    </a:p>
                    <a:p>
                      <a:pPr marL="45720" marR="76200" algn="just">
                        <a:spcBef>
                          <a:spcPts val="300"/>
                        </a:spcBef>
                        <a:spcAft>
                          <a:spcPts val="300"/>
                        </a:spcAft>
                      </a:pPr>
                      <a:r>
                        <a:rPr lang="en-US" sz="900" b="1">
                          <a:effectLst/>
                          <a:latin typeface="Arial" panose="020B0604020202020204" pitchFamily="34" charset="0"/>
                          <a:ea typeface="新細明體" panose="02020500000000000000" pitchFamily="18" charset="-120"/>
                        </a:rPr>
                        <a:t>Uncertainty</a:t>
                      </a:r>
                      <a:endParaRPr lang="zh-TW" sz="900" b="1">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9050" cap="flat" cmpd="sng" algn="ctr">
                      <a:solidFill>
                        <a:srgbClr val="C02640"/>
                      </a:solidFill>
                      <a:prstDash val="solid"/>
                      <a:round/>
                      <a:headEnd type="none" w="med" len="med"/>
                      <a:tailEnd type="none" w="med" len="med"/>
                    </a:lnB>
                    <a:solidFill>
                      <a:srgbClr val="FFE5E5"/>
                    </a:solidFill>
                  </a:tcPr>
                </a:tc>
                <a:tc>
                  <a:txBody>
                    <a:bodyPr/>
                    <a:lstStyle/>
                    <a:p>
                      <a:pPr marL="45720" marR="76200" algn="just">
                        <a:spcBef>
                          <a:spcPts val="300"/>
                        </a:spcBef>
                        <a:spcAft>
                          <a:spcPts val="300"/>
                        </a:spcAft>
                      </a:pPr>
                      <a:r>
                        <a:rPr lang="en-US" sz="900" b="1">
                          <a:effectLst/>
                          <a:latin typeface="Arial" panose="020B0604020202020204" pitchFamily="34" charset="0"/>
                          <a:ea typeface="新細明體" panose="02020500000000000000" pitchFamily="18" charset="-120"/>
                        </a:rPr>
                        <a:t>Timing</a:t>
                      </a:r>
                      <a:endParaRPr lang="zh-TW" sz="900" b="1">
                        <a:effectLst/>
                        <a:latin typeface="Arial" panose="020B0604020202020204" pitchFamily="34" charset="0"/>
                        <a:ea typeface="新細明體" panose="02020500000000000000" pitchFamily="18" charset="-120"/>
                      </a:endParaRPr>
                    </a:p>
                    <a:p>
                      <a:pPr marL="45720" marR="76200" algn="just">
                        <a:spcBef>
                          <a:spcPts val="300"/>
                        </a:spcBef>
                        <a:spcAft>
                          <a:spcPts val="300"/>
                        </a:spcAft>
                      </a:pPr>
                      <a:r>
                        <a:rPr lang="en-US" sz="900" b="1">
                          <a:effectLst/>
                          <a:latin typeface="Arial" panose="020B0604020202020204" pitchFamily="34" charset="0"/>
                          <a:ea typeface="新細明體" panose="02020500000000000000" pitchFamily="18" charset="-120"/>
                        </a:rPr>
                        <a:t>Derate</a:t>
                      </a:r>
                      <a:endParaRPr lang="zh-TW" sz="900" b="1">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9050" cap="flat" cmpd="sng" algn="ctr">
                      <a:solidFill>
                        <a:srgbClr val="C02640"/>
                      </a:solidFill>
                      <a:prstDash val="solid"/>
                      <a:round/>
                      <a:headEnd type="none" w="med" len="med"/>
                      <a:tailEnd type="none" w="med" len="med"/>
                    </a:lnB>
                    <a:solidFill>
                      <a:srgbClr val="FFE5E5"/>
                    </a:solidFill>
                  </a:tcPr>
                </a:tc>
                <a:tc>
                  <a:txBody>
                    <a:bodyPr/>
                    <a:lstStyle/>
                    <a:p>
                      <a:pPr marL="45720" marR="76200" algn="just">
                        <a:spcBef>
                          <a:spcPts val="300"/>
                        </a:spcBef>
                        <a:spcAft>
                          <a:spcPts val="300"/>
                        </a:spcAft>
                      </a:pPr>
                      <a:r>
                        <a:rPr lang="en-US" sz="900" b="1">
                          <a:effectLst/>
                          <a:latin typeface="Arial" panose="020B0604020202020204" pitchFamily="34" charset="0"/>
                          <a:ea typeface="新細明體" panose="02020500000000000000" pitchFamily="18" charset="-120"/>
                        </a:rPr>
                        <a:t>Period </a:t>
                      </a:r>
                      <a:endParaRPr lang="zh-TW" sz="900" b="1">
                        <a:effectLst/>
                        <a:latin typeface="Arial" panose="020B0604020202020204" pitchFamily="34" charset="0"/>
                        <a:ea typeface="新細明體" panose="02020500000000000000" pitchFamily="18" charset="-120"/>
                      </a:endParaRPr>
                    </a:p>
                    <a:p>
                      <a:pPr marL="45720" marR="76200" algn="just">
                        <a:spcBef>
                          <a:spcPts val="300"/>
                        </a:spcBef>
                        <a:spcAft>
                          <a:spcPts val="300"/>
                        </a:spcAft>
                      </a:pPr>
                      <a:r>
                        <a:rPr lang="en-US" sz="900" b="1">
                          <a:effectLst/>
                          <a:latin typeface="Arial" panose="020B0604020202020204" pitchFamily="34" charset="0"/>
                          <a:ea typeface="新細明體" panose="02020500000000000000" pitchFamily="18" charset="-120"/>
                        </a:rPr>
                        <a:t>Discount</a:t>
                      </a:r>
                      <a:endParaRPr lang="zh-TW" sz="900" b="1">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9050" cap="flat" cmpd="sng" algn="ctr">
                      <a:solidFill>
                        <a:srgbClr val="C02640"/>
                      </a:solidFill>
                      <a:prstDash val="solid"/>
                      <a:round/>
                      <a:headEnd type="none" w="med" len="med"/>
                      <a:tailEnd type="none" w="med" len="med"/>
                    </a:lnB>
                    <a:solidFill>
                      <a:srgbClr val="FFE5E5"/>
                    </a:solidFill>
                  </a:tcPr>
                </a:tc>
                <a:tc>
                  <a:txBody>
                    <a:bodyPr/>
                    <a:lstStyle/>
                    <a:p>
                      <a:pPr marL="46990" marR="76200" algn="just">
                        <a:spcBef>
                          <a:spcPts val="300"/>
                        </a:spcBef>
                        <a:spcAft>
                          <a:spcPts val="300"/>
                        </a:spcAft>
                      </a:pPr>
                      <a:r>
                        <a:rPr lang="en-US" sz="900" b="1">
                          <a:effectLst/>
                          <a:latin typeface="Arial" panose="020B0604020202020204" pitchFamily="34" charset="0"/>
                          <a:ea typeface="新細明體" panose="02020500000000000000" pitchFamily="18" charset="-120"/>
                        </a:rPr>
                        <a:t>Wire Load</a:t>
                      </a:r>
                      <a:endParaRPr lang="zh-TW" sz="900" b="1">
                        <a:effectLst/>
                        <a:latin typeface="Arial" panose="020B0604020202020204" pitchFamily="34" charset="0"/>
                        <a:ea typeface="新細明體" panose="02020500000000000000" pitchFamily="18" charset="-120"/>
                      </a:endParaRPr>
                    </a:p>
                    <a:p>
                      <a:pPr marL="46990" marR="76200" algn="just">
                        <a:spcBef>
                          <a:spcPts val="300"/>
                        </a:spcBef>
                        <a:spcAft>
                          <a:spcPts val="300"/>
                        </a:spcAft>
                      </a:pPr>
                      <a:r>
                        <a:rPr lang="en-US" sz="900" b="1">
                          <a:effectLst/>
                          <a:latin typeface="Arial" panose="020B0604020202020204" pitchFamily="34" charset="0"/>
                          <a:ea typeface="新細明體" panose="02020500000000000000" pitchFamily="18" charset="-120"/>
                        </a:rPr>
                        <a:t>Model</a:t>
                      </a:r>
                      <a:endParaRPr lang="zh-TW" sz="900" b="1">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9050" cap="flat" cmpd="sng" algn="ctr">
                      <a:solidFill>
                        <a:srgbClr val="C02640"/>
                      </a:solidFill>
                      <a:prstDash val="solid"/>
                      <a:round/>
                      <a:headEnd type="none" w="med" len="med"/>
                      <a:tailEnd type="none" w="med" len="med"/>
                    </a:lnB>
                    <a:solidFill>
                      <a:srgbClr val="FFE5E5"/>
                    </a:solidFill>
                  </a:tcPr>
                </a:tc>
                <a:tc>
                  <a:txBody>
                    <a:bodyPr/>
                    <a:lstStyle/>
                    <a:p>
                      <a:pPr marL="46990" marR="76200" algn="just">
                        <a:spcBef>
                          <a:spcPts val="300"/>
                        </a:spcBef>
                        <a:spcAft>
                          <a:spcPts val="300"/>
                        </a:spcAft>
                      </a:pPr>
                      <a:r>
                        <a:rPr lang="en-US" sz="900" b="1">
                          <a:effectLst/>
                          <a:latin typeface="Arial" panose="020B0604020202020204" pitchFamily="34" charset="0"/>
                          <a:ea typeface="新細明體" panose="02020500000000000000" pitchFamily="18" charset="-120"/>
                        </a:rPr>
                        <a:t>Synthesis</a:t>
                      </a:r>
                      <a:endParaRPr lang="zh-TW" sz="900" b="1">
                        <a:effectLst/>
                        <a:latin typeface="Arial" panose="020B0604020202020204" pitchFamily="34" charset="0"/>
                        <a:ea typeface="新細明體" panose="02020500000000000000" pitchFamily="18" charset="-120"/>
                      </a:endParaRPr>
                    </a:p>
                    <a:p>
                      <a:pPr marL="46990" marR="76200" algn="just">
                        <a:spcBef>
                          <a:spcPts val="300"/>
                        </a:spcBef>
                        <a:spcAft>
                          <a:spcPts val="300"/>
                        </a:spcAft>
                      </a:pPr>
                      <a:r>
                        <a:rPr lang="en-US" sz="900" b="1">
                          <a:effectLst/>
                          <a:latin typeface="Arial" panose="020B0604020202020204" pitchFamily="34" charset="0"/>
                          <a:ea typeface="新細明體" panose="02020500000000000000" pitchFamily="18" charset="-120"/>
                        </a:rPr>
                        <a:t>Corner</a:t>
                      </a:r>
                      <a:endParaRPr lang="zh-TW" sz="900" b="1">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9050" cap="flat" cmpd="sng" algn="ctr">
                      <a:solidFill>
                        <a:srgbClr val="C02640"/>
                      </a:solidFill>
                      <a:prstDash val="solid"/>
                      <a:round/>
                      <a:headEnd type="none" w="med" len="med"/>
                      <a:tailEnd type="none" w="med" len="med"/>
                    </a:lnB>
                    <a:solidFill>
                      <a:srgbClr val="FFE5E5"/>
                    </a:solidFill>
                  </a:tcPr>
                </a:tc>
                <a:extLst>
                  <a:ext uri="{0D108BD9-81ED-4DB2-BD59-A6C34878D82A}">
                    <a16:rowId xmlns:a16="http://schemas.microsoft.com/office/drawing/2014/main" val="2089449821"/>
                  </a:ext>
                </a:extLst>
              </a:tr>
              <a:tr h="0">
                <a:tc>
                  <a:txBody>
                    <a:bodyPr/>
                    <a:lstStyle/>
                    <a:p>
                      <a:pPr marL="46990" marR="128270" algn="just">
                        <a:spcBef>
                          <a:spcPts val="300"/>
                        </a:spcBef>
                        <a:spcAft>
                          <a:spcPts val="300"/>
                        </a:spcAft>
                      </a:pPr>
                      <a:r>
                        <a:rPr lang="en-US" sz="900" dirty="0" smtClean="0">
                          <a:effectLst/>
                          <a:latin typeface="Arial" panose="020B0604020202020204" pitchFamily="34" charset="0"/>
                          <a:ea typeface="新細明體" panose="02020500000000000000" pitchFamily="18" charset="-120"/>
                        </a:rPr>
                        <a:t>N12</a:t>
                      </a:r>
                      <a:endParaRPr lang="zh-TW" sz="900" dirty="0">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2700" cap="flat" cmpd="sng" algn="ctr">
                      <a:solidFill>
                        <a:srgbClr val="C02640"/>
                      </a:solidFill>
                      <a:prstDash val="solid"/>
                      <a:round/>
                      <a:headEnd type="none" w="med" len="med"/>
                      <a:tailEnd type="none" w="med" len="med"/>
                    </a:lnB>
                  </a:tcPr>
                </a:tc>
                <a:tc>
                  <a:txBody>
                    <a:bodyPr/>
                    <a:lstStyle/>
                    <a:p>
                      <a:pPr marL="45720" marR="128270" algn="just">
                        <a:spcBef>
                          <a:spcPts val="300"/>
                        </a:spcBef>
                        <a:spcAft>
                          <a:spcPts val="300"/>
                        </a:spcAft>
                      </a:pPr>
                      <a:r>
                        <a:rPr lang="en-US" sz="900" dirty="0">
                          <a:effectLst/>
                          <a:latin typeface="Arial" panose="020B0604020202020204" pitchFamily="34" charset="0"/>
                          <a:ea typeface="新細明體" panose="02020500000000000000" pitchFamily="18" charset="-120"/>
                        </a:rPr>
                        <a:t>PLL/DLL jitter</a:t>
                      </a:r>
                      <a:endParaRPr lang="zh-TW" sz="900" dirty="0">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2700" cap="flat" cmpd="sng" algn="ctr">
                      <a:solidFill>
                        <a:srgbClr val="C02640"/>
                      </a:solidFill>
                      <a:prstDash val="solid"/>
                      <a:round/>
                      <a:headEnd type="none" w="med" len="med"/>
                      <a:tailEnd type="none" w="med" len="med"/>
                    </a:lnB>
                  </a:tcPr>
                </a:tc>
                <a:tc>
                  <a:txBody>
                    <a:bodyPr/>
                    <a:lstStyle/>
                    <a:p>
                      <a:pPr marL="45720" marR="128270" algn="just">
                        <a:spcBef>
                          <a:spcPts val="300"/>
                        </a:spcBef>
                        <a:spcAft>
                          <a:spcPts val="300"/>
                        </a:spcAft>
                      </a:pPr>
                      <a:r>
                        <a:rPr lang="en-US" sz="900" dirty="0">
                          <a:effectLst/>
                          <a:latin typeface="Arial" panose="020B0604020202020204" pitchFamily="34" charset="0"/>
                          <a:ea typeface="新細明體" panose="02020500000000000000" pitchFamily="18" charset="-120"/>
                        </a:rPr>
                        <a:t>0</a:t>
                      </a:r>
                      <a:endParaRPr lang="zh-TW" sz="900" dirty="0">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2700" cap="flat" cmpd="sng" algn="ctr">
                      <a:solidFill>
                        <a:srgbClr val="C02640"/>
                      </a:solidFill>
                      <a:prstDash val="solid"/>
                      <a:round/>
                      <a:headEnd type="none" w="med" len="med"/>
                      <a:tailEnd type="none" w="med" len="med"/>
                    </a:lnB>
                  </a:tcPr>
                </a:tc>
                <a:tc>
                  <a:txBody>
                    <a:bodyPr/>
                    <a:lstStyle/>
                    <a:p>
                      <a:pPr marL="342900" marR="128270" lvl="0" indent="-342900">
                        <a:spcBef>
                          <a:spcPts val="300"/>
                        </a:spcBef>
                        <a:spcAft>
                          <a:spcPts val="300"/>
                        </a:spcAft>
                        <a:buClr>
                          <a:srgbClr val="C02640"/>
                        </a:buClr>
                        <a:buSzPts val="900"/>
                        <a:buFont typeface="Symbol" panose="05050102010706020507" pitchFamily="18" charset="2"/>
                        <a:buChar char=""/>
                      </a:pPr>
                      <a:r>
                        <a:rPr lang="en-US" sz="900" dirty="0">
                          <a:effectLst/>
                          <a:latin typeface="Arial" panose="020B0604020202020204" pitchFamily="34" charset="0"/>
                          <a:ea typeface="新細明體" panose="02020500000000000000" pitchFamily="18" charset="-120"/>
                          <a:cs typeface="Times New Roman" panose="02020603050405020304" pitchFamily="18" charset="0"/>
                        </a:rPr>
                        <a:t>50% for the DFT </a:t>
                      </a:r>
                      <a:r>
                        <a:rPr lang="en-US" sz="900" dirty="0" smtClean="0">
                          <a:effectLst/>
                          <a:latin typeface="Arial" panose="020B0604020202020204" pitchFamily="34" charset="0"/>
                          <a:ea typeface="新細明體" panose="02020500000000000000" pitchFamily="18" charset="-120"/>
                          <a:cs typeface="Times New Roman" panose="02020603050405020304" pitchFamily="18" charset="0"/>
                        </a:rPr>
                        <a:t>, P </a:t>
                      </a:r>
                      <a:r>
                        <a:rPr lang="en-US" sz="900" dirty="0">
                          <a:effectLst/>
                          <a:latin typeface="Arial" panose="020B0604020202020204" pitchFamily="34" charset="0"/>
                          <a:ea typeface="新細明體" panose="02020500000000000000" pitchFamily="18" charset="-120"/>
                          <a:cs typeface="Times New Roman" panose="02020603050405020304" pitchFamily="18" charset="0"/>
                        </a:rPr>
                        <a:t>&amp; R effects </a:t>
                      </a:r>
                      <a:r>
                        <a:rPr lang="en-US" sz="900" dirty="0" smtClean="0">
                          <a:effectLst/>
                          <a:latin typeface="Arial" panose="020B0604020202020204" pitchFamily="34" charset="0"/>
                          <a:ea typeface="新細明體" panose="02020500000000000000" pitchFamily="18" charset="-120"/>
                          <a:cs typeface="Times New Roman" panose="02020603050405020304" pitchFamily="18" charset="0"/>
                        </a:rPr>
                        <a:t>, POCV, V/T OCV , aging </a:t>
                      </a:r>
                      <a:endParaRPr lang="zh-TW" sz="900" dirty="0">
                        <a:effectLst/>
                        <a:latin typeface="Arial" panose="020B0604020202020204" pitchFamily="34" charset="0"/>
                        <a:ea typeface="新細明體" panose="02020500000000000000" pitchFamily="18" charset="-120"/>
                        <a:cs typeface="Times New Roman" panose="02020603050405020304" pitchFamily="18" charset="0"/>
                      </a:endParaRPr>
                    </a:p>
                    <a:p>
                      <a:pPr marL="45720" marR="128270">
                        <a:spcBef>
                          <a:spcPts val="300"/>
                        </a:spcBef>
                        <a:spcAft>
                          <a:spcPts val="300"/>
                        </a:spcAft>
                      </a:pPr>
                      <a:r>
                        <a:rPr lang="en-US" sz="900" dirty="0">
                          <a:effectLst/>
                          <a:latin typeface="Arial" panose="020B0604020202020204" pitchFamily="34" charset="0"/>
                          <a:ea typeface="新細明體" panose="02020500000000000000" pitchFamily="18" charset="-120"/>
                        </a:rPr>
                        <a:t> </a:t>
                      </a:r>
                      <a:endParaRPr lang="zh-TW" sz="900" dirty="0">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2700" cap="flat" cmpd="sng" algn="ctr">
                      <a:solidFill>
                        <a:srgbClr val="C02640"/>
                      </a:solidFill>
                      <a:prstDash val="solid"/>
                      <a:round/>
                      <a:headEnd type="none" w="med" len="med"/>
                      <a:tailEnd type="none" w="med" len="med"/>
                    </a:lnB>
                  </a:tcPr>
                </a:tc>
                <a:tc>
                  <a:txBody>
                    <a:bodyPr/>
                    <a:lstStyle/>
                    <a:p>
                      <a:pPr marL="46990" marR="128270" algn="just">
                        <a:spcBef>
                          <a:spcPts val="300"/>
                        </a:spcBef>
                        <a:spcAft>
                          <a:spcPts val="300"/>
                        </a:spcAft>
                      </a:pPr>
                      <a:r>
                        <a:rPr lang="en-US" sz="900" dirty="0">
                          <a:effectLst/>
                          <a:latin typeface="Arial" panose="020B0604020202020204" pitchFamily="34" charset="0"/>
                          <a:ea typeface="新細明體" panose="02020500000000000000" pitchFamily="18" charset="-120"/>
                        </a:rPr>
                        <a:t>ZWLM</a:t>
                      </a:r>
                      <a:endParaRPr lang="zh-TW" sz="900" dirty="0">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2700" cap="flat" cmpd="sng" algn="ctr">
                      <a:solidFill>
                        <a:srgbClr val="C02640"/>
                      </a:solidFill>
                      <a:prstDash val="solid"/>
                      <a:round/>
                      <a:headEnd type="none" w="med" len="med"/>
                      <a:tailEnd type="none" w="med" len="med"/>
                    </a:lnB>
                  </a:tcPr>
                </a:tc>
                <a:tc>
                  <a:txBody>
                    <a:bodyPr/>
                    <a:lstStyle/>
                    <a:p>
                      <a:pPr marL="46990" marR="128270">
                        <a:spcBef>
                          <a:spcPts val="300"/>
                        </a:spcBef>
                        <a:spcAft>
                          <a:spcPts val="300"/>
                        </a:spcAft>
                      </a:pPr>
                      <a:r>
                        <a:rPr lang="en-US" sz="900" dirty="0" err="1" smtClean="0">
                          <a:effectLst/>
                          <a:latin typeface="Arial" panose="020B0604020202020204" pitchFamily="34" charset="0"/>
                          <a:ea typeface="新細明體" panose="02020500000000000000" pitchFamily="18" charset="-120"/>
                        </a:rPr>
                        <a:t>ssgnp</a:t>
                      </a:r>
                      <a:r>
                        <a:rPr lang="en-US" sz="900" dirty="0" smtClean="0">
                          <a:effectLst/>
                          <a:latin typeface="Arial" panose="020B0604020202020204" pitchFamily="34" charset="0"/>
                          <a:ea typeface="新細明體" panose="02020500000000000000" pitchFamily="18" charset="-120"/>
                        </a:rPr>
                        <a:t>  m40c</a:t>
                      </a:r>
                    </a:p>
                    <a:p>
                      <a:pPr marL="46990" marR="128270">
                        <a:spcBef>
                          <a:spcPts val="300"/>
                        </a:spcBef>
                        <a:spcAft>
                          <a:spcPts val="300"/>
                        </a:spcAft>
                      </a:pPr>
                      <a:r>
                        <a:rPr lang="en-US" altLang="zh-TW" sz="900" dirty="0" smtClean="0">
                          <a:effectLst/>
                          <a:latin typeface="Arial" panose="020B0604020202020204" pitchFamily="34" charset="0"/>
                          <a:ea typeface="新細明體" panose="02020500000000000000" pitchFamily="18" charset="-120"/>
                        </a:rPr>
                        <a:t>(WCGC)</a:t>
                      </a:r>
                      <a:endParaRPr lang="zh-TW" sz="900" dirty="0">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2700" cap="flat" cmpd="sng" algn="ctr">
                      <a:solidFill>
                        <a:srgbClr val="C02640"/>
                      </a:solidFill>
                      <a:prstDash val="solid"/>
                      <a:round/>
                      <a:headEnd type="none" w="med" len="med"/>
                      <a:tailEnd type="none" w="med" len="med"/>
                    </a:lnB>
                  </a:tcPr>
                </a:tc>
                <a:extLst>
                  <a:ext uri="{0D108BD9-81ED-4DB2-BD59-A6C34878D82A}">
                    <a16:rowId xmlns:a16="http://schemas.microsoft.com/office/drawing/2014/main" val="3027811155"/>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090523618"/>
              </p:ext>
            </p:extLst>
          </p:nvPr>
        </p:nvGraphicFramePr>
        <p:xfrm>
          <a:off x="1201873" y="4213276"/>
          <a:ext cx="6574790" cy="2301240"/>
        </p:xfrm>
        <a:graphic>
          <a:graphicData uri="http://schemas.openxmlformats.org/drawingml/2006/table">
            <a:tbl>
              <a:tblPr firstRow="1" firstCol="1" bandRow="1"/>
              <a:tblGrid>
                <a:gridCol w="990600">
                  <a:extLst>
                    <a:ext uri="{9D8B030D-6E8A-4147-A177-3AD203B41FA5}">
                      <a16:colId xmlns:a16="http://schemas.microsoft.com/office/drawing/2014/main" val="2407327955"/>
                    </a:ext>
                  </a:extLst>
                </a:gridCol>
                <a:gridCol w="989965">
                  <a:extLst>
                    <a:ext uri="{9D8B030D-6E8A-4147-A177-3AD203B41FA5}">
                      <a16:colId xmlns:a16="http://schemas.microsoft.com/office/drawing/2014/main" val="813706996"/>
                    </a:ext>
                  </a:extLst>
                </a:gridCol>
                <a:gridCol w="1339686">
                  <a:extLst>
                    <a:ext uri="{9D8B030D-6E8A-4147-A177-3AD203B41FA5}">
                      <a16:colId xmlns:a16="http://schemas.microsoft.com/office/drawing/2014/main" val="801986658"/>
                    </a:ext>
                  </a:extLst>
                </a:gridCol>
                <a:gridCol w="1379055">
                  <a:extLst>
                    <a:ext uri="{9D8B030D-6E8A-4147-A177-3AD203B41FA5}">
                      <a16:colId xmlns:a16="http://schemas.microsoft.com/office/drawing/2014/main" val="2863201559"/>
                    </a:ext>
                  </a:extLst>
                </a:gridCol>
                <a:gridCol w="705179">
                  <a:extLst>
                    <a:ext uri="{9D8B030D-6E8A-4147-A177-3AD203B41FA5}">
                      <a16:colId xmlns:a16="http://schemas.microsoft.com/office/drawing/2014/main" val="1063760200"/>
                    </a:ext>
                  </a:extLst>
                </a:gridCol>
                <a:gridCol w="1170305">
                  <a:extLst>
                    <a:ext uri="{9D8B030D-6E8A-4147-A177-3AD203B41FA5}">
                      <a16:colId xmlns:a16="http://schemas.microsoft.com/office/drawing/2014/main" val="3164010512"/>
                    </a:ext>
                  </a:extLst>
                </a:gridCol>
              </a:tblGrid>
              <a:tr h="0">
                <a:tc>
                  <a:txBody>
                    <a:bodyPr/>
                    <a:lstStyle/>
                    <a:p>
                      <a:pPr marL="46990" marR="76200" algn="just">
                        <a:spcBef>
                          <a:spcPts val="300"/>
                        </a:spcBef>
                        <a:spcAft>
                          <a:spcPts val="300"/>
                        </a:spcAft>
                      </a:pPr>
                      <a:r>
                        <a:rPr lang="en-US" sz="900" b="1">
                          <a:effectLst/>
                          <a:latin typeface="Arial" panose="020B0604020202020204" pitchFamily="34" charset="0"/>
                          <a:ea typeface="新細明體" panose="02020500000000000000" pitchFamily="18" charset="-120"/>
                        </a:rPr>
                        <a:t>Process</a:t>
                      </a:r>
                      <a:endParaRPr lang="zh-TW" sz="900" b="1">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9050" cap="flat" cmpd="sng" algn="ctr">
                      <a:solidFill>
                        <a:srgbClr val="C02640"/>
                      </a:solidFill>
                      <a:prstDash val="solid"/>
                      <a:round/>
                      <a:headEnd type="none" w="med" len="med"/>
                      <a:tailEnd type="none" w="med" len="med"/>
                    </a:lnB>
                    <a:solidFill>
                      <a:srgbClr val="FFE5E5"/>
                    </a:solidFill>
                  </a:tcPr>
                </a:tc>
                <a:tc>
                  <a:txBody>
                    <a:bodyPr/>
                    <a:lstStyle/>
                    <a:p>
                      <a:pPr marL="45720" marR="76200" algn="just">
                        <a:spcBef>
                          <a:spcPts val="300"/>
                        </a:spcBef>
                        <a:spcAft>
                          <a:spcPts val="300"/>
                        </a:spcAft>
                      </a:pPr>
                      <a:r>
                        <a:rPr lang="en-US" sz="900" b="1">
                          <a:effectLst/>
                          <a:latin typeface="Arial" panose="020B0604020202020204" pitchFamily="34" charset="0"/>
                          <a:ea typeface="新細明體" panose="02020500000000000000" pitchFamily="18" charset="-120"/>
                        </a:rPr>
                        <a:t>Clock </a:t>
                      </a:r>
                      <a:endParaRPr lang="zh-TW" sz="900" b="1">
                        <a:effectLst/>
                        <a:latin typeface="Arial" panose="020B0604020202020204" pitchFamily="34" charset="0"/>
                        <a:ea typeface="新細明體" panose="02020500000000000000" pitchFamily="18" charset="-120"/>
                      </a:endParaRPr>
                    </a:p>
                    <a:p>
                      <a:pPr marL="45720" marR="76200" algn="just">
                        <a:spcBef>
                          <a:spcPts val="300"/>
                        </a:spcBef>
                        <a:spcAft>
                          <a:spcPts val="300"/>
                        </a:spcAft>
                      </a:pPr>
                      <a:r>
                        <a:rPr lang="en-US" sz="900" b="1">
                          <a:effectLst/>
                          <a:latin typeface="Arial" panose="020B0604020202020204" pitchFamily="34" charset="0"/>
                          <a:ea typeface="新細明體" panose="02020500000000000000" pitchFamily="18" charset="-120"/>
                        </a:rPr>
                        <a:t>Uncertainty</a:t>
                      </a:r>
                      <a:endParaRPr lang="zh-TW" sz="900" b="1">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9050" cap="flat" cmpd="sng" algn="ctr">
                      <a:solidFill>
                        <a:srgbClr val="C02640"/>
                      </a:solidFill>
                      <a:prstDash val="solid"/>
                      <a:round/>
                      <a:headEnd type="none" w="med" len="med"/>
                      <a:tailEnd type="none" w="med" len="med"/>
                    </a:lnB>
                    <a:solidFill>
                      <a:srgbClr val="FFE5E5"/>
                    </a:solidFill>
                  </a:tcPr>
                </a:tc>
                <a:tc>
                  <a:txBody>
                    <a:bodyPr/>
                    <a:lstStyle/>
                    <a:p>
                      <a:pPr marL="45720" marR="76200" algn="just">
                        <a:spcBef>
                          <a:spcPts val="300"/>
                        </a:spcBef>
                        <a:spcAft>
                          <a:spcPts val="300"/>
                        </a:spcAft>
                      </a:pPr>
                      <a:r>
                        <a:rPr lang="en-US" sz="900" b="1" dirty="0">
                          <a:effectLst/>
                          <a:latin typeface="Arial" panose="020B0604020202020204" pitchFamily="34" charset="0"/>
                          <a:ea typeface="新細明體" panose="02020500000000000000" pitchFamily="18" charset="-120"/>
                        </a:rPr>
                        <a:t>Timing</a:t>
                      </a:r>
                      <a:endParaRPr lang="zh-TW" sz="900" b="1" dirty="0">
                        <a:effectLst/>
                        <a:latin typeface="Arial" panose="020B0604020202020204" pitchFamily="34" charset="0"/>
                        <a:ea typeface="新細明體" panose="02020500000000000000" pitchFamily="18" charset="-120"/>
                      </a:endParaRPr>
                    </a:p>
                    <a:p>
                      <a:pPr marL="45720" marR="76200" algn="just">
                        <a:spcBef>
                          <a:spcPts val="300"/>
                        </a:spcBef>
                        <a:spcAft>
                          <a:spcPts val="300"/>
                        </a:spcAft>
                      </a:pPr>
                      <a:r>
                        <a:rPr lang="en-US" sz="900" b="1" dirty="0" err="1">
                          <a:effectLst/>
                          <a:latin typeface="Arial" panose="020B0604020202020204" pitchFamily="34" charset="0"/>
                          <a:ea typeface="新細明體" panose="02020500000000000000" pitchFamily="18" charset="-120"/>
                        </a:rPr>
                        <a:t>Derate</a:t>
                      </a:r>
                      <a:endParaRPr lang="zh-TW" sz="900" b="1" dirty="0">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9050" cap="flat" cmpd="sng" algn="ctr">
                      <a:solidFill>
                        <a:srgbClr val="C02640"/>
                      </a:solidFill>
                      <a:prstDash val="solid"/>
                      <a:round/>
                      <a:headEnd type="none" w="med" len="med"/>
                      <a:tailEnd type="none" w="med" len="med"/>
                    </a:lnB>
                    <a:solidFill>
                      <a:srgbClr val="FFE5E5"/>
                    </a:solidFill>
                  </a:tcPr>
                </a:tc>
                <a:tc>
                  <a:txBody>
                    <a:bodyPr/>
                    <a:lstStyle/>
                    <a:p>
                      <a:pPr marL="45720" marR="76200" algn="just">
                        <a:spcBef>
                          <a:spcPts val="300"/>
                        </a:spcBef>
                        <a:spcAft>
                          <a:spcPts val="300"/>
                        </a:spcAft>
                      </a:pPr>
                      <a:r>
                        <a:rPr lang="en-US" sz="900" b="1" dirty="0">
                          <a:effectLst/>
                          <a:latin typeface="Arial" panose="020B0604020202020204" pitchFamily="34" charset="0"/>
                          <a:ea typeface="新細明體" panose="02020500000000000000" pitchFamily="18" charset="-120"/>
                        </a:rPr>
                        <a:t>Period </a:t>
                      </a:r>
                      <a:endParaRPr lang="zh-TW" sz="900" b="1" dirty="0">
                        <a:effectLst/>
                        <a:latin typeface="Arial" panose="020B0604020202020204" pitchFamily="34" charset="0"/>
                        <a:ea typeface="新細明體" panose="02020500000000000000" pitchFamily="18" charset="-120"/>
                      </a:endParaRPr>
                    </a:p>
                    <a:p>
                      <a:pPr marL="45720" marR="76200" algn="just">
                        <a:spcBef>
                          <a:spcPts val="300"/>
                        </a:spcBef>
                        <a:spcAft>
                          <a:spcPts val="300"/>
                        </a:spcAft>
                      </a:pPr>
                      <a:r>
                        <a:rPr lang="en-US" sz="900" b="1" dirty="0">
                          <a:effectLst/>
                          <a:latin typeface="Arial" panose="020B0604020202020204" pitchFamily="34" charset="0"/>
                          <a:ea typeface="新細明體" panose="02020500000000000000" pitchFamily="18" charset="-120"/>
                        </a:rPr>
                        <a:t>Discount</a:t>
                      </a:r>
                      <a:endParaRPr lang="zh-TW" sz="900" b="1" dirty="0">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9050" cap="flat" cmpd="sng" algn="ctr">
                      <a:solidFill>
                        <a:srgbClr val="C02640"/>
                      </a:solidFill>
                      <a:prstDash val="solid"/>
                      <a:round/>
                      <a:headEnd type="none" w="med" len="med"/>
                      <a:tailEnd type="none" w="med" len="med"/>
                    </a:lnB>
                    <a:solidFill>
                      <a:srgbClr val="FFE5E5"/>
                    </a:solidFill>
                  </a:tcPr>
                </a:tc>
                <a:tc>
                  <a:txBody>
                    <a:bodyPr/>
                    <a:lstStyle/>
                    <a:p>
                      <a:pPr marL="46990" marR="76200" algn="just">
                        <a:spcBef>
                          <a:spcPts val="300"/>
                        </a:spcBef>
                        <a:spcAft>
                          <a:spcPts val="300"/>
                        </a:spcAft>
                      </a:pPr>
                      <a:r>
                        <a:rPr lang="en-US" sz="900" b="1" dirty="0">
                          <a:effectLst/>
                          <a:latin typeface="Arial" panose="020B0604020202020204" pitchFamily="34" charset="0"/>
                          <a:ea typeface="新細明體" panose="02020500000000000000" pitchFamily="18" charset="-120"/>
                        </a:rPr>
                        <a:t>Wire Load</a:t>
                      </a:r>
                      <a:endParaRPr lang="zh-TW" sz="900" b="1" dirty="0">
                        <a:effectLst/>
                        <a:latin typeface="Arial" panose="020B0604020202020204" pitchFamily="34" charset="0"/>
                        <a:ea typeface="新細明體" panose="02020500000000000000" pitchFamily="18" charset="-120"/>
                      </a:endParaRPr>
                    </a:p>
                    <a:p>
                      <a:pPr marL="46990" marR="76200" algn="just">
                        <a:spcBef>
                          <a:spcPts val="300"/>
                        </a:spcBef>
                        <a:spcAft>
                          <a:spcPts val="300"/>
                        </a:spcAft>
                      </a:pPr>
                      <a:r>
                        <a:rPr lang="en-US" sz="900" b="1" dirty="0">
                          <a:effectLst/>
                          <a:latin typeface="Arial" panose="020B0604020202020204" pitchFamily="34" charset="0"/>
                          <a:ea typeface="新細明體" panose="02020500000000000000" pitchFamily="18" charset="-120"/>
                        </a:rPr>
                        <a:t>Model</a:t>
                      </a:r>
                      <a:endParaRPr lang="zh-TW" sz="900" b="1" dirty="0">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9050" cap="flat" cmpd="sng" algn="ctr">
                      <a:solidFill>
                        <a:srgbClr val="C02640"/>
                      </a:solidFill>
                      <a:prstDash val="solid"/>
                      <a:round/>
                      <a:headEnd type="none" w="med" len="med"/>
                      <a:tailEnd type="none" w="med" len="med"/>
                    </a:lnB>
                    <a:solidFill>
                      <a:srgbClr val="FFE5E5"/>
                    </a:solidFill>
                  </a:tcPr>
                </a:tc>
                <a:tc>
                  <a:txBody>
                    <a:bodyPr/>
                    <a:lstStyle/>
                    <a:p>
                      <a:pPr marL="46990" marR="76200" algn="just">
                        <a:spcBef>
                          <a:spcPts val="300"/>
                        </a:spcBef>
                        <a:spcAft>
                          <a:spcPts val="300"/>
                        </a:spcAft>
                      </a:pPr>
                      <a:r>
                        <a:rPr lang="en-US" sz="900" b="1" dirty="0">
                          <a:effectLst/>
                          <a:latin typeface="Arial" panose="020B0604020202020204" pitchFamily="34" charset="0"/>
                          <a:ea typeface="新細明體" panose="02020500000000000000" pitchFamily="18" charset="-120"/>
                        </a:rPr>
                        <a:t>Synthesis</a:t>
                      </a:r>
                      <a:endParaRPr lang="zh-TW" sz="900" b="1" dirty="0">
                        <a:effectLst/>
                        <a:latin typeface="Arial" panose="020B0604020202020204" pitchFamily="34" charset="0"/>
                        <a:ea typeface="新細明體" panose="02020500000000000000" pitchFamily="18" charset="-120"/>
                      </a:endParaRPr>
                    </a:p>
                    <a:p>
                      <a:pPr marL="46990" marR="76200" algn="just">
                        <a:spcBef>
                          <a:spcPts val="300"/>
                        </a:spcBef>
                        <a:spcAft>
                          <a:spcPts val="300"/>
                        </a:spcAft>
                      </a:pPr>
                      <a:r>
                        <a:rPr lang="en-US" sz="900" b="1" dirty="0">
                          <a:effectLst/>
                          <a:latin typeface="Arial" panose="020B0604020202020204" pitchFamily="34" charset="0"/>
                          <a:ea typeface="新細明體" panose="02020500000000000000" pitchFamily="18" charset="-120"/>
                        </a:rPr>
                        <a:t>Corner</a:t>
                      </a:r>
                      <a:endParaRPr lang="zh-TW" sz="900" b="1" dirty="0">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9050" cap="flat" cmpd="sng" algn="ctr">
                      <a:solidFill>
                        <a:srgbClr val="C02640"/>
                      </a:solidFill>
                      <a:prstDash val="solid"/>
                      <a:round/>
                      <a:headEnd type="none" w="med" len="med"/>
                      <a:tailEnd type="none" w="med" len="med"/>
                    </a:lnB>
                    <a:solidFill>
                      <a:srgbClr val="FFE5E5"/>
                    </a:solidFill>
                  </a:tcPr>
                </a:tc>
                <a:extLst>
                  <a:ext uri="{0D108BD9-81ED-4DB2-BD59-A6C34878D82A}">
                    <a16:rowId xmlns:a16="http://schemas.microsoft.com/office/drawing/2014/main" val="2089449821"/>
                  </a:ext>
                </a:extLst>
              </a:tr>
              <a:tr h="0">
                <a:tc>
                  <a:txBody>
                    <a:bodyPr/>
                    <a:lstStyle/>
                    <a:p>
                      <a:pPr marL="46990" marR="128270" algn="just">
                        <a:spcBef>
                          <a:spcPts val="300"/>
                        </a:spcBef>
                        <a:spcAft>
                          <a:spcPts val="300"/>
                        </a:spcAft>
                      </a:pPr>
                      <a:r>
                        <a:rPr lang="en-US" sz="900" dirty="0" smtClean="0">
                          <a:effectLst/>
                          <a:latin typeface="Arial" panose="020B0604020202020204" pitchFamily="34" charset="0"/>
                          <a:ea typeface="新細明體" panose="02020500000000000000" pitchFamily="18" charset="-120"/>
                        </a:rPr>
                        <a:t>N12</a:t>
                      </a:r>
                      <a:endParaRPr lang="zh-TW" sz="900" dirty="0">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2700" cap="flat" cmpd="sng" algn="ctr">
                      <a:solidFill>
                        <a:srgbClr val="C02640"/>
                      </a:solidFill>
                      <a:prstDash val="solid"/>
                      <a:round/>
                      <a:headEnd type="none" w="med" len="med"/>
                      <a:tailEnd type="none" w="med" len="med"/>
                    </a:lnB>
                  </a:tcPr>
                </a:tc>
                <a:tc>
                  <a:txBody>
                    <a:bodyPr/>
                    <a:lstStyle/>
                    <a:p>
                      <a:pPr marL="45720" marR="128270" algn="just">
                        <a:spcBef>
                          <a:spcPts val="300"/>
                        </a:spcBef>
                        <a:spcAft>
                          <a:spcPts val="300"/>
                        </a:spcAft>
                      </a:pPr>
                      <a:r>
                        <a:rPr lang="en-US" sz="900" dirty="0" smtClean="0">
                          <a:effectLst/>
                          <a:latin typeface="Arial" panose="020B0604020202020204" pitchFamily="34" charset="0"/>
                          <a:ea typeface="新細明體" panose="02020500000000000000" pitchFamily="18" charset="-120"/>
                        </a:rPr>
                        <a:t>PLL/DLL jitter</a:t>
                      </a:r>
                    </a:p>
                    <a:p>
                      <a:pPr marL="45720" marR="128270" algn="just">
                        <a:spcBef>
                          <a:spcPts val="300"/>
                        </a:spcBef>
                        <a:spcAft>
                          <a:spcPts val="300"/>
                        </a:spcAft>
                      </a:pPr>
                      <a:r>
                        <a:rPr lang="en-US" altLang="zh-TW" sz="900" dirty="0" smtClean="0">
                          <a:effectLst/>
                          <a:latin typeface="Arial" panose="020B0604020202020204" pitchFamily="34" charset="0"/>
                          <a:ea typeface="新細明體" panose="02020500000000000000" pitchFamily="18" charset="-120"/>
                        </a:rPr>
                        <a:t>+5ps</a:t>
                      </a:r>
                      <a:endParaRPr lang="zh-TW" sz="900" dirty="0">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2700" cap="flat" cmpd="sng" algn="ctr">
                      <a:solidFill>
                        <a:srgbClr val="C02640"/>
                      </a:solidFill>
                      <a:prstDash val="solid"/>
                      <a:round/>
                      <a:headEnd type="none" w="med" len="med"/>
                      <a:tailEnd type="none" w="med" len="med"/>
                    </a:lnB>
                  </a:tcPr>
                </a:tc>
                <a:tc>
                  <a:txBody>
                    <a:bodyPr/>
                    <a:lstStyle/>
                    <a:p>
                      <a:pPr marL="342900" marR="128270" lvl="0" indent="-342900" algn="l" defTabSz="914400" rtl="0" eaLnBrk="1" latinLnBrk="0" hangingPunct="1">
                        <a:spcBef>
                          <a:spcPts val="300"/>
                        </a:spcBef>
                        <a:spcAft>
                          <a:spcPts val="300"/>
                        </a:spcAft>
                        <a:buClr>
                          <a:srgbClr val="C02640"/>
                        </a:buClr>
                        <a:buSzPts val="900"/>
                        <a:buFont typeface="Symbol" panose="05050102010706020507" pitchFamily="18" charset="2"/>
                        <a:buChar char=""/>
                      </a:pPr>
                      <a:r>
                        <a:rPr lang="en-US" sz="900" kern="120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t>Net </a:t>
                      </a:r>
                      <a:r>
                        <a:rPr lang="en-US" sz="900" kern="1200" dirty="0" err="1"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t>derate</a:t>
                      </a:r>
                      <a:r>
                        <a:rPr lang="en-US" sz="900" kern="120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t/>
                      </a:r>
                      <a:br>
                        <a:rPr lang="en-US" sz="900" kern="120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br>
                      <a:r>
                        <a:rPr lang="en-US" altLang="zh-TW" sz="900" kern="120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t>(side file)</a:t>
                      </a:r>
                      <a:endParaRPr lang="en-US" sz="900" kern="120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endParaRPr>
                    </a:p>
                    <a:p>
                      <a:pPr marL="342900" marR="128270" lvl="0" indent="-342900" algn="l" defTabSz="914400" rtl="0" eaLnBrk="1" latinLnBrk="0" hangingPunct="1">
                        <a:spcBef>
                          <a:spcPts val="300"/>
                        </a:spcBef>
                        <a:spcAft>
                          <a:spcPts val="300"/>
                        </a:spcAft>
                        <a:buClr>
                          <a:srgbClr val="C02640"/>
                        </a:buClr>
                        <a:buSzPts val="900"/>
                        <a:buFont typeface="Symbol" panose="05050102010706020507" pitchFamily="18" charset="2"/>
                        <a:buChar char=""/>
                      </a:pPr>
                      <a:r>
                        <a:rPr lang="en-US" altLang="zh-TW" sz="900" kern="120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t>Spatial </a:t>
                      </a:r>
                      <a:r>
                        <a:rPr lang="en-US" altLang="zh-TW" sz="900" kern="1200" dirty="0" err="1"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t>derate</a:t>
                      </a:r>
                      <a:r>
                        <a:rPr lang="en-US" altLang="zh-TW" sz="900" kern="120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t/>
                      </a:r>
                      <a:br>
                        <a:rPr lang="en-US" altLang="zh-TW" sz="900" kern="120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br>
                      <a:r>
                        <a:rPr lang="en-US" altLang="zh-TW" sz="900" kern="120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t>(side file)</a:t>
                      </a:r>
                    </a:p>
                    <a:p>
                      <a:pPr marL="342900" marR="128270" lvl="0" indent="-342900" algn="l" defTabSz="914400" rtl="0" eaLnBrk="1" latinLnBrk="0" hangingPunct="1">
                        <a:spcBef>
                          <a:spcPts val="300"/>
                        </a:spcBef>
                        <a:spcAft>
                          <a:spcPts val="300"/>
                        </a:spcAft>
                        <a:buClr>
                          <a:srgbClr val="C02640"/>
                        </a:buClr>
                        <a:buSzPts val="900"/>
                        <a:buFont typeface="Symbol" panose="05050102010706020507" pitchFamily="18" charset="2"/>
                        <a:buChar char=""/>
                      </a:pPr>
                      <a:r>
                        <a:rPr lang="en-US" altLang="zh-TW" sz="900" kern="1200" baseline="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t>3% for memory and IO cell</a:t>
                      </a:r>
                      <a:br>
                        <a:rPr lang="en-US" altLang="zh-TW" sz="900" kern="1200" baseline="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br>
                      <a:r>
                        <a:rPr lang="en-US" altLang="zh-TW" sz="900" kern="1200" baseline="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t>(without POCV)</a:t>
                      </a:r>
                    </a:p>
                    <a:p>
                      <a:pPr marL="342900" marR="128270" lvl="0" indent="-342900" algn="l" defTabSz="914400" rtl="0" eaLnBrk="1" fontAlgn="auto" latinLnBrk="0" hangingPunct="1">
                        <a:lnSpc>
                          <a:spcPct val="100000"/>
                        </a:lnSpc>
                        <a:spcBef>
                          <a:spcPts val="300"/>
                        </a:spcBef>
                        <a:spcAft>
                          <a:spcPts val="300"/>
                        </a:spcAft>
                        <a:buClr>
                          <a:srgbClr val="C02640"/>
                        </a:buClr>
                        <a:buSzPts val="900"/>
                        <a:buFont typeface="Symbol" panose="05050102010706020507" pitchFamily="18" charset="2"/>
                        <a:buChar char=""/>
                        <a:tabLst/>
                        <a:defRPr/>
                      </a:pPr>
                      <a:r>
                        <a:rPr lang="en-US" altLang="zh-TW" sz="900" kern="120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t>5% for level</a:t>
                      </a:r>
                      <a:r>
                        <a:rPr lang="en-US" altLang="zh-TW" sz="900" kern="1200" baseline="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t> shifter</a:t>
                      </a:r>
                    </a:p>
                    <a:p>
                      <a:pPr marL="342900" marR="128270" lvl="0" indent="-342900" algn="l" defTabSz="914400" rtl="0" eaLnBrk="1" fontAlgn="auto" latinLnBrk="0" hangingPunct="1">
                        <a:lnSpc>
                          <a:spcPct val="100000"/>
                        </a:lnSpc>
                        <a:spcBef>
                          <a:spcPts val="300"/>
                        </a:spcBef>
                        <a:spcAft>
                          <a:spcPts val="300"/>
                        </a:spcAft>
                        <a:buClr>
                          <a:srgbClr val="C02640"/>
                        </a:buClr>
                        <a:buSzPts val="900"/>
                        <a:buFont typeface="Symbol" panose="05050102010706020507" pitchFamily="18" charset="2"/>
                        <a:buChar char=""/>
                        <a:tabLst/>
                        <a:defRPr/>
                      </a:pPr>
                      <a:r>
                        <a:rPr lang="en-US" altLang="zh-TW" sz="900" kern="1200" baseline="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t>5% for </a:t>
                      </a:r>
                      <a:r>
                        <a:rPr lang="en-US" altLang="zh-TW" sz="900" kern="120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t>Macro</a:t>
                      </a:r>
                      <a:r>
                        <a:rPr lang="en-US" altLang="zh-TW" sz="900" kern="1200" baseline="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t> cell</a:t>
                      </a:r>
                      <a:br>
                        <a:rPr lang="en-US" altLang="zh-TW" sz="900" kern="1200" baseline="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br>
                      <a:r>
                        <a:rPr lang="en-US" altLang="zh-TW" sz="900" kern="1200" baseline="0" dirty="0" smtClean="0">
                          <a:solidFill>
                            <a:schemeClr val="tx1"/>
                          </a:solidFill>
                          <a:effectLst/>
                          <a:latin typeface="Arial" panose="020B0604020202020204" pitchFamily="34" charset="0"/>
                          <a:ea typeface="新細明體" panose="02020500000000000000" pitchFamily="18" charset="-120"/>
                          <a:cs typeface="Times New Roman" panose="02020603050405020304" pitchFamily="18" charset="0"/>
                        </a:rPr>
                        <a:t>(without POCV)</a:t>
                      </a:r>
                    </a:p>
                  </a:txBody>
                  <a:tcPr marL="0" marR="0" marT="0" marB="0">
                    <a:lnL>
                      <a:noFill/>
                    </a:lnL>
                    <a:lnR>
                      <a:noFill/>
                    </a:lnR>
                    <a:lnT w="19050" cap="flat" cmpd="sng" algn="ctr">
                      <a:solidFill>
                        <a:srgbClr val="C02640"/>
                      </a:solidFill>
                      <a:prstDash val="solid"/>
                      <a:round/>
                      <a:headEnd type="none" w="med" len="med"/>
                      <a:tailEnd type="none" w="med" len="med"/>
                    </a:lnT>
                    <a:lnB w="12700" cap="flat" cmpd="sng" algn="ctr">
                      <a:solidFill>
                        <a:srgbClr val="C02640"/>
                      </a:solidFill>
                      <a:prstDash val="solid"/>
                      <a:round/>
                      <a:headEnd type="none" w="med" len="med"/>
                      <a:tailEnd type="none" w="med" len="med"/>
                    </a:lnB>
                  </a:tcPr>
                </a:tc>
                <a:tc>
                  <a:txBody>
                    <a:bodyPr/>
                    <a:lstStyle/>
                    <a:p>
                      <a:pPr marL="342900" marR="128270" lvl="0" indent="-342900">
                        <a:spcBef>
                          <a:spcPts val="300"/>
                        </a:spcBef>
                        <a:spcAft>
                          <a:spcPts val="300"/>
                        </a:spcAft>
                        <a:buClr>
                          <a:srgbClr val="C02640"/>
                        </a:buClr>
                        <a:buSzPts val="900"/>
                        <a:buFont typeface="Symbol" panose="05050102010706020507" pitchFamily="18" charset="2"/>
                        <a:buChar char=""/>
                      </a:pPr>
                      <a:r>
                        <a:rPr lang="en-US" sz="900" dirty="0" smtClean="0">
                          <a:effectLst/>
                          <a:latin typeface="Arial" panose="020B0604020202020204" pitchFamily="34" charset="0"/>
                          <a:ea typeface="新細明體" panose="02020500000000000000" pitchFamily="18" charset="-120"/>
                          <a:cs typeface="Times New Roman" panose="02020603050405020304" pitchFamily="18" charset="0"/>
                        </a:rPr>
                        <a:t>3</a:t>
                      </a:r>
                      <a:r>
                        <a:rPr lang="en-US" sz="900" dirty="0">
                          <a:effectLst/>
                          <a:latin typeface="Arial" panose="020B0604020202020204" pitchFamily="34" charset="0"/>
                          <a:ea typeface="新細明體" panose="02020500000000000000" pitchFamily="18" charset="-120"/>
                          <a:cs typeface="Times New Roman" panose="02020603050405020304" pitchFamily="18" charset="0"/>
                        </a:rPr>
                        <a:t>% for the DFT</a:t>
                      </a:r>
                      <a:endParaRPr lang="zh-TW" sz="900" dirty="0">
                        <a:effectLst/>
                        <a:latin typeface="Arial" panose="020B0604020202020204" pitchFamily="34" charset="0"/>
                        <a:ea typeface="新細明體" panose="02020500000000000000" pitchFamily="18" charset="-120"/>
                        <a:cs typeface="Times New Roman" panose="02020603050405020304" pitchFamily="18" charset="0"/>
                      </a:endParaRPr>
                    </a:p>
                    <a:p>
                      <a:pPr marL="342900" marR="128270" lvl="0" indent="-342900">
                        <a:spcBef>
                          <a:spcPts val="300"/>
                        </a:spcBef>
                        <a:spcAft>
                          <a:spcPts val="300"/>
                        </a:spcAft>
                        <a:buClr>
                          <a:srgbClr val="C02640"/>
                        </a:buClr>
                        <a:buSzPts val="900"/>
                        <a:buFont typeface="Symbol" panose="05050102010706020507" pitchFamily="18" charset="2"/>
                        <a:buChar char=""/>
                      </a:pPr>
                      <a:r>
                        <a:rPr lang="en-US" sz="900" dirty="0">
                          <a:effectLst/>
                          <a:latin typeface="Arial" panose="020B0604020202020204" pitchFamily="34" charset="0"/>
                          <a:ea typeface="新細明體" panose="02020500000000000000" pitchFamily="18" charset="-120"/>
                          <a:cs typeface="Times New Roman" panose="02020603050405020304" pitchFamily="18" charset="0"/>
                        </a:rPr>
                        <a:t>5% for backend implementation </a:t>
                      </a:r>
                      <a:endParaRPr lang="zh-TW" sz="900" dirty="0">
                        <a:effectLst/>
                        <a:latin typeface="Arial" panose="020B0604020202020204" pitchFamily="34" charset="0"/>
                        <a:ea typeface="新細明體" panose="02020500000000000000" pitchFamily="18" charset="-120"/>
                        <a:cs typeface="Times New Roman" panose="02020603050405020304" pitchFamily="18" charset="0"/>
                      </a:endParaRPr>
                    </a:p>
                    <a:p>
                      <a:pPr marL="342900" marR="128270" lvl="0" indent="-342900">
                        <a:spcBef>
                          <a:spcPts val="300"/>
                        </a:spcBef>
                        <a:spcAft>
                          <a:spcPts val="300"/>
                        </a:spcAft>
                        <a:buClr>
                          <a:srgbClr val="C02640"/>
                        </a:buClr>
                        <a:buSzPts val="900"/>
                        <a:buFont typeface="Symbol" panose="05050102010706020507" pitchFamily="18" charset="2"/>
                        <a:buChar char=""/>
                      </a:pPr>
                      <a:r>
                        <a:rPr lang="en-US" altLang="zh-TW" sz="900" dirty="0" smtClean="0">
                          <a:effectLst/>
                          <a:latin typeface="Arial" panose="020B0604020202020204" pitchFamily="34" charset="0"/>
                          <a:ea typeface="新細明體" panose="02020500000000000000" pitchFamily="18" charset="-120"/>
                          <a:cs typeface="Times New Roman" panose="02020603050405020304" pitchFamily="18" charset="0"/>
                        </a:rPr>
                        <a:t>8</a:t>
                      </a:r>
                      <a:r>
                        <a:rPr lang="en-US" sz="900" dirty="0" smtClean="0">
                          <a:effectLst/>
                          <a:latin typeface="Arial" panose="020B0604020202020204" pitchFamily="34" charset="0"/>
                          <a:ea typeface="新細明體" panose="02020500000000000000" pitchFamily="18" charset="-120"/>
                          <a:cs typeface="Times New Roman" panose="02020603050405020304" pitchFamily="18" charset="0"/>
                        </a:rPr>
                        <a:t>% </a:t>
                      </a:r>
                      <a:r>
                        <a:rPr lang="en-US" sz="900" dirty="0">
                          <a:effectLst/>
                          <a:latin typeface="Arial" panose="020B0604020202020204" pitchFamily="34" charset="0"/>
                          <a:ea typeface="新細明體" panose="02020500000000000000" pitchFamily="18" charset="-120"/>
                          <a:cs typeface="Times New Roman" panose="02020603050405020304" pitchFamily="18" charset="0"/>
                        </a:rPr>
                        <a:t>for </a:t>
                      </a:r>
                      <a:r>
                        <a:rPr lang="en-US" sz="900" dirty="0" smtClean="0">
                          <a:effectLst/>
                          <a:latin typeface="Arial" panose="020B0604020202020204" pitchFamily="34" charset="0"/>
                          <a:ea typeface="新細明體" panose="02020500000000000000" pitchFamily="18" charset="-120"/>
                          <a:cs typeface="Times New Roman" panose="02020603050405020304" pitchFamily="18" charset="0"/>
                        </a:rPr>
                        <a:t>POCV</a:t>
                      </a:r>
                      <a:r>
                        <a:rPr lang="en-US" sz="900" baseline="0" dirty="0" smtClean="0">
                          <a:effectLst/>
                          <a:latin typeface="Arial" panose="020B0604020202020204" pitchFamily="34" charset="0"/>
                          <a:ea typeface="新細明體" panose="02020500000000000000" pitchFamily="18" charset="-120"/>
                          <a:cs typeface="Times New Roman" panose="02020603050405020304" pitchFamily="18" charset="0"/>
                        </a:rPr>
                        <a:t> , V/T OCV</a:t>
                      </a:r>
                    </a:p>
                    <a:p>
                      <a:pPr marL="342900" marR="128270" lvl="0" indent="-342900">
                        <a:spcBef>
                          <a:spcPts val="300"/>
                        </a:spcBef>
                        <a:spcAft>
                          <a:spcPts val="300"/>
                        </a:spcAft>
                        <a:buClr>
                          <a:srgbClr val="C02640"/>
                        </a:buClr>
                        <a:buSzPts val="900"/>
                        <a:buFont typeface="Symbol" panose="05050102010706020507" pitchFamily="18" charset="2"/>
                        <a:buChar char=""/>
                      </a:pPr>
                      <a:r>
                        <a:rPr lang="en-US" sz="900" baseline="0" dirty="0" smtClean="0">
                          <a:effectLst/>
                          <a:latin typeface="Arial" panose="020B0604020202020204" pitchFamily="34" charset="0"/>
                          <a:ea typeface="新細明體" panose="02020500000000000000" pitchFamily="18" charset="-120"/>
                          <a:cs typeface="Times New Roman" panose="02020603050405020304" pitchFamily="18" charset="0"/>
                        </a:rPr>
                        <a:t>Total 1</a:t>
                      </a:r>
                      <a:r>
                        <a:rPr lang="en-US" altLang="zh-TW" sz="900" baseline="0" dirty="0" smtClean="0">
                          <a:effectLst/>
                          <a:latin typeface="Arial" panose="020B0604020202020204" pitchFamily="34" charset="0"/>
                          <a:ea typeface="新細明體" panose="02020500000000000000" pitchFamily="18" charset="-120"/>
                          <a:cs typeface="Times New Roman" panose="02020603050405020304" pitchFamily="18" charset="0"/>
                        </a:rPr>
                        <a:t>6</a:t>
                      </a:r>
                      <a:r>
                        <a:rPr lang="en-US" sz="900" baseline="0" dirty="0" smtClean="0">
                          <a:effectLst/>
                          <a:latin typeface="Arial" panose="020B0604020202020204" pitchFamily="34" charset="0"/>
                          <a:ea typeface="新細明體" panose="02020500000000000000" pitchFamily="18" charset="-120"/>
                          <a:cs typeface="Times New Roman" panose="02020603050405020304" pitchFamily="18" charset="0"/>
                        </a:rPr>
                        <a:t>%</a:t>
                      </a:r>
                      <a:endParaRPr lang="en-US" sz="900" dirty="0" smtClean="0">
                        <a:effectLst/>
                        <a:latin typeface="Arial" panose="020B0604020202020204" pitchFamily="34" charset="0"/>
                        <a:ea typeface="新細明體" panose="02020500000000000000" pitchFamily="18" charset="-120"/>
                        <a:cs typeface="Times New Roman" panose="02020603050405020304" pitchFamily="18" charset="0"/>
                      </a:endParaRPr>
                    </a:p>
                  </a:txBody>
                  <a:tcPr marL="0" marR="0" marT="0" marB="0">
                    <a:lnL>
                      <a:noFill/>
                    </a:lnL>
                    <a:lnR>
                      <a:noFill/>
                    </a:lnR>
                    <a:lnT w="19050" cap="flat" cmpd="sng" algn="ctr">
                      <a:solidFill>
                        <a:srgbClr val="C02640"/>
                      </a:solidFill>
                      <a:prstDash val="solid"/>
                      <a:round/>
                      <a:headEnd type="none" w="med" len="med"/>
                      <a:tailEnd type="none" w="med" len="med"/>
                    </a:lnT>
                    <a:lnB w="12700" cap="flat" cmpd="sng" algn="ctr">
                      <a:solidFill>
                        <a:srgbClr val="C02640"/>
                      </a:solidFill>
                      <a:prstDash val="solid"/>
                      <a:round/>
                      <a:headEnd type="none" w="med" len="med"/>
                      <a:tailEnd type="none" w="med" len="med"/>
                    </a:lnB>
                  </a:tcPr>
                </a:tc>
                <a:tc>
                  <a:txBody>
                    <a:bodyPr/>
                    <a:lstStyle/>
                    <a:p>
                      <a:pPr marL="46990" marR="128270" algn="just">
                        <a:spcBef>
                          <a:spcPts val="300"/>
                        </a:spcBef>
                        <a:spcAft>
                          <a:spcPts val="300"/>
                        </a:spcAft>
                      </a:pPr>
                      <a:r>
                        <a:rPr lang="en-US" sz="900" dirty="0" smtClean="0">
                          <a:effectLst/>
                          <a:latin typeface="Arial" panose="020B0604020202020204" pitchFamily="34" charset="0"/>
                          <a:ea typeface="新細明體" panose="02020500000000000000" pitchFamily="18" charset="-120"/>
                        </a:rPr>
                        <a:t>-</a:t>
                      </a:r>
                      <a:endParaRPr lang="zh-TW" sz="900" dirty="0">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2700" cap="flat" cmpd="sng" algn="ctr">
                      <a:solidFill>
                        <a:srgbClr val="C02640"/>
                      </a:solidFill>
                      <a:prstDash val="solid"/>
                      <a:round/>
                      <a:headEnd type="none" w="med" len="med"/>
                      <a:tailEnd type="none" w="med" len="med"/>
                    </a:lnB>
                  </a:tcPr>
                </a:tc>
                <a:tc>
                  <a:txBody>
                    <a:bodyPr/>
                    <a:lstStyle/>
                    <a:p>
                      <a:pPr marL="46990" marR="128270">
                        <a:spcBef>
                          <a:spcPts val="300"/>
                        </a:spcBef>
                        <a:spcAft>
                          <a:spcPts val="300"/>
                        </a:spcAft>
                      </a:pPr>
                      <a:r>
                        <a:rPr lang="en-US" altLang="zh-TW" sz="900" dirty="0" err="1" smtClean="0">
                          <a:effectLst/>
                          <a:latin typeface="Arial" panose="020B0604020202020204" pitchFamily="34" charset="0"/>
                          <a:ea typeface="新細明體" panose="02020500000000000000" pitchFamily="18" charset="-120"/>
                        </a:rPr>
                        <a:t>ssgnp</a:t>
                      </a:r>
                      <a:r>
                        <a:rPr lang="en-US" altLang="zh-TW" sz="900" dirty="0" smtClean="0">
                          <a:effectLst/>
                          <a:latin typeface="Arial" panose="020B0604020202020204" pitchFamily="34" charset="0"/>
                          <a:ea typeface="新細明體" panose="02020500000000000000" pitchFamily="18" charset="-120"/>
                        </a:rPr>
                        <a:t>  m40c</a:t>
                      </a:r>
                    </a:p>
                    <a:p>
                      <a:pPr marL="46990" marR="128270">
                        <a:spcBef>
                          <a:spcPts val="300"/>
                        </a:spcBef>
                        <a:spcAft>
                          <a:spcPts val="300"/>
                        </a:spcAft>
                      </a:pPr>
                      <a:r>
                        <a:rPr lang="en-US" altLang="zh-TW" sz="900" dirty="0" smtClean="0">
                          <a:effectLst/>
                          <a:latin typeface="Arial" panose="020B0604020202020204" pitchFamily="34" charset="0"/>
                          <a:ea typeface="新細明體" panose="02020500000000000000" pitchFamily="18" charset="-120"/>
                        </a:rPr>
                        <a:t>(WCGC)</a:t>
                      </a:r>
                      <a:endParaRPr lang="zh-TW" altLang="zh-TW" sz="900" dirty="0">
                        <a:effectLst/>
                        <a:latin typeface="Arial" panose="020B0604020202020204" pitchFamily="34" charset="0"/>
                        <a:ea typeface="新細明體" panose="02020500000000000000" pitchFamily="18" charset="-120"/>
                      </a:endParaRPr>
                    </a:p>
                  </a:txBody>
                  <a:tcPr marL="0" marR="0" marT="0" marB="0">
                    <a:lnL>
                      <a:noFill/>
                    </a:lnL>
                    <a:lnR>
                      <a:noFill/>
                    </a:lnR>
                    <a:lnT w="19050" cap="flat" cmpd="sng" algn="ctr">
                      <a:solidFill>
                        <a:srgbClr val="C02640"/>
                      </a:solidFill>
                      <a:prstDash val="solid"/>
                      <a:round/>
                      <a:headEnd type="none" w="med" len="med"/>
                      <a:tailEnd type="none" w="med" len="med"/>
                    </a:lnT>
                    <a:lnB w="12700" cap="flat" cmpd="sng" algn="ctr">
                      <a:solidFill>
                        <a:srgbClr val="C02640"/>
                      </a:solidFill>
                      <a:prstDash val="solid"/>
                      <a:round/>
                      <a:headEnd type="none" w="med" len="med"/>
                      <a:tailEnd type="none" w="med" len="med"/>
                    </a:lnB>
                  </a:tcPr>
                </a:tc>
                <a:extLst>
                  <a:ext uri="{0D108BD9-81ED-4DB2-BD59-A6C34878D82A}">
                    <a16:rowId xmlns:a16="http://schemas.microsoft.com/office/drawing/2014/main" val="3027811155"/>
                  </a:ext>
                </a:extLst>
              </a:tr>
            </a:tbl>
          </a:graphicData>
        </a:graphic>
      </p:graphicFrame>
      <p:sp>
        <p:nvSpPr>
          <p:cNvPr id="3" name="文字方塊 2"/>
          <p:cNvSpPr txBox="1"/>
          <p:nvPr/>
        </p:nvSpPr>
        <p:spPr>
          <a:xfrm>
            <a:off x="994350" y="1919602"/>
            <a:ext cx="2575513" cy="369332"/>
          </a:xfrm>
          <a:prstGeom prst="rect">
            <a:avLst/>
          </a:prstGeom>
          <a:noFill/>
        </p:spPr>
        <p:txBody>
          <a:bodyPr wrap="none" rtlCol="0">
            <a:spAutoFit/>
          </a:bodyPr>
          <a:lstStyle/>
          <a:p>
            <a:r>
              <a:rPr lang="en-US" altLang="zh-TW" dirty="0" smtClean="0"/>
              <a:t>Synthesis (zero wire load)</a:t>
            </a:r>
            <a:endParaRPr lang="zh-TW" altLang="en-US" dirty="0"/>
          </a:p>
        </p:txBody>
      </p:sp>
      <p:sp>
        <p:nvSpPr>
          <p:cNvPr id="7" name="文字方塊 6"/>
          <p:cNvSpPr txBox="1"/>
          <p:nvPr/>
        </p:nvSpPr>
        <p:spPr>
          <a:xfrm>
            <a:off x="994350" y="3807766"/>
            <a:ext cx="3832139" cy="369332"/>
          </a:xfrm>
          <a:prstGeom prst="rect">
            <a:avLst/>
          </a:prstGeom>
          <a:noFill/>
        </p:spPr>
        <p:txBody>
          <a:bodyPr wrap="none" rtlCol="0">
            <a:spAutoFit/>
          </a:bodyPr>
          <a:lstStyle/>
          <a:p>
            <a:r>
              <a:rPr lang="en-US" altLang="zh-TW" dirty="0" smtClean="0"/>
              <a:t>Physical aware synthesis (POCV timing)</a:t>
            </a:r>
            <a:endParaRPr lang="zh-TW" altLang="en-US" dirty="0"/>
          </a:p>
        </p:txBody>
      </p:sp>
    </p:spTree>
    <p:extLst>
      <p:ext uri="{BB962C8B-B14F-4D97-AF65-F5344CB8AC3E}">
        <p14:creationId xmlns:p14="http://schemas.microsoft.com/office/powerpoint/2010/main" val="1311737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80000" y="526209"/>
            <a:ext cx="7560000" cy="1080000"/>
          </a:xfrm>
        </p:spPr>
        <p:txBody>
          <a:bodyPr/>
          <a:lstStyle/>
          <a:p>
            <a:r>
              <a:rPr lang="en-US" altLang="zh-TW" dirty="0" smtClean="0"/>
              <a:t>N12 timing Sign-off Summary</a:t>
            </a:r>
            <a:endParaRPr lang="zh-TW" altLang="en-US" dirty="0"/>
          </a:p>
        </p:txBody>
      </p:sp>
      <p:sp>
        <p:nvSpPr>
          <p:cNvPr id="3" name="內容版面配置區 2"/>
          <p:cNvSpPr>
            <a:spLocks noGrp="1"/>
          </p:cNvSpPr>
          <p:nvPr>
            <p:ph sz="quarter" idx="10"/>
          </p:nvPr>
        </p:nvSpPr>
        <p:spPr>
          <a:xfrm>
            <a:off x="1080000" y="1630866"/>
            <a:ext cx="7560000" cy="4140000"/>
          </a:xfrm>
        </p:spPr>
        <p:txBody>
          <a:bodyPr/>
          <a:lstStyle/>
          <a:p>
            <a:r>
              <a:rPr lang="en-US" altLang="zh-TW" sz="1800" dirty="0" smtClean="0"/>
              <a:t>N12</a:t>
            </a:r>
            <a:endParaRPr lang="zh-TW" altLang="en-US" sz="1800" dirty="0"/>
          </a:p>
        </p:txBody>
      </p:sp>
      <p:graphicFrame>
        <p:nvGraphicFramePr>
          <p:cNvPr id="6" name="表格 5"/>
          <p:cNvGraphicFramePr>
            <a:graphicFrameLocks noGrp="1"/>
          </p:cNvGraphicFramePr>
          <p:nvPr>
            <p:extLst>
              <p:ext uri="{D42A27DB-BD31-4B8C-83A1-F6EECF244321}">
                <p14:modId xmlns:p14="http://schemas.microsoft.com/office/powerpoint/2010/main" val="3446687261"/>
              </p:ext>
            </p:extLst>
          </p:nvPr>
        </p:nvGraphicFramePr>
        <p:xfrm>
          <a:off x="354328" y="2158519"/>
          <a:ext cx="8415598" cy="2078976"/>
        </p:xfrm>
        <a:graphic>
          <a:graphicData uri="http://schemas.openxmlformats.org/drawingml/2006/table">
            <a:tbl>
              <a:tblPr/>
              <a:tblGrid>
                <a:gridCol w="720267">
                  <a:extLst>
                    <a:ext uri="{9D8B030D-6E8A-4147-A177-3AD203B41FA5}">
                      <a16:colId xmlns:a16="http://schemas.microsoft.com/office/drawing/2014/main" val="2162191931"/>
                    </a:ext>
                  </a:extLst>
                </a:gridCol>
                <a:gridCol w="1136590">
                  <a:extLst>
                    <a:ext uri="{9D8B030D-6E8A-4147-A177-3AD203B41FA5}">
                      <a16:colId xmlns:a16="http://schemas.microsoft.com/office/drawing/2014/main" val="3652808016"/>
                    </a:ext>
                  </a:extLst>
                </a:gridCol>
                <a:gridCol w="856211">
                  <a:extLst>
                    <a:ext uri="{9D8B030D-6E8A-4147-A177-3AD203B41FA5}">
                      <a16:colId xmlns:a16="http://schemas.microsoft.com/office/drawing/2014/main" val="1316903830"/>
                    </a:ext>
                  </a:extLst>
                </a:gridCol>
                <a:gridCol w="1172095">
                  <a:extLst>
                    <a:ext uri="{9D8B030D-6E8A-4147-A177-3AD203B41FA5}">
                      <a16:colId xmlns:a16="http://schemas.microsoft.com/office/drawing/2014/main" val="795466974"/>
                    </a:ext>
                  </a:extLst>
                </a:gridCol>
                <a:gridCol w="2360814">
                  <a:extLst>
                    <a:ext uri="{9D8B030D-6E8A-4147-A177-3AD203B41FA5}">
                      <a16:colId xmlns:a16="http://schemas.microsoft.com/office/drawing/2014/main" val="1736199208"/>
                    </a:ext>
                  </a:extLst>
                </a:gridCol>
                <a:gridCol w="665019">
                  <a:extLst>
                    <a:ext uri="{9D8B030D-6E8A-4147-A177-3AD203B41FA5}">
                      <a16:colId xmlns:a16="http://schemas.microsoft.com/office/drawing/2014/main" val="2410991411"/>
                    </a:ext>
                  </a:extLst>
                </a:gridCol>
                <a:gridCol w="515389">
                  <a:extLst>
                    <a:ext uri="{9D8B030D-6E8A-4147-A177-3AD203B41FA5}">
                      <a16:colId xmlns:a16="http://schemas.microsoft.com/office/drawing/2014/main" val="2207571163"/>
                    </a:ext>
                  </a:extLst>
                </a:gridCol>
                <a:gridCol w="561375">
                  <a:extLst>
                    <a:ext uri="{9D8B030D-6E8A-4147-A177-3AD203B41FA5}">
                      <a16:colId xmlns:a16="http://schemas.microsoft.com/office/drawing/2014/main" val="3800818877"/>
                    </a:ext>
                  </a:extLst>
                </a:gridCol>
                <a:gridCol w="427838">
                  <a:extLst>
                    <a:ext uri="{9D8B030D-6E8A-4147-A177-3AD203B41FA5}">
                      <a16:colId xmlns:a16="http://schemas.microsoft.com/office/drawing/2014/main" val="4013590350"/>
                    </a:ext>
                  </a:extLst>
                </a:gridCol>
              </a:tblGrid>
              <a:tr h="297163">
                <a:tc>
                  <a:txBody>
                    <a:bodyPr/>
                    <a:lstStyle/>
                    <a:p>
                      <a:pPr algn="ctr" fontAlgn="ctr"/>
                      <a:r>
                        <a:rPr lang="en-US" sz="800" b="1" i="0" u="none" strike="noStrike" dirty="0">
                          <a:solidFill>
                            <a:srgbClr val="FFFFFF"/>
                          </a:solidFill>
                          <a:effectLst/>
                          <a:latin typeface="Calibri" panose="020F0502020204030204" pitchFamily="34" charset="0"/>
                          <a:ea typeface="新細明體" panose="02020500000000000000" pitchFamily="18" charset="-120"/>
                        </a:rPr>
                        <a:t>Timing Check</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800" b="1" i="0" u="none" strike="noStrike">
                          <a:solidFill>
                            <a:srgbClr val="FFFFFF"/>
                          </a:solidFill>
                          <a:effectLst/>
                          <a:latin typeface="Calibri" panose="020F0502020204030204" pitchFamily="34" charset="0"/>
                          <a:ea typeface="新細明體" panose="02020500000000000000" pitchFamily="18" charset="-120"/>
                        </a:rPr>
                        <a:t>Library corner</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800" b="1" i="0" u="none" strike="noStrike" dirty="0">
                          <a:solidFill>
                            <a:srgbClr val="FFFFFF"/>
                          </a:solidFill>
                          <a:effectLst/>
                          <a:latin typeface="Calibri" panose="020F0502020204030204" pitchFamily="34" charset="0"/>
                          <a:ea typeface="新細明體" panose="02020500000000000000" pitchFamily="18" charset="-120"/>
                        </a:rPr>
                        <a:t>RC corner</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800" b="1" i="0" u="none" strike="noStrike">
                          <a:solidFill>
                            <a:srgbClr val="FFFFFF"/>
                          </a:solidFill>
                          <a:effectLst/>
                          <a:latin typeface="Calibri" panose="020F0502020204030204" pitchFamily="34" charset="0"/>
                          <a:ea typeface="新細明體" panose="02020500000000000000" pitchFamily="18" charset="-120"/>
                        </a:rPr>
                        <a:t>Process OCV</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800" b="1" i="0" u="none" strike="noStrike">
                          <a:solidFill>
                            <a:srgbClr val="FFFFFF"/>
                          </a:solidFill>
                          <a:effectLst/>
                          <a:latin typeface="Calibri" panose="020F0502020204030204" pitchFamily="34" charset="0"/>
                          <a:ea typeface="新細明體" panose="02020500000000000000" pitchFamily="18" charset="-120"/>
                        </a:rPr>
                        <a:t>Local Voltage/Temperature</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800" b="1" i="0" u="none" strike="noStrike">
                          <a:solidFill>
                            <a:srgbClr val="FFFFFF"/>
                          </a:solidFill>
                          <a:effectLst/>
                          <a:latin typeface="Calibri" panose="020F0502020204030204" pitchFamily="34" charset="0"/>
                          <a:ea typeface="新細明體" panose="02020500000000000000" pitchFamily="18" charset="-120"/>
                        </a:rPr>
                        <a:t>Spatial</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800" b="1" i="0" u="none" strike="noStrike">
                          <a:solidFill>
                            <a:srgbClr val="FFFFFF"/>
                          </a:solidFill>
                          <a:effectLst/>
                          <a:latin typeface="Calibri" panose="020F0502020204030204" pitchFamily="34" charset="0"/>
                          <a:ea typeface="新細明體" panose="02020500000000000000" pitchFamily="18" charset="-120"/>
                        </a:rPr>
                        <a:t>Wire</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800" b="1" i="0" u="none" strike="noStrike">
                          <a:solidFill>
                            <a:srgbClr val="FFFFFF"/>
                          </a:solidFill>
                          <a:effectLst/>
                          <a:latin typeface="Calibri" panose="020F0502020204030204" pitchFamily="34" charset="0"/>
                          <a:ea typeface="新細明體" panose="02020500000000000000" pitchFamily="18" charset="-120"/>
                        </a:rPr>
                        <a:t>Uncertainty</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800" b="1" i="0" u="none" strike="noStrike">
                          <a:solidFill>
                            <a:srgbClr val="FFFFFF"/>
                          </a:solidFill>
                          <a:effectLst/>
                          <a:latin typeface="Calibri" panose="020F0502020204030204" pitchFamily="34" charset="0"/>
                          <a:ea typeface="新細明體" panose="02020500000000000000" pitchFamily="18" charset="-120"/>
                        </a:rPr>
                        <a:t>SI</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extLst>
                  <a:ext uri="{0D108BD9-81ED-4DB2-BD59-A6C34878D82A}">
                    <a16:rowId xmlns:a16="http://schemas.microsoft.com/office/drawing/2014/main" val="63343917"/>
                  </a:ext>
                </a:extLst>
              </a:tr>
              <a:tr h="583519">
                <a:tc>
                  <a:txBody>
                    <a:bodyPr/>
                    <a:lstStyle/>
                    <a:p>
                      <a:pPr algn="ctr" fontAlgn="ctr"/>
                      <a:r>
                        <a:rPr lang="en-US" sz="800" b="1" i="0" u="none" strike="noStrike">
                          <a:effectLst/>
                          <a:latin typeface="Calibri" panose="020F0502020204030204" pitchFamily="34" charset="0"/>
                          <a:ea typeface="新細明體" panose="02020500000000000000" pitchFamily="18" charset="-120"/>
                        </a:rPr>
                        <a:t>Setup</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dirty="0" err="1">
                          <a:solidFill>
                            <a:srgbClr val="333399"/>
                          </a:solidFill>
                          <a:effectLst/>
                          <a:latin typeface="Calibri" panose="020F0502020204030204" pitchFamily="34" charset="0"/>
                          <a:ea typeface="新細明體" panose="02020500000000000000" pitchFamily="18" charset="-120"/>
                        </a:rPr>
                        <a:t>ssgnp</a:t>
                      </a:r>
                      <a:r>
                        <a:rPr lang="en-US" sz="800" b="0" i="0" u="none" strike="noStrike" dirty="0">
                          <a:solidFill>
                            <a:srgbClr val="333399"/>
                          </a:solidFill>
                          <a:effectLst/>
                          <a:latin typeface="Calibri" panose="020F0502020204030204" pitchFamily="34" charset="0"/>
                          <a:ea typeface="新細明體" panose="02020500000000000000" pitchFamily="18" charset="-120"/>
                        </a:rPr>
                        <a:t>/0.9VDD/m40c</a:t>
                      </a:r>
                      <a:br>
                        <a:rPr lang="en-US" sz="800" b="0" i="0" u="none" strike="noStrike" dirty="0">
                          <a:solidFill>
                            <a:srgbClr val="333399"/>
                          </a:solidFill>
                          <a:effectLst/>
                          <a:latin typeface="Calibri" panose="020F0502020204030204" pitchFamily="34" charset="0"/>
                          <a:ea typeface="新細明體" panose="02020500000000000000" pitchFamily="18" charset="-120"/>
                        </a:rPr>
                      </a:br>
                      <a:r>
                        <a:rPr lang="en-US" sz="800" b="0" i="0" u="none" strike="noStrike" dirty="0" err="1">
                          <a:solidFill>
                            <a:srgbClr val="333399"/>
                          </a:solidFill>
                          <a:effectLst/>
                          <a:latin typeface="Calibri" panose="020F0502020204030204" pitchFamily="34" charset="0"/>
                          <a:ea typeface="新細明體" panose="02020500000000000000" pitchFamily="18" charset="-120"/>
                        </a:rPr>
                        <a:t>ssgnp</a:t>
                      </a:r>
                      <a:r>
                        <a:rPr lang="en-US" sz="800" b="0" i="0" u="none" strike="noStrike" dirty="0">
                          <a:solidFill>
                            <a:srgbClr val="333399"/>
                          </a:solidFill>
                          <a:effectLst/>
                          <a:latin typeface="Calibri" panose="020F0502020204030204" pitchFamily="34" charset="0"/>
                          <a:ea typeface="新細明體" panose="02020500000000000000" pitchFamily="18" charset="-120"/>
                        </a:rPr>
                        <a:t>/0.9VDD/0c</a:t>
                      </a:r>
                      <a:br>
                        <a:rPr lang="en-US" sz="800" b="0" i="0" u="none" strike="noStrike" dirty="0">
                          <a:solidFill>
                            <a:srgbClr val="333399"/>
                          </a:solidFill>
                          <a:effectLst/>
                          <a:latin typeface="Calibri" panose="020F0502020204030204" pitchFamily="34" charset="0"/>
                          <a:ea typeface="新細明體" panose="02020500000000000000" pitchFamily="18" charset="-120"/>
                        </a:rPr>
                      </a:br>
                      <a:r>
                        <a:rPr lang="en-US" sz="800" b="0" i="0" u="none" strike="noStrike" dirty="0" err="1">
                          <a:solidFill>
                            <a:srgbClr val="333399"/>
                          </a:solidFill>
                          <a:effectLst/>
                          <a:latin typeface="Calibri" panose="020F0502020204030204" pitchFamily="34" charset="0"/>
                          <a:ea typeface="新細明體" panose="02020500000000000000" pitchFamily="18" charset="-120"/>
                        </a:rPr>
                        <a:t>ssgnp</a:t>
                      </a:r>
                      <a:r>
                        <a:rPr lang="en-US" sz="800" b="0" i="0" u="none" strike="noStrike" dirty="0">
                          <a:solidFill>
                            <a:srgbClr val="333399"/>
                          </a:solidFill>
                          <a:effectLst/>
                          <a:latin typeface="Calibri" panose="020F0502020204030204" pitchFamily="34" charset="0"/>
                          <a:ea typeface="新細明體" panose="02020500000000000000" pitchFamily="18" charset="-120"/>
                        </a:rPr>
                        <a:t>/0.9VDD/125c</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err="1">
                          <a:solidFill>
                            <a:srgbClr val="333399"/>
                          </a:solidFill>
                          <a:effectLst/>
                          <a:latin typeface="Calibri" panose="020F0502020204030204" pitchFamily="34" charset="0"/>
                          <a:ea typeface="新細明體" panose="02020500000000000000" pitchFamily="18" charset="-120"/>
                        </a:rPr>
                        <a:t>Cworst_Ccworst_T</a:t>
                      </a:r>
                      <a:r>
                        <a:rPr lang="en-US" sz="800" b="0" i="0" u="none" strike="noStrike" dirty="0">
                          <a:solidFill>
                            <a:srgbClr val="333399"/>
                          </a:solidFill>
                          <a:effectLst/>
                          <a:latin typeface="Calibri" panose="020F0502020204030204" pitchFamily="34" charset="0"/>
                          <a:ea typeface="新細明體" panose="02020500000000000000" pitchFamily="18" charset="-120"/>
                        </a:rPr>
                        <a:t/>
                      </a:r>
                      <a:br>
                        <a:rPr lang="en-US" sz="800" b="0" i="0" u="none" strike="noStrike" dirty="0">
                          <a:solidFill>
                            <a:srgbClr val="333399"/>
                          </a:solidFill>
                          <a:effectLst/>
                          <a:latin typeface="Calibri" panose="020F0502020204030204" pitchFamily="34" charset="0"/>
                          <a:ea typeface="新細明體" panose="02020500000000000000" pitchFamily="18" charset="-120"/>
                        </a:rPr>
                      </a:br>
                      <a:r>
                        <a:rPr lang="en-US" sz="800" b="0" i="0" u="none" strike="noStrike" dirty="0" err="1">
                          <a:solidFill>
                            <a:srgbClr val="333399"/>
                          </a:solidFill>
                          <a:effectLst/>
                          <a:latin typeface="Calibri" panose="020F0502020204030204" pitchFamily="34" charset="0"/>
                          <a:ea typeface="新細明體" panose="02020500000000000000" pitchFamily="18" charset="-120"/>
                        </a:rPr>
                        <a:t>Rcworst_Ccworst_T</a:t>
                      </a:r>
                      <a:endParaRPr lang="en-US" sz="800" b="0" i="0" u="none" strike="noStrike" dirty="0">
                        <a:solidFill>
                          <a:srgbClr val="333399"/>
                        </a:solidFill>
                        <a:effectLst/>
                        <a:latin typeface="Calibri" panose="020F0502020204030204" pitchFamily="34" charset="0"/>
                        <a:ea typeface="新細明體" panose="02020500000000000000" pitchFamily="18" charset="-120"/>
                      </a:endParaRP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333399"/>
                          </a:solidFill>
                          <a:effectLst/>
                          <a:latin typeface="Calibri" panose="020F0502020204030204" pitchFamily="34" charset="0"/>
                          <a:ea typeface="新細明體" panose="02020500000000000000" pitchFamily="18" charset="-120"/>
                        </a:rPr>
                        <a:t>LVFM @ delay 3</a:t>
                      </a:r>
                      <a:r>
                        <a:rPr lang="el-GR" sz="800" b="0" i="0" u="none" strike="noStrike" dirty="0">
                          <a:solidFill>
                            <a:srgbClr val="333399"/>
                          </a:solidFill>
                          <a:effectLst/>
                          <a:latin typeface="Calibri" panose="020F0502020204030204" pitchFamily="34" charset="0"/>
                          <a:ea typeface="新細明體" panose="02020500000000000000" pitchFamily="18" charset="-120"/>
                        </a:rPr>
                        <a:t>σ</a:t>
                      </a:r>
                      <a:br>
                        <a:rPr lang="el-GR" sz="800" b="0" i="0" u="none" strike="noStrike" dirty="0">
                          <a:solidFill>
                            <a:srgbClr val="333399"/>
                          </a:solidFill>
                          <a:effectLst/>
                          <a:latin typeface="Calibri" panose="020F0502020204030204" pitchFamily="34" charset="0"/>
                          <a:ea typeface="新細明體" panose="02020500000000000000" pitchFamily="18" charset="-120"/>
                        </a:rPr>
                      </a:br>
                      <a:r>
                        <a:rPr lang="en-US" sz="800" b="0" i="0" u="none" strike="noStrike" dirty="0">
                          <a:solidFill>
                            <a:srgbClr val="333399"/>
                          </a:solidFill>
                          <a:effectLst/>
                          <a:latin typeface="Calibri" panose="020F0502020204030204" pitchFamily="34" charset="0"/>
                          <a:ea typeface="新細明體" panose="02020500000000000000" pitchFamily="18" charset="-120"/>
                        </a:rPr>
                        <a:t>LVFM @ Constraint 3</a:t>
                      </a:r>
                      <a:r>
                        <a:rPr lang="el-GR" sz="800" b="0" i="0" u="none" strike="noStrike" dirty="0">
                          <a:solidFill>
                            <a:srgbClr val="333399"/>
                          </a:solidFill>
                          <a:effectLst/>
                          <a:latin typeface="Calibri" panose="020F0502020204030204" pitchFamily="34" charset="0"/>
                          <a:ea typeface="新細明體" panose="02020500000000000000" pitchFamily="18" charset="-120"/>
                        </a:rPr>
                        <a:t>σ</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333399"/>
                          </a:solidFill>
                          <a:effectLst/>
                          <a:latin typeface="Calibri" panose="020F0502020204030204" pitchFamily="34" charset="0"/>
                          <a:ea typeface="新細明體" panose="02020500000000000000" pitchFamily="18" charset="-120"/>
                        </a:rPr>
                        <a:t>(1a) Worst corner Voltage De-rating Lookup @ Capture Cell</a:t>
                      </a:r>
                      <a:br>
                        <a:rPr lang="en-US" sz="800" b="0" i="0" u="none" strike="noStrike" dirty="0">
                          <a:solidFill>
                            <a:srgbClr val="333399"/>
                          </a:solidFill>
                          <a:effectLst/>
                          <a:latin typeface="Calibri" panose="020F0502020204030204" pitchFamily="34" charset="0"/>
                          <a:ea typeface="新細明體" panose="02020500000000000000" pitchFamily="18" charset="-120"/>
                        </a:rPr>
                      </a:br>
                      <a:r>
                        <a:rPr lang="en-US" sz="800" b="0" i="0" u="none" strike="noStrike" dirty="0">
                          <a:solidFill>
                            <a:srgbClr val="333399"/>
                          </a:solidFill>
                          <a:effectLst/>
                          <a:latin typeface="Calibri" panose="020F0502020204030204" pitchFamily="34" charset="0"/>
                          <a:ea typeface="新細明體" panose="02020500000000000000" pitchFamily="18" charset="-120"/>
                        </a:rPr>
                        <a:t>(1b) Worst corner Temperature De-rating Lookup @ Capture Cell</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333399"/>
                          </a:solidFill>
                          <a:effectLst/>
                          <a:latin typeface="Calibri" panose="020F0502020204030204" pitchFamily="34" charset="0"/>
                          <a:ea typeface="新細明體" panose="02020500000000000000" pitchFamily="18" charset="-120"/>
                        </a:rPr>
                        <a:t>Spatial</a:t>
                      </a:r>
                      <a:br>
                        <a:rPr lang="en-US" sz="800" b="0" i="0" u="none" strike="noStrike">
                          <a:solidFill>
                            <a:srgbClr val="333399"/>
                          </a:solidFill>
                          <a:effectLst/>
                          <a:latin typeface="Calibri" panose="020F0502020204030204" pitchFamily="34" charset="0"/>
                          <a:ea typeface="新細明體" panose="02020500000000000000" pitchFamily="18" charset="-120"/>
                        </a:rPr>
                      </a:br>
                      <a:r>
                        <a:rPr lang="en-US" sz="800" b="0" i="0" u="none" strike="noStrike">
                          <a:solidFill>
                            <a:srgbClr val="333399"/>
                          </a:solidFill>
                          <a:effectLst/>
                          <a:latin typeface="Calibri" panose="020F0502020204030204" pitchFamily="34" charset="0"/>
                          <a:ea typeface="新細明體" panose="02020500000000000000" pitchFamily="18" charset="-120"/>
                        </a:rPr>
                        <a:t>POCV side file</a:t>
                      </a:r>
                      <a:br>
                        <a:rPr lang="en-US" sz="800" b="0" i="0" u="none" strike="noStrike">
                          <a:solidFill>
                            <a:srgbClr val="333399"/>
                          </a:solidFill>
                          <a:effectLst/>
                          <a:latin typeface="Calibri" panose="020F0502020204030204" pitchFamily="34" charset="0"/>
                          <a:ea typeface="新細明體" panose="02020500000000000000" pitchFamily="18" charset="-120"/>
                        </a:rPr>
                      </a:br>
                      <a:r>
                        <a:rPr lang="en-US" sz="800" b="0" i="0" u="none" strike="noStrike">
                          <a:solidFill>
                            <a:srgbClr val="333399"/>
                          </a:solidFill>
                          <a:effectLst/>
                          <a:latin typeface="Calibri" panose="020F0502020204030204" pitchFamily="34" charset="0"/>
                          <a:ea typeface="新細明體" panose="02020500000000000000" pitchFamily="18" charset="-120"/>
                        </a:rPr>
                        <a:t>@ Cell Delay</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333399"/>
                          </a:solidFill>
                          <a:effectLst/>
                          <a:latin typeface="Calibri" panose="020F0502020204030204" pitchFamily="34" charset="0"/>
                          <a:ea typeface="新細明體" panose="02020500000000000000" pitchFamily="18" charset="-120"/>
                        </a:rPr>
                        <a:t>Wire</a:t>
                      </a:r>
                      <a:br>
                        <a:rPr lang="en-US" sz="800" b="0" i="0" u="none" strike="noStrike">
                          <a:solidFill>
                            <a:srgbClr val="333399"/>
                          </a:solidFill>
                          <a:effectLst/>
                          <a:latin typeface="Calibri" panose="020F0502020204030204" pitchFamily="34" charset="0"/>
                          <a:ea typeface="新細明體" panose="02020500000000000000" pitchFamily="18" charset="-120"/>
                        </a:rPr>
                      </a:br>
                      <a:r>
                        <a:rPr lang="en-US" sz="800" b="0" i="0" u="none" strike="noStrike">
                          <a:solidFill>
                            <a:srgbClr val="333399"/>
                          </a:solidFill>
                          <a:effectLst/>
                          <a:latin typeface="Calibri" panose="020F0502020204030204" pitchFamily="34" charset="0"/>
                          <a:ea typeface="新細明體" panose="02020500000000000000" pitchFamily="18" charset="-120"/>
                        </a:rPr>
                        <a:t>POCV side file</a:t>
                      </a:r>
                      <a:br>
                        <a:rPr lang="en-US" sz="800" b="0" i="0" u="none" strike="noStrike">
                          <a:solidFill>
                            <a:srgbClr val="333399"/>
                          </a:solidFill>
                          <a:effectLst/>
                          <a:latin typeface="Calibri" panose="020F0502020204030204" pitchFamily="34" charset="0"/>
                          <a:ea typeface="新細明體" panose="02020500000000000000" pitchFamily="18" charset="-120"/>
                        </a:rPr>
                      </a:br>
                      <a:r>
                        <a:rPr lang="en-US" sz="800" b="0" i="0" u="none" strike="noStrike">
                          <a:solidFill>
                            <a:srgbClr val="333399"/>
                          </a:solidFill>
                          <a:effectLst/>
                          <a:latin typeface="Calibri" panose="020F0502020204030204" pitchFamily="34" charset="0"/>
                          <a:ea typeface="新細明體" panose="02020500000000000000" pitchFamily="18" charset="-120"/>
                        </a:rPr>
                        <a:t>@ Wire Delay</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333399"/>
                          </a:solidFill>
                          <a:effectLst/>
                          <a:latin typeface="Calibri" panose="020F0502020204030204" pitchFamily="34" charset="0"/>
                          <a:ea typeface="新細明體" panose="02020500000000000000" pitchFamily="18" charset="-120"/>
                        </a:rPr>
                        <a:t>PLL jitter + 5ps (DPT)</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333399"/>
                          </a:solidFill>
                          <a:effectLst/>
                          <a:latin typeface="Calibri" panose="020F0502020204030204" pitchFamily="34" charset="0"/>
                          <a:ea typeface="新細明體" panose="02020500000000000000" pitchFamily="18" charset="-120"/>
                        </a:rPr>
                        <a:t>YES</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930348"/>
                  </a:ext>
                </a:extLst>
              </a:tr>
              <a:tr h="583519">
                <a:tc rowSpan="2">
                  <a:txBody>
                    <a:bodyPr/>
                    <a:lstStyle/>
                    <a:p>
                      <a:pPr algn="ctr" fontAlgn="ctr"/>
                      <a:r>
                        <a:rPr lang="en-US" sz="800" b="1" i="0" u="none" strike="noStrike">
                          <a:effectLst/>
                          <a:latin typeface="Calibri" panose="020F0502020204030204" pitchFamily="34" charset="0"/>
                          <a:ea typeface="新細明體" panose="02020500000000000000" pitchFamily="18" charset="-120"/>
                        </a:rPr>
                        <a:t>Hold</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333399"/>
                          </a:solidFill>
                          <a:effectLst/>
                          <a:latin typeface="Calibri" panose="020F0502020204030204" pitchFamily="34" charset="0"/>
                          <a:ea typeface="新細明體" panose="02020500000000000000" pitchFamily="18" charset="-120"/>
                        </a:rPr>
                        <a:t>ssgnp/0.9VDD/m40c</a:t>
                      </a:r>
                      <a:br>
                        <a:rPr lang="en-US" sz="800" b="0" i="0" u="none" strike="noStrike">
                          <a:solidFill>
                            <a:srgbClr val="333399"/>
                          </a:solidFill>
                          <a:effectLst/>
                          <a:latin typeface="Calibri" panose="020F0502020204030204" pitchFamily="34" charset="0"/>
                          <a:ea typeface="新細明體" panose="02020500000000000000" pitchFamily="18" charset="-120"/>
                        </a:rPr>
                      </a:br>
                      <a:r>
                        <a:rPr lang="en-US" sz="800" b="0" i="0" u="none" strike="noStrike">
                          <a:solidFill>
                            <a:srgbClr val="333399"/>
                          </a:solidFill>
                          <a:effectLst/>
                          <a:latin typeface="Calibri" panose="020F0502020204030204" pitchFamily="34" charset="0"/>
                          <a:ea typeface="新細明體" panose="02020500000000000000" pitchFamily="18" charset="-120"/>
                        </a:rPr>
                        <a:t>ssgnp/0.9VDD/0c</a:t>
                      </a:r>
                      <a:br>
                        <a:rPr lang="en-US" sz="800" b="0" i="0" u="none" strike="noStrike">
                          <a:solidFill>
                            <a:srgbClr val="333399"/>
                          </a:solidFill>
                          <a:effectLst/>
                          <a:latin typeface="Calibri" panose="020F0502020204030204" pitchFamily="34" charset="0"/>
                          <a:ea typeface="新細明體" panose="02020500000000000000" pitchFamily="18" charset="-120"/>
                        </a:rPr>
                      </a:br>
                      <a:r>
                        <a:rPr lang="en-US" sz="800" b="0" i="0" u="none" strike="noStrike">
                          <a:solidFill>
                            <a:srgbClr val="333399"/>
                          </a:solidFill>
                          <a:effectLst/>
                          <a:latin typeface="Calibri" panose="020F0502020204030204" pitchFamily="34" charset="0"/>
                          <a:ea typeface="新細明體" panose="02020500000000000000" pitchFamily="18" charset="-120"/>
                        </a:rPr>
                        <a:t>ssgnp/0.9VDD/125c</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333399"/>
                          </a:solidFill>
                          <a:effectLst/>
                          <a:latin typeface="Calibri" panose="020F0502020204030204" pitchFamily="34" charset="0"/>
                          <a:ea typeface="新細明體" panose="02020500000000000000" pitchFamily="18" charset="-120"/>
                        </a:rPr>
                        <a:t>Cworst_Ccworst</a:t>
                      </a:r>
                      <a:br>
                        <a:rPr lang="en-US" sz="800" b="0" i="0" u="none" strike="noStrike">
                          <a:solidFill>
                            <a:srgbClr val="333399"/>
                          </a:solidFill>
                          <a:effectLst/>
                          <a:latin typeface="Calibri" panose="020F0502020204030204" pitchFamily="34" charset="0"/>
                          <a:ea typeface="新細明體" panose="02020500000000000000" pitchFamily="18" charset="-120"/>
                        </a:rPr>
                      </a:br>
                      <a:r>
                        <a:rPr lang="en-US" sz="800" b="0" i="0" u="none" strike="noStrike">
                          <a:solidFill>
                            <a:srgbClr val="333399"/>
                          </a:solidFill>
                          <a:effectLst/>
                          <a:latin typeface="Calibri" panose="020F0502020204030204" pitchFamily="34" charset="0"/>
                          <a:ea typeface="新細明體" panose="02020500000000000000" pitchFamily="18" charset="-120"/>
                        </a:rPr>
                        <a:t>Rcworst_Ccworst</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800" b="0" i="0" u="none" strike="noStrike">
                          <a:solidFill>
                            <a:srgbClr val="333399"/>
                          </a:solidFill>
                          <a:effectLst/>
                          <a:latin typeface="Calibri" panose="020F0502020204030204" pitchFamily="34" charset="0"/>
                          <a:ea typeface="新細明體" panose="02020500000000000000" pitchFamily="18" charset="-120"/>
                        </a:rPr>
                        <a:t>LVFM @ delay 3</a:t>
                      </a:r>
                      <a:r>
                        <a:rPr lang="el-GR" sz="800" b="0" i="0" u="none" strike="noStrike">
                          <a:solidFill>
                            <a:srgbClr val="333399"/>
                          </a:solidFill>
                          <a:effectLst/>
                          <a:latin typeface="Calibri" panose="020F0502020204030204" pitchFamily="34" charset="0"/>
                          <a:ea typeface="新細明體" panose="02020500000000000000" pitchFamily="18" charset="-120"/>
                        </a:rPr>
                        <a:t>σ</a:t>
                      </a:r>
                      <a:br>
                        <a:rPr lang="el-GR" sz="800" b="0" i="0" u="none" strike="noStrike">
                          <a:solidFill>
                            <a:srgbClr val="333399"/>
                          </a:solidFill>
                          <a:effectLst/>
                          <a:latin typeface="Calibri" panose="020F0502020204030204" pitchFamily="34" charset="0"/>
                          <a:ea typeface="新細明體" panose="02020500000000000000" pitchFamily="18" charset="-120"/>
                        </a:rPr>
                      </a:br>
                      <a:r>
                        <a:rPr lang="en-US" sz="800" b="0" i="0" u="none" strike="noStrike">
                          <a:solidFill>
                            <a:srgbClr val="333399"/>
                          </a:solidFill>
                          <a:effectLst/>
                          <a:latin typeface="Calibri" panose="020F0502020204030204" pitchFamily="34" charset="0"/>
                          <a:ea typeface="新細明體" panose="02020500000000000000" pitchFamily="18" charset="-120"/>
                        </a:rPr>
                        <a:t>LVFM @ Constraint 3</a:t>
                      </a:r>
                      <a:r>
                        <a:rPr lang="el-GR" sz="800" b="0" i="0" u="none" strike="noStrike">
                          <a:solidFill>
                            <a:srgbClr val="333399"/>
                          </a:solidFill>
                          <a:effectLst/>
                          <a:latin typeface="Calibri" panose="020F0502020204030204" pitchFamily="34" charset="0"/>
                          <a:ea typeface="新細明體" panose="02020500000000000000" pitchFamily="18" charset="-120"/>
                        </a:rPr>
                        <a:t>σ</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333399"/>
                          </a:solidFill>
                          <a:effectLst/>
                          <a:latin typeface="Calibri" panose="020F0502020204030204" pitchFamily="34" charset="0"/>
                          <a:ea typeface="新細明體" panose="02020500000000000000" pitchFamily="18" charset="-120"/>
                        </a:rPr>
                        <a:t>(1a) Worst corner Voltage De-rating Lookup @ Launch and Data Cell</a:t>
                      </a:r>
                      <a:br>
                        <a:rPr lang="en-US" sz="800" b="0" i="0" u="none" strike="noStrike" dirty="0">
                          <a:solidFill>
                            <a:srgbClr val="333399"/>
                          </a:solidFill>
                          <a:effectLst/>
                          <a:latin typeface="Calibri" panose="020F0502020204030204" pitchFamily="34" charset="0"/>
                          <a:ea typeface="新細明體" panose="02020500000000000000" pitchFamily="18" charset="-120"/>
                        </a:rPr>
                      </a:br>
                      <a:r>
                        <a:rPr lang="en-US" sz="800" b="0" i="0" u="none" strike="noStrike" dirty="0">
                          <a:solidFill>
                            <a:srgbClr val="333399"/>
                          </a:solidFill>
                          <a:effectLst/>
                          <a:latin typeface="Calibri" panose="020F0502020204030204" pitchFamily="34" charset="0"/>
                          <a:ea typeface="新細明體" panose="02020500000000000000" pitchFamily="18" charset="-120"/>
                        </a:rPr>
                        <a:t>(1b) Worst corner Temperature De-rating Lookup @ Launch and Data Cell</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800" b="0" i="0" u="none" strike="noStrike" dirty="0">
                          <a:solidFill>
                            <a:srgbClr val="333399"/>
                          </a:solidFill>
                          <a:effectLst/>
                          <a:latin typeface="Calibri" panose="020F0502020204030204" pitchFamily="34" charset="0"/>
                          <a:ea typeface="新細明體" panose="02020500000000000000" pitchFamily="18" charset="-120"/>
                        </a:rPr>
                        <a:t>Spatial</a:t>
                      </a:r>
                      <a:br>
                        <a:rPr lang="en-US" sz="800" b="0" i="0" u="none" strike="noStrike" dirty="0">
                          <a:solidFill>
                            <a:srgbClr val="333399"/>
                          </a:solidFill>
                          <a:effectLst/>
                          <a:latin typeface="Calibri" panose="020F0502020204030204" pitchFamily="34" charset="0"/>
                          <a:ea typeface="新細明體" panose="02020500000000000000" pitchFamily="18" charset="-120"/>
                        </a:rPr>
                      </a:br>
                      <a:r>
                        <a:rPr lang="en-US" sz="800" b="0" i="0" u="none" strike="noStrike" dirty="0">
                          <a:solidFill>
                            <a:srgbClr val="333399"/>
                          </a:solidFill>
                          <a:effectLst/>
                          <a:latin typeface="Calibri" panose="020F0502020204030204" pitchFamily="34" charset="0"/>
                          <a:ea typeface="新細明體" panose="02020500000000000000" pitchFamily="18" charset="-120"/>
                        </a:rPr>
                        <a:t>POCV side file</a:t>
                      </a:r>
                      <a:br>
                        <a:rPr lang="en-US" sz="800" b="0" i="0" u="none" strike="noStrike" dirty="0">
                          <a:solidFill>
                            <a:srgbClr val="333399"/>
                          </a:solidFill>
                          <a:effectLst/>
                          <a:latin typeface="Calibri" panose="020F0502020204030204" pitchFamily="34" charset="0"/>
                          <a:ea typeface="新細明體" panose="02020500000000000000" pitchFamily="18" charset="-120"/>
                        </a:rPr>
                      </a:br>
                      <a:r>
                        <a:rPr lang="en-US" sz="800" b="0" i="0" u="none" strike="noStrike" dirty="0">
                          <a:solidFill>
                            <a:srgbClr val="333399"/>
                          </a:solidFill>
                          <a:effectLst/>
                          <a:latin typeface="Calibri" panose="020F0502020204030204" pitchFamily="34" charset="0"/>
                          <a:ea typeface="新細明體" panose="02020500000000000000" pitchFamily="18" charset="-120"/>
                        </a:rPr>
                        <a:t>@ Cell Delay</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800" b="0" i="0" u="none" strike="noStrike" dirty="0">
                          <a:solidFill>
                            <a:srgbClr val="333399"/>
                          </a:solidFill>
                          <a:effectLst/>
                          <a:latin typeface="Calibri" panose="020F0502020204030204" pitchFamily="34" charset="0"/>
                          <a:ea typeface="新細明體" panose="02020500000000000000" pitchFamily="18" charset="-120"/>
                        </a:rPr>
                        <a:t>Wire</a:t>
                      </a:r>
                      <a:br>
                        <a:rPr lang="en-US" sz="800" b="0" i="0" u="none" strike="noStrike" dirty="0">
                          <a:solidFill>
                            <a:srgbClr val="333399"/>
                          </a:solidFill>
                          <a:effectLst/>
                          <a:latin typeface="Calibri" panose="020F0502020204030204" pitchFamily="34" charset="0"/>
                          <a:ea typeface="新細明體" panose="02020500000000000000" pitchFamily="18" charset="-120"/>
                        </a:rPr>
                      </a:br>
                      <a:r>
                        <a:rPr lang="en-US" sz="800" b="0" i="0" u="none" strike="noStrike" dirty="0">
                          <a:solidFill>
                            <a:srgbClr val="333399"/>
                          </a:solidFill>
                          <a:effectLst/>
                          <a:latin typeface="Calibri" panose="020F0502020204030204" pitchFamily="34" charset="0"/>
                          <a:ea typeface="新細明體" panose="02020500000000000000" pitchFamily="18" charset="-120"/>
                        </a:rPr>
                        <a:t>POCV side file</a:t>
                      </a:r>
                      <a:br>
                        <a:rPr lang="en-US" sz="800" b="0" i="0" u="none" strike="noStrike" dirty="0">
                          <a:solidFill>
                            <a:srgbClr val="333399"/>
                          </a:solidFill>
                          <a:effectLst/>
                          <a:latin typeface="Calibri" panose="020F0502020204030204" pitchFamily="34" charset="0"/>
                          <a:ea typeface="新細明體" panose="02020500000000000000" pitchFamily="18" charset="-120"/>
                        </a:rPr>
                      </a:br>
                      <a:r>
                        <a:rPr lang="en-US" sz="800" b="0" i="0" u="none" strike="noStrike" dirty="0">
                          <a:solidFill>
                            <a:srgbClr val="333399"/>
                          </a:solidFill>
                          <a:effectLst/>
                          <a:latin typeface="Calibri" panose="020F0502020204030204" pitchFamily="34" charset="0"/>
                          <a:ea typeface="新細明體" panose="02020500000000000000" pitchFamily="18" charset="-120"/>
                        </a:rPr>
                        <a:t>@ Wire Delay</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800" b="0" i="0" u="none" strike="noStrike" dirty="0">
                          <a:solidFill>
                            <a:srgbClr val="333399"/>
                          </a:solidFill>
                          <a:effectLst/>
                          <a:latin typeface="Calibri" panose="020F0502020204030204" pitchFamily="34" charset="0"/>
                          <a:ea typeface="新細明體" panose="02020500000000000000" pitchFamily="18" charset="-120"/>
                        </a:rPr>
                        <a:t>3ps (DPT)</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800" b="0" i="0" u="none" strike="noStrike">
                          <a:solidFill>
                            <a:srgbClr val="333399"/>
                          </a:solidFill>
                          <a:effectLst/>
                          <a:latin typeface="Calibri" panose="020F0502020204030204" pitchFamily="34" charset="0"/>
                          <a:ea typeface="新細明體" panose="02020500000000000000" pitchFamily="18" charset="-120"/>
                        </a:rPr>
                        <a:t>YES</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71354"/>
                  </a:ext>
                </a:extLst>
              </a:tr>
              <a:tr h="583519">
                <a:tc vMerge="1">
                  <a:txBody>
                    <a:bodyPr/>
                    <a:lstStyle/>
                    <a:p>
                      <a:endParaRPr lang="zh-TW" altLang="en-US"/>
                    </a:p>
                  </a:txBody>
                  <a:tcPr/>
                </a:tc>
                <a:tc>
                  <a:txBody>
                    <a:bodyPr/>
                    <a:lstStyle/>
                    <a:p>
                      <a:pPr algn="ctr" fontAlgn="ctr"/>
                      <a:r>
                        <a:rPr lang="en-US" sz="800" b="0" i="0" u="none" strike="noStrike">
                          <a:solidFill>
                            <a:srgbClr val="333399"/>
                          </a:solidFill>
                          <a:effectLst/>
                          <a:latin typeface="Calibri" panose="020F0502020204030204" pitchFamily="34" charset="0"/>
                          <a:ea typeface="新細明體" panose="02020500000000000000" pitchFamily="18" charset="-120"/>
                        </a:rPr>
                        <a:t>ffgnp/1.1VDD/m40c</a:t>
                      </a:r>
                      <a:br>
                        <a:rPr lang="en-US" sz="800" b="0" i="0" u="none" strike="noStrike">
                          <a:solidFill>
                            <a:srgbClr val="333399"/>
                          </a:solidFill>
                          <a:effectLst/>
                          <a:latin typeface="Calibri" panose="020F0502020204030204" pitchFamily="34" charset="0"/>
                          <a:ea typeface="新細明體" panose="02020500000000000000" pitchFamily="18" charset="-120"/>
                        </a:rPr>
                      </a:br>
                      <a:r>
                        <a:rPr lang="en-US" sz="800" b="0" i="0" u="none" strike="noStrike">
                          <a:solidFill>
                            <a:srgbClr val="333399"/>
                          </a:solidFill>
                          <a:effectLst/>
                          <a:latin typeface="Calibri" panose="020F0502020204030204" pitchFamily="34" charset="0"/>
                          <a:ea typeface="新細明體" panose="02020500000000000000" pitchFamily="18" charset="-120"/>
                        </a:rPr>
                        <a:t>ffgnp/1.1VDD/0c</a:t>
                      </a:r>
                      <a:br>
                        <a:rPr lang="en-US" sz="800" b="0" i="0" u="none" strike="noStrike">
                          <a:solidFill>
                            <a:srgbClr val="333399"/>
                          </a:solidFill>
                          <a:effectLst/>
                          <a:latin typeface="Calibri" panose="020F0502020204030204" pitchFamily="34" charset="0"/>
                          <a:ea typeface="新細明體" panose="02020500000000000000" pitchFamily="18" charset="-120"/>
                        </a:rPr>
                      </a:br>
                      <a:r>
                        <a:rPr lang="en-US" sz="800" b="0" i="0" u="none" strike="noStrike">
                          <a:solidFill>
                            <a:srgbClr val="333399"/>
                          </a:solidFill>
                          <a:effectLst/>
                          <a:latin typeface="Calibri" panose="020F0502020204030204" pitchFamily="34" charset="0"/>
                          <a:ea typeface="新細明體" panose="02020500000000000000" pitchFamily="18" charset="-120"/>
                        </a:rPr>
                        <a:t>ffgnp/1.1VDD/125c</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333399"/>
                          </a:solidFill>
                          <a:effectLst/>
                          <a:latin typeface="Calibri" panose="020F0502020204030204" pitchFamily="34" charset="0"/>
                          <a:ea typeface="新細明體" panose="02020500000000000000" pitchFamily="18" charset="-120"/>
                        </a:rPr>
                        <a:t>Cworst_Ccworst</a:t>
                      </a:r>
                      <a:br>
                        <a:rPr lang="en-US" sz="800" b="0" i="0" u="none" strike="noStrike">
                          <a:solidFill>
                            <a:srgbClr val="333399"/>
                          </a:solidFill>
                          <a:effectLst/>
                          <a:latin typeface="Calibri" panose="020F0502020204030204" pitchFamily="34" charset="0"/>
                          <a:ea typeface="新細明體" panose="02020500000000000000" pitchFamily="18" charset="-120"/>
                        </a:rPr>
                      </a:br>
                      <a:r>
                        <a:rPr lang="en-US" sz="800" b="0" i="0" u="none" strike="noStrike">
                          <a:solidFill>
                            <a:srgbClr val="333399"/>
                          </a:solidFill>
                          <a:effectLst/>
                          <a:latin typeface="Calibri" panose="020F0502020204030204" pitchFamily="34" charset="0"/>
                          <a:ea typeface="新細明體" panose="02020500000000000000" pitchFamily="18" charset="-120"/>
                        </a:rPr>
                        <a:t>Rcworst_Ccworst</a:t>
                      </a:r>
                      <a:br>
                        <a:rPr lang="en-US" sz="800" b="0" i="0" u="none" strike="noStrike">
                          <a:solidFill>
                            <a:srgbClr val="333399"/>
                          </a:solidFill>
                          <a:effectLst/>
                          <a:latin typeface="Calibri" panose="020F0502020204030204" pitchFamily="34" charset="0"/>
                          <a:ea typeface="新細明體" panose="02020500000000000000" pitchFamily="18" charset="-120"/>
                        </a:rPr>
                      </a:br>
                      <a:r>
                        <a:rPr lang="en-US" sz="800" b="0" i="0" u="none" strike="noStrike">
                          <a:solidFill>
                            <a:srgbClr val="333399"/>
                          </a:solidFill>
                          <a:effectLst/>
                          <a:latin typeface="Calibri" panose="020F0502020204030204" pitchFamily="34" charset="0"/>
                          <a:ea typeface="新細明體" panose="02020500000000000000" pitchFamily="18" charset="-120"/>
                        </a:rPr>
                        <a:t>Cbest_Ccbest</a:t>
                      </a:r>
                      <a:br>
                        <a:rPr lang="en-US" sz="800" b="0" i="0" u="none" strike="noStrike">
                          <a:solidFill>
                            <a:srgbClr val="333399"/>
                          </a:solidFill>
                          <a:effectLst/>
                          <a:latin typeface="Calibri" panose="020F0502020204030204" pitchFamily="34" charset="0"/>
                          <a:ea typeface="新細明體" panose="02020500000000000000" pitchFamily="18" charset="-120"/>
                        </a:rPr>
                      </a:br>
                      <a:r>
                        <a:rPr lang="en-US" sz="800" b="0" i="0" u="none" strike="noStrike">
                          <a:solidFill>
                            <a:srgbClr val="333399"/>
                          </a:solidFill>
                          <a:effectLst/>
                          <a:latin typeface="Calibri" panose="020F0502020204030204" pitchFamily="34" charset="0"/>
                          <a:ea typeface="新細明體" panose="02020500000000000000" pitchFamily="18" charset="-120"/>
                        </a:rPr>
                        <a:t>Rcbest_Ccbest</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fontAlgn="ctr"/>
                      <a:r>
                        <a:rPr lang="en-US" sz="800" b="0" i="0" u="none" strike="noStrike" dirty="0">
                          <a:solidFill>
                            <a:srgbClr val="333399"/>
                          </a:solidFill>
                          <a:effectLst/>
                          <a:latin typeface="Calibri" panose="020F0502020204030204" pitchFamily="34" charset="0"/>
                          <a:ea typeface="新細明體" panose="02020500000000000000" pitchFamily="18" charset="-120"/>
                        </a:rPr>
                        <a:t>(2a) Best corner Voltage De-rating Lookup @ Capture Cell</a:t>
                      </a:r>
                      <a:br>
                        <a:rPr lang="en-US" sz="800" b="0" i="0" u="none" strike="noStrike" dirty="0">
                          <a:solidFill>
                            <a:srgbClr val="333399"/>
                          </a:solidFill>
                          <a:effectLst/>
                          <a:latin typeface="Calibri" panose="020F0502020204030204" pitchFamily="34" charset="0"/>
                          <a:ea typeface="新細明體" panose="02020500000000000000" pitchFamily="18" charset="-120"/>
                        </a:rPr>
                      </a:br>
                      <a:r>
                        <a:rPr lang="en-US" sz="800" b="0" i="0" u="none" strike="noStrike" dirty="0">
                          <a:solidFill>
                            <a:srgbClr val="333399"/>
                          </a:solidFill>
                          <a:effectLst/>
                          <a:latin typeface="Calibri" panose="020F0502020204030204" pitchFamily="34" charset="0"/>
                          <a:ea typeface="新細明體" panose="02020500000000000000" pitchFamily="18" charset="-120"/>
                        </a:rPr>
                        <a:t>(2b) Best corner Temperature De-rating Lookup @ Capture Cell</a:t>
                      </a:r>
                    </a:p>
                  </a:txBody>
                  <a:tcPr marL="5175" marR="5175" marT="5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445890022"/>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068423886"/>
              </p:ext>
            </p:extLst>
          </p:nvPr>
        </p:nvGraphicFramePr>
        <p:xfrm>
          <a:off x="772086" y="4430650"/>
          <a:ext cx="7027211" cy="718309"/>
        </p:xfrm>
        <a:graphic>
          <a:graphicData uri="http://schemas.openxmlformats.org/drawingml/2006/table">
            <a:tbl>
              <a:tblPr/>
              <a:tblGrid>
                <a:gridCol w="919577">
                  <a:extLst>
                    <a:ext uri="{9D8B030D-6E8A-4147-A177-3AD203B41FA5}">
                      <a16:colId xmlns:a16="http://schemas.microsoft.com/office/drawing/2014/main" val="2747376408"/>
                    </a:ext>
                  </a:extLst>
                </a:gridCol>
                <a:gridCol w="741151">
                  <a:extLst>
                    <a:ext uri="{9D8B030D-6E8A-4147-A177-3AD203B41FA5}">
                      <a16:colId xmlns:a16="http://schemas.microsoft.com/office/drawing/2014/main" val="4228355842"/>
                    </a:ext>
                  </a:extLst>
                </a:gridCol>
                <a:gridCol w="741151">
                  <a:extLst>
                    <a:ext uri="{9D8B030D-6E8A-4147-A177-3AD203B41FA5}">
                      <a16:colId xmlns:a16="http://schemas.microsoft.com/office/drawing/2014/main" val="1565806569"/>
                    </a:ext>
                  </a:extLst>
                </a:gridCol>
                <a:gridCol w="741151">
                  <a:extLst>
                    <a:ext uri="{9D8B030D-6E8A-4147-A177-3AD203B41FA5}">
                      <a16:colId xmlns:a16="http://schemas.microsoft.com/office/drawing/2014/main" val="3740749937"/>
                    </a:ext>
                  </a:extLst>
                </a:gridCol>
                <a:gridCol w="741151">
                  <a:extLst>
                    <a:ext uri="{9D8B030D-6E8A-4147-A177-3AD203B41FA5}">
                      <a16:colId xmlns:a16="http://schemas.microsoft.com/office/drawing/2014/main" val="2285681373"/>
                    </a:ext>
                  </a:extLst>
                </a:gridCol>
                <a:gridCol w="919577">
                  <a:extLst>
                    <a:ext uri="{9D8B030D-6E8A-4147-A177-3AD203B41FA5}">
                      <a16:colId xmlns:a16="http://schemas.microsoft.com/office/drawing/2014/main" val="1472628817"/>
                    </a:ext>
                  </a:extLst>
                </a:gridCol>
                <a:gridCol w="741151">
                  <a:extLst>
                    <a:ext uri="{9D8B030D-6E8A-4147-A177-3AD203B41FA5}">
                      <a16:colId xmlns:a16="http://schemas.microsoft.com/office/drawing/2014/main" val="3318249663"/>
                    </a:ext>
                  </a:extLst>
                </a:gridCol>
                <a:gridCol w="741151">
                  <a:extLst>
                    <a:ext uri="{9D8B030D-6E8A-4147-A177-3AD203B41FA5}">
                      <a16:colId xmlns:a16="http://schemas.microsoft.com/office/drawing/2014/main" val="60383895"/>
                    </a:ext>
                  </a:extLst>
                </a:gridCol>
                <a:gridCol w="741151">
                  <a:extLst>
                    <a:ext uri="{9D8B030D-6E8A-4147-A177-3AD203B41FA5}">
                      <a16:colId xmlns:a16="http://schemas.microsoft.com/office/drawing/2014/main" val="598218307"/>
                    </a:ext>
                  </a:extLst>
                </a:gridCol>
              </a:tblGrid>
              <a:tr h="193248">
                <a:tc gridSpan="4">
                  <a:txBody>
                    <a:bodyPr/>
                    <a:lstStyle/>
                    <a:p>
                      <a:pPr algn="ctr" fontAlgn="ctr"/>
                      <a:r>
                        <a:rPr lang="en-US" sz="1000" b="0" i="0" u="none" strike="noStrike">
                          <a:effectLst/>
                          <a:latin typeface="Calibri" panose="020F0502020204030204" pitchFamily="34" charset="0"/>
                          <a:ea typeface="新細明體" panose="02020500000000000000" pitchFamily="18" charset="-120"/>
                        </a:rPr>
                        <a:t>(1a) Worst corner Voltage De-rating Lookup</a:t>
                      </a:r>
                    </a:p>
                  </a:txBody>
                  <a:tcPr marL="7692" marR="7692" marT="7692"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a:txBody>
                    <a:bodyPr/>
                    <a:lstStyle/>
                    <a:p>
                      <a:pPr algn="l" fontAlgn="ctr"/>
                      <a:endParaRPr lang="zh-TW" altLang="en-US" sz="1000" b="0" i="0" u="none" strike="noStrike">
                        <a:effectLst/>
                        <a:latin typeface="新細明體" panose="02020500000000000000" pitchFamily="18" charset="-120"/>
                        <a:ea typeface="新細明體" panose="02020500000000000000" pitchFamily="18" charset="-120"/>
                      </a:endParaRPr>
                    </a:p>
                  </a:txBody>
                  <a:tcPr marL="7692" marR="7692" marT="7692" marB="0" anchor="ctr">
                    <a:lnL>
                      <a:noFill/>
                    </a:lnL>
                    <a:lnR>
                      <a:noFill/>
                    </a:lnR>
                    <a:lnT>
                      <a:noFill/>
                    </a:lnT>
                    <a:lnB>
                      <a:noFill/>
                    </a:lnB>
                  </a:tcPr>
                </a:tc>
                <a:tc gridSpan="4">
                  <a:txBody>
                    <a:bodyPr/>
                    <a:lstStyle/>
                    <a:p>
                      <a:pPr algn="ctr" fontAlgn="ctr"/>
                      <a:r>
                        <a:rPr lang="en-US" sz="1000" b="0" i="0" u="none" strike="noStrike">
                          <a:effectLst/>
                          <a:latin typeface="Calibri" panose="020F0502020204030204" pitchFamily="34" charset="0"/>
                          <a:ea typeface="新細明體" panose="02020500000000000000" pitchFamily="18" charset="-120"/>
                        </a:rPr>
                        <a:t>(2a) Best corner Voltage De-rating Lookup</a:t>
                      </a:r>
                    </a:p>
                  </a:txBody>
                  <a:tcPr marL="7692" marR="7692" marT="7692"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444229777"/>
                  </a:ext>
                </a:extLst>
              </a:tr>
              <a:tr h="227603">
                <a:tc>
                  <a:txBody>
                    <a:bodyPr/>
                    <a:lstStyle/>
                    <a:p>
                      <a:pPr algn="ctr" fontAlgn="ctr"/>
                      <a:r>
                        <a:rPr lang="en-US" sz="1000" b="1" i="0" u="none" strike="noStrike">
                          <a:solidFill>
                            <a:srgbClr val="FFFFFF"/>
                          </a:solidFill>
                          <a:effectLst/>
                          <a:latin typeface="Calibri" panose="020F0502020204030204" pitchFamily="34" charset="0"/>
                          <a:ea typeface="新細明體" panose="02020500000000000000" pitchFamily="18" charset="-120"/>
                        </a:rPr>
                        <a:t>Nominal Voltage</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1000" b="1" i="0" u="none" strike="noStrike">
                          <a:solidFill>
                            <a:srgbClr val="FFFFFF"/>
                          </a:solidFill>
                          <a:effectLst/>
                          <a:latin typeface="Calibri" panose="020F0502020204030204" pitchFamily="34" charset="0"/>
                          <a:ea typeface="新細明體" panose="02020500000000000000" pitchFamily="18" charset="-120"/>
                        </a:rPr>
                        <a:t>RVT</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1000" b="1" i="0" u="none" strike="noStrike">
                          <a:solidFill>
                            <a:srgbClr val="FFFFFF"/>
                          </a:solidFill>
                          <a:effectLst/>
                          <a:latin typeface="Calibri" panose="020F0502020204030204" pitchFamily="34" charset="0"/>
                          <a:ea typeface="新細明體" panose="02020500000000000000" pitchFamily="18" charset="-120"/>
                        </a:rPr>
                        <a:t> LVT</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1000" b="1" i="0" u="none" strike="noStrike">
                          <a:solidFill>
                            <a:srgbClr val="FFFFFF"/>
                          </a:solidFill>
                          <a:effectLst/>
                          <a:latin typeface="Calibri" panose="020F0502020204030204" pitchFamily="34" charset="0"/>
                          <a:ea typeface="新細明體" panose="02020500000000000000" pitchFamily="18" charset="-120"/>
                        </a:rPr>
                        <a:t>ULVT</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l" fontAlgn="ctr"/>
                      <a:endParaRPr lang="zh-TW" altLang="en-US" sz="1000" b="0" i="0" u="none" strike="noStrike">
                        <a:effectLst/>
                        <a:latin typeface="新細明體" panose="02020500000000000000" pitchFamily="18" charset="-120"/>
                        <a:ea typeface="新細明體" panose="02020500000000000000" pitchFamily="18" charset="-120"/>
                      </a:endParaRP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FFFFFF"/>
                          </a:solidFill>
                          <a:effectLst/>
                          <a:latin typeface="Calibri" panose="020F0502020204030204" pitchFamily="34" charset="0"/>
                          <a:ea typeface="新細明體" panose="02020500000000000000" pitchFamily="18" charset="-120"/>
                        </a:rPr>
                        <a:t>Nominal Voltage</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1000" b="1" i="0" u="none" strike="noStrike">
                          <a:solidFill>
                            <a:srgbClr val="FFFFFF"/>
                          </a:solidFill>
                          <a:effectLst/>
                          <a:latin typeface="Calibri" panose="020F0502020204030204" pitchFamily="34" charset="0"/>
                          <a:ea typeface="新細明體" panose="02020500000000000000" pitchFamily="18" charset="-120"/>
                        </a:rPr>
                        <a:t>RVT</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1000" b="1" i="0" u="none" strike="noStrike">
                          <a:solidFill>
                            <a:srgbClr val="FFFFFF"/>
                          </a:solidFill>
                          <a:effectLst/>
                          <a:latin typeface="Calibri" panose="020F0502020204030204" pitchFamily="34" charset="0"/>
                          <a:ea typeface="新細明體" panose="02020500000000000000" pitchFamily="18" charset="-120"/>
                        </a:rPr>
                        <a:t> LVT</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1000" b="1" i="0" u="none" strike="noStrike">
                          <a:solidFill>
                            <a:srgbClr val="FFFFFF"/>
                          </a:solidFill>
                          <a:effectLst/>
                          <a:latin typeface="Calibri" panose="020F0502020204030204" pitchFamily="34" charset="0"/>
                          <a:ea typeface="新細明體" panose="02020500000000000000" pitchFamily="18" charset="-120"/>
                        </a:rPr>
                        <a:t> ULVT</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extLst>
                  <a:ext uri="{0D108BD9-81ED-4DB2-BD59-A6C34878D82A}">
                    <a16:rowId xmlns:a16="http://schemas.microsoft.com/office/drawing/2014/main" val="3283608622"/>
                  </a:ext>
                </a:extLst>
              </a:tr>
              <a:tr h="297458">
                <a:tc>
                  <a:txBody>
                    <a:bodyPr/>
                    <a:lstStyle/>
                    <a:p>
                      <a:pPr algn="ctr" fontAlgn="ctr"/>
                      <a:r>
                        <a:rPr lang="en-US" altLang="zh-TW" sz="1000" b="0" i="0" u="none" strike="noStrike" dirty="0">
                          <a:solidFill>
                            <a:srgbClr val="333399"/>
                          </a:solidFill>
                          <a:effectLst/>
                          <a:latin typeface="Calibri" panose="020F0502020204030204" pitchFamily="34" charset="0"/>
                          <a:ea typeface="新細明體" panose="02020500000000000000" pitchFamily="18" charset="-120"/>
                        </a:rPr>
                        <a:t>0.8</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333399"/>
                          </a:solidFill>
                          <a:effectLst/>
                          <a:latin typeface="Calibri" panose="020F0502020204030204" pitchFamily="34" charset="0"/>
                          <a:ea typeface="新細明體" panose="02020500000000000000" pitchFamily="18" charset="-120"/>
                        </a:rPr>
                        <a:t>4.38%</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333399"/>
                          </a:solidFill>
                          <a:effectLst/>
                          <a:latin typeface="Calibri" panose="020F0502020204030204" pitchFamily="34" charset="0"/>
                          <a:ea typeface="新細明體" panose="02020500000000000000" pitchFamily="18" charset="-120"/>
                        </a:rPr>
                        <a:t>2.60%</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333399"/>
                          </a:solidFill>
                          <a:effectLst/>
                          <a:latin typeface="Calibri" panose="020F0502020204030204" pitchFamily="34" charset="0"/>
                          <a:ea typeface="新細明體" panose="02020500000000000000" pitchFamily="18" charset="-120"/>
                        </a:rPr>
                        <a:t>1.92%</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TW" altLang="en-US" sz="1000" b="0" i="0" u="none" strike="noStrike">
                        <a:effectLst/>
                        <a:latin typeface="新細明體" panose="02020500000000000000" pitchFamily="18" charset="-120"/>
                        <a:ea typeface="新細明體" panose="02020500000000000000" pitchFamily="18" charset="-120"/>
                      </a:endParaRP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a:solidFill>
                            <a:srgbClr val="333399"/>
                          </a:solidFill>
                          <a:effectLst/>
                          <a:latin typeface="Calibri" panose="020F0502020204030204" pitchFamily="34" charset="0"/>
                          <a:ea typeface="新細明體" panose="02020500000000000000" pitchFamily="18" charset="-120"/>
                        </a:rPr>
                        <a:t>0.8</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333399"/>
                          </a:solidFill>
                          <a:effectLst/>
                          <a:latin typeface="Calibri" panose="020F0502020204030204" pitchFamily="34" charset="0"/>
                          <a:ea typeface="新細明體" panose="02020500000000000000" pitchFamily="18" charset="-120"/>
                        </a:rPr>
                        <a:t>2.02%</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333399"/>
                          </a:solidFill>
                          <a:effectLst/>
                          <a:latin typeface="Calibri" panose="020F0502020204030204" pitchFamily="34" charset="0"/>
                          <a:ea typeface="新細明體" panose="02020500000000000000" pitchFamily="18" charset="-120"/>
                        </a:rPr>
                        <a:t>1.42%</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dirty="0">
                          <a:solidFill>
                            <a:srgbClr val="333399"/>
                          </a:solidFill>
                          <a:effectLst/>
                          <a:latin typeface="Calibri" panose="020F0502020204030204" pitchFamily="34" charset="0"/>
                          <a:ea typeface="新細明體" panose="02020500000000000000" pitchFamily="18" charset="-120"/>
                        </a:rPr>
                        <a:t>1.06%</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5787692"/>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554703519"/>
              </p:ext>
            </p:extLst>
          </p:nvPr>
        </p:nvGraphicFramePr>
        <p:xfrm>
          <a:off x="772086" y="5321810"/>
          <a:ext cx="7027211" cy="822576"/>
        </p:xfrm>
        <a:graphic>
          <a:graphicData uri="http://schemas.openxmlformats.org/drawingml/2006/table">
            <a:tbl>
              <a:tblPr/>
              <a:tblGrid>
                <a:gridCol w="919577">
                  <a:extLst>
                    <a:ext uri="{9D8B030D-6E8A-4147-A177-3AD203B41FA5}">
                      <a16:colId xmlns:a16="http://schemas.microsoft.com/office/drawing/2014/main" val="609435862"/>
                    </a:ext>
                  </a:extLst>
                </a:gridCol>
                <a:gridCol w="741151">
                  <a:extLst>
                    <a:ext uri="{9D8B030D-6E8A-4147-A177-3AD203B41FA5}">
                      <a16:colId xmlns:a16="http://schemas.microsoft.com/office/drawing/2014/main" val="2025497010"/>
                    </a:ext>
                  </a:extLst>
                </a:gridCol>
                <a:gridCol w="741151">
                  <a:extLst>
                    <a:ext uri="{9D8B030D-6E8A-4147-A177-3AD203B41FA5}">
                      <a16:colId xmlns:a16="http://schemas.microsoft.com/office/drawing/2014/main" val="2124976273"/>
                    </a:ext>
                  </a:extLst>
                </a:gridCol>
                <a:gridCol w="741151">
                  <a:extLst>
                    <a:ext uri="{9D8B030D-6E8A-4147-A177-3AD203B41FA5}">
                      <a16:colId xmlns:a16="http://schemas.microsoft.com/office/drawing/2014/main" val="3208943160"/>
                    </a:ext>
                  </a:extLst>
                </a:gridCol>
                <a:gridCol w="741151">
                  <a:extLst>
                    <a:ext uri="{9D8B030D-6E8A-4147-A177-3AD203B41FA5}">
                      <a16:colId xmlns:a16="http://schemas.microsoft.com/office/drawing/2014/main" val="2413302899"/>
                    </a:ext>
                  </a:extLst>
                </a:gridCol>
                <a:gridCol w="919577">
                  <a:extLst>
                    <a:ext uri="{9D8B030D-6E8A-4147-A177-3AD203B41FA5}">
                      <a16:colId xmlns:a16="http://schemas.microsoft.com/office/drawing/2014/main" val="3209399975"/>
                    </a:ext>
                  </a:extLst>
                </a:gridCol>
                <a:gridCol w="741151">
                  <a:extLst>
                    <a:ext uri="{9D8B030D-6E8A-4147-A177-3AD203B41FA5}">
                      <a16:colId xmlns:a16="http://schemas.microsoft.com/office/drawing/2014/main" val="1401903202"/>
                    </a:ext>
                  </a:extLst>
                </a:gridCol>
                <a:gridCol w="741151">
                  <a:extLst>
                    <a:ext uri="{9D8B030D-6E8A-4147-A177-3AD203B41FA5}">
                      <a16:colId xmlns:a16="http://schemas.microsoft.com/office/drawing/2014/main" val="699408917"/>
                    </a:ext>
                  </a:extLst>
                </a:gridCol>
                <a:gridCol w="741151">
                  <a:extLst>
                    <a:ext uri="{9D8B030D-6E8A-4147-A177-3AD203B41FA5}">
                      <a16:colId xmlns:a16="http://schemas.microsoft.com/office/drawing/2014/main" val="2498848844"/>
                    </a:ext>
                  </a:extLst>
                </a:gridCol>
              </a:tblGrid>
              <a:tr h="304631">
                <a:tc gridSpan="4">
                  <a:txBody>
                    <a:bodyPr/>
                    <a:lstStyle/>
                    <a:p>
                      <a:pPr algn="ctr" fontAlgn="ctr"/>
                      <a:r>
                        <a:rPr lang="en-US" sz="1000" b="0" i="0" u="none" strike="noStrike">
                          <a:effectLst/>
                          <a:latin typeface="Calibri" panose="020F0502020204030204" pitchFamily="34" charset="0"/>
                          <a:ea typeface="新細明體" panose="02020500000000000000" pitchFamily="18" charset="-120"/>
                        </a:rPr>
                        <a:t>(1b) Worst corner Temperature De-rating Lookup</a:t>
                      </a:r>
                    </a:p>
                  </a:txBody>
                  <a:tcPr marL="7692" marR="7692" marT="7692"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a:txBody>
                    <a:bodyPr/>
                    <a:lstStyle/>
                    <a:p>
                      <a:pPr algn="l" fontAlgn="ctr"/>
                      <a:endParaRPr lang="zh-TW" altLang="en-US" sz="1000" b="0" i="0" u="none" strike="noStrike">
                        <a:effectLst/>
                        <a:latin typeface="新細明體" panose="02020500000000000000" pitchFamily="18" charset="-120"/>
                        <a:ea typeface="新細明體" panose="02020500000000000000" pitchFamily="18" charset="-120"/>
                      </a:endParaRPr>
                    </a:p>
                  </a:txBody>
                  <a:tcPr marL="7692" marR="7692" marT="7692" marB="0" anchor="ctr">
                    <a:lnL>
                      <a:noFill/>
                    </a:lnL>
                    <a:lnR>
                      <a:noFill/>
                    </a:lnR>
                    <a:lnT>
                      <a:noFill/>
                    </a:lnT>
                    <a:lnB>
                      <a:noFill/>
                    </a:lnB>
                  </a:tcPr>
                </a:tc>
                <a:tc gridSpan="4">
                  <a:txBody>
                    <a:bodyPr/>
                    <a:lstStyle/>
                    <a:p>
                      <a:pPr algn="ctr" fontAlgn="ctr"/>
                      <a:r>
                        <a:rPr lang="en-US" sz="1000" b="0" i="0" u="none" strike="noStrike">
                          <a:effectLst/>
                          <a:latin typeface="Calibri" panose="020F0502020204030204" pitchFamily="34" charset="0"/>
                          <a:ea typeface="新細明體" panose="02020500000000000000" pitchFamily="18" charset="-120"/>
                        </a:rPr>
                        <a:t>(2b) Best corner Temperature De-rating Lookup</a:t>
                      </a:r>
                    </a:p>
                  </a:txBody>
                  <a:tcPr marL="7692" marR="7692" marT="7692"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781266017"/>
                  </a:ext>
                </a:extLst>
              </a:tr>
              <a:tr h="236477">
                <a:tc>
                  <a:txBody>
                    <a:bodyPr/>
                    <a:lstStyle/>
                    <a:p>
                      <a:pPr algn="ctr" fontAlgn="ctr"/>
                      <a:r>
                        <a:rPr lang="en-US" sz="1000" b="1" i="0" u="none" strike="noStrike">
                          <a:solidFill>
                            <a:srgbClr val="FFFFFF"/>
                          </a:solidFill>
                          <a:effectLst/>
                          <a:latin typeface="Calibri" panose="020F0502020204030204" pitchFamily="34" charset="0"/>
                          <a:ea typeface="新細明體" panose="02020500000000000000" pitchFamily="18" charset="-120"/>
                        </a:rPr>
                        <a:t>Nominal Voltage</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1000" b="1" i="0" u="none" strike="noStrike">
                          <a:solidFill>
                            <a:srgbClr val="FFFFFF"/>
                          </a:solidFill>
                          <a:effectLst/>
                          <a:latin typeface="Calibri" panose="020F0502020204030204" pitchFamily="34" charset="0"/>
                          <a:ea typeface="新細明體" panose="02020500000000000000" pitchFamily="18" charset="-120"/>
                        </a:rPr>
                        <a:t>RVT</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1000" b="1" i="0" u="none" strike="noStrike">
                          <a:solidFill>
                            <a:srgbClr val="FFFFFF"/>
                          </a:solidFill>
                          <a:effectLst/>
                          <a:latin typeface="Calibri" panose="020F0502020204030204" pitchFamily="34" charset="0"/>
                          <a:ea typeface="新細明體" panose="02020500000000000000" pitchFamily="18" charset="-120"/>
                        </a:rPr>
                        <a:t> LVT</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1000" b="1" i="0" u="none" strike="noStrike" dirty="0">
                          <a:solidFill>
                            <a:srgbClr val="FFFFFF"/>
                          </a:solidFill>
                          <a:effectLst/>
                          <a:latin typeface="Calibri" panose="020F0502020204030204" pitchFamily="34" charset="0"/>
                          <a:ea typeface="新細明體" panose="02020500000000000000" pitchFamily="18" charset="-120"/>
                        </a:rPr>
                        <a:t> ULVT</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l" fontAlgn="ctr"/>
                      <a:endParaRPr lang="zh-TW" altLang="en-US" sz="1000" b="0" i="0" u="none" strike="noStrike">
                        <a:effectLst/>
                        <a:latin typeface="新細明體" panose="02020500000000000000" pitchFamily="18" charset="-120"/>
                        <a:ea typeface="新細明體" panose="02020500000000000000" pitchFamily="18" charset="-120"/>
                      </a:endParaRP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a:solidFill>
                            <a:srgbClr val="FFFFFF"/>
                          </a:solidFill>
                          <a:effectLst/>
                          <a:latin typeface="Calibri" panose="020F0502020204030204" pitchFamily="34" charset="0"/>
                          <a:ea typeface="新細明體" panose="02020500000000000000" pitchFamily="18" charset="-120"/>
                        </a:rPr>
                        <a:t>Nominal Voltage</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1000" b="1" i="0" u="none" strike="noStrike">
                          <a:solidFill>
                            <a:srgbClr val="FFFFFF"/>
                          </a:solidFill>
                          <a:effectLst/>
                          <a:latin typeface="Calibri" panose="020F0502020204030204" pitchFamily="34" charset="0"/>
                          <a:ea typeface="新細明體" panose="02020500000000000000" pitchFamily="18" charset="-120"/>
                        </a:rPr>
                        <a:t>RVT</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1000" b="1" i="0" u="none" strike="noStrike">
                          <a:solidFill>
                            <a:srgbClr val="FFFFFF"/>
                          </a:solidFill>
                          <a:effectLst/>
                          <a:latin typeface="Calibri" panose="020F0502020204030204" pitchFamily="34" charset="0"/>
                          <a:ea typeface="新細明體" panose="02020500000000000000" pitchFamily="18" charset="-120"/>
                        </a:rPr>
                        <a:t> LVT</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tc>
                  <a:txBody>
                    <a:bodyPr/>
                    <a:lstStyle/>
                    <a:p>
                      <a:pPr algn="ctr" fontAlgn="ctr"/>
                      <a:r>
                        <a:rPr lang="en-US" sz="1000" b="1" i="0" u="none" strike="noStrike" dirty="0">
                          <a:solidFill>
                            <a:srgbClr val="FFFFFF"/>
                          </a:solidFill>
                          <a:effectLst/>
                          <a:latin typeface="Calibri" panose="020F0502020204030204" pitchFamily="34" charset="0"/>
                          <a:ea typeface="新細明體" panose="02020500000000000000" pitchFamily="18" charset="-120"/>
                        </a:rPr>
                        <a:t>ULVT</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6699"/>
                    </a:solidFill>
                  </a:tcPr>
                </a:tc>
                <a:extLst>
                  <a:ext uri="{0D108BD9-81ED-4DB2-BD59-A6C34878D82A}">
                    <a16:rowId xmlns:a16="http://schemas.microsoft.com/office/drawing/2014/main" val="2199771392"/>
                  </a:ext>
                </a:extLst>
              </a:tr>
              <a:tr h="281468">
                <a:tc>
                  <a:txBody>
                    <a:bodyPr/>
                    <a:lstStyle/>
                    <a:p>
                      <a:pPr algn="ctr" fontAlgn="ctr"/>
                      <a:r>
                        <a:rPr lang="en-US" altLang="zh-TW" sz="1000" b="0" i="0" u="none" strike="noStrike" dirty="0">
                          <a:solidFill>
                            <a:srgbClr val="333399"/>
                          </a:solidFill>
                          <a:effectLst/>
                          <a:latin typeface="Calibri" panose="020F0502020204030204" pitchFamily="34" charset="0"/>
                          <a:ea typeface="新細明體" panose="02020500000000000000" pitchFamily="18" charset="-120"/>
                        </a:rPr>
                        <a:t>0.8</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333399"/>
                          </a:solidFill>
                          <a:effectLst/>
                          <a:latin typeface="Calibri" panose="020F0502020204030204" pitchFamily="34" charset="0"/>
                          <a:ea typeface="新細明體" panose="02020500000000000000" pitchFamily="18" charset="-120"/>
                        </a:rPr>
                        <a:t>0.70%</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333399"/>
                          </a:solidFill>
                          <a:effectLst/>
                          <a:latin typeface="Calibri" panose="020F0502020204030204" pitchFamily="34" charset="0"/>
                          <a:ea typeface="新細明體" panose="02020500000000000000" pitchFamily="18" charset="-120"/>
                        </a:rPr>
                        <a:t>0.20%</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333399"/>
                          </a:solidFill>
                          <a:effectLst/>
                          <a:latin typeface="Calibri" panose="020F0502020204030204" pitchFamily="34" charset="0"/>
                          <a:ea typeface="新細明體" panose="02020500000000000000" pitchFamily="18" charset="-120"/>
                        </a:rPr>
                        <a:t>0.40%</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TW" altLang="en-US" sz="1000" b="0" i="0" u="none" strike="noStrike">
                        <a:effectLst/>
                        <a:latin typeface="新細明體" panose="02020500000000000000" pitchFamily="18" charset="-120"/>
                        <a:ea typeface="新細明體" panose="02020500000000000000" pitchFamily="18" charset="-120"/>
                      </a:endParaRP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000" b="0" i="0" u="none" strike="noStrike">
                          <a:solidFill>
                            <a:srgbClr val="333399"/>
                          </a:solidFill>
                          <a:effectLst/>
                          <a:latin typeface="Calibri" panose="020F0502020204030204" pitchFamily="34" charset="0"/>
                          <a:ea typeface="新細明體" panose="02020500000000000000" pitchFamily="18" charset="-120"/>
                        </a:rPr>
                        <a:t>0.8</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333399"/>
                          </a:solidFill>
                          <a:effectLst/>
                          <a:latin typeface="Calibri" panose="020F0502020204030204" pitchFamily="34" charset="0"/>
                          <a:ea typeface="新細明體" panose="02020500000000000000" pitchFamily="18" charset="-120"/>
                        </a:rPr>
                        <a:t>0.60%</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a:solidFill>
                            <a:srgbClr val="333399"/>
                          </a:solidFill>
                          <a:effectLst/>
                          <a:latin typeface="Calibri" panose="020F0502020204030204" pitchFamily="34" charset="0"/>
                          <a:ea typeface="新細明體" panose="02020500000000000000" pitchFamily="18" charset="-120"/>
                        </a:rPr>
                        <a:t>0.70%</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000" b="0" i="0" u="none" strike="noStrike" dirty="0">
                          <a:solidFill>
                            <a:srgbClr val="333399"/>
                          </a:solidFill>
                          <a:effectLst/>
                          <a:latin typeface="Calibri" panose="020F0502020204030204" pitchFamily="34" charset="0"/>
                          <a:ea typeface="新細明體" panose="02020500000000000000" pitchFamily="18" charset="-120"/>
                        </a:rPr>
                        <a:t>0.80%</a:t>
                      </a:r>
                    </a:p>
                  </a:txBody>
                  <a:tcPr marL="7692" marR="7692" marT="76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1740612"/>
                  </a:ext>
                </a:extLst>
              </a:tr>
            </a:tbl>
          </a:graphicData>
        </a:graphic>
      </p:graphicFrame>
    </p:spTree>
    <p:extLst>
      <p:ext uri="{BB962C8B-B14F-4D97-AF65-F5344CB8AC3E}">
        <p14:creationId xmlns:p14="http://schemas.microsoft.com/office/powerpoint/2010/main" val="2509848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r>
              <a:rPr lang="en-US" altLang="zh-TW" sz="2400" b="1" dirty="0">
                <a:latin typeface="+mn-lt"/>
              </a:rPr>
              <a:t>Confidential information</a:t>
            </a:r>
          </a:p>
          <a:p>
            <a:pPr marL="361950" lvl="1" indent="0" algn="just">
              <a:buNone/>
            </a:pPr>
            <a:r>
              <a:rPr lang="en-US" altLang="zh-TW" sz="1400" dirty="0">
                <a:latin typeface="+mn-lt"/>
              </a:rPr>
              <a:t>The material is being disclosed to you pursuant to a non-disclosure agreement between you or your employer and Faraday. Information disclosed in this presentation may be used only as permitted under such an agreement.</a:t>
            </a:r>
          </a:p>
          <a:p>
            <a:pPr>
              <a:lnSpc>
                <a:spcPct val="150000"/>
              </a:lnSpc>
            </a:pPr>
            <a:r>
              <a:rPr lang="en-US" altLang="zh-TW" sz="2400" b="1" dirty="0">
                <a:latin typeface="+mn-lt"/>
              </a:rPr>
              <a:t>Legal notice</a:t>
            </a:r>
          </a:p>
          <a:p>
            <a:pPr marL="361950" lvl="1" indent="0" algn="just">
              <a:buNone/>
            </a:pPr>
            <a:r>
              <a:rPr lang="en-US" altLang="zh-TW" sz="1400" dirty="0">
                <a:latin typeface="+mn-lt"/>
              </a:rPr>
              <a:t>The information contained in this presentation is intended to provide a general guide as to which product is suited for a given requirement and shows suggested product applications. Specified functions and properties for products are only valid when handling instructions and other stated conditions and recommendations have been considered and followed. All descriptions, illustrations and dimensions in the information represent general particulars and do not form part of any contract. All information is provided “as is”, with no guarantee of completeness, accuracy, timeliness or of the results obtained from the use of the information, and without warranty of any kind, express or implied, including but not limited to warranties of performance. All information is subject to change without prior notice. Faraday assumes no responsibility whatsoever for any errors or inaccuracies about the information.</a:t>
            </a:r>
            <a:endParaRPr lang="en-US" altLang="zh-TW" sz="1400" b="1" dirty="0">
              <a:latin typeface="+mn-lt"/>
            </a:endParaRPr>
          </a:p>
        </p:txBody>
      </p:sp>
    </p:spTree>
    <p:extLst>
      <p:ext uri="{BB962C8B-B14F-4D97-AF65-F5344CB8AC3E}">
        <p14:creationId xmlns:p14="http://schemas.microsoft.com/office/powerpoint/2010/main" val="1516492570"/>
      </p:ext>
    </p:extLst>
  </p:cSld>
  <p:clrMapOvr>
    <a:masterClrMapping/>
  </p:clrMapOvr>
</p:sld>
</file>

<file path=ppt/theme/theme1.xml><?xml version="1.0" encoding="utf-8"?>
<a:theme xmlns:a="http://schemas.openxmlformats.org/drawingml/2006/main" name="Faraday template">
  <a:themeElements>
    <a:clrScheme name="Faraday template">
      <a:dk1>
        <a:srgbClr val="545454"/>
      </a:dk1>
      <a:lt1>
        <a:srgbClr val="FFFFFF"/>
      </a:lt1>
      <a:dk2>
        <a:srgbClr val="777777"/>
      </a:dk2>
      <a:lt2>
        <a:srgbClr val="FFFFFF"/>
      </a:lt2>
      <a:accent1>
        <a:srgbClr val="0090D2"/>
      </a:accent1>
      <a:accent2>
        <a:srgbClr val="21C0FF"/>
      </a:accent2>
      <a:accent3>
        <a:srgbClr val="81DBFF"/>
      </a:accent3>
      <a:accent4>
        <a:srgbClr val="BE0037"/>
      </a:accent4>
      <a:accent5>
        <a:srgbClr val="0068A2"/>
      </a:accent5>
      <a:accent6>
        <a:srgbClr val="0698BA"/>
      </a:accent6>
      <a:hlink>
        <a:srgbClr val="3F3F3F"/>
      </a:hlink>
      <a:folHlink>
        <a:srgbClr val="3F3F3F"/>
      </a:folHlink>
    </a:clrScheme>
    <a:fontScheme name="UBS">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41001</TotalTime>
  <Words>606</Words>
  <Application>Microsoft Office PowerPoint</Application>
  <PresentationFormat>On-screen Show (4:3)</PresentationFormat>
  <Paragraphs>120</Paragraphs>
  <Slides>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微軟正黑體</vt:lpstr>
      <vt:lpstr>Arial</vt:lpstr>
      <vt:lpstr>Calibri</vt:lpstr>
      <vt:lpstr>Century Gothic</vt:lpstr>
      <vt:lpstr>新細明體</vt:lpstr>
      <vt:lpstr>Symbol</vt:lpstr>
      <vt:lpstr>Times New Roman</vt:lpstr>
      <vt:lpstr>華康中黑體</vt:lpstr>
      <vt:lpstr>Faraday template</vt:lpstr>
      <vt:lpstr>N12 Data-in criteria</vt:lpstr>
      <vt:lpstr>N12 timing Sign-off Summary</vt:lpstr>
      <vt:lpstr>PowerPoint Presentation</vt:lpstr>
    </vt:vector>
  </TitlesOfParts>
  <Company>Faraday-Tech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Genie Ching-Ling Chien(簡菁伶)</dc:creator>
  <cp:lastModifiedBy>Peter Huynh (Huynh Trieu Nhat Tan)</cp:lastModifiedBy>
  <cp:revision>3396</cp:revision>
  <cp:lastPrinted>2015-08-06T11:04:11Z</cp:lastPrinted>
  <dcterms:created xsi:type="dcterms:W3CDTF">2012-12-17T03:20:11Z</dcterms:created>
  <dcterms:modified xsi:type="dcterms:W3CDTF">2024-07-26T02:48:36Z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