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8"/>
  </p:notesMasterIdLst>
  <p:handoutMasterIdLst>
    <p:handoutMasterId r:id="rId19"/>
  </p:handoutMasterIdLst>
  <p:sldIdLst>
    <p:sldId id="1085" r:id="rId2"/>
    <p:sldId id="1851" r:id="rId3"/>
    <p:sldId id="1852" r:id="rId4"/>
    <p:sldId id="1853" r:id="rId5"/>
    <p:sldId id="1836" r:id="rId6"/>
    <p:sldId id="1837" r:id="rId7"/>
    <p:sldId id="1838" r:id="rId8"/>
    <p:sldId id="1841" r:id="rId9"/>
    <p:sldId id="1839" r:id="rId10"/>
    <p:sldId id="1840" r:id="rId11"/>
    <p:sldId id="1850" r:id="rId12"/>
    <p:sldId id="1847" r:id="rId13"/>
    <p:sldId id="1854" r:id="rId14"/>
    <p:sldId id="1855" r:id="rId15"/>
    <p:sldId id="1856" r:id="rId16"/>
    <p:sldId id="1857" r:id="rId17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F98607"/>
    <a:srgbClr val="FF004B"/>
    <a:srgbClr val="BAE18F"/>
    <a:srgbClr val="D6003D"/>
    <a:srgbClr val="BE0037"/>
    <a:srgbClr val="8CC8FE"/>
    <a:srgbClr val="FAB876"/>
    <a:srgbClr val="AF4B23"/>
    <a:srgbClr val="AC0031"/>
    <a:srgbClr val="C8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4007" autoAdjust="0"/>
  </p:normalViewPr>
  <p:slideViewPr>
    <p:cSldViewPr snapToGrid="0">
      <p:cViewPr varScale="1">
        <p:scale>
          <a:sx n="103" d="100"/>
          <a:sy n="103" d="100"/>
        </p:scale>
        <p:origin x="132" y="198"/>
      </p:cViewPr>
      <p:guideLst>
        <p:guide orient="horz" pos="1056"/>
        <p:guide pos="288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3564" y="-11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B501-4AA8-44E6-A0F3-7F4F8817B213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4531-A72D-405F-823F-CF126A4FA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6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90FBF4-500E-458C-9DD9-F6657EAE5B12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927009-C44B-487B-BF54-BA289DEBE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7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27009-C44B-487B-BF54-BA289DEBE3E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48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set_aocvm_table_group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primetime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27009-C44B-487B-BF54-BA289DEBE3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11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sed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-e 's:fsj0p_crs_core_ssg0p81v125c/:FXDDR4DFD622NSHJ0P_cp_ssg0p81v125c/FXDDR4DFD622NSHJ0P_:g' ./fsj0p_crs/2.0/ssg0p81v125c/core/</a:t>
            </a:r>
            <a:r>
              <a:rPr lang="en-US" altLang="zh-TW" dirty="0" err="1" smtClean="0"/>
              <a:t>clock_late</a:t>
            </a:r>
            <a:r>
              <a:rPr lang="en-US" altLang="zh-TW" dirty="0" smtClean="0"/>
              <a:t>/aocv_30p_1f.tbl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27009-C44B-487B-BF54-BA289DEBE3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3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20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8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080000" y="1080000"/>
            <a:ext cx="720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3600" b="1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242629" y="561562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Confidential</a:t>
            </a:r>
            <a:endParaRPr lang="zh-TW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8343582" y="1171575"/>
            <a:ext cx="0" cy="981075"/>
          </a:xfrm>
          <a:prstGeom prst="line">
            <a:avLst/>
          </a:prstGeom>
          <a:ln w="28575">
            <a:solidFill>
              <a:srgbClr val="EB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7560000" cy="1080000"/>
          </a:xfrm>
          <a:prstGeom prst="rect">
            <a:avLst/>
          </a:prstGeom>
        </p:spPr>
        <p:txBody>
          <a:bodyPr anchor="ctr"/>
          <a:lstStyle>
            <a:lvl1pPr>
              <a:defRPr sz="3600" baseline="0">
                <a:solidFill>
                  <a:srgbClr val="EB005A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080000" y="1980000"/>
            <a:ext cx="7560000" cy="4140000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8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3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7560000" cy="1080000"/>
          </a:xfrm>
          <a:prstGeom prst="rect">
            <a:avLst/>
          </a:prstGeom>
        </p:spPr>
        <p:txBody>
          <a:bodyPr anchor="ctr"/>
          <a:lstStyle>
            <a:lvl1pPr>
              <a:defRPr sz="3600" baseline="0">
                <a:solidFill>
                  <a:srgbClr val="EB005A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67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插頁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260000" y="2880000"/>
            <a:ext cx="7560000" cy="108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2" y="3990441"/>
            <a:ext cx="7945966" cy="1112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51"/>
            <a:ext cx="2336800" cy="72396"/>
          </a:xfrm>
          <a:prstGeom prst="rect">
            <a:avLst/>
          </a:prstGeom>
        </p:spPr>
      </p:pic>
      <p:sp>
        <p:nvSpPr>
          <p:cNvPr id="6" name="Text Box 15"/>
          <p:cNvSpPr txBox="1">
            <a:spLocks noChangeArrowheads="1"/>
          </p:cNvSpPr>
          <p:nvPr userDrawn="1"/>
        </p:nvSpPr>
        <p:spPr bwMode="auto">
          <a:xfrm>
            <a:off x="8604125" y="6402594"/>
            <a:ext cx="5043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fld id="{B9BB4768-2ACB-4A6A-8962-41794B66754D}" type="slidenum">
              <a:rPr lang="en-US" altLang="zh-TW" sz="1000" b="1">
                <a:solidFill>
                  <a:srgbClr val="333333"/>
                </a:solidFill>
                <a:ea typeface="華康中黑體" pitchFamily="49" charset="-120"/>
              </a:rPr>
              <a:pPr algn="l"/>
              <a:t>‹#›</a:t>
            </a:fld>
            <a:endParaRPr lang="en-US" altLang="zh-TW" sz="1000" b="1" dirty="0">
              <a:solidFill>
                <a:srgbClr val="333333"/>
              </a:solidFill>
              <a:ea typeface="華康中黑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8604125" y="6402594"/>
            <a:ext cx="5043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fld id="{B9BB4768-2ACB-4A6A-8962-41794B66754D}" type="slidenum">
              <a:rPr lang="en-US" altLang="zh-TW" sz="1000" b="1">
                <a:solidFill>
                  <a:srgbClr val="333333"/>
                </a:solidFill>
                <a:ea typeface="華康中黑體" pitchFamily="49" charset="-120"/>
              </a:rPr>
              <a:pPr algn="l"/>
              <a:t>‹#›</a:t>
            </a:fld>
            <a:endParaRPr lang="en-US" altLang="zh-TW" sz="1000" b="1" dirty="0">
              <a:solidFill>
                <a:srgbClr val="333333"/>
              </a:solidFill>
              <a:ea typeface="華康中黑體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314888" y="641942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Confidential</a:t>
            </a:r>
            <a:endParaRPr lang="zh-TW" altLang="en-US" sz="1050" b="1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6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5" r:id="rId3"/>
    <p:sldLayoutId id="214748374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solidFill>
            <a:srgbClr val="FA4646"/>
          </a:solidFill>
          <a:latin typeface="Century Gothic" panose="020B0502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 smtClean="0">
                <a:latin typeface="+mj-lt"/>
              </a:rPr>
              <a:t>Oct.2018</a:t>
            </a:r>
          </a:p>
          <a:p>
            <a:r>
              <a:rPr lang="en-US" altLang="zh-TW" dirty="0" smtClean="0">
                <a:latin typeface="+mj-lt"/>
              </a:rPr>
              <a:t>Ming/ DMD.LDF</a:t>
            </a:r>
            <a:endParaRPr lang="zh-TW" altLang="en-US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/>
              <a:t>fstaH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aocv</a:t>
            </a:r>
            <a:r>
              <a:rPr lang="en-US" altLang="zh-TW" dirty="0" smtClean="0"/>
              <a:t> table index</a:t>
            </a:r>
            <a:endParaRPr lang="zh-TW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62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2212" y="-221216"/>
            <a:ext cx="9567730" cy="1080000"/>
          </a:xfrm>
        </p:spPr>
        <p:txBody>
          <a:bodyPr/>
          <a:lstStyle/>
          <a:p>
            <a:r>
              <a:rPr lang="en-US" altLang="zh-TW" sz="2800" dirty="0"/>
              <a:t>(AOCV3.0) </a:t>
            </a:r>
            <a:r>
              <a:rPr lang="en-US" altLang="zh-TW" sz="2800" dirty="0" smtClean="0"/>
              <a:t>flatten </a:t>
            </a:r>
            <a:r>
              <a:rPr lang="en-US" altLang="zh-TW" sz="2800" dirty="0"/>
              <a:t>w/ </a:t>
            </a:r>
            <a:r>
              <a:rPr lang="en-US" altLang="zh-TW" sz="2800" dirty="0" smtClean="0"/>
              <a:t>($</a:t>
            </a:r>
            <a:r>
              <a:rPr lang="en-US" altLang="zh-TW" sz="2800" dirty="0" err="1" smtClean="0"/>
              <a:t>block_AOCV</a:t>
            </a:r>
            <a:r>
              <a:rPr lang="en-US" altLang="zh-TW" sz="2800" dirty="0" smtClean="0"/>
              <a:t> +$IP_AOCV) 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688481" y="3130039"/>
            <a:ext cx="8038528" cy="1024558"/>
          </a:xfrm>
          <a:ln w="38100">
            <a:solidFill>
              <a:srgbClr val="BAE18F"/>
            </a:solidFill>
          </a:ln>
        </p:spPr>
        <p:txBody>
          <a:bodyPr/>
          <a:lstStyle/>
          <a:p>
            <a:r>
              <a:rPr lang="en-US" altLang="zh-TW" sz="1400" dirty="0"/>
              <a:t>% ls FSJ0FS172A_flat_AOCV/fsj0p_cls/2.0/ssg0p81v125c/core/</a:t>
            </a:r>
            <a:r>
              <a:rPr lang="en-US" altLang="zh-TW" sz="1400" dirty="0" err="1"/>
              <a:t>clock_early</a:t>
            </a:r>
            <a:r>
              <a:rPr lang="en-US" altLang="zh-TW" sz="1400" dirty="0"/>
              <a:t>/</a:t>
            </a:r>
          </a:p>
          <a:p>
            <a:r>
              <a:rPr lang="en-US" altLang="zh-TW" sz="1400" dirty="0"/>
              <a:t>aocv_30p_1f_FSJ0FS172A.tbl          aocv_30p_1f_FXDDR4DFD622NSHJ0P.tbl  </a:t>
            </a:r>
            <a:r>
              <a:rPr lang="en-US" altLang="zh-TW" sz="1400" dirty="0" smtClean="0"/>
              <a:t>aocv_30p_1f_FXDDR4AFD622NSHJ0P.tbl </a:t>
            </a:r>
          </a:p>
          <a:p>
            <a:r>
              <a:rPr lang="en-US" altLang="zh-TW" sz="1400" dirty="0" smtClean="0"/>
              <a:t>WG_CMAX125C</a:t>
            </a:r>
            <a:r>
              <a:rPr lang="en-US" altLang="zh-TW" sz="1400" dirty="0"/>
              <a:t>__</a:t>
            </a:r>
            <a:r>
              <a:rPr lang="en-US" altLang="zh-TW" sz="1400" dirty="0" smtClean="0"/>
              <a:t>flat.tbl </a:t>
            </a:r>
            <a:r>
              <a:rPr lang="en-US" altLang="zh-TW" sz="1400" dirty="0"/>
              <a:t>WG_RCMAX125C__</a:t>
            </a:r>
            <a:r>
              <a:rPr lang="en-US" altLang="zh-TW" sz="1400" dirty="0" smtClean="0"/>
              <a:t>flat.tbl</a:t>
            </a:r>
            <a:endParaRPr lang="en-US" altLang="zh-TW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8" y="1149434"/>
            <a:ext cx="4371345" cy="4607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8" y="1953130"/>
            <a:ext cx="4928004" cy="431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38" y="2732398"/>
            <a:ext cx="4865247" cy="3976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4507" y="806535"/>
            <a:ext cx="1319614" cy="3428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TOP_AOCV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4507" y="1596097"/>
            <a:ext cx="1478234" cy="3428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BLOCK_AOCV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507" y="2340475"/>
            <a:ext cx="1412920" cy="3428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IP_cp_AOCV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56012" y="1515631"/>
            <a:ext cx="1661736" cy="3428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TOP_flat_AOCV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25" y="1927013"/>
            <a:ext cx="3990975" cy="628650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4707745" y="1682025"/>
            <a:ext cx="360040" cy="493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182059" y="462740"/>
            <a:ext cx="3607249" cy="792088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##Run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flat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netlist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in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multiple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AOCV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mode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–group $SDC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zh-TW" altLang="en-US" dirty="0" smtClean="0">
                <a:solidFill>
                  <a:schemeClr val="bg1"/>
                </a:solidFill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%&gt;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fstaH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–</a:t>
            </a:r>
            <a:r>
              <a:rPr lang="en-US" altLang="zh-TW" dirty="0" err="1" smtClean="0">
                <a:solidFill>
                  <a:schemeClr val="bg1"/>
                </a:solidFill>
              </a:rPr>
              <a:t>cpf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$CPF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4507" y="4247583"/>
            <a:ext cx="8613727" cy="2610417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sz="1400" dirty="0" err="1">
                <a:solidFill>
                  <a:schemeClr val="bg1"/>
                </a:solidFill>
              </a:rPr>
              <a:t>group_name</a:t>
            </a:r>
            <a:r>
              <a:rPr lang="en-US" altLang="zh-TW" sz="1400" dirty="0">
                <a:solidFill>
                  <a:schemeClr val="bg1"/>
                </a:solidFill>
              </a:rPr>
              <a:t>: group_WG_RCMAX125C_FSJ0FS172A 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err="1" smtClean="0">
                <a:solidFill>
                  <a:schemeClr val="bg1"/>
                </a:solidFill>
              </a:rPr>
              <a:t>object_type</a:t>
            </a:r>
            <a:r>
              <a:rPr lang="en-US" altLang="zh-TW" sz="1400" dirty="0">
                <a:solidFill>
                  <a:schemeClr val="bg1"/>
                </a:solidFill>
              </a:rPr>
              <a:t>: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lib_cell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object_spec</a:t>
            </a:r>
            <a:r>
              <a:rPr lang="en-US" altLang="zh-TW" sz="1400" dirty="0">
                <a:solidFill>
                  <a:schemeClr val="bg1"/>
                </a:solidFill>
              </a:rPr>
              <a:t>: fsj0p_cls_core_ssg0p81v125c/AN2B1PCLMX0P4 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(depth derating table….)</a:t>
            </a:r>
          </a:p>
          <a:p>
            <a:r>
              <a:rPr lang="en-US" altLang="zh-TW" sz="1400" dirty="0" err="1">
                <a:solidFill>
                  <a:schemeClr val="bg1"/>
                </a:solidFill>
              </a:rPr>
              <a:t>group_name</a:t>
            </a:r>
            <a:r>
              <a:rPr lang="en-US" altLang="zh-TW" sz="1400" dirty="0">
                <a:solidFill>
                  <a:schemeClr val="bg1"/>
                </a:solidFill>
              </a:rPr>
              <a:t>: group_WG_RCMAX125C_FXDDR4AFD622NSHJ0P 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object_type</a:t>
            </a:r>
            <a:r>
              <a:rPr lang="en-US" altLang="zh-TW" sz="1400" dirty="0">
                <a:solidFill>
                  <a:schemeClr val="bg1"/>
                </a:solidFill>
              </a:rPr>
              <a:t>: </a:t>
            </a:r>
            <a:r>
              <a:rPr lang="en-US" altLang="zh-TW" sz="1400" dirty="0" err="1">
                <a:solidFill>
                  <a:schemeClr val="bg1"/>
                </a:solidFill>
              </a:rPr>
              <a:t>lib_cell</a:t>
            </a:r>
            <a:r>
              <a:rPr lang="en-US" altLang="zh-TW" sz="1400" dirty="0">
                <a:solidFill>
                  <a:schemeClr val="bg1"/>
                </a:solidFill>
              </a:rPr>
              <a:t> 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object_spec</a:t>
            </a:r>
            <a:r>
              <a:rPr lang="en-US" altLang="zh-TW" sz="1400" dirty="0">
                <a:solidFill>
                  <a:schemeClr val="bg1"/>
                </a:solidFill>
              </a:rPr>
              <a:t>: fsj0p_cls_core_ssg0p81v125c/AN2B1PCLMX0P4 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(depth derating table….)</a:t>
            </a:r>
          </a:p>
          <a:p>
            <a:r>
              <a:rPr lang="en-US" altLang="zh-TW" sz="1400" dirty="0" err="1" smtClean="0">
                <a:solidFill>
                  <a:schemeClr val="bg1"/>
                </a:solidFill>
              </a:rPr>
              <a:t>group_name</a:t>
            </a:r>
            <a:r>
              <a:rPr lang="en-US" altLang="zh-TW" sz="1400" dirty="0">
                <a:solidFill>
                  <a:schemeClr val="bg1"/>
                </a:solidFill>
              </a:rPr>
              <a:t>: </a:t>
            </a:r>
            <a:r>
              <a:rPr lang="en-US" altLang="zh-TW" sz="1400" dirty="0" smtClean="0">
                <a:solidFill>
                  <a:schemeClr val="bg1"/>
                </a:solidFill>
              </a:rPr>
              <a:t>group_WG_RCMAX125C_FXDDR4DFD622NSHJ0P</a:t>
            </a:r>
          </a:p>
          <a:p>
            <a:r>
              <a:rPr lang="en-US" altLang="zh-TW" sz="1400" dirty="0" err="1">
                <a:solidFill>
                  <a:schemeClr val="bg1"/>
                </a:solidFill>
              </a:rPr>
              <a:t>object_type</a:t>
            </a:r>
            <a:r>
              <a:rPr lang="en-US" altLang="zh-TW" sz="1400" dirty="0">
                <a:solidFill>
                  <a:schemeClr val="bg1"/>
                </a:solidFill>
              </a:rPr>
              <a:t>: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lib_cell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object_spec</a:t>
            </a:r>
            <a:r>
              <a:rPr lang="en-US" altLang="zh-TW" sz="1400" dirty="0">
                <a:solidFill>
                  <a:schemeClr val="bg1"/>
                </a:solidFill>
              </a:rPr>
              <a:t>: </a:t>
            </a:r>
            <a:r>
              <a:rPr lang="en-US" altLang="zh-TW" sz="1400" dirty="0" smtClean="0">
                <a:solidFill>
                  <a:schemeClr val="bg1"/>
                </a:solidFill>
              </a:rPr>
              <a:t>FXDDR4DFD622NSHJ0P_cp_ssg0p81v125c/FXDDR4DFD622NSHJ0P_AN2B1PCLMX0P4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(depth derating table….)</a:t>
            </a:r>
          </a:p>
        </p:txBody>
      </p:sp>
      <p:sp>
        <p:nvSpPr>
          <p:cNvPr id="15" name="矩形 14"/>
          <p:cNvSpPr/>
          <p:nvPr/>
        </p:nvSpPr>
        <p:spPr>
          <a:xfrm>
            <a:off x="7266498" y="4265077"/>
            <a:ext cx="1661736" cy="3428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*</a:t>
            </a:r>
            <a:r>
              <a:rPr lang="en-US" altLang="zh-TW" dirty="0" err="1" smtClean="0"/>
              <a:t>flat.tbl</a:t>
            </a:r>
            <a:endParaRPr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4279640" y="4265077"/>
            <a:ext cx="788145" cy="3428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TOP.v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53025" y="5209892"/>
            <a:ext cx="949195" cy="3428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block.v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53025" y="6029808"/>
            <a:ext cx="949195" cy="3428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IP_cp.v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7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1053" y="-152697"/>
            <a:ext cx="7560000" cy="1080000"/>
          </a:xfrm>
        </p:spPr>
        <p:txBody>
          <a:bodyPr/>
          <a:lstStyle/>
          <a:p>
            <a:r>
              <a:rPr lang="en-US" altLang="zh-TW" dirty="0" smtClean="0"/>
              <a:t>Check (setup/hold)time_derating.log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5" y="550378"/>
            <a:ext cx="5724525" cy="2219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5" y="2769703"/>
            <a:ext cx="6053332" cy="20953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5" y="4865086"/>
            <a:ext cx="5674736" cy="19929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83960" y="1409410"/>
            <a:ext cx="788145" cy="3428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TOP.v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34171" y="5777101"/>
            <a:ext cx="949195" cy="3428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block.v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2767" y="3628735"/>
            <a:ext cx="949195" cy="3428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IP_cp.v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81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073" y="563804"/>
            <a:ext cx="7109927" cy="1080000"/>
          </a:xfrm>
        </p:spPr>
        <p:txBody>
          <a:bodyPr/>
          <a:lstStyle/>
          <a:p>
            <a:r>
              <a:rPr lang="en-US" altLang="zh-TW" sz="3200" dirty="0"/>
              <a:t>List AOCV table non-annotated cell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en-US" altLang="zh-TW" dirty="0"/>
              <a:t>In AOCV mode, </a:t>
            </a:r>
            <a:r>
              <a:rPr lang="en-US" altLang="zh-TW" dirty="0" err="1"/>
              <a:t>fstaH</a:t>
            </a:r>
            <a:r>
              <a:rPr lang="en-US" altLang="zh-TW" dirty="0"/>
              <a:t> generates “aocv_no_annotated.log” for all *core*.</a:t>
            </a:r>
            <a:r>
              <a:rPr lang="en-US" altLang="zh-TW" dirty="0" smtClean="0"/>
              <a:t>lib and </a:t>
            </a:r>
            <a:r>
              <a:rPr lang="en-US" altLang="zh-TW" dirty="0"/>
              <a:t>$</a:t>
            </a:r>
            <a:r>
              <a:rPr lang="en-US" altLang="zh-TW" dirty="0" err="1"/>
              <a:t>IP_cp_pvt</a:t>
            </a:r>
            <a:r>
              <a:rPr lang="en-US" altLang="zh-TW" dirty="0"/>
              <a:t>/$IP</a:t>
            </a:r>
            <a:r>
              <a:rPr lang="en-US" altLang="zh-TW" dirty="0" smtClean="0"/>
              <a:t>_*</a:t>
            </a:r>
            <a:endParaRPr lang="zh-TW" altLang="en-US" dirty="0"/>
          </a:p>
          <a:p>
            <a:pPr lvl="1"/>
            <a:r>
              <a:rPr lang="en-US" altLang="zh-TW" dirty="0" smtClean="0"/>
              <a:t>Not include </a:t>
            </a:r>
            <a:r>
              <a:rPr lang="en-US" altLang="zh-TW" dirty="0"/>
              <a:t>$</a:t>
            </a:r>
            <a:r>
              <a:rPr lang="en-US" altLang="zh-TW" dirty="0" err="1"/>
              <a:t>IP_cp_pvt</a:t>
            </a:r>
            <a:r>
              <a:rPr lang="en-US" altLang="zh-TW" dirty="0"/>
              <a:t>/$</a:t>
            </a:r>
            <a:r>
              <a:rPr lang="en-US" altLang="zh-TW" dirty="0" smtClean="0"/>
              <a:t>IP_(FX*|FZ*|OX*|WL*|PO*|VCC*|GND*|ZTR*)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6" y="5506409"/>
            <a:ext cx="8875438" cy="4604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8132"/>
          <a:stretch/>
        </p:blipFill>
        <p:spPr>
          <a:xfrm>
            <a:off x="716430" y="4819151"/>
            <a:ext cx="8145307" cy="507258"/>
          </a:xfrm>
          <a:prstGeom prst="rect">
            <a:avLst/>
          </a:prstGeom>
        </p:spPr>
      </p:pic>
      <p:sp>
        <p:nvSpPr>
          <p:cNvPr id="6" name="流程圖: 文件 5"/>
          <p:cNvSpPr/>
          <p:nvPr/>
        </p:nvSpPr>
        <p:spPr>
          <a:xfrm>
            <a:off x="454160" y="4001896"/>
            <a:ext cx="2608512" cy="664072"/>
          </a:xfrm>
          <a:prstGeom prst="flowChartDocument">
            <a:avLst/>
          </a:prstGeom>
          <a:solidFill>
            <a:srgbClr val="F9860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lang="en-US" altLang="zh-TW" b="1" dirty="0"/>
              <a:t>aocv_no_annotated.log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8315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AOCV Index Folder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9512" y="1672613"/>
            <a:ext cx="8496944" cy="1224135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##You can check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en-US" altLang="zh-TW" dirty="0" smtClean="0">
                <a:solidFill>
                  <a:schemeClr val="bg1"/>
                </a:solidFill>
              </a:rPr>
              <a:t> table index quality by this command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chemeClr val="bg1"/>
                </a:solidFill>
              </a:rPr>
              <a:t>%&gt; </a:t>
            </a:r>
            <a:r>
              <a:rPr lang="en-US" altLang="zh-TW" dirty="0" err="1" smtClean="0">
                <a:solidFill>
                  <a:schemeClr val="bg1"/>
                </a:solidFill>
              </a:rPr>
              <a:t>fstaH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–group $SDC </a:t>
            </a:r>
            <a:r>
              <a:rPr lang="en-US" altLang="zh-TW" dirty="0" err="1">
                <a:solidFill>
                  <a:schemeClr val="bg1"/>
                </a:solidFill>
              </a:rPr>
              <a:t>aocvwg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aocvwcgc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aocvbcgh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–</a:t>
            </a:r>
            <a:r>
              <a:rPr lang="en-US" altLang="zh-TW" dirty="0" err="1" smtClean="0">
                <a:solidFill>
                  <a:srgbClr val="FF0000"/>
                </a:solidFill>
              </a:rPr>
              <a:t>chk_aocv_index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–</a:t>
            </a:r>
            <a:r>
              <a:rPr lang="en-US" altLang="zh-TW" dirty="0" err="1">
                <a:solidFill>
                  <a:schemeClr val="bg1"/>
                </a:solidFill>
              </a:rPr>
              <a:t>cpf</a:t>
            </a:r>
            <a:r>
              <a:rPr lang="en-US" altLang="zh-TW" dirty="0">
                <a:solidFill>
                  <a:schemeClr val="bg1"/>
                </a:solidFill>
              </a:rPr>
              <a:t> $CPF </a:t>
            </a:r>
            <a:r>
              <a:rPr lang="en-US" altLang="zh-TW" dirty="0" err="1">
                <a:solidFill>
                  <a:schemeClr val="bg1"/>
                </a:solidFill>
              </a:rPr>
              <a:t>aocv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–</a:t>
            </a:r>
            <a:r>
              <a:rPr lang="en-US" altLang="zh-TW" dirty="0" err="1" smtClean="0">
                <a:solidFill>
                  <a:srgbClr val="FF0000"/>
                </a:solidFill>
              </a:rPr>
              <a:t>chk_aocv_index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496" y="3664695"/>
            <a:ext cx="2520280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479512" y="4348771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ocv</a:t>
            </a:r>
            <a:r>
              <a:rPr lang="en-US" altLang="zh-TW" dirty="0" smtClean="0"/>
              <a:t> table folders</a:t>
            </a:r>
          </a:p>
        </p:txBody>
      </p:sp>
      <p:sp>
        <p:nvSpPr>
          <p:cNvPr id="7" name="矩形 6"/>
          <p:cNvSpPr/>
          <p:nvPr/>
        </p:nvSpPr>
        <p:spPr>
          <a:xfrm>
            <a:off x="479512" y="3829525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ocv</a:t>
            </a:r>
            <a:r>
              <a:rPr lang="en-US" altLang="zh-TW" dirty="0" smtClean="0"/>
              <a:t> table index</a:t>
            </a:r>
          </a:p>
        </p:txBody>
      </p:sp>
      <p:sp>
        <p:nvSpPr>
          <p:cNvPr id="8" name="流程圖: 文件 7"/>
          <p:cNvSpPr/>
          <p:nvPr/>
        </p:nvSpPr>
        <p:spPr>
          <a:xfrm>
            <a:off x="407504" y="2985433"/>
            <a:ext cx="1656184" cy="664072"/>
          </a:xfrm>
          <a:prstGeom prst="flowChartDocument">
            <a:avLst/>
          </a:prstGeom>
          <a:solidFill>
            <a:srgbClr val="F9860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lang="en-US" altLang="zh-TW" sz="1600" b="1" dirty="0"/>
              <a:t>$DESIGN_AOCV</a:t>
            </a:r>
            <a:endParaRPr lang="zh-TW" altLang="en-US" sz="1600" b="1" dirty="0"/>
          </a:p>
        </p:txBody>
      </p:sp>
      <p:sp>
        <p:nvSpPr>
          <p:cNvPr id="9" name="向右箭號 8"/>
          <p:cNvSpPr/>
          <p:nvPr/>
        </p:nvSpPr>
        <p:spPr>
          <a:xfrm>
            <a:off x="3071800" y="4037600"/>
            <a:ext cx="576064" cy="51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QA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72" y="3862669"/>
            <a:ext cx="5256584" cy="9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2" y="5405521"/>
            <a:ext cx="8515346" cy="131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578488" y="3480029"/>
            <a:ext cx="122413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Passed!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59832" y="5032847"/>
            <a:ext cx="111681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</a:rPr>
              <a:t>ailed!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7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28nm Case Demo </a:t>
            </a:r>
            <a:r>
              <a:rPr lang="en-US" altLang="zh-TW" dirty="0" smtClean="0"/>
              <a:t>(</a:t>
            </a:r>
            <a:r>
              <a:rPr lang="en-US" altLang="zh-TW" dirty="0"/>
              <a:t>generating)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32859" y="1980000"/>
            <a:ext cx="8496944" cy="504056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% </a:t>
            </a:r>
            <a:r>
              <a:rPr lang="en-US" altLang="zh-TW" dirty="0" err="1" smtClean="0">
                <a:solidFill>
                  <a:schemeClr val="bg1"/>
                </a:solidFill>
              </a:rPr>
              <a:t>fstaH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-group FSJ0FS060A </a:t>
            </a:r>
            <a:r>
              <a:rPr lang="en-US" altLang="zh-TW" dirty="0" err="1">
                <a:solidFill>
                  <a:schemeClr val="bg1"/>
                </a:solidFill>
              </a:rPr>
              <a:t>aocvwg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aocvwcgc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aocvbcgh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en-US" altLang="zh-TW" dirty="0" err="1" smtClean="0">
                <a:solidFill>
                  <a:srgbClr val="FF0000"/>
                </a:solidFill>
              </a:rPr>
              <a:t>gen_aocv_index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25" y="2791452"/>
            <a:ext cx="76104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01533" y="4444452"/>
            <a:ext cx="3240360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1245549" y="5128528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fsj0c_dru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1245549" y="4609282"/>
            <a:ext cx="28083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FSJ0FS060A.aocv_index</a:t>
            </a:r>
            <a:endParaRPr lang="en-US" altLang="zh-TW" dirty="0" smtClean="0"/>
          </a:p>
        </p:txBody>
      </p:sp>
      <p:sp>
        <p:nvSpPr>
          <p:cNvPr id="9" name="流程圖: 文件 8"/>
          <p:cNvSpPr/>
          <p:nvPr/>
        </p:nvSpPr>
        <p:spPr>
          <a:xfrm>
            <a:off x="1173541" y="3765190"/>
            <a:ext cx="2160240" cy="664072"/>
          </a:xfrm>
          <a:prstGeom prst="flowChartDocument">
            <a:avLst/>
          </a:prstGeom>
          <a:solidFill>
            <a:srgbClr val="F9860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lang="en-US" altLang="zh-TW" sz="1600" b="1" dirty="0"/>
              <a:t>FSJ0FS060A_AOCV</a:t>
            </a:r>
            <a:endParaRPr lang="zh-TW" altLang="en-US" sz="1600" b="1" dirty="0"/>
          </a:p>
        </p:txBody>
      </p:sp>
      <p:sp>
        <p:nvSpPr>
          <p:cNvPr id="10" name="向右箭號 9"/>
          <p:cNvSpPr/>
          <p:nvPr/>
        </p:nvSpPr>
        <p:spPr>
          <a:xfrm>
            <a:off x="381453" y="29834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81453" y="43871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53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28nm Case </a:t>
            </a:r>
            <a:r>
              <a:rPr lang="en-US" altLang="zh-TW" dirty="0" smtClean="0"/>
              <a:t>Demo (reading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42190" y="1800000"/>
            <a:ext cx="8496944" cy="504056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-group FSJ0FS060A </a:t>
            </a:r>
            <a:r>
              <a:rPr lang="en-US" altLang="zh-TW" dirty="0" err="1">
                <a:solidFill>
                  <a:schemeClr val="bg1"/>
                </a:solidFill>
              </a:rPr>
              <a:t>aocvwg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aocvwcgc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aocvbcgh</a:t>
            </a:r>
            <a:r>
              <a:rPr lang="en-US" altLang="zh-TW" dirty="0">
                <a:solidFill>
                  <a:schemeClr val="bg1"/>
                </a:solidFill>
              </a:rPr>
              <a:t> –</a:t>
            </a:r>
            <a:r>
              <a:rPr lang="en-US" altLang="zh-TW" dirty="0" err="1">
                <a:solidFill>
                  <a:schemeClr val="bg1"/>
                </a:solidFill>
              </a:rPr>
              <a:t>ptsi</a:t>
            </a:r>
            <a:r>
              <a:rPr lang="en-US" altLang="zh-TW" dirty="0">
                <a:solidFill>
                  <a:schemeClr val="bg1"/>
                </a:solidFill>
              </a:rPr>
              <a:t> –</a:t>
            </a:r>
            <a:r>
              <a:rPr lang="en-US" altLang="zh-TW" dirty="0" err="1">
                <a:solidFill>
                  <a:schemeClr val="bg1"/>
                </a:solidFill>
              </a:rPr>
              <a:t>nonip</a:t>
            </a:r>
            <a:r>
              <a:rPr lang="en-US" altLang="zh-TW" dirty="0">
                <a:solidFill>
                  <a:schemeClr val="bg1"/>
                </a:solidFill>
              </a:rPr>
              <a:t>/-</a:t>
            </a:r>
            <a:r>
              <a:rPr lang="en-US" altLang="zh-TW" dirty="0" err="1" smtClean="0">
                <a:solidFill>
                  <a:schemeClr val="bg1"/>
                </a:solidFill>
              </a:rPr>
              <a:t>ip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42190" y="243973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57" y="2988112"/>
            <a:ext cx="6808860" cy="38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2" y="2484056"/>
            <a:ext cx="5648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442190" y="356417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8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28nm Case </a:t>
            </a:r>
            <a:r>
              <a:rPr lang="en-US" altLang="zh-TW" dirty="0" smtClean="0"/>
              <a:t>Demo (checking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0181" y="1800000"/>
            <a:ext cx="8496944" cy="504056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%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-group FSJ0FS060A </a:t>
            </a:r>
            <a:r>
              <a:rPr lang="en-US" altLang="zh-TW" dirty="0" err="1">
                <a:solidFill>
                  <a:schemeClr val="bg1"/>
                </a:solidFill>
              </a:rPr>
              <a:t>aocvwg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aocvwcgc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aocvbcgh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chk_aocv_index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95536" y="263609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36396"/>
            <a:ext cx="77533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61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 AOCV Index Folder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607299"/>
            <a:ext cx="8496944" cy="1067217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##AOCV mode needs to generate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en-US" altLang="zh-TW" dirty="0" smtClean="0">
                <a:solidFill>
                  <a:schemeClr val="bg1"/>
                </a:solidFill>
              </a:rPr>
              <a:t> table index at first (</a:t>
            </a:r>
            <a:r>
              <a:rPr lang="en-US" altLang="zh-TW" dirty="0" smtClean="0">
                <a:solidFill>
                  <a:srgbClr val="FFC000"/>
                </a:solidFill>
              </a:rPr>
              <a:t>Function SDC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–group $SDC </a:t>
            </a:r>
            <a:r>
              <a:rPr lang="en-US" altLang="zh-TW" dirty="0" err="1">
                <a:solidFill>
                  <a:schemeClr val="bg1"/>
                </a:solidFill>
              </a:rPr>
              <a:t>aocvwg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aocvwcgc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aocvbg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aocvbcgh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–</a:t>
            </a:r>
            <a:r>
              <a:rPr lang="en-US" altLang="zh-TW" dirty="0" err="1" smtClean="0">
                <a:solidFill>
                  <a:srgbClr val="FF0000"/>
                </a:solidFill>
              </a:rPr>
              <a:t>gen_aocv_index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–</a:t>
            </a:r>
            <a:r>
              <a:rPr lang="en-US" altLang="zh-TW" dirty="0" err="1">
                <a:solidFill>
                  <a:schemeClr val="bg1"/>
                </a:solidFill>
              </a:rPr>
              <a:t>cpf</a:t>
            </a:r>
            <a:r>
              <a:rPr lang="en-US" altLang="zh-TW" dirty="0">
                <a:solidFill>
                  <a:schemeClr val="bg1"/>
                </a:solidFill>
              </a:rPr>
              <a:t> $CPF </a:t>
            </a:r>
            <a:r>
              <a:rPr lang="en-US" altLang="zh-TW" dirty="0" err="1">
                <a:solidFill>
                  <a:schemeClr val="bg1"/>
                </a:solidFill>
              </a:rPr>
              <a:t>aocv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–</a:t>
            </a:r>
            <a:r>
              <a:rPr lang="en-US" altLang="zh-TW" dirty="0" err="1" smtClean="0">
                <a:solidFill>
                  <a:srgbClr val="FF0000"/>
                </a:solidFill>
              </a:rPr>
              <a:t>gen_aocv_index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435498"/>
            <a:ext cx="2520280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467544" y="4119574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ocv</a:t>
            </a:r>
            <a:r>
              <a:rPr lang="en-US" altLang="zh-TW" dirty="0" smtClean="0"/>
              <a:t> table folders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3600328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ocv</a:t>
            </a:r>
            <a:r>
              <a:rPr lang="en-US" altLang="zh-TW" dirty="0" smtClean="0"/>
              <a:t> table index</a:t>
            </a:r>
          </a:p>
        </p:txBody>
      </p:sp>
      <p:sp>
        <p:nvSpPr>
          <p:cNvPr id="9" name="流程圖: 文件 8"/>
          <p:cNvSpPr/>
          <p:nvPr/>
        </p:nvSpPr>
        <p:spPr>
          <a:xfrm>
            <a:off x="395536" y="2756236"/>
            <a:ext cx="1656184" cy="664072"/>
          </a:xfrm>
          <a:prstGeom prst="flowChartDocument">
            <a:avLst/>
          </a:prstGeom>
          <a:solidFill>
            <a:srgbClr val="F9860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lang="en-US" altLang="zh-TW" sz="1600" b="1" dirty="0"/>
              <a:t>$DESIGN_AOCV</a:t>
            </a:r>
            <a:endParaRPr lang="zh-TW" altLang="en-US" sz="1600" b="1" dirty="0"/>
          </a:p>
        </p:txBody>
      </p:sp>
      <p:sp>
        <p:nvSpPr>
          <p:cNvPr id="10" name="向右箭號 9"/>
          <p:cNvSpPr/>
          <p:nvPr/>
        </p:nvSpPr>
        <p:spPr>
          <a:xfrm rot="20616023">
            <a:off x="2698275" y="3495991"/>
            <a:ext cx="5880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7504" y="5075420"/>
            <a:ext cx="1296144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</a:rPr>
              <a:t>fsj0c_dru/ 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38637" y="5075420"/>
            <a:ext cx="864096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</a:rPr>
              <a:t>2.0/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83768" y="5075420"/>
            <a:ext cx="2088232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</a:rPr>
              <a:t>ffg0p99v0c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>
                <a:solidFill>
                  <a:srgbClr val="000000"/>
                </a:solidFill>
              </a:rPr>
              <a:t>ffg0p99v125c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>
                <a:solidFill>
                  <a:srgbClr val="000000"/>
                </a:solidFill>
              </a:rPr>
              <a:t>ffg0p99vm40c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>
                <a:solidFill>
                  <a:srgbClr val="000000"/>
                </a:solidFill>
              </a:rPr>
              <a:t>ssg0p81v0c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>
                <a:solidFill>
                  <a:srgbClr val="000000"/>
                </a:solidFill>
              </a:rPr>
              <a:t>ssg0p81v125c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>
                <a:solidFill>
                  <a:srgbClr val="000000"/>
                </a:solidFill>
              </a:rPr>
              <a:t>ssg0p81vm40c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716016" y="5097351"/>
            <a:ext cx="855712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</a:rPr>
              <a:t>core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 err="1">
                <a:solidFill>
                  <a:srgbClr val="000000"/>
                </a:solidFill>
              </a:rPr>
              <a:t>spc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24128" y="5097440"/>
            <a:ext cx="1656184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000000"/>
                </a:solidFill>
              </a:rPr>
              <a:t>clock_early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 err="1">
                <a:solidFill>
                  <a:srgbClr val="000000"/>
                </a:solidFill>
              </a:rPr>
              <a:t>clock_late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 err="1">
                <a:solidFill>
                  <a:srgbClr val="000000"/>
                </a:solidFill>
              </a:rPr>
              <a:t>data_early</a:t>
            </a:r>
            <a:r>
              <a:rPr lang="en-US" altLang="zh-TW" sz="1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en-US" altLang="zh-TW" sz="1600" dirty="0" err="1">
                <a:solidFill>
                  <a:srgbClr val="000000"/>
                </a:solidFill>
              </a:rPr>
              <a:t>data_late</a:t>
            </a:r>
            <a:r>
              <a:rPr lang="en-US" altLang="zh-TW" sz="1400" dirty="0">
                <a:solidFill>
                  <a:srgbClr val="000000"/>
                </a:solidFill>
              </a:rPr>
              <a:t>/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452320" y="5097351"/>
            <a:ext cx="1656184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*.</a:t>
            </a:r>
            <a:r>
              <a:rPr lang="en-US" altLang="zh-TW" sz="1600" dirty="0" err="1">
                <a:solidFill>
                  <a:srgbClr val="FF0000"/>
                </a:solidFill>
              </a:rPr>
              <a:t>tbl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19872" y="3213834"/>
            <a:ext cx="3744416" cy="1373792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sz="1400" dirty="0" smtClean="0">
                <a:solidFill>
                  <a:schemeClr val="bg1"/>
                </a:solidFill>
              </a:rPr>
              <a:t>AOCVWG_CMAX125C </a:t>
            </a:r>
            <a:r>
              <a:rPr lang="en-US" altLang="zh-TW" sz="1400" dirty="0">
                <a:solidFill>
                  <a:schemeClr val="bg1"/>
                </a:solidFill>
              </a:rPr>
              <a:t>240 10 240 10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AOCVWCGC_CMAXM40C 180 10 240 10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AOCVBG_CMAXM40C 150 10 120 10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AOCVBG_CMINM40C 180 10 120 10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AOCVBCGH_RCMAX125C 300 10 180 10</a:t>
            </a:r>
          </a:p>
        </p:txBody>
      </p:sp>
      <p:sp>
        <p:nvSpPr>
          <p:cNvPr id="18" name="向右箭號 17"/>
          <p:cNvSpPr/>
          <p:nvPr/>
        </p:nvSpPr>
        <p:spPr>
          <a:xfrm rot="5400000">
            <a:off x="1339137" y="462363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325144" y="2687299"/>
            <a:ext cx="5567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##</a:t>
            </a:r>
            <a:r>
              <a:rPr lang="en-US" altLang="zh-TW" sz="1400" dirty="0" err="1" smtClean="0"/>
              <a:t>scenario_name</a:t>
            </a:r>
            <a:r>
              <a:rPr lang="en-US" altLang="zh-TW" sz="1400" dirty="0" smtClean="0"/>
              <a:t> </a:t>
            </a:r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clock_slew</a:t>
            </a:r>
            <a:r>
              <a:rPr lang="en-US" altLang="zh-TW" sz="1400" dirty="0" smtClean="0"/>
              <a:t> $</a:t>
            </a:r>
            <a:r>
              <a:rPr lang="en-US" altLang="zh-TW" sz="1400" dirty="0" err="1" smtClean="0"/>
              <a:t>clock_loading</a:t>
            </a:r>
            <a:r>
              <a:rPr lang="en-US" altLang="zh-TW" sz="1400" dirty="0" smtClean="0"/>
              <a:t> $</a:t>
            </a:r>
            <a:r>
              <a:rPr lang="en-US" altLang="zh-TW" sz="1400" dirty="0" err="1" smtClean="0"/>
              <a:t>data_slew</a:t>
            </a:r>
            <a:r>
              <a:rPr lang="en-US" altLang="zh-TW" sz="1400" dirty="0" smtClean="0"/>
              <a:t> $</a:t>
            </a:r>
            <a:r>
              <a:rPr lang="en-US" altLang="zh-TW" sz="1400" dirty="0" err="1" smtClean="0"/>
              <a:t>data_loading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979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CPF AOCV Mode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21580" y="1583956"/>
            <a:ext cx="8496944" cy="792088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##Generate CPF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mode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en-US" altLang="zh-TW" dirty="0" smtClean="0">
                <a:solidFill>
                  <a:schemeClr val="bg1"/>
                </a:solidFill>
              </a:rPr>
              <a:t> table index 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C000"/>
                </a:solidFill>
              </a:rPr>
              <a:t>Function SDC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–</a:t>
            </a:r>
            <a:r>
              <a:rPr lang="en-US" altLang="zh-TW" dirty="0" err="1" smtClean="0">
                <a:solidFill>
                  <a:schemeClr val="bg1"/>
                </a:solidFill>
              </a:rPr>
              <a:t>cpf</a:t>
            </a:r>
            <a:r>
              <a:rPr lang="en-US" altLang="zh-TW" dirty="0" smtClean="0">
                <a:solidFill>
                  <a:schemeClr val="bg1"/>
                </a:solidFill>
              </a:rPr>
              <a:t> $CPF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–</a:t>
            </a:r>
            <a:r>
              <a:rPr lang="en-US" altLang="zh-TW" dirty="0" err="1" smtClean="0">
                <a:solidFill>
                  <a:srgbClr val="FF0000"/>
                </a:solidFill>
              </a:rPr>
              <a:t>gen_aocv_index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1580" y="2663956"/>
            <a:ext cx="6840760" cy="83099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Note : CPF view naming must include “*COM” like below </a:t>
            </a:r>
            <a:r>
              <a:rPr lang="en-US" altLang="zh-TW" sz="1600" dirty="0" smtClean="0"/>
              <a:t>,</a:t>
            </a:r>
          </a:p>
          <a:p>
            <a:r>
              <a:rPr lang="en-US" altLang="zh-TW" sz="1600" dirty="0" smtClean="0">
                <a:solidFill>
                  <a:schemeClr val="accent6"/>
                </a:solidFill>
              </a:rPr>
              <a:t>WCGCOM, WCGCCOM, BCGCOM, BCGHCOM,</a:t>
            </a:r>
          </a:p>
          <a:p>
            <a:r>
              <a:rPr lang="en-US" altLang="zh-TW" sz="1600" dirty="0" smtClean="0">
                <a:solidFill>
                  <a:schemeClr val="accent6"/>
                </a:solidFill>
              </a:rPr>
              <a:t>WCCOM, WCCCOM, BCCOM, BCHCOM, TYPCOM</a:t>
            </a:r>
            <a:endParaRPr lang="zh-TW" altLang="en-US" sz="1600" dirty="0">
              <a:solidFill>
                <a:schemeClr val="accent6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437804" y="4720639"/>
            <a:ext cx="5880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45916" y="4202881"/>
            <a:ext cx="3744416" cy="1373792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sz="1400" dirty="0" smtClean="0">
                <a:solidFill>
                  <a:schemeClr val="bg1"/>
                </a:solidFill>
              </a:rPr>
              <a:t>WG_CMAX125C </a:t>
            </a:r>
            <a:r>
              <a:rPr lang="en-US" altLang="zh-TW" sz="1400" dirty="0">
                <a:solidFill>
                  <a:schemeClr val="bg1"/>
                </a:solidFill>
              </a:rPr>
              <a:t>240 10 240 10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WCGC_CMAXM40C </a:t>
            </a:r>
            <a:r>
              <a:rPr lang="en-US" altLang="zh-TW" sz="1400" dirty="0">
                <a:solidFill>
                  <a:schemeClr val="bg1"/>
                </a:solidFill>
              </a:rPr>
              <a:t>180 10 240 10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BG_CMAXM40C </a:t>
            </a:r>
            <a:r>
              <a:rPr lang="en-US" altLang="zh-TW" sz="1400" dirty="0">
                <a:solidFill>
                  <a:schemeClr val="bg1"/>
                </a:solidFill>
              </a:rPr>
              <a:t>150 10 120 10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BG_CMINM40C </a:t>
            </a:r>
            <a:r>
              <a:rPr lang="en-US" altLang="zh-TW" sz="1400" dirty="0">
                <a:solidFill>
                  <a:schemeClr val="bg1"/>
                </a:solidFill>
              </a:rPr>
              <a:t>180 10 120 10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BCGH_RCMAX125C </a:t>
            </a:r>
            <a:r>
              <a:rPr lang="en-US" altLang="zh-TW" sz="1400" dirty="0">
                <a:solidFill>
                  <a:schemeClr val="bg1"/>
                </a:solidFill>
              </a:rPr>
              <a:t>300 10 180 10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93588" y="4202881"/>
            <a:ext cx="1635387" cy="1373792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sz="1400" dirty="0" smtClean="0">
                <a:solidFill>
                  <a:schemeClr val="bg1"/>
                </a:solidFill>
              </a:rPr>
              <a:t>*WCGCOM* 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*WCGCCOM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*</a:t>
            </a:r>
            <a:r>
              <a:rPr lang="en-US" altLang="zh-TW" sz="1400" dirty="0" smtClean="0">
                <a:solidFill>
                  <a:schemeClr val="bg1"/>
                </a:solidFill>
              </a:rPr>
              <a:t>BCGCOM*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*BCGCOM* 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*BCGHCOM*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6915" y="3782865"/>
            <a:ext cx="2232248" cy="432048"/>
          </a:xfrm>
          <a:prstGeom prst="rect">
            <a:avLst/>
          </a:prstGeom>
          <a:solidFill>
            <a:srgbClr val="F9860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ocv</a:t>
            </a:r>
            <a:r>
              <a:rPr lang="en-US" altLang="zh-TW" dirty="0" smtClean="0"/>
              <a:t> table index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21580" y="5859065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aocv</a:t>
            </a:r>
            <a:r>
              <a:rPr lang="en-US" altLang="zh-TW" dirty="0" smtClean="0"/>
              <a:t> table index </a:t>
            </a:r>
            <a:r>
              <a:rPr lang="zh-TW" altLang="en-US" dirty="0" smtClean="0"/>
              <a:t>會根據 </a:t>
            </a:r>
            <a:r>
              <a:rPr lang="en-US" altLang="zh-TW" dirty="0" smtClean="0"/>
              <a:t>CPF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 naming</a:t>
            </a:r>
            <a:r>
              <a:rPr lang="zh-TW" altLang="en-US" dirty="0" smtClean="0"/>
              <a:t>去轉換成對應的</a:t>
            </a:r>
            <a:r>
              <a:rPr lang="en-US" altLang="zh-TW" dirty="0" smtClean="0"/>
              <a:t>corner name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3588" y="3785153"/>
            <a:ext cx="1512168" cy="432048"/>
          </a:xfrm>
          <a:prstGeom prst="rect">
            <a:avLst/>
          </a:prstGeom>
          <a:solidFill>
            <a:srgbClr val="F9860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 name</a:t>
            </a:r>
          </a:p>
        </p:txBody>
      </p:sp>
    </p:spTree>
    <p:extLst>
      <p:ext uri="{BB962C8B-B14F-4D97-AF65-F5344CB8AC3E}">
        <p14:creationId xmlns:p14="http://schemas.microsoft.com/office/powerpoint/2010/main" val="428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AOCV Index Folder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Post-layout (sign-off)</a:t>
            </a:r>
          </a:p>
          <a:p>
            <a:pPr lvl="1"/>
            <a:r>
              <a:rPr lang="en-US" altLang="zh-TW" sz="1800" dirty="0"/>
              <a:t>Global Corner : WG, WCGC, BG, and BCGH (with AOCV &amp; OCV)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5434" y="2807500"/>
            <a:ext cx="7560840" cy="1512168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err="1" smtClean="0">
                <a:solidFill>
                  <a:schemeClr val="bg1"/>
                </a:solidFill>
              </a:rPr>
              <a:t>fstaH</a:t>
            </a:r>
            <a:r>
              <a:rPr lang="en-US" altLang="zh-TW" dirty="0" smtClean="0">
                <a:solidFill>
                  <a:schemeClr val="bg1"/>
                </a:solidFill>
              </a:rPr>
              <a:t> command: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–group $SDC </a:t>
            </a:r>
            <a:r>
              <a:rPr lang="en-US" altLang="zh-TW" dirty="0" err="1" smtClean="0">
                <a:solidFill>
                  <a:schemeClr val="bg1"/>
                </a:solidFill>
              </a:rPr>
              <a:t>aocvwg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aocvwcgc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aocvbg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aocvbcgh</a:t>
            </a:r>
            <a:r>
              <a:rPr lang="en-US" altLang="zh-TW" dirty="0" smtClean="0">
                <a:solidFill>
                  <a:schemeClr val="bg1"/>
                </a:solidFill>
              </a:rPr>
              <a:t> –</a:t>
            </a:r>
            <a:r>
              <a:rPr lang="en-US" altLang="zh-TW" dirty="0" err="1" smtClean="0">
                <a:solidFill>
                  <a:schemeClr val="bg1"/>
                </a:solidFill>
              </a:rPr>
              <a:t>ptsi</a:t>
            </a:r>
            <a:r>
              <a:rPr lang="en-US" altLang="zh-TW" dirty="0" smtClean="0">
                <a:solidFill>
                  <a:schemeClr val="bg1"/>
                </a:solidFill>
              </a:rPr>
              <a:t> –</a:t>
            </a:r>
            <a:r>
              <a:rPr lang="en-US" altLang="zh-TW" dirty="0" err="1" smtClean="0">
                <a:solidFill>
                  <a:schemeClr val="bg1"/>
                </a:solidFill>
              </a:rPr>
              <a:t>nonip</a:t>
            </a:r>
            <a:r>
              <a:rPr lang="en-US" altLang="zh-TW" dirty="0" smtClean="0">
                <a:solidFill>
                  <a:schemeClr val="bg1"/>
                </a:solidFill>
              </a:rPr>
              <a:t>/-</a:t>
            </a:r>
            <a:r>
              <a:rPr lang="en-US" altLang="zh-TW" dirty="0" err="1" smtClean="0">
                <a:solidFill>
                  <a:schemeClr val="bg1"/>
                </a:solidFill>
              </a:rPr>
              <a:t>ip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–</a:t>
            </a:r>
            <a:r>
              <a:rPr lang="en-US" altLang="zh-TW" dirty="0" err="1">
                <a:solidFill>
                  <a:schemeClr val="bg1"/>
                </a:solidFill>
              </a:rPr>
              <a:t>cpf</a:t>
            </a:r>
            <a:r>
              <a:rPr lang="en-US" altLang="zh-TW" dirty="0">
                <a:solidFill>
                  <a:schemeClr val="bg1"/>
                </a:solidFill>
              </a:rPr>
              <a:t> $CPF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en-US" altLang="zh-TW" dirty="0" smtClean="0">
                <a:solidFill>
                  <a:schemeClr val="bg1"/>
                </a:solidFill>
              </a:rPr>
              <a:t> –</a:t>
            </a:r>
            <a:r>
              <a:rPr lang="en-US" altLang="zh-TW" dirty="0" err="1" smtClean="0">
                <a:solidFill>
                  <a:schemeClr val="bg1"/>
                </a:solidFill>
              </a:rPr>
              <a:t>ptsi</a:t>
            </a:r>
            <a:r>
              <a:rPr lang="en-US" altLang="zh-TW" dirty="0">
                <a:solidFill>
                  <a:schemeClr val="bg1"/>
                </a:solidFill>
              </a:rPr>
              <a:t> –</a:t>
            </a:r>
            <a:r>
              <a:rPr lang="en-US" altLang="zh-TW" dirty="0" err="1">
                <a:solidFill>
                  <a:schemeClr val="bg1"/>
                </a:solidFill>
              </a:rPr>
              <a:t>nonip</a:t>
            </a:r>
            <a:r>
              <a:rPr lang="en-US" altLang="zh-TW" dirty="0">
                <a:solidFill>
                  <a:schemeClr val="bg1"/>
                </a:solidFill>
              </a:rPr>
              <a:t>/-</a:t>
            </a:r>
            <a:r>
              <a:rPr lang="en-US" altLang="zh-TW" dirty="0" err="1" smtClean="0">
                <a:solidFill>
                  <a:schemeClr val="bg1"/>
                </a:solidFill>
              </a:rPr>
              <a:t>ip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5434" y="5162358"/>
            <a:ext cx="2520280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1329450" y="5846434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ocv</a:t>
            </a:r>
            <a:r>
              <a:rPr lang="en-US" altLang="zh-TW" dirty="0" smtClean="0"/>
              <a:t> table folders</a:t>
            </a:r>
          </a:p>
        </p:txBody>
      </p:sp>
      <p:sp>
        <p:nvSpPr>
          <p:cNvPr id="7" name="矩形 6"/>
          <p:cNvSpPr/>
          <p:nvPr/>
        </p:nvSpPr>
        <p:spPr>
          <a:xfrm>
            <a:off x="1329450" y="5327188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ocv</a:t>
            </a:r>
            <a:r>
              <a:rPr lang="en-US" altLang="zh-TW" dirty="0" smtClean="0"/>
              <a:t> table index</a:t>
            </a:r>
          </a:p>
        </p:txBody>
      </p:sp>
      <p:sp>
        <p:nvSpPr>
          <p:cNvPr id="8" name="流程圖: 文件 7"/>
          <p:cNvSpPr/>
          <p:nvPr/>
        </p:nvSpPr>
        <p:spPr>
          <a:xfrm>
            <a:off x="1257442" y="4483096"/>
            <a:ext cx="1656184" cy="664072"/>
          </a:xfrm>
          <a:prstGeom prst="flowChartDocument">
            <a:avLst/>
          </a:prstGeom>
          <a:solidFill>
            <a:srgbClr val="F9860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lang="en-US" altLang="zh-TW" sz="1600" b="1" dirty="0"/>
              <a:t>$DESIGN_AOCV</a:t>
            </a:r>
            <a:endParaRPr lang="zh-TW" altLang="en-US" sz="1600" b="1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330719" y="4981050"/>
            <a:ext cx="2808312" cy="936104"/>
          </a:xfrm>
          <a:prstGeom prst="wedgeRoundRectCallout">
            <a:avLst>
              <a:gd name="adj1" fmla="val -78554"/>
              <a:gd name="adj2" fmla="val 20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fstaH</a:t>
            </a:r>
            <a:r>
              <a:rPr lang="en-US" altLang="zh-TW" dirty="0"/>
              <a:t> </a:t>
            </a:r>
            <a:r>
              <a:rPr lang="en-US" altLang="zh-TW" dirty="0" smtClean="0"/>
              <a:t>needs to read this folder before running AOCV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55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7170" y="102046"/>
            <a:ext cx="7560000" cy="1080000"/>
          </a:xfrm>
        </p:spPr>
        <p:txBody>
          <a:bodyPr/>
          <a:lstStyle/>
          <a:p>
            <a:r>
              <a:rPr lang="en-US" altLang="zh-TW" dirty="0"/>
              <a:t>Flat </a:t>
            </a:r>
            <a:r>
              <a:rPr lang="en-US" altLang="zh-TW" dirty="0" smtClean="0"/>
              <a:t>netlist (block)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AOCV table index 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193592" y="5011286"/>
            <a:ext cx="8950408" cy="12763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sz="1800" dirty="0" err="1"/>
              <a:t>fstaH</a:t>
            </a:r>
            <a:r>
              <a:rPr lang="en-US" altLang="zh-TW" sz="1800" dirty="0"/>
              <a:t> </a:t>
            </a:r>
            <a:r>
              <a:rPr lang="zh-TW" altLang="en-US" sz="1800" dirty="0"/>
              <a:t>發現目錄下同時存在兩個</a:t>
            </a:r>
            <a:r>
              <a:rPr lang="en-US" altLang="zh-TW" sz="1800" dirty="0"/>
              <a:t>AOCV folder</a:t>
            </a:r>
            <a:r>
              <a:rPr lang="zh-TW" altLang="en-US" sz="1800" dirty="0"/>
              <a:t>以上</a:t>
            </a:r>
            <a:r>
              <a:rPr lang="en-US" altLang="zh-TW" sz="1800" dirty="0"/>
              <a:t>, </a:t>
            </a:r>
            <a:r>
              <a:rPr lang="zh-TW" altLang="en-US" sz="1800" dirty="0"/>
              <a:t>會自動切換成</a:t>
            </a:r>
            <a:r>
              <a:rPr lang="en-US" altLang="zh-TW" sz="1800" dirty="0"/>
              <a:t>multiple AOCV </a:t>
            </a:r>
            <a:r>
              <a:rPr lang="en-US" altLang="zh-TW" sz="1800" dirty="0" smtClean="0"/>
              <a:t>mode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進入</a:t>
            </a:r>
            <a:r>
              <a:rPr lang="en-US" altLang="zh-TW" sz="1800" dirty="0"/>
              <a:t>multiple AOCV mode,</a:t>
            </a:r>
            <a:r>
              <a:rPr lang="zh-TW" altLang="en-US" sz="1800" dirty="0"/>
              <a:t> </a:t>
            </a:r>
            <a:r>
              <a:rPr lang="en-US" altLang="zh-TW" sz="1800" dirty="0" err="1"/>
              <a:t>fstaH</a:t>
            </a:r>
            <a:r>
              <a:rPr lang="zh-TW" altLang="en-US" sz="1800" dirty="0"/>
              <a:t>會先建立 </a:t>
            </a:r>
            <a:r>
              <a:rPr lang="en-US" altLang="zh-TW" sz="1800" dirty="0"/>
              <a:t>$</a:t>
            </a:r>
            <a:r>
              <a:rPr lang="en-US" altLang="zh-TW" sz="1800" dirty="0" err="1"/>
              <a:t>Top_flat_AOCV</a:t>
            </a:r>
            <a:r>
              <a:rPr lang="en-US" altLang="zh-TW" sz="1800" dirty="0"/>
              <a:t> folder</a:t>
            </a:r>
            <a:r>
              <a:rPr lang="zh-TW" altLang="en-US" sz="1800" dirty="0"/>
              <a:t>當作給</a:t>
            </a:r>
            <a:r>
              <a:rPr lang="en-US" altLang="zh-TW" sz="1800" dirty="0"/>
              <a:t>flat netlist</a:t>
            </a:r>
            <a:r>
              <a:rPr lang="zh-TW" altLang="en-US" sz="1800" dirty="0"/>
              <a:t>使用的</a:t>
            </a:r>
            <a:r>
              <a:rPr lang="en-US" altLang="zh-TW" sz="1800" dirty="0" err="1"/>
              <a:t>aocv</a:t>
            </a:r>
            <a:r>
              <a:rPr lang="en-US" altLang="zh-TW" sz="1800" dirty="0"/>
              <a:t> table </a:t>
            </a:r>
            <a:r>
              <a:rPr lang="en-US" altLang="zh-TW" sz="1800" dirty="0" smtClean="0"/>
              <a:t>index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en-US" altLang="zh-TW" sz="1800" dirty="0" err="1"/>
              <a:t>fstaH</a:t>
            </a:r>
            <a:r>
              <a:rPr lang="en-US" altLang="zh-TW" sz="1800" dirty="0"/>
              <a:t> </a:t>
            </a:r>
            <a:r>
              <a:rPr lang="zh-TW" altLang="en-US" sz="1800" dirty="0"/>
              <a:t>會根據不同</a:t>
            </a:r>
            <a:r>
              <a:rPr lang="en-US" altLang="zh-TW" sz="1800" dirty="0"/>
              <a:t>netlist</a:t>
            </a:r>
            <a:r>
              <a:rPr lang="zh-TW" altLang="en-US" sz="1800" dirty="0"/>
              <a:t>的</a:t>
            </a:r>
            <a:r>
              <a:rPr lang="en-US" altLang="zh-TW" sz="1800" dirty="0" err="1"/>
              <a:t>aocv</a:t>
            </a:r>
            <a:r>
              <a:rPr lang="en-US" altLang="zh-TW" sz="1800" dirty="0"/>
              <a:t> table index, </a:t>
            </a:r>
            <a:r>
              <a:rPr lang="zh-TW" altLang="en-US" sz="1800" dirty="0"/>
              <a:t>去</a:t>
            </a:r>
            <a:r>
              <a:rPr lang="en-US" altLang="zh-TW" sz="1800" dirty="0"/>
              <a:t>assign</a:t>
            </a:r>
            <a:r>
              <a:rPr lang="zh-TW" altLang="en-US" sz="1800" dirty="0"/>
              <a:t>對應的</a:t>
            </a:r>
            <a:r>
              <a:rPr lang="en-US" altLang="zh-TW" sz="1800" dirty="0" err="1"/>
              <a:t>aocv</a:t>
            </a:r>
            <a:r>
              <a:rPr lang="en-US" altLang="zh-TW" sz="1800" dirty="0"/>
              <a:t> table</a:t>
            </a:r>
          </a:p>
          <a:p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2947" y="1184777"/>
            <a:ext cx="8496944" cy="792088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##Run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flat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netlist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in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multiple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AOCV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mode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–group $SDC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zh-TW" altLang="en-US" dirty="0" smtClean="0">
                <a:solidFill>
                  <a:schemeClr val="bg1"/>
                </a:solidFill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%&gt;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fstaH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–</a:t>
            </a:r>
            <a:r>
              <a:rPr lang="en-US" altLang="zh-TW" dirty="0" err="1" smtClean="0">
                <a:solidFill>
                  <a:schemeClr val="bg1"/>
                </a:solidFill>
              </a:rPr>
              <a:t>cpf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$CPF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947" y="2180164"/>
            <a:ext cx="1728192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Netlist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5332" y="2684057"/>
            <a:ext cx="115212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 </a:t>
            </a:r>
            <a:endParaRPr lang="en-US" altLang="zh-TW" dirty="0"/>
          </a:p>
          <a:p>
            <a:pPr algn="ctr"/>
            <a:r>
              <a:rPr lang="en-US" altLang="zh-TW" dirty="0" smtClean="0"/>
              <a:t>netlist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90955" y="3758070"/>
            <a:ext cx="2347823" cy="971454"/>
          </a:xfrm>
          <a:prstGeom prst="wedgeRoundRectCallout">
            <a:avLst>
              <a:gd name="adj1" fmla="val -9156"/>
              <a:gd name="adj2" fmla="val -73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$</a:t>
            </a:r>
            <a:r>
              <a:rPr lang="en-US" altLang="zh-TW" sz="1400" b="1" dirty="0" err="1" smtClean="0"/>
              <a:t>Top.v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Top_AOCV</a:t>
            </a:r>
            <a:endParaRPr lang="en-US" altLang="zh-TW" sz="14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tbl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(AOCV 2.0)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Top.aocv_index</a:t>
            </a:r>
            <a:endParaRPr lang="en-US" altLang="zh-TW" sz="1400" b="1" dirty="0" smtClean="0">
              <a:solidFill>
                <a:srgbClr val="FFC000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2555029" y="3819208"/>
            <a:ext cx="2408790" cy="910316"/>
          </a:xfrm>
          <a:prstGeom prst="wedgeRoundRectCallout">
            <a:avLst>
              <a:gd name="adj1" fmla="val -22587"/>
              <a:gd name="adj2" fmla="val -8641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$</a:t>
            </a:r>
            <a:r>
              <a:rPr lang="en-US" altLang="zh-TW" sz="1400" b="1" dirty="0" err="1" smtClean="0"/>
              <a:t>Block.v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Block_AOCV</a:t>
            </a:r>
            <a:endParaRPr lang="en-US" altLang="zh-TW" sz="1400" b="1" dirty="0" smtClean="0">
              <a:solidFill>
                <a:srgbClr val="F9860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tbl</a:t>
            </a:r>
            <a:r>
              <a:rPr lang="en-US" altLang="zh-TW" sz="1400" b="1" dirty="0" smtClean="0">
                <a:solidFill>
                  <a:srgbClr val="F98607"/>
                </a:solidFill>
              </a:rPr>
              <a:t> (AOCV 2.0)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Block.aocv_index</a:t>
            </a:r>
            <a:endParaRPr lang="en-US" altLang="zh-TW" sz="1400" b="1" dirty="0" smtClean="0">
              <a:solidFill>
                <a:srgbClr val="F98607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175082" y="3898156"/>
            <a:ext cx="360040" cy="493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67170" y="3652306"/>
            <a:ext cx="2862930" cy="123110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/>
                </a:solidFill>
              </a:rPr>
              <a:t>$</a:t>
            </a:r>
            <a:r>
              <a:rPr lang="en-US" altLang="zh-TW" sz="1600" b="1" dirty="0" err="1" smtClean="0">
                <a:solidFill>
                  <a:schemeClr val="bg1"/>
                </a:solidFill>
              </a:rPr>
              <a:t>Top.v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, $</a:t>
            </a:r>
            <a:r>
              <a:rPr lang="en-US" altLang="zh-TW" sz="1600" b="1" dirty="0" err="1" smtClean="0">
                <a:solidFill>
                  <a:schemeClr val="bg1"/>
                </a:solidFill>
              </a:rPr>
              <a:t>Block.v</a:t>
            </a:r>
            <a:endParaRPr lang="en-US" altLang="zh-TW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600" b="1" dirty="0" err="1" smtClean="0">
                <a:solidFill>
                  <a:srgbClr val="FFC000"/>
                </a:solidFill>
              </a:rPr>
              <a:t>Top_flat_AOCV</a:t>
            </a:r>
            <a:endParaRPr lang="en-US" altLang="zh-TW" sz="16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Top.aocv_index</a:t>
            </a:r>
            <a:endParaRPr lang="en-US" altLang="zh-TW" sz="14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Block.aocv_index</a:t>
            </a:r>
            <a:endParaRPr lang="en-US" altLang="zh-TW" sz="14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tbl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(AOCV 3.0)</a:t>
            </a:r>
            <a:endParaRPr lang="en-US" altLang="zh-TW" sz="1400" b="1" dirty="0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186" y="2180001"/>
            <a:ext cx="1728192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87250" y="2684057"/>
            <a:ext cx="115212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7512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8575" y="215175"/>
            <a:ext cx="7560000" cy="1080000"/>
          </a:xfrm>
        </p:spPr>
        <p:txBody>
          <a:bodyPr/>
          <a:lstStyle/>
          <a:p>
            <a:r>
              <a:rPr lang="en-US" altLang="zh-TW" dirty="0" smtClean="0"/>
              <a:t>(AOCV3.0) </a:t>
            </a:r>
            <a:r>
              <a:rPr lang="en-US" altLang="zh-TW" dirty="0"/>
              <a:t>flatten w/ $</a:t>
            </a:r>
            <a:r>
              <a:rPr lang="en-US" altLang="zh-TW" dirty="0" err="1" smtClean="0"/>
              <a:t>block_AOCV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38" y="1071564"/>
            <a:ext cx="7900456" cy="17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44038" y="1495426"/>
            <a:ext cx="7900456" cy="431006"/>
          </a:xfrm>
          <a:prstGeom prst="rect">
            <a:avLst/>
          </a:prstGeom>
          <a:noFill/>
          <a:ln w="57150">
            <a:solidFill>
              <a:srgbClr val="F986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9" y="3000375"/>
            <a:ext cx="8772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" y="3676649"/>
            <a:ext cx="7419975" cy="18764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410075"/>
            <a:ext cx="7620000" cy="173147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94" y="5057775"/>
            <a:ext cx="7315200" cy="1724025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5724" y="3676649"/>
            <a:ext cx="4000501" cy="1619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6330" y="4410075"/>
            <a:ext cx="4961995" cy="1619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776" y="5038726"/>
            <a:ext cx="4747150" cy="23708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743575" y="3171826"/>
            <a:ext cx="1990726" cy="342899"/>
          </a:xfrm>
          <a:prstGeom prst="rect">
            <a:avLst/>
          </a:prstGeom>
          <a:noFill/>
          <a:ln w="38100">
            <a:solidFill>
              <a:srgbClr val="F986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2019301"/>
            <a:ext cx="944038" cy="3428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0" y="2438401"/>
            <a:ext cx="944038" cy="3428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0" y="1081090"/>
            <a:ext cx="944038" cy="3428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20000" y="1081089"/>
            <a:ext cx="1152525" cy="342899"/>
          </a:xfrm>
          <a:prstGeom prst="rect">
            <a:avLst/>
          </a:prstGeom>
          <a:noFill/>
          <a:ln w="57150">
            <a:solidFill>
              <a:srgbClr val="F986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AOCV 3.0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064" y="3609977"/>
            <a:ext cx="8887663" cy="3171823"/>
          </a:xfrm>
          <a:prstGeom prst="rect">
            <a:avLst/>
          </a:prstGeom>
          <a:noFill/>
          <a:ln w="38100">
            <a:solidFill>
              <a:srgbClr val="F9860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0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1186" y="65462"/>
            <a:ext cx="7560000" cy="1080000"/>
          </a:xfrm>
        </p:spPr>
        <p:txBody>
          <a:bodyPr/>
          <a:lstStyle/>
          <a:p>
            <a:r>
              <a:rPr lang="en-US" altLang="zh-TW" dirty="0"/>
              <a:t>Flat </a:t>
            </a:r>
            <a:r>
              <a:rPr lang="en-US" altLang="zh-TW" dirty="0" smtClean="0"/>
              <a:t>netlist (harden IP)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AOCV table index 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7054" y="1145625"/>
            <a:ext cx="1728192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Netlist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89439" y="1649518"/>
            <a:ext cx="1152128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IP_cp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algn="ctr"/>
            <a:r>
              <a:rPr lang="en-US" altLang="zh-TW" dirty="0" smtClean="0"/>
              <a:t>netlist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515793" y="2723531"/>
            <a:ext cx="2297092" cy="971454"/>
          </a:xfrm>
          <a:prstGeom prst="wedgeRoundRectCallout">
            <a:avLst>
              <a:gd name="adj1" fmla="val -9156"/>
              <a:gd name="adj2" fmla="val -73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$</a:t>
            </a:r>
            <a:r>
              <a:rPr lang="en-US" altLang="zh-TW" sz="1400" b="1" dirty="0" err="1" smtClean="0"/>
              <a:t>Top.v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Top_AOCV</a:t>
            </a:r>
            <a:endParaRPr lang="en-US" altLang="zh-TW" sz="14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tbl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(AOCV 2.0)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Top.aocv_index</a:t>
            </a:r>
            <a:endParaRPr lang="en-US" altLang="zh-TW" sz="1400" b="1" dirty="0" smtClean="0">
              <a:solidFill>
                <a:srgbClr val="FFC000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2929136" y="2784669"/>
            <a:ext cx="2332021" cy="910316"/>
          </a:xfrm>
          <a:prstGeom prst="wedgeRoundRectCallout">
            <a:avLst>
              <a:gd name="adj1" fmla="val -22587"/>
              <a:gd name="adj2" fmla="val -8641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$</a:t>
            </a:r>
            <a:r>
              <a:rPr lang="en-US" altLang="zh-TW" sz="1400" b="1" dirty="0" err="1" smtClean="0"/>
              <a:t>IP_cp.v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IP_cp_AOCV</a:t>
            </a:r>
            <a:endParaRPr lang="en-US" altLang="zh-TW" sz="1400" b="1" dirty="0" smtClean="0">
              <a:solidFill>
                <a:srgbClr val="F9860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tbl</a:t>
            </a:r>
            <a:r>
              <a:rPr lang="en-US" altLang="zh-TW" sz="1400" b="1" dirty="0" smtClean="0">
                <a:solidFill>
                  <a:srgbClr val="F98607"/>
                </a:solidFill>
              </a:rPr>
              <a:t> (AOCV 2.0)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IP.aocv_index</a:t>
            </a:r>
            <a:endParaRPr lang="en-US" altLang="zh-TW" sz="1400" b="1" dirty="0" smtClean="0">
              <a:solidFill>
                <a:srgbClr val="F98607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549189" y="2863617"/>
            <a:ext cx="360040" cy="493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41277" y="2617767"/>
            <a:ext cx="2862930" cy="123110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/>
                </a:solidFill>
              </a:rPr>
              <a:t>$</a:t>
            </a:r>
            <a:r>
              <a:rPr lang="en-US" altLang="zh-TW" sz="1600" b="1" dirty="0" err="1" smtClean="0">
                <a:solidFill>
                  <a:schemeClr val="bg1"/>
                </a:solidFill>
              </a:rPr>
              <a:t>Top.v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, $</a:t>
            </a:r>
            <a:r>
              <a:rPr lang="en-US" altLang="zh-TW" sz="1600" b="1" dirty="0" err="1" smtClean="0">
                <a:solidFill>
                  <a:schemeClr val="bg1"/>
                </a:solidFill>
              </a:rPr>
              <a:t>IP_cp.v</a:t>
            </a:r>
            <a:endParaRPr lang="en-US" altLang="zh-TW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FFC000"/>
                </a:solidFill>
              </a:rPr>
              <a:t>$</a:t>
            </a:r>
            <a:r>
              <a:rPr lang="en-US" altLang="zh-TW" sz="1600" b="1" dirty="0" err="1">
                <a:solidFill>
                  <a:srgbClr val="FFC000"/>
                </a:solidFill>
              </a:rPr>
              <a:t>Top_flat_AOCV</a:t>
            </a:r>
            <a:endParaRPr lang="en-US" altLang="zh-TW" sz="1600" b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>
                <a:solidFill>
                  <a:srgbClr val="FFC000"/>
                </a:solidFill>
              </a:rPr>
              <a:t>Top.aocv_index</a:t>
            </a:r>
            <a:endParaRPr lang="en-US" altLang="zh-TW" sz="1400" b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$.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aocv_index</a:t>
            </a:r>
            <a:endParaRPr lang="en-US" altLang="zh-TW" sz="1400" b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rgbClr val="FFC000"/>
                </a:solidFill>
              </a:rPr>
              <a:t>*.</a:t>
            </a:r>
            <a:r>
              <a:rPr lang="en-US" altLang="zh-TW" sz="1400" b="1" dirty="0" err="1">
                <a:solidFill>
                  <a:srgbClr val="FFC000"/>
                </a:solidFill>
              </a:rPr>
              <a:t>tbl</a:t>
            </a:r>
            <a:r>
              <a:rPr lang="en-US" altLang="zh-TW" sz="1400" b="1" dirty="0">
                <a:solidFill>
                  <a:srgbClr val="FFC000"/>
                </a:solidFill>
              </a:rPr>
              <a:t> (AOCV 3.0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)</a:t>
            </a:r>
            <a:endParaRPr lang="en-US" altLang="zh-TW" sz="1400" b="1" dirty="0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5293" y="1145462"/>
            <a:ext cx="1728192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61357" y="1649518"/>
            <a:ext cx="1152128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43056" y="4425144"/>
            <a:ext cx="8496944" cy="2415410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err="1">
                <a:solidFill>
                  <a:schemeClr val="bg1"/>
                </a:solidFill>
              </a:rPr>
              <a:t>object_type</a:t>
            </a:r>
            <a:r>
              <a:rPr lang="en-US" altLang="zh-TW" dirty="0">
                <a:solidFill>
                  <a:schemeClr val="bg1"/>
                </a:solidFill>
              </a:rPr>
              <a:t>: </a:t>
            </a:r>
            <a:r>
              <a:rPr lang="en-US" altLang="zh-TW" dirty="0" err="1">
                <a:solidFill>
                  <a:schemeClr val="bg1"/>
                </a:solidFill>
              </a:rPr>
              <a:t>lib_cell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object_spec</a:t>
            </a:r>
            <a:r>
              <a:rPr lang="en-US" altLang="zh-TW" dirty="0">
                <a:solidFill>
                  <a:schemeClr val="bg1"/>
                </a:solidFill>
              </a:rPr>
              <a:t>: fsj0p_crs_core_ffg0p99vm40c/XOR3PCRMX3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delay_type</a:t>
            </a:r>
            <a:r>
              <a:rPr lang="en-US" altLang="zh-TW" dirty="0">
                <a:solidFill>
                  <a:schemeClr val="bg1"/>
                </a:solidFill>
              </a:rPr>
              <a:t>: cell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rf_type</a:t>
            </a:r>
            <a:r>
              <a:rPr lang="en-US" altLang="zh-TW" dirty="0">
                <a:solidFill>
                  <a:schemeClr val="bg1"/>
                </a:solidFill>
              </a:rPr>
              <a:t>: rise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derate_type</a:t>
            </a:r>
            <a:r>
              <a:rPr lang="en-US" altLang="zh-TW" dirty="0">
                <a:solidFill>
                  <a:schemeClr val="bg1"/>
                </a:solidFill>
              </a:rPr>
              <a:t>: late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path_type</a:t>
            </a:r>
            <a:r>
              <a:rPr lang="en-US" altLang="zh-TW" dirty="0">
                <a:solidFill>
                  <a:schemeClr val="bg1"/>
                </a:solidFill>
              </a:rPr>
              <a:t>: clock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depth: 1 2 3 5 10 20 30 40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distance: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table: 1.14968 1.1159 1.10093 1.08592 1.07082 1.061 1.05742 1.05528</a:t>
            </a:r>
          </a:p>
        </p:txBody>
      </p:sp>
      <p:sp>
        <p:nvSpPr>
          <p:cNvPr id="14" name="矩形 13"/>
          <p:cNvSpPr/>
          <p:nvPr/>
        </p:nvSpPr>
        <p:spPr>
          <a:xfrm>
            <a:off x="131975" y="4807669"/>
            <a:ext cx="5129182" cy="193745"/>
          </a:xfrm>
          <a:prstGeom prst="rect">
            <a:avLst/>
          </a:prstGeom>
          <a:noFill/>
          <a:ln>
            <a:solidFill>
              <a:srgbClr val="FF0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73271" y="5186094"/>
            <a:ext cx="6966729" cy="6158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object_spec</a:t>
            </a:r>
            <a:r>
              <a:rPr lang="en-US" altLang="zh-TW" sz="1600" dirty="0"/>
              <a:t>: </a:t>
            </a:r>
            <a:r>
              <a:rPr lang="en-US" altLang="zh-TW" sz="1600" dirty="0" smtClean="0"/>
              <a:t>FXDDR4AFD622NSHJ0P_cp_ffg0p99vm40c/FXDDR4AFD622NSHJ0P_XOR3PCRMX3</a:t>
            </a:r>
            <a:endParaRPr lang="en-US" altLang="zh-TW" sz="1600" dirty="0"/>
          </a:p>
        </p:txBody>
      </p:sp>
      <p:cxnSp>
        <p:nvCxnSpPr>
          <p:cNvPr id="17" name="肘形接點 16"/>
          <p:cNvCxnSpPr/>
          <p:nvPr/>
        </p:nvCxnSpPr>
        <p:spPr>
          <a:xfrm>
            <a:off x="5261157" y="4886749"/>
            <a:ext cx="781424" cy="281926"/>
          </a:xfrm>
          <a:prstGeom prst="bentConnector3">
            <a:avLst>
              <a:gd name="adj1" fmla="val 10066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向下箭號 20"/>
          <p:cNvSpPr/>
          <p:nvPr/>
        </p:nvSpPr>
        <p:spPr>
          <a:xfrm>
            <a:off x="2438129" y="3722035"/>
            <a:ext cx="258437" cy="104129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9373909">
            <a:off x="5784182" y="3269507"/>
            <a:ext cx="258437" cy="21414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5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192" y="720000"/>
            <a:ext cx="8154808" cy="1080000"/>
          </a:xfrm>
        </p:spPr>
        <p:txBody>
          <a:bodyPr/>
          <a:lstStyle/>
          <a:p>
            <a:r>
              <a:rPr lang="en-US" altLang="zh-TW" dirty="0" smtClean="0"/>
              <a:t>If check out </a:t>
            </a:r>
            <a:r>
              <a:rPr lang="en-US" altLang="zh-TW" dirty="0" err="1"/>
              <a:t>IP_cp</a:t>
            </a:r>
            <a:r>
              <a:rPr lang="en-US" altLang="zh-TW" dirty="0"/>
              <a:t> </a:t>
            </a:r>
            <a:r>
              <a:rPr lang="en-US" altLang="zh-TW" dirty="0" smtClean="0"/>
              <a:t>without </a:t>
            </a:r>
            <a:r>
              <a:rPr lang="en-US" altLang="zh-TW" dirty="0" err="1" smtClean="0"/>
              <a:t>IP_cp_AOCV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923731" y="1980000"/>
            <a:ext cx="7716269" cy="414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mv</a:t>
            </a:r>
            <a:r>
              <a:rPr lang="en-US" altLang="zh-TW" dirty="0" smtClean="0"/>
              <a:t> IP_AOCV </a:t>
            </a:r>
            <a:r>
              <a:rPr lang="en-US" altLang="zh-TW" dirty="0" err="1"/>
              <a:t>IP_cp_AOCV</a:t>
            </a:r>
            <a:endParaRPr lang="en-US" altLang="zh-TW" dirty="0" smtClean="0"/>
          </a:p>
          <a:p>
            <a:r>
              <a:rPr lang="en-US" altLang="zh-TW" dirty="0" smtClean="0"/>
              <a:t>Script to parser </a:t>
            </a:r>
            <a:r>
              <a:rPr lang="en-US" altLang="zh-TW" dirty="0"/>
              <a:t>*</a:t>
            </a:r>
            <a:r>
              <a:rPr lang="en-US" altLang="zh-TW" dirty="0" err="1"/>
              <a:t>tbl</a:t>
            </a:r>
            <a:r>
              <a:rPr lang="en-US" altLang="zh-TW" dirty="0"/>
              <a:t> </a:t>
            </a:r>
            <a:r>
              <a:rPr lang="en-US" altLang="zh-TW" dirty="0" smtClean="0"/>
              <a:t> at *_</a:t>
            </a:r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err="1" smtClean="0"/>
              <a:t>_AOCV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/>
              <a:t>/home/</a:t>
            </a:r>
            <a:r>
              <a:rPr lang="en-US" altLang="zh-TW" dirty="0" err="1"/>
              <a:t>dmd_proj</a:t>
            </a:r>
            <a:r>
              <a:rPr lang="en-US" altLang="zh-TW" dirty="0"/>
              <a:t>/</a:t>
            </a:r>
            <a:r>
              <a:rPr lang="en-US" altLang="zh-TW" dirty="0" err="1"/>
              <a:t>minghui</a:t>
            </a:r>
            <a:r>
              <a:rPr lang="en-US" altLang="zh-TW" dirty="0"/>
              <a:t>/</a:t>
            </a:r>
            <a:r>
              <a:rPr lang="en-US" altLang="zh-TW" dirty="0" err="1"/>
              <a:t>sta</a:t>
            </a:r>
            <a:r>
              <a:rPr lang="en-US" altLang="zh-TW" dirty="0"/>
              <a:t>/script/</a:t>
            </a:r>
            <a:r>
              <a:rPr lang="en-US" altLang="zh-TW" dirty="0" err="1"/>
              <a:t>sed_tbl_corelib_to_ipcp.tcl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5192" y="3464090"/>
            <a:ext cx="8496944" cy="2655909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sz="1800" dirty="0" err="1">
                <a:solidFill>
                  <a:schemeClr val="bg1"/>
                </a:solidFill>
              </a:rPr>
              <a:t>object_type</a:t>
            </a:r>
            <a:r>
              <a:rPr lang="en-US" altLang="zh-TW" sz="1800" dirty="0">
                <a:solidFill>
                  <a:schemeClr val="bg1"/>
                </a:solidFill>
              </a:rPr>
              <a:t>: </a:t>
            </a:r>
            <a:r>
              <a:rPr lang="en-US" altLang="zh-TW" sz="1800" dirty="0" err="1">
                <a:solidFill>
                  <a:schemeClr val="bg1"/>
                </a:solidFill>
              </a:rPr>
              <a:t>lib_cell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 err="1">
                <a:solidFill>
                  <a:schemeClr val="bg1"/>
                </a:solidFill>
              </a:rPr>
              <a:t>object_spec</a:t>
            </a:r>
            <a:r>
              <a:rPr lang="en-US" altLang="zh-TW" sz="1800" dirty="0">
                <a:solidFill>
                  <a:schemeClr val="bg1"/>
                </a:solidFill>
              </a:rPr>
              <a:t>: fsj0p_crs_core_ffg0p99vm40c/XOR3PCRMX3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delay_type</a:t>
            </a:r>
            <a:r>
              <a:rPr lang="en-US" altLang="zh-TW" sz="1800" dirty="0">
                <a:solidFill>
                  <a:schemeClr val="bg1"/>
                </a:solidFill>
              </a:rPr>
              <a:t>: cell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rf_type</a:t>
            </a:r>
            <a:r>
              <a:rPr lang="en-US" altLang="zh-TW" sz="1800" dirty="0">
                <a:solidFill>
                  <a:schemeClr val="bg1"/>
                </a:solidFill>
              </a:rPr>
              <a:t>: rise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derate_type</a:t>
            </a:r>
            <a:r>
              <a:rPr lang="en-US" altLang="zh-TW" sz="1800" dirty="0">
                <a:solidFill>
                  <a:schemeClr val="bg1"/>
                </a:solidFill>
              </a:rPr>
              <a:t>: late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path_type</a:t>
            </a:r>
            <a:r>
              <a:rPr lang="en-US" altLang="zh-TW" sz="1800" dirty="0">
                <a:solidFill>
                  <a:schemeClr val="bg1"/>
                </a:solidFill>
              </a:rPr>
              <a:t>: clock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depth: 1 2 3 5 10 20 30 40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distance: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table: 1.14968 1.1159 1.10093 1.08592 1.07082 1.061 1.05742 1.05528</a:t>
            </a:r>
          </a:p>
        </p:txBody>
      </p:sp>
      <p:sp>
        <p:nvSpPr>
          <p:cNvPr id="5" name="矩形 4"/>
          <p:cNvSpPr/>
          <p:nvPr/>
        </p:nvSpPr>
        <p:spPr>
          <a:xfrm>
            <a:off x="474110" y="3846616"/>
            <a:ext cx="5656101" cy="268184"/>
          </a:xfrm>
          <a:prstGeom prst="rect">
            <a:avLst/>
          </a:prstGeom>
          <a:noFill/>
          <a:ln>
            <a:solidFill>
              <a:srgbClr val="FF0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48473" y="4225041"/>
            <a:ext cx="6033663" cy="6158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object_spec</a:t>
            </a:r>
            <a:r>
              <a:rPr lang="en-US" altLang="zh-TW" sz="2000" dirty="0"/>
              <a:t>: </a:t>
            </a:r>
            <a:r>
              <a:rPr lang="en-US" altLang="zh-TW" sz="2000" dirty="0" smtClean="0"/>
              <a:t>$IP_cp_ffg0p99vm40c/$IP_XOR3PCRMX3</a:t>
            </a:r>
            <a:endParaRPr lang="en-US" altLang="zh-TW" sz="2000" dirty="0"/>
          </a:p>
        </p:txBody>
      </p:sp>
      <p:cxnSp>
        <p:nvCxnSpPr>
          <p:cNvPr id="7" name="肘形接點 6"/>
          <p:cNvCxnSpPr/>
          <p:nvPr/>
        </p:nvCxnSpPr>
        <p:spPr>
          <a:xfrm>
            <a:off x="6130211" y="3943114"/>
            <a:ext cx="781424" cy="281926"/>
          </a:xfrm>
          <a:prstGeom prst="bentConnector3">
            <a:avLst>
              <a:gd name="adj1" fmla="val 10066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7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7170" y="102046"/>
            <a:ext cx="7560000" cy="1080000"/>
          </a:xfrm>
        </p:spPr>
        <p:txBody>
          <a:bodyPr/>
          <a:lstStyle/>
          <a:p>
            <a:r>
              <a:rPr lang="en-US" altLang="zh-TW" dirty="0"/>
              <a:t>Flat </a:t>
            </a:r>
            <a:r>
              <a:rPr lang="en-US" altLang="zh-TW" dirty="0" smtClean="0"/>
              <a:t>netlist (block+ hard IP)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AOCV table index reading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2947" y="1184777"/>
            <a:ext cx="8496944" cy="792088"/>
          </a:xfrm>
          <a:prstGeom prst="rect">
            <a:avLst/>
          </a:prstGeom>
          <a:solidFill>
            <a:srgbClr val="000000"/>
          </a:solidFill>
          <a:ln w="6350" algn="ctr">
            <a:gradFill>
              <a:gsLst>
                <a:gs pos="0">
                  <a:srgbClr val="FF9900"/>
                </a:gs>
                <a:gs pos="100000">
                  <a:srgbClr val="CC3300"/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>
              <a:defRPr sz="1600" b="1"/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##Run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flat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netlist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in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multiple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AOCV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mode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%&gt; </a:t>
            </a:r>
            <a:r>
              <a:rPr lang="en-US" altLang="zh-TW" dirty="0" err="1">
                <a:solidFill>
                  <a:schemeClr val="bg1"/>
                </a:solidFill>
              </a:rPr>
              <a:t>fstaH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–group $SDC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r>
              <a:rPr lang="zh-TW" altLang="en-US" dirty="0" smtClean="0">
                <a:solidFill>
                  <a:schemeClr val="bg1"/>
                </a:solidFill>
              </a:rPr>
              <a:t>*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%&gt;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fstaH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–</a:t>
            </a:r>
            <a:r>
              <a:rPr lang="en-US" altLang="zh-TW" dirty="0" err="1" smtClean="0">
                <a:solidFill>
                  <a:schemeClr val="bg1"/>
                </a:solidFill>
              </a:rPr>
              <a:t>cpf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$CPF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aocv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092" y="3004234"/>
            <a:ext cx="1728192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Top Netlist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1463" y="2310672"/>
            <a:ext cx="115212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Block </a:t>
            </a:r>
            <a:endParaRPr lang="en-US" altLang="zh-TW" dirty="0"/>
          </a:p>
          <a:p>
            <a:pPr algn="ctr"/>
            <a:r>
              <a:rPr lang="en-US" altLang="zh-TW" dirty="0" smtClean="0"/>
              <a:t>netlist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53100" y="4582140"/>
            <a:ext cx="2347823" cy="971454"/>
          </a:xfrm>
          <a:prstGeom prst="wedgeRoundRectCallout">
            <a:avLst>
              <a:gd name="adj1" fmla="val -9156"/>
              <a:gd name="adj2" fmla="val -73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$</a:t>
            </a:r>
            <a:r>
              <a:rPr lang="en-US" altLang="zh-TW" sz="1400" b="1" dirty="0" err="1" smtClean="0"/>
              <a:t>Top.v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Top_AOCV</a:t>
            </a:r>
            <a:endParaRPr lang="en-US" altLang="zh-TW" sz="14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tbl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(AOCV 2.0)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Top.aocv_index</a:t>
            </a:r>
            <a:endParaRPr lang="en-US" altLang="zh-TW" sz="1400" b="1" dirty="0" smtClean="0">
              <a:solidFill>
                <a:srgbClr val="FFC000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2761160" y="3445823"/>
            <a:ext cx="2408790" cy="910316"/>
          </a:xfrm>
          <a:prstGeom prst="wedgeRoundRectCallout">
            <a:avLst>
              <a:gd name="adj1" fmla="val -22587"/>
              <a:gd name="adj2" fmla="val -8641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$</a:t>
            </a:r>
            <a:r>
              <a:rPr lang="en-US" altLang="zh-TW" sz="1400" b="1" dirty="0" err="1" smtClean="0"/>
              <a:t>Block.v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Block_AOCV</a:t>
            </a:r>
            <a:endParaRPr lang="en-US" altLang="zh-TW" sz="1400" b="1" dirty="0" smtClean="0">
              <a:solidFill>
                <a:srgbClr val="F9860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tbl</a:t>
            </a:r>
            <a:r>
              <a:rPr lang="en-US" altLang="zh-TW" sz="1400" b="1" dirty="0" smtClean="0">
                <a:solidFill>
                  <a:srgbClr val="F98607"/>
                </a:solidFill>
              </a:rPr>
              <a:t> (AOCV 2.0)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Block.aocv_index</a:t>
            </a:r>
            <a:endParaRPr lang="en-US" altLang="zh-TW" sz="1400" b="1" dirty="0" smtClean="0">
              <a:solidFill>
                <a:srgbClr val="F98607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277718" y="4356139"/>
            <a:ext cx="360040" cy="493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030657" y="4843459"/>
            <a:ext cx="2862930" cy="144655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/>
                </a:solidFill>
              </a:rPr>
              <a:t>$</a:t>
            </a:r>
            <a:r>
              <a:rPr lang="en-US" altLang="zh-TW" sz="1600" b="1" dirty="0" err="1" smtClean="0">
                <a:solidFill>
                  <a:schemeClr val="bg1"/>
                </a:solidFill>
              </a:rPr>
              <a:t>Top.v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, $</a:t>
            </a:r>
            <a:r>
              <a:rPr lang="en-US" altLang="zh-TW" sz="1600" b="1" dirty="0" err="1" smtClean="0">
                <a:solidFill>
                  <a:schemeClr val="bg1"/>
                </a:solidFill>
              </a:rPr>
              <a:t>Block.v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, </a:t>
            </a:r>
            <a:r>
              <a:rPr lang="en-US" altLang="zh-TW" sz="1600" b="1" dirty="0">
                <a:solidFill>
                  <a:schemeClr val="bg1"/>
                </a:solidFill>
              </a:rPr>
              <a:t>$</a:t>
            </a:r>
            <a:r>
              <a:rPr lang="en-US" altLang="zh-TW" sz="1600" b="1" dirty="0" err="1">
                <a:solidFill>
                  <a:schemeClr val="bg1"/>
                </a:solidFill>
              </a:rPr>
              <a:t>IP_cp.v</a:t>
            </a:r>
            <a:endParaRPr lang="en-US" altLang="zh-TW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600" b="1" dirty="0" err="1" smtClean="0">
                <a:solidFill>
                  <a:srgbClr val="FFC000"/>
                </a:solidFill>
              </a:rPr>
              <a:t>Top_flat_AOCV</a:t>
            </a:r>
            <a:endParaRPr lang="en-US" altLang="zh-TW" sz="16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Top.aocv_index</a:t>
            </a:r>
            <a:endParaRPr lang="en-US" altLang="zh-TW" sz="14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Block.aocv_index</a:t>
            </a:r>
            <a:endParaRPr lang="en-US" altLang="zh-TW" sz="14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rgbClr val="FFC000"/>
                </a:solidFill>
              </a:rPr>
              <a:t>$</a:t>
            </a:r>
            <a:r>
              <a:rPr lang="en-US" altLang="zh-TW" sz="1400" b="1" dirty="0" err="1">
                <a:solidFill>
                  <a:srgbClr val="FFC000"/>
                </a:solidFill>
              </a:rPr>
              <a:t>IP.aocv_index</a:t>
            </a:r>
            <a:endParaRPr lang="en-US" altLang="zh-TW" sz="1400" b="1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FC000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FC000"/>
                </a:solidFill>
              </a:rPr>
              <a:t>tbl</a:t>
            </a:r>
            <a:r>
              <a:rPr lang="en-US" altLang="zh-TW" sz="1400" b="1" dirty="0" smtClean="0">
                <a:solidFill>
                  <a:srgbClr val="FFC000"/>
                </a:solidFill>
              </a:rPr>
              <a:t> (AOCV 3.0)</a:t>
            </a:r>
            <a:endParaRPr lang="en-US" altLang="zh-TW" sz="1400" b="1" dirty="0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0367" y="2229270"/>
            <a:ext cx="2361693" cy="2433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62406" y="2501310"/>
            <a:ext cx="115212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Block.v</a:t>
            </a:r>
            <a:endParaRPr lang="en-US" altLang="zh-TW" dirty="0" smtClean="0"/>
          </a:p>
        </p:txBody>
      </p:sp>
      <p:sp>
        <p:nvSpPr>
          <p:cNvPr id="13" name="矩形 12"/>
          <p:cNvSpPr/>
          <p:nvPr/>
        </p:nvSpPr>
        <p:spPr>
          <a:xfrm>
            <a:off x="2622079" y="4487368"/>
            <a:ext cx="1152128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IP_cp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algn="ctr"/>
            <a:r>
              <a:rPr lang="en-US" altLang="zh-TW" dirty="0" smtClean="0"/>
              <a:t>netlist</a:t>
            </a:r>
          </a:p>
        </p:txBody>
      </p:sp>
      <p:sp>
        <p:nvSpPr>
          <p:cNvPr id="14" name="圓角矩形圖說文字 13"/>
          <p:cNvSpPr/>
          <p:nvPr/>
        </p:nvSpPr>
        <p:spPr>
          <a:xfrm>
            <a:off x="2761776" y="5622519"/>
            <a:ext cx="2332021" cy="910316"/>
          </a:xfrm>
          <a:prstGeom prst="wedgeRoundRectCallout">
            <a:avLst>
              <a:gd name="adj1" fmla="val -22587"/>
              <a:gd name="adj2" fmla="val -8641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$</a:t>
            </a:r>
            <a:r>
              <a:rPr lang="en-US" altLang="zh-TW" sz="1400" b="1" dirty="0" err="1" smtClean="0"/>
              <a:t>IP_cp.v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IP_cp_AOCV</a:t>
            </a:r>
            <a:endParaRPr lang="en-US" altLang="zh-TW" sz="1400" b="1" dirty="0" smtClean="0">
              <a:solidFill>
                <a:srgbClr val="F9860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*.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tbl</a:t>
            </a:r>
            <a:r>
              <a:rPr lang="en-US" altLang="zh-TW" sz="1400" b="1" dirty="0" smtClean="0">
                <a:solidFill>
                  <a:srgbClr val="F98607"/>
                </a:solidFill>
              </a:rPr>
              <a:t> (AOCV 2.0)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F98607"/>
                </a:solidFill>
              </a:rPr>
              <a:t>$</a:t>
            </a:r>
            <a:r>
              <a:rPr lang="en-US" altLang="zh-TW" sz="1400" b="1" dirty="0" err="1" smtClean="0">
                <a:solidFill>
                  <a:srgbClr val="F98607"/>
                </a:solidFill>
              </a:rPr>
              <a:t>IP.aocv_index</a:t>
            </a:r>
            <a:endParaRPr lang="en-US" altLang="zh-TW" sz="1400" b="1" dirty="0" smtClean="0">
              <a:solidFill>
                <a:srgbClr val="F9860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2406" y="3567929"/>
            <a:ext cx="1152128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IP_cp.v</a:t>
            </a:r>
            <a:endParaRPr lang="en-US" altLang="zh-TW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30657" y="2193127"/>
            <a:ext cx="6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TOP.v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8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raday template">
  <a:themeElements>
    <a:clrScheme name="Faraday template">
      <a:dk1>
        <a:srgbClr val="545454"/>
      </a:dk1>
      <a:lt1>
        <a:srgbClr val="FFFFFF"/>
      </a:lt1>
      <a:dk2>
        <a:srgbClr val="777777"/>
      </a:dk2>
      <a:lt2>
        <a:srgbClr val="FFFFFF"/>
      </a:lt2>
      <a:accent1>
        <a:srgbClr val="0090D2"/>
      </a:accent1>
      <a:accent2>
        <a:srgbClr val="21C0FF"/>
      </a:accent2>
      <a:accent3>
        <a:srgbClr val="81DBFF"/>
      </a:accent3>
      <a:accent4>
        <a:srgbClr val="BE0037"/>
      </a:accent4>
      <a:accent5>
        <a:srgbClr val="0068A2"/>
      </a:accent5>
      <a:accent6>
        <a:srgbClr val="0698BA"/>
      </a:accent6>
      <a:hlink>
        <a:srgbClr val="3F3F3F"/>
      </a:hlink>
      <a:folHlink>
        <a:srgbClr val="3F3F3F"/>
      </a:folHlink>
    </a:clrScheme>
    <a:fontScheme name="UBS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111859</TotalTime>
  <Words>992</Words>
  <Application>Microsoft Office PowerPoint</Application>
  <PresentationFormat>如螢幕大小 (4:3)</PresentationFormat>
  <Paragraphs>231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華康中黑體</vt:lpstr>
      <vt:lpstr>微軟正黑體</vt:lpstr>
      <vt:lpstr>新細明體</vt:lpstr>
      <vt:lpstr>Arial</vt:lpstr>
      <vt:lpstr>Calibri</vt:lpstr>
      <vt:lpstr>Century Gothic</vt:lpstr>
      <vt:lpstr>Wingdings</vt:lpstr>
      <vt:lpstr>Faraday template</vt:lpstr>
      <vt:lpstr>fstaH aocv table index</vt:lpstr>
      <vt:lpstr>Generate AOCV Index Folder</vt:lpstr>
      <vt:lpstr>CPF AOCV Mode Usage</vt:lpstr>
      <vt:lpstr>Read AOCV Index Folder</vt:lpstr>
      <vt:lpstr>Flat netlist (block) AOCV table index reading</vt:lpstr>
      <vt:lpstr>(AOCV3.0) flatten w/ $block_AOCV</vt:lpstr>
      <vt:lpstr>Flat netlist (harden IP) AOCV table index reading</vt:lpstr>
      <vt:lpstr>If check out IP_cp without IP_cp_AOCV…</vt:lpstr>
      <vt:lpstr>Flat netlist (block+ hard IP) AOCV table index reading</vt:lpstr>
      <vt:lpstr>(AOCV3.0) flatten w/ ($block_AOCV +$IP_AOCV) </vt:lpstr>
      <vt:lpstr>Check (setup/hold)time_derating.log</vt:lpstr>
      <vt:lpstr>List AOCV table non-annotated cell</vt:lpstr>
      <vt:lpstr>Check AOCV Index Folder</vt:lpstr>
      <vt:lpstr>28nm Case Demo (generating)</vt:lpstr>
      <vt:lpstr>28nm Case Demo (reading)</vt:lpstr>
      <vt:lpstr>28nm Case Demo (checking)</vt:lpstr>
    </vt:vector>
  </TitlesOfParts>
  <Company>Faraday-Tech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Genie Ching-Ling Chien(簡菁伶)</dc:creator>
  <cp:lastModifiedBy>Ming Ming-Hui Huang (黃明慧)</cp:lastModifiedBy>
  <cp:revision>5435</cp:revision>
  <cp:lastPrinted>2015-08-06T11:04:11Z</cp:lastPrinted>
  <dcterms:created xsi:type="dcterms:W3CDTF">2012-12-17T03:20:11Z</dcterms:created>
  <dcterms:modified xsi:type="dcterms:W3CDTF">2018-10-25T02:38:47Z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