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16"/>
  </p:notesMasterIdLst>
  <p:handoutMasterIdLst>
    <p:handoutMasterId r:id="rId17"/>
  </p:handoutMasterIdLst>
  <p:sldIdLst>
    <p:sldId id="1085" r:id="rId2"/>
    <p:sldId id="1921" r:id="rId3"/>
    <p:sldId id="1911" r:id="rId4"/>
    <p:sldId id="1913" r:id="rId5"/>
    <p:sldId id="1916" r:id="rId6"/>
    <p:sldId id="1917" r:id="rId7"/>
    <p:sldId id="1914" r:id="rId8"/>
    <p:sldId id="1915" r:id="rId9"/>
    <p:sldId id="1922" r:id="rId10"/>
    <p:sldId id="1920" r:id="rId11"/>
    <p:sldId id="1923" r:id="rId12"/>
    <p:sldId id="1924" r:id="rId13"/>
    <p:sldId id="1925" r:id="rId14"/>
    <p:sldId id="1927" r:id="rId15"/>
  </p:sldIdLst>
  <p:sldSz cx="9144000" cy="6858000" type="screen4x3"/>
  <p:notesSz cx="7010400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EB005A"/>
    <a:srgbClr val="000000"/>
    <a:srgbClr val="F98607"/>
    <a:srgbClr val="BAE18F"/>
    <a:srgbClr val="FF004B"/>
    <a:srgbClr val="FAB876"/>
    <a:srgbClr val="D6003D"/>
    <a:srgbClr val="BE0037"/>
    <a:srgbClr val="8CC8FE"/>
    <a:srgbClr val="AF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0998" autoAdjust="0"/>
  </p:normalViewPr>
  <p:slideViewPr>
    <p:cSldViewPr snapToGrid="0">
      <p:cViewPr varScale="1">
        <p:scale>
          <a:sx n="71" d="100"/>
          <a:sy n="71" d="100"/>
        </p:scale>
        <p:origin x="540" y="60"/>
      </p:cViewPr>
      <p:guideLst>
        <p:guide orient="horz" pos="1056"/>
        <p:guide pos="288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3564" y="-11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B501-4AA8-44E6-A0F3-7F4F8817B213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4531-A72D-405F-823F-CF126A4FA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6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90FBF4-500E-458C-9DD9-F6657EAE5B12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927009-C44B-487B-BF54-BA289DEBE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77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27009-C44B-487B-BF54-BA289DEBE3EB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48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80000" y="2520000"/>
            <a:ext cx="7200000" cy="1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080000" y="1080000"/>
            <a:ext cx="7200000" cy="1080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r">
              <a:defRPr sz="3600" b="1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7242629" y="561562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Confidential</a:t>
            </a:r>
            <a:endParaRPr lang="zh-TW" alt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8343582" y="1171575"/>
            <a:ext cx="0" cy="981075"/>
          </a:xfrm>
          <a:prstGeom prst="line">
            <a:avLst/>
          </a:prstGeom>
          <a:ln w="28575">
            <a:solidFill>
              <a:srgbClr val="EB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49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0" y="72640"/>
            <a:ext cx="7560000" cy="10800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>
                <a:solidFill>
                  <a:srgbClr val="EB005A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1080000" y="1238081"/>
            <a:ext cx="7560000" cy="4881919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800" baseline="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3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7560000" cy="1080000"/>
          </a:xfrm>
          <a:prstGeom prst="rect">
            <a:avLst/>
          </a:prstGeom>
        </p:spPr>
        <p:txBody>
          <a:bodyPr anchor="ctr"/>
          <a:lstStyle>
            <a:lvl1pPr>
              <a:defRPr sz="3600" baseline="0">
                <a:solidFill>
                  <a:srgbClr val="EB005A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67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插頁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260000" y="2880000"/>
            <a:ext cx="7560000" cy="1080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2" y="3990441"/>
            <a:ext cx="7945966" cy="11121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51"/>
            <a:ext cx="2336800" cy="72396"/>
          </a:xfrm>
          <a:prstGeom prst="rect">
            <a:avLst/>
          </a:prstGeom>
        </p:spPr>
      </p:pic>
      <p:sp>
        <p:nvSpPr>
          <p:cNvPr id="6" name="Text Box 15"/>
          <p:cNvSpPr txBox="1">
            <a:spLocks noChangeArrowheads="1"/>
          </p:cNvSpPr>
          <p:nvPr userDrawn="1"/>
        </p:nvSpPr>
        <p:spPr bwMode="auto">
          <a:xfrm>
            <a:off x="8604125" y="6402594"/>
            <a:ext cx="5043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fld id="{B9BB4768-2ACB-4A6A-8962-41794B66754D}" type="slidenum">
              <a:rPr lang="en-US" altLang="zh-TW" sz="1000" b="1">
                <a:solidFill>
                  <a:srgbClr val="333333"/>
                </a:solidFill>
                <a:ea typeface="華康中黑體" pitchFamily="49" charset="-120"/>
              </a:rPr>
              <a:pPr algn="l"/>
              <a:t>‹#›</a:t>
            </a:fld>
            <a:endParaRPr lang="en-US" altLang="zh-TW" sz="1000" b="1" dirty="0">
              <a:solidFill>
                <a:srgbClr val="333333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1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 userDrawn="1"/>
        </p:nvSpPr>
        <p:spPr bwMode="auto">
          <a:xfrm>
            <a:off x="8604125" y="6402594"/>
            <a:ext cx="5043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fld id="{B9BB4768-2ACB-4A6A-8962-41794B66754D}" type="slidenum">
              <a:rPr lang="en-US" altLang="zh-TW" sz="1000" b="1">
                <a:solidFill>
                  <a:srgbClr val="333333"/>
                </a:solidFill>
                <a:ea typeface="華康中黑體" pitchFamily="49" charset="-120"/>
              </a:rPr>
              <a:pPr algn="l"/>
              <a:t>‹#›</a:t>
            </a:fld>
            <a:endParaRPr lang="en-US" altLang="zh-TW" sz="1000" b="1" dirty="0">
              <a:solidFill>
                <a:srgbClr val="333333"/>
              </a:solidFill>
              <a:ea typeface="華康中黑體" pitchFamily="49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314888" y="641942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Confidential</a:t>
            </a:r>
            <a:endParaRPr lang="zh-TW" altLang="en-US" sz="1050" b="1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6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5" r:id="rId3"/>
    <p:sldLayoutId id="214748374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 baseline="0">
          <a:solidFill>
            <a:srgbClr val="FA4646"/>
          </a:solidFill>
          <a:latin typeface="Century Gothic" panose="020B0502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 smtClean="0">
                <a:latin typeface="+mj-lt"/>
              </a:rPr>
              <a:t>Anthony/ DMD.LDF</a:t>
            </a:r>
            <a:endParaRPr lang="zh-TW" altLang="en-US" dirty="0">
              <a:latin typeface="+mj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err="1" smtClean="0"/>
              <a:t>fstaH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Design Rule Check</a:t>
            </a:r>
            <a:endParaRPr lang="zh-TW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62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Slew Sign-off Corner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848994" y="949323"/>
            <a:ext cx="7560000" cy="4881919"/>
          </a:xfrm>
        </p:spPr>
        <p:txBody>
          <a:bodyPr/>
          <a:lstStyle/>
          <a:p>
            <a:r>
              <a:rPr lang="en-US" altLang="zh-TW" dirty="0" smtClean="0"/>
              <a:t>Both function and DFT mode should do the slew check and follow the sign off checking corner as below table</a:t>
            </a:r>
          </a:p>
          <a:p>
            <a:r>
              <a:rPr lang="en-US" altLang="zh-TW" dirty="0" smtClean="0"/>
              <a:t>Design rule check should do the </a:t>
            </a:r>
            <a:r>
              <a:rPr lang="en-US" altLang="zh-TW" dirty="0" smtClean="0">
                <a:solidFill>
                  <a:srgbClr val="EB005A"/>
                </a:solidFill>
              </a:rPr>
              <a:t>flatten checking </a:t>
            </a:r>
            <a:r>
              <a:rPr lang="en-US" altLang="zh-TW" dirty="0" smtClean="0"/>
              <a:t>as the same with the timing check</a:t>
            </a:r>
          </a:p>
          <a:p>
            <a:r>
              <a:rPr lang="en-US" altLang="zh-TW" dirty="0" smtClean="0"/>
              <a:t>The process </a:t>
            </a:r>
            <a:r>
              <a:rPr lang="en-US" altLang="zh-TW" dirty="0" smtClean="0">
                <a:solidFill>
                  <a:srgbClr val="EB005A"/>
                </a:solidFill>
              </a:rPr>
              <a:t>below the 130 nm should also consider the SI effect</a:t>
            </a:r>
            <a:endParaRPr lang="zh-TW" altLang="en-US" dirty="0">
              <a:solidFill>
                <a:srgbClr val="EB005A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04183"/>
              </p:ext>
            </p:extLst>
          </p:nvPr>
        </p:nvGraphicFramePr>
        <p:xfrm>
          <a:off x="1910645" y="3390282"/>
          <a:ext cx="5928989" cy="33375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916356"/>
                <a:gridCol w="2861302"/>
                <a:gridCol w="11513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Process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Checking Corner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 effect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110 nm</a:t>
                      </a:r>
                      <a:r>
                        <a:rPr lang="en-US" altLang="zh-TW" dirty="0" smtClean="0">
                          <a:sym typeface="Wingdings 3" panose="05040102010807070707" pitchFamily="18" charset="2"/>
                        </a:rPr>
                        <a:t>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 nm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WC_TYP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YES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55 nm ~ 65 nm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WC_CMAX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YES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55 nm </a:t>
                      </a:r>
                      <a:r>
                        <a:rPr lang="en-US" altLang="zh-TW" dirty="0" err="1" smtClean="0"/>
                        <a:t>uLP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WCC_CMAX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YES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 nm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WC_CMAX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YES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HPC 28 nm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WCG_CMAX,</a:t>
                      </a:r>
                      <a:r>
                        <a:rPr lang="en-US" altLang="zh-TW" baseline="0" dirty="0" smtClean="0"/>
                        <a:t> WCGC_CMAX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YES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HPC+ 28 nm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WCG_CMAX,</a:t>
                      </a:r>
                      <a:r>
                        <a:rPr lang="en-US" altLang="zh-TW" baseline="0" dirty="0" smtClean="0"/>
                        <a:t> WCGC_CMAX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YES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 nm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WCG_CMAX,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smtClean="0"/>
                        <a:t>WCGC_RCMIN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YES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0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 the slew checking </a:t>
            </a:r>
            <a:br>
              <a:rPr lang="en-US" altLang="zh-TW" dirty="0" smtClean="0"/>
            </a:br>
            <a:r>
              <a:rPr lang="en-US" altLang="zh-TW" dirty="0" smtClean="0"/>
              <a:t>on the power/ground pin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Currently, </a:t>
            </a:r>
            <a:r>
              <a:rPr lang="en-US" altLang="zh-TW" dirty="0" err="1" smtClean="0"/>
              <a:t>fstaH</a:t>
            </a:r>
            <a:r>
              <a:rPr lang="en-US" altLang="zh-TW" dirty="0" smtClean="0"/>
              <a:t> will use the keyword like VCC* and GND* to find out the power/ground pin then disable the slew checking on those pins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42870" y="2686848"/>
            <a:ext cx="5234259" cy="3308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100" dirty="0"/>
              <a:t>****************************************</a:t>
            </a:r>
          </a:p>
          <a:p>
            <a:r>
              <a:rPr lang="zh-TW" altLang="en-US" sz="1100" dirty="0"/>
              <a:t>Report : constraint</a:t>
            </a:r>
          </a:p>
          <a:p>
            <a:r>
              <a:rPr lang="zh-TW" altLang="en-US" sz="1100" dirty="0"/>
              <a:t>    -all_violators</a:t>
            </a:r>
          </a:p>
          <a:p>
            <a:r>
              <a:rPr lang="zh-TW" altLang="en-US" sz="1100" dirty="0"/>
              <a:t>    -max_transition</a:t>
            </a:r>
          </a:p>
          <a:p>
            <a:r>
              <a:rPr lang="zh-TW" altLang="en-US" sz="1100" dirty="0"/>
              <a:t>Design : FSF0AS132A</a:t>
            </a:r>
          </a:p>
          <a:p>
            <a:r>
              <a:rPr lang="zh-TW" altLang="en-US" sz="1100" dirty="0"/>
              <a:t>Version: P-2019.03-SP3</a:t>
            </a:r>
          </a:p>
          <a:p>
            <a:r>
              <a:rPr lang="zh-TW" altLang="en-US" sz="1100" dirty="0"/>
              <a:t>Date   : Wed Oct 30 17:46:30 2019</a:t>
            </a:r>
          </a:p>
          <a:p>
            <a:r>
              <a:rPr lang="zh-TW" altLang="en-US" sz="1100" dirty="0"/>
              <a:t>***************************************</a:t>
            </a:r>
            <a:r>
              <a:rPr lang="zh-TW" altLang="en-US" sz="1100" dirty="0" smtClean="0"/>
              <a:t>*</a:t>
            </a:r>
            <a:endParaRPr lang="zh-TW" altLang="en-US" sz="1100" dirty="0"/>
          </a:p>
          <a:p>
            <a:r>
              <a:rPr lang="zh-TW" altLang="en-US" sz="1100" dirty="0"/>
              <a:t>   max</a:t>
            </a:r>
            <a:r>
              <a:rPr lang="zh-TW" altLang="en-US" sz="1100" dirty="0" smtClean="0"/>
              <a:t>_transition</a:t>
            </a:r>
            <a:endParaRPr lang="zh-TW" altLang="en-US" sz="1100" dirty="0"/>
          </a:p>
          <a:p>
            <a:r>
              <a:rPr lang="zh-TW" altLang="en-US" sz="1100" dirty="0"/>
              <a:t>                             Required        Actual</a:t>
            </a:r>
          </a:p>
          <a:p>
            <a:r>
              <a:rPr lang="zh-TW" altLang="en-US" sz="1100" dirty="0"/>
              <a:t>   Pin                      Transition     Transition        Slack</a:t>
            </a:r>
          </a:p>
          <a:p>
            <a:r>
              <a:rPr lang="zh-TW" altLang="en-US" sz="1100" dirty="0"/>
              <a:t>   -----------------------------------------------------------------</a:t>
            </a:r>
          </a:p>
          <a:p>
            <a:r>
              <a:rPr lang="zh-TW" altLang="en-US" sz="1100" b="1" dirty="0" smtClean="0">
                <a:solidFill>
                  <a:srgbClr val="EB005A"/>
                </a:solidFill>
              </a:rPr>
              <a:t>   u</a:t>
            </a:r>
            <a:r>
              <a:rPr lang="zh-TW" altLang="en-US" sz="1100" b="1" dirty="0">
                <a:solidFill>
                  <a:srgbClr val="EB005A"/>
                </a:solidFill>
              </a:rPr>
              <a:t>_core/u_FXREG0101HF0L/GNDA</a:t>
            </a:r>
            <a:r>
              <a:rPr lang="zh-TW" altLang="en-US" sz="1100" dirty="0"/>
              <a:t>   0.4969      2.5000        -2.0031  (VIOLATED)</a:t>
            </a:r>
          </a:p>
          <a:p>
            <a:r>
              <a:rPr lang="zh-TW" altLang="en-US" sz="1100" dirty="0"/>
              <a:t>   </a:t>
            </a:r>
            <a:r>
              <a:rPr lang="zh-TW" altLang="en-US" sz="1100" b="1" dirty="0">
                <a:solidFill>
                  <a:srgbClr val="EB005A"/>
                </a:solidFill>
              </a:rPr>
              <a:t>u_core/u_FXREG0101HF0L/VCC33A   </a:t>
            </a:r>
            <a:r>
              <a:rPr lang="zh-TW" altLang="en-US" sz="1100" dirty="0"/>
              <a:t>0.4969    2.5000        -2.0031  (VIOLATED)</a:t>
            </a:r>
          </a:p>
          <a:p>
            <a:r>
              <a:rPr lang="zh-TW" altLang="en-US" sz="1100" dirty="0"/>
              <a:t>   </a:t>
            </a:r>
            <a:r>
              <a:rPr lang="zh-TW" altLang="en-US" sz="1100" b="1" dirty="0">
                <a:solidFill>
                  <a:srgbClr val="EB005A"/>
                </a:solidFill>
              </a:rPr>
              <a:t>u_core/u_FXREG0201HF0L/GNDA   </a:t>
            </a:r>
            <a:r>
              <a:rPr lang="zh-TW" altLang="en-US" sz="1100" dirty="0"/>
              <a:t>0.4969      2.5000        -2.0031  (VIOLATED)</a:t>
            </a:r>
          </a:p>
          <a:p>
            <a:r>
              <a:rPr lang="zh-TW" altLang="en-US" sz="1100" dirty="0"/>
              <a:t>   </a:t>
            </a:r>
            <a:r>
              <a:rPr lang="zh-TW" altLang="en-US" sz="1100" b="1" dirty="0">
                <a:solidFill>
                  <a:srgbClr val="EB005A"/>
                </a:solidFill>
              </a:rPr>
              <a:t>u_core/u_FXREG0201HF0L/VCC33A   </a:t>
            </a:r>
            <a:r>
              <a:rPr lang="zh-TW" altLang="en-US" sz="1100" dirty="0"/>
              <a:t>0.4969    2.5000        -2.0031  (VIOLATED)</a:t>
            </a:r>
          </a:p>
          <a:p>
            <a:r>
              <a:rPr lang="zh-TW" altLang="en-US" sz="1100" dirty="0"/>
              <a:t>   u_pin_module/pad_gmii_col/IO   0.9073     2.5000        -1.5927  (VIOLATED)</a:t>
            </a:r>
          </a:p>
          <a:p>
            <a:r>
              <a:rPr lang="zh-TW" altLang="en-US" sz="1100" dirty="0"/>
              <a:t>   u_pin_module/pad_gmii_crs/IO   0.9073     2.5000        -1.5927  (VIOLATED)</a:t>
            </a:r>
          </a:p>
          <a:p>
            <a:r>
              <a:rPr lang="zh-TW" altLang="en-US" sz="1100" dirty="0"/>
              <a:t>   u_pin_module/pad_gmii_gtxclk/IO   0.9073   2.5000       -1.5927  (VIOLATED)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278293" y="5995446"/>
            <a:ext cx="3427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The result without removing the power/ground pins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56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Constraint conflict</a:t>
            </a:r>
            <a:br>
              <a:rPr lang="en-US" altLang="zh-TW" dirty="0" smtClean="0"/>
            </a:br>
            <a:r>
              <a:rPr lang="en-US" altLang="zh-TW" dirty="0" err="1" smtClean="0"/>
              <a:t>set_input_transition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en-US" altLang="zh-TW" dirty="0" err="1"/>
              <a:t>set_max_transition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Below </a:t>
            </a:r>
            <a:r>
              <a:rPr lang="en-US" altLang="zh-TW" dirty="0" err="1" smtClean="0"/>
              <a:t>hss_tcdclk</a:t>
            </a:r>
            <a:r>
              <a:rPr lang="en-US" altLang="zh-TW" dirty="0" smtClean="0"/>
              <a:t>_*FTCBUF/I are connected to the boundary input port directly, and causing the slew violation because the constraint conflict</a:t>
            </a:r>
          </a:p>
          <a:p>
            <a:pPr lvl="1"/>
            <a:r>
              <a:rPr lang="en-US" altLang="zh-TW" sz="1600" dirty="0" smtClean="0"/>
              <a:t>the value of </a:t>
            </a:r>
            <a:r>
              <a:rPr lang="en-US" altLang="zh-TW" sz="1600" dirty="0" err="1" smtClean="0"/>
              <a:t>set_input_transition</a:t>
            </a:r>
            <a:r>
              <a:rPr lang="en-US" altLang="zh-TW" sz="1600" dirty="0" smtClean="0"/>
              <a:t> will be set as the pin’s actual transition</a:t>
            </a:r>
          </a:p>
          <a:p>
            <a:pPr lvl="1"/>
            <a:r>
              <a:rPr lang="en-US" altLang="zh-TW" sz="1600" dirty="0"/>
              <a:t>the value of </a:t>
            </a:r>
            <a:r>
              <a:rPr lang="en-US" altLang="zh-TW" sz="1600" dirty="0" err="1" smtClean="0"/>
              <a:t>set_max_transition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will be set as the pin’s </a:t>
            </a:r>
            <a:r>
              <a:rPr lang="en-US" altLang="zh-TW" sz="1600" dirty="0" smtClean="0"/>
              <a:t>required transition</a:t>
            </a:r>
            <a:endParaRPr lang="zh-TW" altLang="en-US" sz="1600" dirty="0"/>
          </a:p>
          <a:p>
            <a:pPr lvl="1"/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69200" y="3034246"/>
            <a:ext cx="5181600" cy="3308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100" dirty="0"/>
              <a:t>****************************************</a:t>
            </a:r>
          </a:p>
          <a:p>
            <a:r>
              <a:rPr lang="zh-TW" altLang="en-US" sz="1100" dirty="0"/>
              <a:t>Report : constraint</a:t>
            </a:r>
          </a:p>
          <a:p>
            <a:r>
              <a:rPr lang="zh-TW" altLang="en-US" sz="1100" dirty="0"/>
              <a:t>    -max_transition</a:t>
            </a:r>
          </a:p>
          <a:p>
            <a:r>
              <a:rPr lang="zh-TW" altLang="en-US" sz="1100" dirty="0"/>
              <a:t>Design : mac_top_mid</a:t>
            </a:r>
          </a:p>
          <a:p>
            <a:r>
              <a:rPr lang="zh-TW" altLang="en-US" sz="1100" dirty="0"/>
              <a:t>Version: P-2019.03-SP3</a:t>
            </a:r>
          </a:p>
          <a:p>
            <a:r>
              <a:rPr lang="zh-TW" altLang="en-US" sz="1100" dirty="0"/>
              <a:t>Date   : Mon Oct 21 16:54:19 2019</a:t>
            </a:r>
          </a:p>
          <a:p>
            <a:r>
              <a:rPr lang="zh-TW" altLang="en-US" sz="1100" dirty="0"/>
              <a:t>***************************************</a:t>
            </a:r>
            <a:r>
              <a:rPr lang="zh-TW" altLang="en-US" sz="1100" dirty="0" smtClean="0"/>
              <a:t>*</a:t>
            </a:r>
            <a:endParaRPr lang="zh-TW" altLang="en-US" sz="1100" dirty="0"/>
          </a:p>
          <a:p>
            <a:r>
              <a:rPr lang="zh-TW" altLang="en-US" sz="1100" dirty="0"/>
              <a:t>   max</a:t>
            </a:r>
            <a:r>
              <a:rPr lang="zh-TW" altLang="en-US" sz="1100" dirty="0" smtClean="0"/>
              <a:t>_transition</a:t>
            </a:r>
            <a:endParaRPr lang="zh-TW" altLang="en-US" sz="1100" dirty="0"/>
          </a:p>
          <a:p>
            <a:r>
              <a:rPr lang="zh-TW" altLang="en-US" sz="1100" dirty="0"/>
              <a:t>                             Required        Actual</a:t>
            </a:r>
          </a:p>
          <a:p>
            <a:r>
              <a:rPr lang="zh-TW" altLang="en-US" sz="1100" dirty="0"/>
              <a:t>   Pin                      Transition     Transition        Slack</a:t>
            </a:r>
          </a:p>
          <a:p>
            <a:r>
              <a:rPr lang="zh-TW" altLang="en-US" sz="1100" dirty="0"/>
              <a:t>   -----------------------------------------------------------------</a:t>
            </a:r>
          </a:p>
          <a:p>
            <a:r>
              <a:rPr lang="zh-TW" altLang="en-US" sz="1100" dirty="0"/>
              <a:t>   hss_txdclk_0_I_64638123_FTCBUF/I   0.1000   0.1500      -0.0500  (VIOLATED)</a:t>
            </a:r>
          </a:p>
          <a:p>
            <a:r>
              <a:rPr lang="zh-TW" altLang="en-US" sz="1100" dirty="0"/>
              <a:t>   hss_txdclk_1_I_64638123_FTCBUF/I   0.1000   0.1500      -0.0500  (VIOLATED)</a:t>
            </a:r>
          </a:p>
          <a:p>
            <a:r>
              <a:rPr lang="zh-TW" altLang="en-US" sz="1100" dirty="0"/>
              <a:t>   hss_txdclk_2_I_64638123_FTCBUF/I   0.1000   0.1500      -0.0500  (VIOLATED)</a:t>
            </a:r>
          </a:p>
          <a:p>
            <a:r>
              <a:rPr lang="zh-TW" altLang="en-US" sz="1100" dirty="0"/>
              <a:t>   hss_txdclk_3_I_64638123_FTCBUF/I   0.1000   0.1500      -0.0500  (VIOLATED)</a:t>
            </a:r>
          </a:p>
          <a:p>
            <a:r>
              <a:rPr lang="zh-TW" altLang="en-US" sz="1100" dirty="0"/>
              <a:t>   hss_txdclk_4_I_64638123_FTCBUF/I   0.1000   0.1500      -0.0500  (VIOLATED)</a:t>
            </a:r>
          </a:p>
          <a:p>
            <a:r>
              <a:rPr lang="zh-TW" altLang="en-US" sz="1100" dirty="0"/>
              <a:t>   hss_txdclk_5_I_64638123_FTCBUF/I   0.1000   0.1500      -0.0500  (VIOLATED)</a:t>
            </a:r>
          </a:p>
          <a:p>
            <a:r>
              <a:rPr lang="zh-TW" altLang="en-US" sz="1100" dirty="0"/>
              <a:t>   hss_txdclk_6_I_64638123_FTCBUF/I   0.1000   0.1500      -0.0500  (VIOLATED)</a:t>
            </a:r>
          </a:p>
          <a:p>
            <a:r>
              <a:rPr lang="zh-TW" altLang="en-US" sz="1100" dirty="0"/>
              <a:t>   hss_txdclk_7_I_64638123_FTCBUF/I   0.1000   0.1500      -0.0500  (VIOLATED)</a:t>
            </a:r>
          </a:p>
        </p:txBody>
      </p:sp>
      <p:sp>
        <p:nvSpPr>
          <p:cNvPr id="10" name="雲朵形圖說文字 9"/>
          <p:cNvSpPr/>
          <p:nvPr/>
        </p:nvSpPr>
        <p:spPr>
          <a:xfrm>
            <a:off x="6285388" y="2944603"/>
            <a:ext cx="2528047" cy="1743942"/>
          </a:xfrm>
          <a:prstGeom prst="cloudCallout">
            <a:avLst>
              <a:gd name="adj1" fmla="val -54942"/>
              <a:gd name="adj2" fmla="val 5721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27576" y="3354909"/>
            <a:ext cx="235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violation </a:t>
            </a:r>
            <a:r>
              <a:rPr lang="en-US" altLang="zh-TW" dirty="0" smtClean="0">
                <a:solidFill>
                  <a:schemeClr val="bg1"/>
                </a:solidFill>
              </a:rPr>
              <a:t>must be </a:t>
            </a:r>
            <a:r>
              <a:rPr lang="en-US" altLang="zh-TW" dirty="0">
                <a:solidFill>
                  <a:schemeClr val="bg1"/>
                </a:solidFill>
              </a:rPr>
              <a:t>fixed by adjusting </a:t>
            </a:r>
            <a:r>
              <a:rPr lang="en-US" altLang="zh-TW" dirty="0" smtClean="0">
                <a:solidFill>
                  <a:schemeClr val="bg1"/>
                </a:solidFill>
              </a:rPr>
              <a:t>the SDC constraints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slew violation </a:t>
            </a:r>
            <a:br>
              <a:rPr lang="en-US" altLang="zh-TW" dirty="0" smtClean="0"/>
            </a:br>
            <a:r>
              <a:rPr lang="en-US" altLang="zh-TW" dirty="0" smtClean="0"/>
              <a:t>on the pad cell IO pin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1080000" y="1238081"/>
            <a:ext cx="7560000" cy="787943"/>
          </a:xfrm>
        </p:spPr>
        <p:txBody>
          <a:bodyPr/>
          <a:lstStyle/>
          <a:p>
            <a:r>
              <a:rPr lang="en-US" altLang="zh-TW" dirty="0" smtClean="0"/>
              <a:t>Since the slew calculated on the pad cell IO pin may include two kinds of situation</a:t>
            </a:r>
          </a:p>
        </p:txBody>
      </p:sp>
      <p:sp>
        <p:nvSpPr>
          <p:cNvPr id="4" name="矩形 3"/>
          <p:cNvSpPr/>
          <p:nvPr/>
        </p:nvSpPr>
        <p:spPr>
          <a:xfrm>
            <a:off x="903837" y="3624317"/>
            <a:ext cx="5308708" cy="2292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100" dirty="0"/>
              <a:t>****************************************</a:t>
            </a:r>
          </a:p>
          <a:p>
            <a:r>
              <a:rPr lang="zh-TW" altLang="en-US" sz="1100" dirty="0"/>
              <a:t>Report : constraint</a:t>
            </a:r>
          </a:p>
          <a:p>
            <a:r>
              <a:rPr lang="zh-TW" altLang="en-US" sz="1100" dirty="0"/>
              <a:t>	-max_transition</a:t>
            </a:r>
          </a:p>
          <a:p>
            <a:r>
              <a:rPr lang="zh-TW" altLang="en-US" sz="1100" dirty="0"/>
              <a:t>Design : FSF0AS138A</a:t>
            </a:r>
          </a:p>
          <a:p>
            <a:r>
              <a:rPr lang="zh-TW" altLang="en-US" sz="1100" dirty="0"/>
              <a:t>Version: N-2017.12-SP3-1</a:t>
            </a:r>
          </a:p>
          <a:p>
            <a:r>
              <a:rPr lang="zh-TW" altLang="en-US" sz="1100" dirty="0"/>
              <a:t>Date   : Thu Oct 31 02:54:14 2019</a:t>
            </a:r>
          </a:p>
          <a:p>
            <a:r>
              <a:rPr lang="zh-TW" altLang="en-US" sz="1100" dirty="0"/>
              <a:t>***************************************</a:t>
            </a:r>
            <a:r>
              <a:rPr lang="zh-TW" altLang="en-US" sz="1100" dirty="0" smtClean="0"/>
              <a:t>*</a:t>
            </a:r>
            <a:endParaRPr lang="zh-TW" altLang="en-US" sz="1100" dirty="0"/>
          </a:p>
          <a:p>
            <a:r>
              <a:rPr lang="zh-TW" altLang="en-US" sz="1100" dirty="0"/>
              <a:t>   max</a:t>
            </a:r>
            <a:r>
              <a:rPr lang="zh-TW" altLang="en-US" sz="1100" dirty="0" smtClean="0"/>
              <a:t>_transition</a:t>
            </a:r>
            <a:endParaRPr lang="zh-TW" altLang="en-US" sz="1100" dirty="0"/>
          </a:p>
          <a:p>
            <a:r>
              <a:rPr lang="zh-TW" altLang="en-US" sz="1100" dirty="0"/>
              <a:t>                             Required        Actual</a:t>
            </a:r>
          </a:p>
          <a:p>
            <a:r>
              <a:rPr lang="zh-TW" altLang="en-US" sz="1100" dirty="0"/>
              <a:t>   Pin                      Transition     Transition        Slack</a:t>
            </a:r>
          </a:p>
          <a:p>
            <a:r>
              <a:rPr lang="zh-TW" altLang="en-US" sz="1100" dirty="0"/>
              <a:t>   -----------------------------------------------------------------</a:t>
            </a:r>
          </a:p>
          <a:p>
            <a:r>
              <a:rPr lang="zh-TW" altLang="en-US" sz="1100" dirty="0"/>
              <a:t>   u_pad_ring/u_pad_XTAL_IN/IO   1.0800      </a:t>
            </a:r>
            <a:r>
              <a:rPr lang="zh-TW" altLang="en-US" sz="1100" b="1" dirty="0">
                <a:solidFill>
                  <a:srgbClr val="FF0000"/>
                </a:solidFill>
              </a:rPr>
              <a:t>3.9160</a:t>
            </a:r>
            <a:r>
              <a:rPr lang="zh-TW" altLang="en-US" sz="1100" dirty="0"/>
              <a:t>        -2.8360  (VIOLATED)</a:t>
            </a:r>
          </a:p>
          <a:p>
            <a:r>
              <a:rPr lang="zh-TW" altLang="en-US" sz="1100" dirty="0"/>
              <a:t>   u_pad_ring/u_pad_RSTN_OUT/IO   1.0800     </a:t>
            </a:r>
            <a:r>
              <a:rPr lang="zh-TW" altLang="en-US" sz="1100" b="1" dirty="0">
                <a:solidFill>
                  <a:srgbClr val="FF0000"/>
                </a:solidFill>
              </a:rPr>
              <a:t>2.0858</a:t>
            </a:r>
            <a:r>
              <a:rPr lang="zh-TW" altLang="en-US" sz="1100" dirty="0"/>
              <a:t>        -1.0058  (VIOLATED)</a:t>
            </a: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373" y="3192569"/>
            <a:ext cx="1800000" cy="120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275" y="1778340"/>
            <a:ext cx="1800000" cy="106290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5" name="矩形 44"/>
          <p:cNvSpPr/>
          <p:nvPr/>
        </p:nvSpPr>
        <p:spPr>
          <a:xfrm>
            <a:off x="7430432" y="2850384"/>
            <a:ext cx="97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Situation1.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7430432" y="4436113"/>
            <a:ext cx="976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Situation2.</a:t>
            </a:r>
            <a:endParaRPr lang="zh-TW" altLang="en-US" sz="1400" dirty="0"/>
          </a:p>
        </p:txBody>
      </p:sp>
      <p:sp>
        <p:nvSpPr>
          <p:cNvPr id="47" name="內容版面配置區 2"/>
          <p:cNvSpPr txBox="1">
            <a:spLocks/>
          </p:cNvSpPr>
          <p:nvPr/>
        </p:nvSpPr>
        <p:spPr>
          <a:xfrm>
            <a:off x="1080000" y="2051853"/>
            <a:ext cx="5760071" cy="439376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1600" dirty="0" smtClean="0"/>
              <a:t>Situation1. boundary port to pad cell IO pin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400" dirty="0" smtClean="0"/>
              <a:t>The slew on the IO pin will be set by the </a:t>
            </a:r>
            <a:r>
              <a:rPr lang="en-US" altLang="zh-TW" sz="1400" dirty="0" err="1" smtClean="0"/>
              <a:t>set_input_transition</a:t>
            </a:r>
            <a:r>
              <a:rPr lang="en-US" altLang="zh-TW" sz="1400" dirty="0" smtClean="0"/>
              <a:t> </a:t>
            </a:r>
          </a:p>
          <a:p>
            <a:pPr lvl="1"/>
            <a:r>
              <a:rPr lang="en-US" altLang="zh-TW" sz="1600" dirty="0" smtClean="0"/>
              <a:t>Situation2. pad cell I pin to pad cell IO pin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400" dirty="0" smtClean="0"/>
              <a:t>The slew will be </a:t>
            </a:r>
            <a:r>
              <a:rPr lang="en-US" altLang="zh-TW" sz="1400" b="1" dirty="0" smtClean="0">
                <a:solidFill>
                  <a:srgbClr val="EB005A"/>
                </a:solidFill>
              </a:rPr>
              <a:t>affected by the 87pf loading </a:t>
            </a:r>
            <a:r>
              <a:rPr lang="en-US" altLang="zh-TW" sz="1400" dirty="0" smtClean="0"/>
              <a:t>and get the large output slew on the IO pin then causing the slew violation as the result in the Fig1.</a:t>
            </a:r>
            <a:endParaRPr lang="zh-TW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823152" y="5917252"/>
            <a:ext cx="53783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dirty="0"/>
              <a:t>Fig1</a:t>
            </a:r>
            <a:r>
              <a:rPr lang="en-US" altLang="zh-TW" sz="1050" dirty="0" smtClean="0"/>
              <a:t>. the worst slew is calculated from the pad cell I pin to IO pin and causing the slew violation</a:t>
            </a:r>
            <a:endParaRPr lang="zh-TW" altLang="en-US" sz="1050" dirty="0"/>
          </a:p>
        </p:txBody>
      </p:sp>
      <p:sp>
        <p:nvSpPr>
          <p:cNvPr id="49" name="雲朵形圖說文字 48"/>
          <p:cNvSpPr/>
          <p:nvPr/>
        </p:nvSpPr>
        <p:spPr>
          <a:xfrm>
            <a:off x="6051180" y="4756454"/>
            <a:ext cx="2887761" cy="1869729"/>
          </a:xfrm>
          <a:prstGeom prst="cloudCallout">
            <a:avLst>
              <a:gd name="adj1" fmla="val -54932"/>
              <a:gd name="adj2" fmla="val -5467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390003" y="4974576"/>
            <a:ext cx="2460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Solution: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fstaH</a:t>
            </a:r>
            <a:r>
              <a:rPr lang="en-US" altLang="zh-TW" dirty="0" smtClean="0">
                <a:solidFill>
                  <a:schemeClr val="bg1"/>
                </a:solidFill>
              </a:rPr>
              <a:t> will remove the “</a:t>
            </a:r>
            <a:r>
              <a:rPr lang="en-US" altLang="zh-TW" dirty="0" err="1" smtClean="0">
                <a:solidFill>
                  <a:schemeClr val="bg1"/>
                </a:solidFill>
              </a:rPr>
              <a:t>set_load</a:t>
            </a:r>
            <a:r>
              <a:rPr lang="en-US" altLang="zh-TW" dirty="0" smtClean="0">
                <a:solidFill>
                  <a:schemeClr val="bg1"/>
                </a:solidFill>
              </a:rPr>
              <a:t> 87” constraint when doing the design rule check</a:t>
            </a:r>
          </a:p>
        </p:txBody>
      </p:sp>
    </p:spTree>
    <p:extLst>
      <p:ext uri="{BB962C8B-B14F-4D97-AF65-F5344CB8AC3E}">
        <p14:creationId xmlns:p14="http://schemas.microsoft.com/office/powerpoint/2010/main" val="41187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rule check feature in </a:t>
            </a:r>
            <a:r>
              <a:rPr lang="en-US" altLang="zh-TW" dirty="0" err="1" smtClean="0"/>
              <a:t>fstaH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4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Design rule check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Checking list</a:t>
            </a:r>
          </a:p>
          <a:p>
            <a:pPr marL="571500" lvl="1" indent="-171450" defTabSz="809625" fontAlgn="base">
              <a:spcAft>
                <a:spcPct val="0"/>
              </a:spcAft>
              <a:defRPr/>
            </a:pPr>
            <a:r>
              <a:rPr kumimoji="1" lang="en-US" altLang="zh-TW" dirty="0" smtClean="0"/>
              <a:t>The </a:t>
            </a:r>
            <a:r>
              <a:rPr kumimoji="1" lang="en-US" altLang="zh-TW" dirty="0"/>
              <a:t>clock </a:t>
            </a:r>
            <a:r>
              <a:rPr kumimoji="1" lang="en-US" altLang="zh-TW" dirty="0" smtClean="0"/>
              <a:t>tree must use the same </a:t>
            </a:r>
            <a:r>
              <a:rPr kumimoji="1" lang="en-US" altLang="zh-TW" dirty="0" err="1" smtClean="0"/>
              <a:t>Vt</a:t>
            </a:r>
            <a:r>
              <a:rPr kumimoji="1" lang="en-US" altLang="zh-TW" dirty="0" smtClean="0"/>
              <a:t> type cell</a:t>
            </a:r>
          </a:p>
          <a:p>
            <a:pPr marL="571500" lvl="1" indent="-171450" defTabSz="809625" fontAlgn="base">
              <a:spcAft>
                <a:spcPct val="0"/>
              </a:spcAft>
              <a:defRPr/>
            </a:pPr>
            <a:r>
              <a:rPr kumimoji="1" lang="en-US" altLang="zh-TW" dirty="0" smtClean="0"/>
              <a:t>Clock path should use the CK type cell</a:t>
            </a:r>
          </a:p>
          <a:p>
            <a:pPr marL="571500" lvl="1" indent="-171450" defTabSz="809625" fontAlgn="base">
              <a:spcAft>
                <a:spcPct val="0"/>
              </a:spcAft>
              <a:defRPr/>
            </a:pPr>
            <a:r>
              <a:rPr kumimoji="1" lang="en-US" altLang="zh-TW" dirty="0" smtClean="0"/>
              <a:t>Forbid </a:t>
            </a:r>
            <a:r>
              <a:rPr kumimoji="1" lang="en-US" altLang="zh-TW" dirty="0"/>
              <a:t>the delay cell in the clock </a:t>
            </a:r>
            <a:r>
              <a:rPr kumimoji="1" lang="en-US" altLang="zh-TW" dirty="0" smtClean="0"/>
              <a:t>path</a:t>
            </a:r>
          </a:p>
          <a:p>
            <a:pPr marL="571500" lvl="1" indent="-171450" defTabSz="809625" fontAlgn="base">
              <a:spcAft>
                <a:spcPct val="0"/>
              </a:spcAft>
              <a:defRPr/>
            </a:pPr>
            <a:r>
              <a:rPr kumimoji="1" lang="en-US" altLang="zh-TW" dirty="0" smtClean="0"/>
              <a:t>Input slew check on the clock path</a:t>
            </a:r>
          </a:p>
          <a:p>
            <a:pPr marL="571500" lvl="1" indent="-171450" defTabSz="809625" fontAlgn="base">
              <a:spcAft>
                <a:spcPct val="0"/>
              </a:spcAft>
              <a:defRPr/>
            </a:pPr>
            <a:r>
              <a:rPr kumimoji="1" lang="en-US" altLang="zh-TW" dirty="0"/>
              <a:t>Input slew check on the data </a:t>
            </a:r>
            <a:r>
              <a:rPr kumimoji="1" lang="en-US" altLang="zh-TW" dirty="0" smtClean="0"/>
              <a:t>path</a:t>
            </a:r>
          </a:p>
          <a:p>
            <a:pPr marL="571500" lvl="1" indent="-171450" defTabSz="809625" fontAlgn="base">
              <a:spcAft>
                <a:spcPct val="0"/>
              </a:spcAft>
              <a:defRPr/>
            </a:pPr>
            <a:r>
              <a:rPr kumimoji="1" lang="en-US" altLang="zh-TW" dirty="0" smtClean="0"/>
              <a:t>Output capacitance check</a:t>
            </a:r>
            <a:endParaRPr kumimoji="1" lang="en-US" altLang="zh-TW" dirty="0"/>
          </a:p>
          <a:p>
            <a:pPr marL="571500" lvl="1" indent="-171450" defTabSz="809625" fontAlgn="base">
              <a:spcAft>
                <a:spcPct val="0"/>
              </a:spcAft>
              <a:defRPr/>
            </a:pPr>
            <a:r>
              <a:rPr kumimoji="1" lang="en-US" altLang="zh-TW" dirty="0" smtClean="0"/>
              <a:t>Output </a:t>
            </a:r>
            <a:r>
              <a:rPr kumimoji="1" lang="en-US" altLang="zh-TW" dirty="0"/>
              <a:t>port </a:t>
            </a:r>
            <a:r>
              <a:rPr kumimoji="1" lang="en-US" altLang="zh-TW" dirty="0" smtClean="0"/>
              <a:t>slew check</a:t>
            </a:r>
            <a:endParaRPr kumimoji="1"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8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Output port slew check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The clock path and data path will have different criteria</a:t>
            </a:r>
          </a:p>
          <a:p>
            <a:pPr lvl="1"/>
            <a:r>
              <a:rPr lang="en-US" altLang="zh-TW" dirty="0" smtClean="0"/>
              <a:t>For the clock path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For the data path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3778" y="2660379"/>
            <a:ext cx="900000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Clock</a:t>
            </a:r>
          </a:p>
          <a:p>
            <a:pPr algn="ctr"/>
            <a:r>
              <a:rPr lang="en-US" altLang="zh-TW" sz="1600" dirty="0" smtClean="0"/>
              <a:t>root</a:t>
            </a:r>
            <a:endParaRPr lang="zh-TW" altLang="en-US" sz="1600" dirty="0"/>
          </a:p>
        </p:txBody>
      </p:sp>
      <p:sp>
        <p:nvSpPr>
          <p:cNvPr id="5" name="Freeform 124"/>
          <p:cNvSpPr>
            <a:spLocks/>
          </p:cNvSpPr>
          <p:nvPr/>
        </p:nvSpPr>
        <p:spPr bwMode="auto">
          <a:xfrm>
            <a:off x="4106559" y="2717901"/>
            <a:ext cx="301091" cy="380152"/>
          </a:xfrm>
          <a:custGeom>
            <a:avLst/>
            <a:gdLst>
              <a:gd name="T0" fmla="*/ 0 w 712"/>
              <a:gd name="T1" fmla="*/ 0 h 711"/>
              <a:gd name="T2" fmla="*/ 0 w 712"/>
              <a:gd name="T3" fmla="*/ 2147483647 h 711"/>
              <a:gd name="T4" fmla="*/ 2147483647 w 712"/>
              <a:gd name="T5" fmla="*/ 2147483647 h 711"/>
              <a:gd name="T6" fmla="*/ 0 w 712"/>
              <a:gd name="T7" fmla="*/ 0 h 7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2" h="711">
                <a:moveTo>
                  <a:pt x="0" y="0"/>
                </a:moveTo>
                <a:lnTo>
                  <a:pt x="0" y="711"/>
                </a:lnTo>
                <a:lnTo>
                  <a:pt x="712" y="355"/>
                </a:lnTo>
                <a:lnTo>
                  <a:pt x="0" y="0"/>
                </a:lnTo>
                <a:close/>
              </a:path>
            </a:pathLst>
          </a:custGeom>
          <a:noFill/>
          <a:ln w="158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" name="Group 151"/>
          <p:cNvGrpSpPr>
            <a:grpSpLocks/>
          </p:cNvGrpSpPr>
          <p:nvPr/>
        </p:nvGrpSpPr>
        <p:grpSpPr bwMode="auto">
          <a:xfrm>
            <a:off x="4992615" y="2764308"/>
            <a:ext cx="288925" cy="287338"/>
            <a:chOff x="1565" y="663"/>
            <a:chExt cx="182" cy="181"/>
          </a:xfrm>
        </p:grpSpPr>
        <p:sp>
          <p:nvSpPr>
            <p:cNvPr id="7" name="Rectangle 152"/>
            <p:cNvSpPr>
              <a:spLocks noChangeArrowheads="1"/>
            </p:cNvSpPr>
            <p:nvPr/>
          </p:nvSpPr>
          <p:spPr bwMode="auto">
            <a:xfrm>
              <a:off x="1565" y="663"/>
              <a:ext cx="18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Line 153"/>
            <p:cNvSpPr>
              <a:spLocks noChangeShapeType="1"/>
            </p:cNvSpPr>
            <p:nvPr/>
          </p:nvSpPr>
          <p:spPr bwMode="auto">
            <a:xfrm>
              <a:off x="1565" y="663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154"/>
            <p:cNvSpPr>
              <a:spLocks noChangeShapeType="1"/>
            </p:cNvSpPr>
            <p:nvPr/>
          </p:nvSpPr>
          <p:spPr bwMode="auto">
            <a:xfrm flipV="1">
              <a:off x="1565" y="663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11" name="直線接點 10"/>
          <p:cNvCxnSpPr/>
          <p:nvPr/>
        </p:nvCxnSpPr>
        <p:spPr>
          <a:xfrm>
            <a:off x="3209896" y="2907977"/>
            <a:ext cx="900000" cy="0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416615" y="2907977"/>
            <a:ext cx="576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232743" y="2907977"/>
            <a:ext cx="576000" cy="0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雲朵形 12"/>
          <p:cNvSpPr/>
          <p:nvPr/>
        </p:nvSpPr>
        <p:spPr>
          <a:xfrm>
            <a:off x="2625355" y="2547977"/>
            <a:ext cx="1080000" cy="7200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Comb.</a:t>
            </a:r>
          </a:p>
          <a:p>
            <a:pPr algn="ctr"/>
            <a:r>
              <a:rPr lang="en-US" altLang="zh-TW" sz="1600" dirty="0" smtClean="0"/>
              <a:t>logic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2709324" y="4772076"/>
            <a:ext cx="590222" cy="87818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</a:t>
            </a:r>
            <a:r>
              <a:rPr lang="zh-TW" altLang="en-US" sz="1200" dirty="0" smtClean="0"/>
              <a:t>例子</a:t>
            </a:r>
            <a:r>
              <a:rPr lang="en-US" altLang="zh-TW" sz="1200" dirty="0" smtClean="0"/>
              <a:t>DFF)</a:t>
            </a:r>
            <a:endParaRPr lang="zh-TW" altLang="en-US" sz="1200" dirty="0"/>
          </a:p>
        </p:txBody>
      </p:sp>
      <p:sp>
        <p:nvSpPr>
          <p:cNvPr id="17" name="Freeform 124"/>
          <p:cNvSpPr>
            <a:spLocks/>
          </p:cNvSpPr>
          <p:nvPr/>
        </p:nvSpPr>
        <p:spPr bwMode="auto">
          <a:xfrm>
            <a:off x="3888593" y="4772076"/>
            <a:ext cx="301091" cy="380152"/>
          </a:xfrm>
          <a:custGeom>
            <a:avLst/>
            <a:gdLst>
              <a:gd name="T0" fmla="*/ 0 w 712"/>
              <a:gd name="T1" fmla="*/ 0 h 711"/>
              <a:gd name="T2" fmla="*/ 0 w 712"/>
              <a:gd name="T3" fmla="*/ 2147483647 h 711"/>
              <a:gd name="T4" fmla="*/ 2147483647 w 712"/>
              <a:gd name="T5" fmla="*/ 2147483647 h 711"/>
              <a:gd name="T6" fmla="*/ 0 w 712"/>
              <a:gd name="T7" fmla="*/ 0 h 7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2" h="711">
                <a:moveTo>
                  <a:pt x="0" y="0"/>
                </a:moveTo>
                <a:lnTo>
                  <a:pt x="0" y="711"/>
                </a:lnTo>
                <a:lnTo>
                  <a:pt x="712" y="355"/>
                </a:lnTo>
                <a:lnTo>
                  <a:pt x="0" y="0"/>
                </a:lnTo>
                <a:close/>
              </a:path>
            </a:pathLst>
          </a:custGeom>
          <a:noFill/>
          <a:ln w="158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8" name="Group 151"/>
          <p:cNvGrpSpPr>
            <a:grpSpLocks/>
          </p:cNvGrpSpPr>
          <p:nvPr/>
        </p:nvGrpSpPr>
        <p:grpSpPr bwMode="auto">
          <a:xfrm>
            <a:off x="4768428" y="4818483"/>
            <a:ext cx="288925" cy="287338"/>
            <a:chOff x="1565" y="663"/>
            <a:chExt cx="182" cy="181"/>
          </a:xfrm>
        </p:grpSpPr>
        <p:sp>
          <p:nvSpPr>
            <p:cNvPr id="19" name="Rectangle 152"/>
            <p:cNvSpPr>
              <a:spLocks noChangeArrowheads="1"/>
            </p:cNvSpPr>
            <p:nvPr/>
          </p:nvSpPr>
          <p:spPr bwMode="auto">
            <a:xfrm>
              <a:off x="1565" y="663"/>
              <a:ext cx="18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" name="Line 153"/>
            <p:cNvSpPr>
              <a:spLocks noChangeShapeType="1"/>
            </p:cNvSpPr>
            <p:nvPr/>
          </p:nvSpPr>
          <p:spPr bwMode="auto">
            <a:xfrm>
              <a:off x="1565" y="663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54"/>
            <p:cNvSpPr>
              <a:spLocks noChangeShapeType="1"/>
            </p:cNvSpPr>
            <p:nvPr/>
          </p:nvSpPr>
          <p:spPr bwMode="auto">
            <a:xfrm flipV="1">
              <a:off x="1565" y="663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22" name="直線接點 21"/>
          <p:cNvCxnSpPr/>
          <p:nvPr/>
        </p:nvCxnSpPr>
        <p:spPr>
          <a:xfrm>
            <a:off x="2709323" y="5353773"/>
            <a:ext cx="164459" cy="99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2709323" y="5453361"/>
            <a:ext cx="164459" cy="99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299545" y="4969860"/>
            <a:ext cx="576000" cy="0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196157" y="4969860"/>
            <a:ext cx="576000" cy="0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5483416" y="2946450"/>
            <a:ext cx="693266" cy="316943"/>
          </a:xfrm>
          <a:prstGeom prst="straightConnector1">
            <a:avLst/>
          </a:prstGeom>
          <a:ln>
            <a:solidFill>
              <a:srgbClr val="EB005A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162042" y="5009091"/>
            <a:ext cx="642749" cy="317978"/>
          </a:xfrm>
          <a:prstGeom prst="straightConnector1">
            <a:avLst/>
          </a:prstGeom>
          <a:ln>
            <a:solidFill>
              <a:srgbClr val="EB005A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357306" y="2815906"/>
            <a:ext cx="2016000" cy="864000"/>
          </a:xfrm>
          <a:prstGeom prst="rect">
            <a:avLst/>
          </a:prstGeom>
          <a:noFill/>
          <a:ln w="19050">
            <a:solidFill>
              <a:srgbClr val="EB005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EB005A"/>
                </a:solidFill>
              </a:rPr>
              <a:t>Use the maximum slew of previous stage and </a:t>
            </a:r>
            <a:r>
              <a:rPr lang="en-US" altLang="zh-TW" sz="1600" dirty="0" smtClean="0">
                <a:solidFill>
                  <a:srgbClr val="EB005A"/>
                </a:solidFill>
              </a:rPr>
              <a:t>multiplied 0.85</a:t>
            </a:r>
            <a:endParaRPr lang="zh-TW" altLang="en-US" sz="1600" dirty="0">
              <a:solidFill>
                <a:srgbClr val="EB005A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909042" y="4830130"/>
            <a:ext cx="1800000" cy="9000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rgbClr val="EB005A"/>
                </a:solidFill>
              </a:rPr>
              <a:t>Use the </a:t>
            </a:r>
            <a:r>
              <a:rPr lang="en-US" altLang="zh-TW" sz="1600" dirty="0" smtClean="0">
                <a:solidFill>
                  <a:srgbClr val="EB005A"/>
                </a:solidFill>
              </a:rPr>
              <a:t>maximum </a:t>
            </a:r>
            <a:r>
              <a:rPr lang="en-US" altLang="zh-TW" sz="1600" dirty="0">
                <a:solidFill>
                  <a:srgbClr val="EB005A"/>
                </a:solidFill>
              </a:rPr>
              <a:t>slew of previous stage as criteria</a:t>
            </a:r>
            <a:endParaRPr lang="zh-TW" altLang="en-US" sz="1600" dirty="0">
              <a:solidFill>
                <a:srgbClr val="EB005A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49411" y="5222528"/>
            <a:ext cx="812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EB005A"/>
                </a:solidFill>
              </a:rPr>
              <a:t>Max. slew</a:t>
            </a:r>
          </a:p>
          <a:p>
            <a:pPr algn="ctr"/>
            <a:r>
              <a:rPr lang="en-US" altLang="zh-TW" sz="1200" dirty="0" smtClean="0">
                <a:solidFill>
                  <a:srgbClr val="EB005A"/>
                </a:solidFill>
              </a:rPr>
              <a:t>0.083ns</a:t>
            </a:r>
            <a:endParaRPr lang="zh-TW" altLang="en-US" sz="1200" dirty="0">
              <a:solidFill>
                <a:srgbClr val="EB005A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11439" y="5237208"/>
            <a:ext cx="812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EB005A"/>
                </a:solidFill>
              </a:rPr>
              <a:t>Max. slew</a:t>
            </a:r>
          </a:p>
          <a:p>
            <a:pPr algn="ctr"/>
            <a:r>
              <a:rPr lang="en-US" altLang="zh-TW" sz="1200" dirty="0" smtClean="0">
                <a:solidFill>
                  <a:srgbClr val="EB005A"/>
                </a:solidFill>
              </a:rPr>
              <a:t>0.083ns</a:t>
            </a:r>
            <a:endParaRPr lang="zh-TW" altLang="en-US" sz="1200" dirty="0">
              <a:solidFill>
                <a:srgbClr val="EB005A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89923" y="3169874"/>
            <a:ext cx="812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EB005A"/>
                </a:solidFill>
              </a:rPr>
              <a:t>Max. slew</a:t>
            </a:r>
          </a:p>
          <a:p>
            <a:pPr algn="ctr"/>
            <a:r>
              <a:rPr lang="en-US" altLang="zh-TW" sz="1200" dirty="0" smtClean="0">
                <a:solidFill>
                  <a:srgbClr val="EB005A"/>
                </a:solidFill>
              </a:rPr>
              <a:t>0.083ns</a:t>
            </a:r>
            <a:endParaRPr lang="zh-TW" altLang="en-US" sz="1200" dirty="0">
              <a:solidFill>
                <a:srgbClr val="EB005A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24661" y="2226954"/>
            <a:ext cx="1874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EB005A"/>
                </a:solidFill>
              </a:rPr>
              <a:t>Max. slew</a:t>
            </a:r>
          </a:p>
          <a:p>
            <a:pPr algn="ctr"/>
            <a:r>
              <a:rPr lang="en-US" altLang="zh-TW" sz="1200" dirty="0" smtClean="0">
                <a:solidFill>
                  <a:srgbClr val="EB005A"/>
                </a:solidFill>
              </a:rPr>
              <a:t>0.083ns x 0.85 = 0.071 ns</a:t>
            </a:r>
            <a:endParaRPr lang="zh-TW" altLang="en-US" sz="1200" dirty="0">
              <a:solidFill>
                <a:srgbClr val="EB0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Syntax</a:t>
            </a:r>
            <a:br>
              <a:rPr lang="en-US" altLang="zh-TW" dirty="0" smtClean="0"/>
            </a:br>
            <a:r>
              <a:rPr lang="en-US" altLang="zh-TW" dirty="0" smtClean="0"/>
              <a:t>for design rule check in </a:t>
            </a:r>
            <a:r>
              <a:rPr lang="en-US" altLang="zh-TW" dirty="0" err="1" smtClean="0"/>
              <a:t>fstaH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0" dirty="0" smtClean="0"/>
              <a:t>Syntax</a:t>
            </a:r>
          </a:p>
          <a:p>
            <a:pPr lvl="1"/>
            <a:r>
              <a:rPr lang="en-US" altLang="zh-TW" sz="1800" b="0" dirty="0" smtClean="0"/>
              <a:t>General </a:t>
            </a:r>
            <a:r>
              <a:rPr lang="en-US" altLang="zh-TW" sz="1800" b="0" dirty="0"/>
              <a:t>Syntax : </a:t>
            </a:r>
            <a:endParaRPr lang="en-US" altLang="zh-TW" sz="1800" b="0" dirty="0" smtClean="0"/>
          </a:p>
          <a:p>
            <a:pPr lvl="2"/>
            <a:r>
              <a:rPr lang="en-US" altLang="zh-TW" sz="1600" b="0" dirty="0" err="1" smtClean="0"/>
              <a:t>fstaH</a:t>
            </a:r>
            <a:r>
              <a:rPr lang="en-US" altLang="zh-TW" sz="1600" b="0" dirty="0" smtClean="0"/>
              <a:t>-group </a:t>
            </a:r>
            <a:r>
              <a:rPr lang="en-US" altLang="zh-TW" sz="1600" b="0" dirty="0"/>
              <a:t>&lt;</a:t>
            </a:r>
            <a:r>
              <a:rPr lang="en-US" altLang="zh-TW" sz="1600" b="0" dirty="0" err="1"/>
              <a:t>sdc_id</a:t>
            </a:r>
            <a:r>
              <a:rPr lang="en-US" altLang="zh-TW" sz="1600" b="0" dirty="0"/>
              <a:t>&gt; &lt;mode 1&gt; &lt;mode 2&gt; &lt;mode ...&gt; [-</a:t>
            </a:r>
            <a:r>
              <a:rPr lang="en-US" altLang="zh-TW" sz="1600" b="0" dirty="0" err="1"/>
              <a:t>ip</a:t>
            </a:r>
            <a:r>
              <a:rPr lang="en-US" altLang="zh-TW" sz="1600" b="0" dirty="0"/>
              <a:t>/-</a:t>
            </a:r>
            <a:r>
              <a:rPr lang="en-US" altLang="zh-TW" sz="1600" b="0" dirty="0" err="1"/>
              <a:t>nonip</a:t>
            </a:r>
            <a:r>
              <a:rPr lang="en-US" altLang="zh-TW" sz="1600" b="0" dirty="0"/>
              <a:t>] [-</a:t>
            </a:r>
            <a:r>
              <a:rPr lang="en-US" altLang="zh-TW" sz="1600" b="0" dirty="0" err="1"/>
              <a:t>ptsi</a:t>
            </a:r>
            <a:r>
              <a:rPr lang="en-US" altLang="zh-TW" sz="1600" b="0" dirty="0"/>
              <a:t>] [-glitch] [-</a:t>
            </a:r>
            <a:r>
              <a:rPr lang="en-US" altLang="zh-TW" sz="1600" b="0" dirty="0" err="1"/>
              <a:t>gen_aocv_index</a:t>
            </a:r>
            <a:r>
              <a:rPr lang="en-US" altLang="zh-TW" sz="1600" b="0" dirty="0"/>
              <a:t>] [-</a:t>
            </a:r>
            <a:r>
              <a:rPr lang="en-US" altLang="zh-TW" sz="1600" b="0" dirty="0" err="1"/>
              <a:t>chk_aocv_index</a:t>
            </a:r>
            <a:r>
              <a:rPr lang="en-US" altLang="zh-TW" sz="1600" b="0" dirty="0" smtClean="0"/>
              <a:t>][-</a:t>
            </a:r>
            <a:r>
              <a:rPr lang="en-US" altLang="zh-TW" sz="1600" b="0" dirty="0" err="1" smtClean="0"/>
              <a:t>drc</a:t>
            </a:r>
            <a:r>
              <a:rPr lang="en-US" altLang="zh-TW" sz="1600" b="0" dirty="0" smtClean="0"/>
              <a:t>][-</a:t>
            </a:r>
            <a:r>
              <a:rPr lang="en-US" altLang="zh-TW" sz="1600" b="0" dirty="0" err="1" smtClean="0"/>
              <a:t>drc_only</a:t>
            </a:r>
            <a:r>
              <a:rPr lang="en-US" altLang="zh-TW" sz="1600" b="0" dirty="0" smtClean="0"/>
              <a:t>][-</a:t>
            </a:r>
            <a:r>
              <a:rPr lang="en-US" altLang="zh-TW" sz="1600" b="0" dirty="0" err="1" smtClean="0"/>
              <a:t>acs</a:t>
            </a:r>
            <a:r>
              <a:rPr lang="en-US" altLang="zh-TW" sz="1600" b="0" dirty="0" smtClean="0"/>
              <a:t>]</a:t>
            </a:r>
            <a:endParaRPr lang="en-US" altLang="zh-TW" sz="1600" b="0" dirty="0"/>
          </a:p>
          <a:p>
            <a:pPr lvl="1"/>
            <a:r>
              <a:rPr lang="en-US" altLang="zh-TW" sz="1800" b="0" dirty="0" smtClean="0"/>
              <a:t>CPF-In </a:t>
            </a:r>
            <a:r>
              <a:rPr lang="en-US" altLang="zh-TW" sz="1800" b="0" dirty="0"/>
              <a:t>Flow Syntax: </a:t>
            </a:r>
            <a:endParaRPr lang="en-US" altLang="zh-TW" sz="1800" b="0" dirty="0" smtClean="0"/>
          </a:p>
          <a:p>
            <a:pPr lvl="2"/>
            <a:r>
              <a:rPr lang="en-US" altLang="zh-TW" sz="1600" b="0" dirty="0" err="1" smtClean="0"/>
              <a:t>fstaH-msv</a:t>
            </a:r>
            <a:r>
              <a:rPr lang="en-US" altLang="zh-TW" sz="1600" b="0" dirty="0" smtClean="0"/>
              <a:t>&lt;</a:t>
            </a:r>
            <a:r>
              <a:rPr lang="en-US" altLang="zh-TW" sz="1600" b="0" dirty="0" err="1" smtClean="0"/>
              <a:t>cpf_file_name</a:t>
            </a:r>
            <a:r>
              <a:rPr lang="en-US" altLang="zh-TW" sz="1600" b="0" dirty="0"/>
              <a:t>&gt; &lt;mode 1&gt; &lt;mode ...&gt; [-</a:t>
            </a:r>
            <a:r>
              <a:rPr lang="en-US" altLang="zh-TW" sz="1600" b="0" dirty="0" err="1"/>
              <a:t>ip</a:t>
            </a:r>
            <a:r>
              <a:rPr lang="en-US" altLang="zh-TW" sz="1600" b="0" dirty="0"/>
              <a:t>/-</a:t>
            </a:r>
            <a:r>
              <a:rPr lang="en-US" altLang="zh-TW" sz="1600" b="0" dirty="0" err="1"/>
              <a:t>nonip</a:t>
            </a:r>
            <a:r>
              <a:rPr lang="en-US" altLang="zh-TW" sz="1600" b="0" dirty="0"/>
              <a:t>] [-</a:t>
            </a:r>
            <a:r>
              <a:rPr lang="en-US" altLang="zh-TW" sz="1600" b="0" dirty="0" err="1"/>
              <a:t>ptsi</a:t>
            </a:r>
            <a:r>
              <a:rPr lang="en-US" altLang="zh-TW" sz="1600" b="0" dirty="0"/>
              <a:t>] [-glitch ] [-</a:t>
            </a:r>
            <a:r>
              <a:rPr lang="en-US" altLang="zh-TW" sz="1600" b="0" dirty="0" err="1"/>
              <a:t>gen_aocv_index</a:t>
            </a:r>
            <a:r>
              <a:rPr lang="en-US" altLang="zh-TW" sz="1600" b="0" dirty="0"/>
              <a:t>] [-</a:t>
            </a:r>
            <a:r>
              <a:rPr lang="en-US" altLang="zh-TW" sz="1600" b="0" dirty="0" err="1"/>
              <a:t>chk_aocv_index</a:t>
            </a:r>
            <a:r>
              <a:rPr lang="en-US" altLang="zh-TW" sz="1600" b="0" dirty="0" smtClean="0"/>
              <a:t>]</a:t>
            </a:r>
            <a:r>
              <a:rPr lang="en-US" altLang="zh-TW" sz="1600" dirty="0" smtClean="0"/>
              <a:t>[-</a:t>
            </a:r>
            <a:r>
              <a:rPr lang="en-US" altLang="zh-TW" sz="1600" dirty="0" err="1"/>
              <a:t>drc</a:t>
            </a:r>
            <a:r>
              <a:rPr lang="en-US" altLang="zh-TW" sz="1600" dirty="0"/>
              <a:t>][-</a:t>
            </a:r>
            <a:r>
              <a:rPr lang="en-US" altLang="zh-TW" sz="1600" dirty="0" err="1"/>
              <a:t>drc_only</a:t>
            </a:r>
            <a:r>
              <a:rPr lang="en-US" altLang="zh-TW" sz="1600" dirty="0" smtClean="0"/>
              <a:t>][-</a:t>
            </a:r>
            <a:r>
              <a:rPr lang="en-US" altLang="zh-TW" sz="1600" dirty="0" err="1" smtClean="0"/>
              <a:t>acs</a:t>
            </a:r>
            <a:r>
              <a:rPr lang="en-US" altLang="zh-TW" sz="1600" dirty="0" smtClean="0"/>
              <a:t>]</a:t>
            </a:r>
            <a:endParaRPr lang="en-US" altLang="zh-TW" sz="1600" dirty="0"/>
          </a:p>
          <a:p>
            <a:r>
              <a:rPr lang="en-US" altLang="zh-TW" sz="2000" b="0" dirty="0" smtClean="0"/>
              <a:t>Option</a:t>
            </a:r>
          </a:p>
          <a:p>
            <a:pPr lvl="1"/>
            <a:r>
              <a:rPr lang="en-US" altLang="zh-TW" sz="1800" dirty="0" smtClean="0"/>
              <a:t>[-</a:t>
            </a:r>
            <a:r>
              <a:rPr lang="en-US" altLang="zh-TW" sz="1800" dirty="0" err="1" smtClean="0"/>
              <a:t>drc</a:t>
            </a:r>
            <a:r>
              <a:rPr lang="en-US" altLang="zh-TW" sz="1800" dirty="0" smtClean="0"/>
              <a:t>]: timing check with the design rule check</a:t>
            </a:r>
          </a:p>
          <a:p>
            <a:pPr lvl="1"/>
            <a:r>
              <a:rPr lang="en-US" altLang="zh-TW" sz="1800" b="0" dirty="0" smtClean="0"/>
              <a:t>[-</a:t>
            </a:r>
            <a:r>
              <a:rPr lang="en-US" altLang="zh-TW" sz="1800" b="0" dirty="0" err="1" smtClean="0"/>
              <a:t>drc_only</a:t>
            </a:r>
            <a:r>
              <a:rPr lang="en-US" altLang="zh-TW" sz="1800" b="0" dirty="0" smtClean="0"/>
              <a:t>]: only analyze the design rule checking</a:t>
            </a:r>
          </a:p>
          <a:p>
            <a:pPr lvl="1"/>
            <a:r>
              <a:rPr lang="en-US" altLang="zh-TW" sz="1800" dirty="0" smtClean="0"/>
              <a:t>[-</a:t>
            </a:r>
            <a:r>
              <a:rPr lang="en-US" altLang="zh-TW" sz="1800" dirty="0" err="1" smtClean="0"/>
              <a:t>acs</a:t>
            </a:r>
            <a:r>
              <a:rPr lang="en-US" altLang="zh-TW" sz="1800" dirty="0"/>
              <a:t>]: source </a:t>
            </a:r>
            <a:r>
              <a:rPr lang="en-US" altLang="zh-TW" sz="1800" dirty="0" err="1"/>
              <a:t>acs</a:t>
            </a:r>
            <a:r>
              <a:rPr lang="en-US" altLang="zh-TW" sz="1800" dirty="0"/>
              <a:t> file only when the option be specified </a:t>
            </a:r>
            <a:endParaRPr lang="en-US" altLang="zh-TW" sz="1800" dirty="0" smtClean="0"/>
          </a:p>
          <a:p>
            <a:pPr marL="457200" lvl="1" indent="0">
              <a:buNone/>
            </a:pPr>
            <a:r>
              <a:rPr lang="en-US" altLang="zh-TW" sz="1800" dirty="0" smtClean="0"/>
              <a:t>     </a:t>
            </a:r>
            <a:r>
              <a:rPr lang="en-US" altLang="zh-TW" sz="1600" b="1" dirty="0" smtClean="0">
                <a:solidFill>
                  <a:srgbClr val="EB005A"/>
                </a:solidFill>
              </a:rPr>
              <a:t>Notice: </a:t>
            </a:r>
            <a:r>
              <a:rPr lang="en-US" altLang="zh-TW" sz="1600" b="1" dirty="0">
                <a:solidFill>
                  <a:srgbClr val="EB005A"/>
                </a:solidFill>
              </a:rPr>
              <a:t>[-</a:t>
            </a:r>
            <a:r>
              <a:rPr lang="en-US" altLang="zh-TW" sz="1600" b="1" dirty="0" err="1">
                <a:solidFill>
                  <a:srgbClr val="EB005A"/>
                </a:solidFill>
              </a:rPr>
              <a:t>acs</a:t>
            </a:r>
            <a:r>
              <a:rPr lang="en-US" altLang="zh-TW" sz="1600" b="1" dirty="0">
                <a:solidFill>
                  <a:srgbClr val="EB005A"/>
                </a:solidFill>
              </a:rPr>
              <a:t>] should be used with [-</a:t>
            </a:r>
            <a:r>
              <a:rPr lang="en-US" altLang="zh-TW" sz="1600" b="1" dirty="0" err="1">
                <a:solidFill>
                  <a:srgbClr val="EB005A"/>
                </a:solidFill>
              </a:rPr>
              <a:t>drc</a:t>
            </a:r>
            <a:r>
              <a:rPr lang="en-US" altLang="zh-TW" sz="1600" b="1" dirty="0">
                <a:solidFill>
                  <a:srgbClr val="EB005A"/>
                </a:solidFill>
              </a:rPr>
              <a:t>/-</a:t>
            </a:r>
            <a:r>
              <a:rPr lang="en-US" altLang="zh-TW" sz="1600" b="1" dirty="0" err="1">
                <a:solidFill>
                  <a:srgbClr val="EB005A"/>
                </a:solidFill>
              </a:rPr>
              <a:t>drc_only</a:t>
            </a:r>
            <a:r>
              <a:rPr lang="en-US" altLang="zh-TW" sz="1600" b="1" dirty="0" smtClean="0">
                <a:solidFill>
                  <a:srgbClr val="EB005A"/>
                </a:solidFill>
              </a:rPr>
              <a:t>]</a:t>
            </a:r>
            <a:endParaRPr lang="en-US" altLang="zh-TW" sz="1800" b="1" dirty="0" smtClean="0">
              <a:solidFill>
                <a:srgbClr val="EB005A"/>
              </a:solidFill>
            </a:endParaRPr>
          </a:p>
          <a:p>
            <a:r>
              <a:rPr lang="en-US" altLang="zh-TW" sz="2000" b="0" dirty="0" smtClean="0"/>
              <a:t>Example</a:t>
            </a:r>
            <a:endParaRPr lang="en-US" altLang="zh-TW" sz="2200" b="0" dirty="0" smtClean="0"/>
          </a:p>
          <a:p>
            <a:pPr lvl="1"/>
            <a:r>
              <a:rPr lang="en-US" altLang="zh-TW" sz="1800" dirty="0" smtClean="0"/>
              <a:t>Timing </a:t>
            </a:r>
            <a:r>
              <a:rPr lang="en-US" altLang="zh-TW" sz="1800" dirty="0"/>
              <a:t>check with the design rule </a:t>
            </a:r>
            <a:r>
              <a:rPr lang="en-US" altLang="zh-TW" sz="1800" dirty="0" smtClean="0"/>
              <a:t>check</a:t>
            </a:r>
          </a:p>
          <a:p>
            <a:pPr lvl="2"/>
            <a:r>
              <a:rPr lang="en-US" altLang="zh-TW" sz="1600" dirty="0" err="1" smtClean="0"/>
              <a:t>fstaH</a:t>
            </a:r>
            <a:r>
              <a:rPr lang="en-US" altLang="zh-TW" sz="1600" dirty="0" smtClean="0"/>
              <a:t> -group </a:t>
            </a:r>
            <a:r>
              <a:rPr lang="en-US" altLang="zh-TW" sz="1600" dirty="0"/>
              <a:t>$SDC </a:t>
            </a:r>
            <a:r>
              <a:rPr lang="en-US" altLang="zh-TW" sz="1600" dirty="0" err="1" smtClean="0"/>
              <a:t>aocvwg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rgbClr val="EB005A"/>
                </a:solidFill>
              </a:rPr>
              <a:t>-</a:t>
            </a:r>
            <a:r>
              <a:rPr lang="en-US" altLang="zh-TW" sz="1600" dirty="0" err="1" smtClean="0">
                <a:solidFill>
                  <a:srgbClr val="EB005A"/>
                </a:solidFill>
              </a:rPr>
              <a:t>drc</a:t>
            </a:r>
            <a:endParaRPr lang="en-US" altLang="zh-TW" sz="1600" dirty="0" smtClean="0">
              <a:solidFill>
                <a:srgbClr val="EB005A"/>
              </a:solidFill>
            </a:endParaRPr>
          </a:p>
          <a:p>
            <a:pPr lvl="1"/>
            <a:r>
              <a:rPr lang="en-US" altLang="zh-TW" sz="1800" dirty="0" smtClean="0"/>
              <a:t>Only </a:t>
            </a:r>
            <a:r>
              <a:rPr lang="en-US" altLang="zh-TW" sz="1800" dirty="0"/>
              <a:t>analyze the design rule </a:t>
            </a:r>
            <a:r>
              <a:rPr lang="en-US" altLang="zh-TW" sz="1800" dirty="0" smtClean="0"/>
              <a:t>checking in the worst corner</a:t>
            </a:r>
          </a:p>
          <a:p>
            <a:pPr lvl="2"/>
            <a:r>
              <a:rPr lang="en-US" altLang="zh-TW" sz="1600" dirty="0" err="1"/>
              <a:t>fstaH</a:t>
            </a:r>
            <a:r>
              <a:rPr lang="en-US" altLang="zh-TW" sz="1600" dirty="0"/>
              <a:t> -group $SDC </a:t>
            </a:r>
            <a:r>
              <a:rPr lang="en-US" altLang="zh-TW" sz="1600" dirty="0" smtClean="0"/>
              <a:t>w </a:t>
            </a:r>
            <a:r>
              <a:rPr lang="en-US" altLang="zh-TW" sz="1600" dirty="0" smtClean="0">
                <a:solidFill>
                  <a:srgbClr val="EB005A"/>
                </a:solidFill>
              </a:rPr>
              <a:t>-</a:t>
            </a:r>
            <a:r>
              <a:rPr lang="en-US" altLang="zh-TW" sz="1600" dirty="0" err="1" smtClean="0">
                <a:solidFill>
                  <a:srgbClr val="EB005A"/>
                </a:solidFill>
              </a:rPr>
              <a:t>drc_only</a:t>
            </a:r>
            <a:endParaRPr lang="en-US" altLang="zh-TW" sz="1600" b="0" dirty="0" smtClean="0">
              <a:solidFill>
                <a:srgbClr val="EB005A"/>
              </a:solidFill>
            </a:endParaRPr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endParaRPr lang="en-US" altLang="zh-TW" sz="1800" b="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fstaH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design rule check with ACS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dirty="0" err="1" smtClean="0"/>
              <a:t>fstaH</a:t>
            </a:r>
            <a:r>
              <a:rPr lang="en-US" altLang="zh-TW" sz="2000" dirty="0" smtClean="0"/>
              <a:t> only supported following command defined in the ACS</a:t>
            </a:r>
          </a:p>
          <a:p>
            <a:pPr lvl="1"/>
            <a:r>
              <a:rPr lang="en-US" altLang="zh-TW" sz="1800" dirty="0" err="1" smtClean="0"/>
              <a:t>create_clock_unbalance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global_unsync_pin</a:t>
            </a:r>
            <a:endParaRPr lang="en-US" altLang="zh-TW" sz="1800" dirty="0"/>
          </a:p>
          <a:p>
            <a:pPr lvl="1"/>
            <a:r>
              <a:rPr lang="en-US" altLang="zh-TW" sz="1800" dirty="0" err="1" smtClean="0"/>
              <a:t>global_leaf_pin</a:t>
            </a:r>
            <a:endParaRPr lang="en-US" altLang="zh-TW" sz="1800" dirty="0"/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fstaH</a:t>
            </a:r>
            <a:r>
              <a:rPr lang="en-US" altLang="zh-TW" sz="2000" dirty="0" smtClean="0"/>
              <a:t> default will search the ACS file </a:t>
            </a:r>
            <a:r>
              <a:rPr lang="en-US" altLang="zh-TW" sz="2000" dirty="0" smtClean="0">
                <a:solidFill>
                  <a:srgbClr val="EB005A"/>
                </a:solidFill>
              </a:rPr>
              <a:t>${DESIGN_NAME}.</a:t>
            </a:r>
            <a:r>
              <a:rPr lang="en-US" altLang="zh-TW" sz="2000" dirty="0" err="1" smtClean="0">
                <a:solidFill>
                  <a:srgbClr val="EB005A"/>
                </a:solidFill>
              </a:rPr>
              <a:t>acsmod</a:t>
            </a:r>
            <a:r>
              <a:rPr lang="en-US" altLang="zh-TW" sz="2000" dirty="0" smtClean="0"/>
              <a:t> in </a:t>
            </a:r>
            <a:r>
              <a:rPr lang="en-US" altLang="zh-TW" sz="2000" dirty="0"/>
              <a:t>the </a:t>
            </a:r>
            <a:r>
              <a:rPr lang="en-US" altLang="zh-TW" sz="2000" dirty="0" smtClean="0"/>
              <a:t>execution environment, then is </a:t>
            </a:r>
            <a:r>
              <a:rPr lang="en-US" altLang="zh-TW" sz="2000" dirty="0">
                <a:solidFill>
                  <a:srgbClr val="EB005A"/>
                </a:solidFill>
              </a:rPr>
              <a:t>${DESIGN_NAME}.</a:t>
            </a:r>
            <a:r>
              <a:rPr lang="en-US" altLang="zh-TW" sz="2000" dirty="0" err="1" smtClean="0">
                <a:solidFill>
                  <a:srgbClr val="EB005A"/>
                </a:solidFill>
              </a:rPr>
              <a:t>acs</a:t>
            </a:r>
            <a:endParaRPr lang="en-US" altLang="zh-TW" sz="2000" dirty="0" smtClean="0">
              <a:solidFill>
                <a:srgbClr val="EB005A"/>
              </a:solidFill>
            </a:endParaRP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When in the DRC mode </a:t>
            </a:r>
            <a:r>
              <a:rPr lang="en-US" altLang="zh-TW" sz="2000" dirty="0" smtClean="0">
                <a:solidFill>
                  <a:srgbClr val="EB005A"/>
                </a:solidFill>
              </a:rPr>
              <a:t>with the option -</a:t>
            </a:r>
            <a:r>
              <a:rPr lang="en-US" altLang="zh-TW" sz="2000" dirty="0" err="1" smtClean="0">
                <a:solidFill>
                  <a:srgbClr val="EB005A"/>
                </a:solidFill>
              </a:rPr>
              <a:t>acs</a:t>
            </a:r>
            <a:r>
              <a:rPr lang="en-US" altLang="zh-TW" sz="2000" dirty="0" smtClean="0"/>
              <a:t>, if both files are not exist, </a:t>
            </a:r>
            <a:r>
              <a:rPr lang="en-US" altLang="zh-TW" sz="2000" dirty="0" err="1" smtClean="0"/>
              <a:t>fstaH</a:t>
            </a:r>
            <a:r>
              <a:rPr lang="en-US" altLang="zh-TW" sz="2000" dirty="0" smtClean="0"/>
              <a:t> will show a error message </a:t>
            </a:r>
            <a:r>
              <a:rPr lang="en-US" altLang="zh-TW" sz="2000" dirty="0">
                <a:solidFill>
                  <a:srgbClr val="00B0F0"/>
                </a:solidFill>
              </a:rPr>
              <a:t>“** </a:t>
            </a:r>
            <a:r>
              <a:rPr lang="en-US" altLang="zh-TW" sz="2000" dirty="0" smtClean="0">
                <a:solidFill>
                  <a:srgbClr val="00B0F0"/>
                </a:solidFill>
              </a:rPr>
              <a:t>Error(fstaACS-3</a:t>
            </a:r>
            <a:r>
              <a:rPr lang="en-US" altLang="zh-TW" sz="2000" dirty="0">
                <a:solidFill>
                  <a:srgbClr val="00B0F0"/>
                </a:solidFill>
              </a:rPr>
              <a:t>): ACS file </a:t>
            </a:r>
            <a:r>
              <a:rPr lang="en-US" altLang="zh-TW" sz="2000" dirty="0" smtClean="0">
                <a:solidFill>
                  <a:srgbClr val="00B0F0"/>
                </a:solidFill>
              </a:rPr>
              <a:t>${DESIGN_NAME}.</a:t>
            </a:r>
            <a:r>
              <a:rPr lang="en-US" altLang="zh-TW" sz="2000" dirty="0" err="1" smtClean="0">
                <a:solidFill>
                  <a:srgbClr val="00B0F0"/>
                </a:solidFill>
              </a:rPr>
              <a:t>acs</a:t>
            </a:r>
            <a:r>
              <a:rPr lang="en-US" altLang="zh-TW" sz="2000" dirty="0" smtClean="0">
                <a:solidFill>
                  <a:srgbClr val="00B0F0"/>
                </a:solidFill>
              </a:rPr>
              <a:t> </a:t>
            </a:r>
            <a:r>
              <a:rPr lang="en-US" altLang="zh-TW" sz="2000" dirty="0">
                <a:solidFill>
                  <a:srgbClr val="00B0F0"/>
                </a:solidFill>
              </a:rPr>
              <a:t>is not found</a:t>
            </a:r>
            <a:r>
              <a:rPr lang="en-US" altLang="zh-TW" sz="2000" dirty="0" smtClean="0">
                <a:solidFill>
                  <a:srgbClr val="00B0F0"/>
                </a:solidFill>
              </a:rPr>
              <a:t>.”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00B0F0"/>
                </a:solidFill>
              </a:rPr>
              <a:t> </a:t>
            </a:r>
            <a:r>
              <a:rPr lang="en-US" altLang="zh-TW" sz="2000" dirty="0" smtClean="0"/>
              <a:t>and </a:t>
            </a:r>
            <a:r>
              <a:rPr lang="en-US" altLang="zh-TW" sz="2000" dirty="0" err="1" smtClean="0">
                <a:solidFill>
                  <a:srgbClr val="EB005A"/>
                </a:solidFill>
              </a:rPr>
              <a:t>fstaH</a:t>
            </a:r>
            <a:r>
              <a:rPr lang="en-US" altLang="zh-TW" sz="2000" dirty="0" smtClean="0">
                <a:solidFill>
                  <a:srgbClr val="EB005A"/>
                </a:solidFill>
              </a:rPr>
              <a:t> will abort</a:t>
            </a:r>
            <a:r>
              <a:rPr lang="en-US" altLang="zh-TW" sz="2000" dirty="0" smtClean="0"/>
              <a:t>.</a:t>
            </a:r>
          </a:p>
          <a:p>
            <a:pPr lvl="1"/>
            <a:endParaRPr lang="en-US" altLang="zh-TW" sz="16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17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Generated </a:t>
            </a:r>
            <a:r>
              <a:rPr lang="en-US" altLang="zh-TW" dirty="0" err="1" smtClean="0"/>
              <a:t>rerpot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 the Design Rule check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dirty="0" smtClean="0"/>
              <a:t>The summary of the design rule check will be reported in the end of </a:t>
            </a:r>
            <a:r>
              <a:rPr lang="en-US" altLang="zh-TW" sz="2000" dirty="0" err="1" smtClean="0"/>
              <a:t>fstaH</a:t>
            </a:r>
            <a:r>
              <a:rPr lang="en-US" altLang="zh-TW" sz="2000" dirty="0" smtClean="0"/>
              <a:t> (the information will also record in the </a:t>
            </a:r>
            <a:r>
              <a:rPr lang="en-US" altLang="zh-TW" sz="2000" dirty="0" err="1" smtClean="0">
                <a:solidFill>
                  <a:srgbClr val="EB005A"/>
                </a:solidFill>
              </a:rPr>
              <a:t>drc_summary.rpt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>
              <a:solidFill>
                <a:srgbClr val="EB005A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EB005A"/>
              </a:solidFill>
            </a:endParaRPr>
          </a:p>
          <a:p>
            <a:r>
              <a:rPr lang="en-US" altLang="zh-TW" sz="2000" dirty="0" err="1" smtClean="0">
                <a:solidFill>
                  <a:srgbClr val="EB005A"/>
                </a:solidFill>
              </a:rPr>
              <a:t>drc_clkTreeCellVt.rpt</a:t>
            </a:r>
            <a:endParaRPr lang="en-US" altLang="zh-TW" sz="2000" dirty="0">
              <a:solidFill>
                <a:srgbClr val="EB005A"/>
              </a:solidFill>
            </a:endParaRPr>
          </a:p>
          <a:p>
            <a:pPr lvl="1"/>
            <a:r>
              <a:rPr lang="en-US" altLang="zh-TW" sz="1600" dirty="0" smtClean="0"/>
              <a:t>The detailed information for the </a:t>
            </a:r>
            <a:r>
              <a:rPr lang="en-US" altLang="zh-TW" sz="1600" dirty="0" err="1" smtClean="0"/>
              <a:t>Vt</a:t>
            </a:r>
            <a:r>
              <a:rPr lang="en-US" altLang="zh-TW" sz="1600" dirty="0" smtClean="0"/>
              <a:t> type cell usage in the clock tree</a:t>
            </a:r>
          </a:p>
          <a:p>
            <a:r>
              <a:rPr lang="en-US" altLang="zh-TW" sz="2000" dirty="0" err="1" smtClean="0">
                <a:solidFill>
                  <a:srgbClr val="EB005A"/>
                </a:solidFill>
              </a:rPr>
              <a:t>drc_nonClkCell.rpt</a:t>
            </a:r>
            <a:endParaRPr lang="en-US" altLang="zh-TW" sz="2000" dirty="0">
              <a:solidFill>
                <a:srgbClr val="EB005A"/>
              </a:solidFill>
            </a:endParaRPr>
          </a:p>
          <a:p>
            <a:pPr lvl="1"/>
            <a:r>
              <a:rPr lang="en-US" altLang="zh-TW" sz="1600" dirty="0" smtClean="0"/>
              <a:t>The </a:t>
            </a:r>
            <a:r>
              <a:rPr lang="en-US" altLang="zh-TW" sz="1600" dirty="0"/>
              <a:t>detailed information </a:t>
            </a:r>
            <a:r>
              <a:rPr lang="en-US" altLang="zh-TW" sz="1600" dirty="0" smtClean="0"/>
              <a:t>for the cells which are not the CK type in the clock tree</a:t>
            </a:r>
          </a:p>
        </p:txBody>
      </p:sp>
      <p:sp>
        <p:nvSpPr>
          <p:cNvPr id="5" name="矩形 4"/>
          <p:cNvSpPr/>
          <p:nvPr/>
        </p:nvSpPr>
        <p:spPr>
          <a:xfrm>
            <a:off x="28575" y="1925428"/>
            <a:ext cx="9072000" cy="32316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================================================================</a:t>
            </a:r>
          </a:p>
          <a:p>
            <a:r>
              <a:rPr lang="zh-TW" altLang="en-US" sz="1200" dirty="0"/>
              <a:t>** Information(fstaMsg-7): The summary of the Design Rule Check</a:t>
            </a:r>
          </a:p>
          <a:p>
            <a:r>
              <a:rPr lang="zh-TW" altLang="en-US" sz="1200" dirty="0"/>
              <a:t>==================================================================</a:t>
            </a:r>
          </a:p>
          <a:p>
            <a:r>
              <a:rPr lang="zh-TW" altLang="en-US" sz="1200" dirty="0"/>
              <a:t>= Check Item 1 = The consistency of the Vt type on the clock tree</a:t>
            </a:r>
          </a:p>
          <a:p>
            <a:r>
              <a:rPr lang="zh-TW" altLang="en-US" sz="1200" dirty="0"/>
              <a:t>** Error(fstaDRC-1): There are multiple Vt type cells specified in the clock tree, please check the "drc_clkTreeCellVt.rpt" for detailed information.</a:t>
            </a:r>
          </a:p>
          <a:p>
            <a:r>
              <a:rPr lang="zh-TW" altLang="en-US" sz="1200" dirty="0"/>
              <a:t>= Check Item 2 = Non CK type cell using on the clock tree</a:t>
            </a:r>
          </a:p>
          <a:p>
            <a:r>
              <a:rPr lang="zh-TW" altLang="en-US" sz="1200" dirty="0"/>
              <a:t>** Error(fstaDRC-2): A potentially non-CK type cell found in clock tree, please refer to "drc_nonClkCell.rpt" file for detail</a:t>
            </a:r>
          </a:p>
          <a:p>
            <a:r>
              <a:rPr lang="zh-TW" altLang="en-US" sz="1200" dirty="0"/>
              <a:t>= Check Item 3 = Delay cell using on the clock tree</a:t>
            </a:r>
          </a:p>
          <a:p>
            <a:r>
              <a:rPr lang="zh-TW" altLang="en-US" sz="1200" dirty="0"/>
              <a:t>[PASS]</a:t>
            </a:r>
          </a:p>
          <a:p>
            <a:r>
              <a:rPr lang="zh-TW" altLang="en-US" sz="1200" dirty="0"/>
              <a:t>= Check Item 4 = The output capacitance check</a:t>
            </a:r>
          </a:p>
          <a:p>
            <a:r>
              <a:rPr lang="zh-TW" altLang="en-US" sz="1200" dirty="0"/>
              <a:t>** Error(fstaDRC-4): Therer are maximum output capacitance constraint violation, please refer to "drc_outCapChk.rpt" file for detail</a:t>
            </a:r>
          </a:p>
          <a:p>
            <a:r>
              <a:rPr lang="zh-TW" altLang="en-US" sz="1200" dirty="0"/>
              <a:t>= Check Item 5 = The slew check on the clock tree</a:t>
            </a:r>
          </a:p>
          <a:p>
            <a:r>
              <a:rPr lang="zh-TW" altLang="en-US" sz="1200" dirty="0"/>
              <a:t>[PASS]</a:t>
            </a:r>
          </a:p>
          <a:p>
            <a:r>
              <a:rPr lang="zh-TW" altLang="en-US" sz="1200" dirty="0"/>
              <a:t>= Check Item 6 = The slew check on the output port</a:t>
            </a:r>
          </a:p>
          <a:p>
            <a:r>
              <a:rPr lang="zh-TW" altLang="en-US" sz="1200" dirty="0"/>
              <a:t>[PASS]</a:t>
            </a:r>
          </a:p>
          <a:p>
            <a:r>
              <a:rPr lang="zh-TW" altLang="en-US" sz="1200" dirty="0"/>
              <a:t>= Check Item 7 = The slew check on the data path</a:t>
            </a:r>
          </a:p>
          <a:p>
            <a:r>
              <a:rPr lang="zh-TW" altLang="en-US" sz="1200" dirty="0"/>
              <a:t>** Error(fstaDRC-7): There are maximum transition constaint violation on the data path, please check the report "drc_slewChkData.rpt"</a:t>
            </a:r>
          </a:p>
        </p:txBody>
      </p:sp>
    </p:spTree>
    <p:extLst>
      <p:ext uri="{BB962C8B-B14F-4D97-AF65-F5344CB8AC3E}">
        <p14:creationId xmlns:p14="http://schemas.microsoft.com/office/powerpoint/2010/main" val="42364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Generated </a:t>
            </a:r>
            <a:r>
              <a:rPr lang="en-US" altLang="zh-TW" dirty="0" err="1"/>
              <a:t>rerpot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for the Design Rule check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dirty="0" err="1" smtClean="0">
                <a:solidFill>
                  <a:srgbClr val="EB005A"/>
                </a:solidFill>
              </a:rPr>
              <a:t>drc_delayCell.rpt</a:t>
            </a:r>
            <a:endParaRPr lang="en-US" altLang="zh-TW" sz="2000" dirty="0" smtClean="0">
              <a:solidFill>
                <a:srgbClr val="EB005A"/>
              </a:solidFill>
            </a:endParaRPr>
          </a:p>
          <a:p>
            <a:pPr lvl="1"/>
            <a:r>
              <a:rPr lang="en-US" altLang="zh-TW" sz="1600" dirty="0"/>
              <a:t>The detailed information for the cells which are </a:t>
            </a:r>
            <a:r>
              <a:rPr lang="en-US" altLang="zh-TW" sz="1600" dirty="0" smtClean="0"/>
              <a:t>using the delay cell in </a:t>
            </a:r>
            <a:r>
              <a:rPr lang="en-US" altLang="zh-TW" sz="1600" dirty="0"/>
              <a:t>the clock </a:t>
            </a:r>
            <a:r>
              <a:rPr lang="en-US" altLang="zh-TW" sz="1600" dirty="0" smtClean="0"/>
              <a:t>tree</a:t>
            </a:r>
          </a:p>
          <a:p>
            <a:r>
              <a:rPr lang="en-US" altLang="zh-TW" sz="2000" dirty="0" err="1" smtClean="0">
                <a:solidFill>
                  <a:srgbClr val="EB005A"/>
                </a:solidFill>
              </a:rPr>
              <a:t>drc_outPortSlewChk.rpt</a:t>
            </a:r>
            <a:r>
              <a:rPr lang="en-US" altLang="zh-TW" sz="2000" dirty="0" smtClean="0">
                <a:solidFill>
                  <a:srgbClr val="EB005A"/>
                </a:solidFill>
              </a:rPr>
              <a:t>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1600" dirty="0"/>
              <a:t>The detailed information for the </a:t>
            </a:r>
            <a:r>
              <a:rPr lang="en-US" altLang="zh-TW" sz="1600" dirty="0" smtClean="0"/>
              <a:t>output port slew checking result</a:t>
            </a:r>
          </a:p>
          <a:p>
            <a:r>
              <a:rPr lang="en-US" altLang="zh-TW" sz="2000" dirty="0" err="1" smtClean="0">
                <a:solidFill>
                  <a:srgbClr val="EB005A"/>
                </a:solidFill>
              </a:rPr>
              <a:t>drc_slewChkData.rpt</a:t>
            </a:r>
            <a:endParaRPr lang="en-US" altLang="zh-TW" sz="2000" dirty="0" smtClean="0">
              <a:solidFill>
                <a:srgbClr val="EB005A"/>
              </a:solidFill>
            </a:endParaRPr>
          </a:p>
          <a:p>
            <a:pPr lvl="1"/>
            <a:r>
              <a:rPr lang="en-US" altLang="zh-TW" sz="1600" dirty="0"/>
              <a:t>The detailed information for the </a:t>
            </a:r>
            <a:r>
              <a:rPr lang="en-US" altLang="zh-TW" sz="1600" dirty="0" smtClean="0"/>
              <a:t>input slew </a:t>
            </a:r>
            <a:r>
              <a:rPr lang="en-US" altLang="zh-TW" sz="1600" dirty="0"/>
              <a:t>checking </a:t>
            </a:r>
            <a:r>
              <a:rPr lang="en-US" altLang="zh-TW" sz="1600" dirty="0" smtClean="0"/>
              <a:t>result on the data path</a:t>
            </a:r>
          </a:p>
          <a:p>
            <a:pPr marL="457200" lvl="1" indent="0">
              <a:buNone/>
            </a:pPr>
            <a:r>
              <a:rPr lang="en-US" altLang="zh-TW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新細明體" panose="02020500000000000000" pitchFamily="18" charset="-120"/>
              </a:rPr>
              <a:t>＊ In 28nm, the </a:t>
            </a:r>
            <a:r>
              <a:rPr lang="en-US" altLang="zh-TW" sz="1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新細明體" panose="02020500000000000000" pitchFamily="18" charset="-120"/>
              </a:rPr>
              <a:t>max_transition</a:t>
            </a:r>
            <a:r>
              <a:rPr lang="en-US" altLang="zh-TW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新細明體" panose="02020500000000000000" pitchFamily="18" charset="-120"/>
              </a:rPr>
              <a:t> defined in the </a:t>
            </a:r>
            <a:r>
              <a:rPr lang="en-US" altLang="zh-TW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新細明體" panose="02020500000000000000" pitchFamily="18" charset="-120"/>
              </a:rPr>
              <a:t>library will be multiplied by </a:t>
            </a:r>
            <a:r>
              <a:rPr lang="en-US" altLang="zh-TW" sz="1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新細明體" panose="02020500000000000000" pitchFamily="18" charset="-120"/>
              </a:rPr>
              <a:t>0.69 during the slew checking</a:t>
            </a:r>
            <a:endParaRPr lang="en-US" altLang="zh-TW" sz="1200" b="1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  <a:p>
            <a:r>
              <a:rPr lang="en-US" altLang="zh-TW" sz="2000" dirty="0" err="1" smtClean="0">
                <a:solidFill>
                  <a:srgbClr val="EB005A"/>
                </a:solidFill>
              </a:rPr>
              <a:t>drc_slewChkClk.rpt</a:t>
            </a:r>
            <a:endParaRPr lang="en-US" altLang="zh-TW" sz="2000" dirty="0" smtClean="0">
              <a:solidFill>
                <a:srgbClr val="EB005A"/>
              </a:solidFill>
            </a:endParaRPr>
          </a:p>
          <a:p>
            <a:pPr lvl="1"/>
            <a:r>
              <a:rPr lang="en-US" altLang="zh-TW" sz="1600" dirty="0"/>
              <a:t>The detailed information for the </a:t>
            </a:r>
            <a:r>
              <a:rPr lang="en-US" altLang="zh-TW" sz="1600" dirty="0" smtClean="0"/>
              <a:t>input slew </a:t>
            </a:r>
            <a:r>
              <a:rPr lang="en-US" altLang="zh-TW" sz="1600" dirty="0"/>
              <a:t>checking result on the </a:t>
            </a:r>
            <a:r>
              <a:rPr lang="en-US" altLang="zh-TW" sz="1600" dirty="0" smtClean="0"/>
              <a:t>clock path</a:t>
            </a:r>
          </a:p>
          <a:p>
            <a:r>
              <a:rPr lang="en-US" altLang="zh-TW" sz="2000" dirty="0" err="1" smtClean="0">
                <a:solidFill>
                  <a:srgbClr val="EB005A"/>
                </a:solidFill>
              </a:rPr>
              <a:t>drc_outCapChk.rpt</a:t>
            </a:r>
            <a:endParaRPr lang="en-US" altLang="zh-TW" sz="2000" dirty="0">
              <a:solidFill>
                <a:srgbClr val="EB005A"/>
              </a:solidFill>
            </a:endParaRPr>
          </a:p>
          <a:p>
            <a:pPr lvl="1"/>
            <a:r>
              <a:rPr lang="en-US" altLang="zh-TW" sz="1600" dirty="0"/>
              <a:t>The detailed information for the </a:t>
            </a:r>
            <a:r>
              <a:rPr lang="en-US" altLang="zh-TW" sz="1600" dirty="0" smtClean="0"/>
              <a:t>output capacitance checking result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43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 off corner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2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raday template">
  <a:themeElements>
    <a:clrScheme name="Faraday template">
      <a:dk1>
        <a:srgbClr val="545454"/>
      </a:dk1>
      <a:lt1>
        <a:srgbClr val="FFFFFF"/>
      </a:lt1>
      <a:dk2>
        <a:srgbClr val="777777"/>
      </a:dk2>
      <a:lt2>
        <a:srgbClr val="FFFFFF"/>
      </a:lt2>
      <a:accent1>
        <a:srgbClr val="0090D2"/>
      </a:accent1>
      <a:accent2>
        <a:srgbClr val="21C0FF"/>
      </a:accent2>
      <a:accent3>
        <a:srgbClr val="81DBFF"/>
      </a:accent3>
      <a:accent4>
        <a:srgbClr val="BE0037"/>
      </a:accent4>
      <a:accent5>
        <a:srgbClr val="0068A2"/>
      </a:accent5>
      <a:accent6>
        <a:srgbClr val="0698BA"/>
      </a:accent6>
      <a:hlink>
        <a:srgbClr val="3F3F3F"/>
      </a:hlink>
      <a:folHlink>
        <a:srgbClr val="3F3F3F"/>
      </a:folHlink>
    </a:clrScheme>
    <a:fontScheme name="UBS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123105</TotalTime>
  <Words>1936</Words>
  <Application>Microsoft Office PowerPoint</Application>
  <PresentationFormat>如螢幕大小 (4:3)</PresentationFormat>
  <Paragraphs>214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華康中黑體</vt:lpstr>
      <vt:lpstr>微軟正黑體</vt:lpstr>
      <vt:lpstr>新細明體</vt:lpstr>
      <vt:lpstr>Arial</vt:lpstr>
      <vt:lpstr>Calibri</vt:lpstr>
      <vt:lpstr>Century Gothic</vt:lpstr>
      <vt:lpstr>Wingdings</vt:lpstr>
      <vt:lpstr>Wingdings 3</vt:lpstr>
      <vt:lpstr>Faraday template</vt:lpstr>
      <vt:lpstr>fstaH Design Rule Check</vt:lpstr>
      <vt:lpstr>Design rule check feature in fstaH</vt:lpstr>
      <vt:lpstr>Design rule check</vt:lpstr>
      <vt:lpstr>Output port slew check</vt:lpstr>
      <vt:lpstr>Syntax for design rule check in fstaH</vt:lpstr>
      <vt:lpstr>fstaH  design rule check with ACS format</vt:lpstr>
      <vt:lpstr>Generated rerpot for the Design Rule check</vt:lpstr>
      <vt:lpstr>Generated rerpot for the Design Rule check</vt:lpstr>
      <vt:lpstr>Sign off corner</vt:lpstr>
      <vt:lpstr>Slew Sign-off Corner Table</vt:lpstr>
      <vt:lpstr>QA</vt:lpstr>
      <vt:lpstr>Filter the slew checking  on the power/ground pin</vt:lpstr>
      <vt:lpstr>Constraint conflict set_input_transition v.s set_max_transition </vt:lpstr>
      <vt:lpstr>The slew violation  on the pad cell IO pin</vt:lpstr>
    </vt:vector>
  </TitlesOfParts>
  <Company>Faraday-Tech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Genie Ching-Ling Chien(簡菁伶)</dc:creator>
  <cp:lastModifiedBy>Y.W. Yu-Wei Chen(陳渝瑋)</cp:lastModifiedBy>
  <cp:revision>5752</cp:revision>
  <cp:lastPrinted>2015-08-06T11:04:11Z</cp:lastPrinted>
  <dcterms:created xsi:type="dcterms:W3CDTF">2012-12-17T03:20:11Z</dcterms:created>
  <dcterms:modified xsi:type="dcterms:W3CDTF">2021-12-07T02:28:49Z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