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8" r:id="rId3"/>
    <p:sldId id="269" r:id="rId4"/>
    <p:sldId id="270" r:id="rId5"/>
    <p:sldId id="271" r:id="rId6"/>
    <p:sldId id="272" r:id="rId7"/>
    <p:sldId id="267"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87" autoAdjust="0"/>
  </p:normalViewPr>
  <p:slideViewPr>
    <p:cSldViewPr snapToGrid="0">
      <p:cViewPr varScale="1">
        <p:scale>
          <a:sx n="107" d="100"/>
          <a:sy n="107" d="100"/>
        </p:scale>
        <p:origin x="114" y="144"/>
      </p:cViewPr>
      <p:guideLst/>
    </p:cSldViewPr>
  </p:slideViewPr>
  <p:notesTextViewPr>
    <p:cViewPr>
      <p:scale>
        <a:sx n="1" d="1"/>
        <a:sy n="1" d="1"/>
      </p:scale>
      <p:origin x="0" y="0"/>
    </p:cViewPr>
  </p:notesTextViewPr>
  <p:notesViewPr>
    <p:cSldViewPr snapToGrid="0">
      <p:cViewPr varScale="1">
        <p:scale>
          <a:sx n="83" d="100"/>
          <a:sy n="83" d="100"/>
        </p:scale>
        <p:origin x="20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71C60-8A38-42E3-B8B1-111F8B3AEC4A}" type="datetimeFigureOut">
              <a:rPr lang="zh-TW" altLang="en-US" smtClean="0"/>
              <a:t>2022/12/8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3633-1C2E-465C-9FD6-25136404738D}" type="slidenum">
              <a:rPr lang="zh-TW" altLang="en-US" smtClean="0"/>
              <a:t>‹#›</a:t>
            </a:fld>
            <a:endParaRPr lang="zh-TW" altLang="en-US"/>
          </a:p>
        </p:txBody>
      </p:sp>
    </p:spTree>
    <p:extLst>
      <p:ext uri="{BB962C8B-B14F-4D97-AF65-F5344CB8AC3E}">
        <p14:creationId xmlns:p14="http://schemas.microsoft.com/office/powerpoint/2010/main" val="377121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100" baseline="0">
                <a:solidFill>
                  <a:schemeClr val="bg1"/>
                </a:solidFill>
                <a:latin typeface="Calibri" panose="020F0502020204030204" pitchFamily="34" charset="0"/>
                <a:ea typeface="微軟正黑體" panose="020B0604030504040204" pitchFamily="34" charset="-12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2700" b="1" baseline="0">
                <a:solidFill>
                  <a:schemeClr val="bg1"/>
                </a:solidFill>
                <a:latin typeface="Calibri" panose="020F0502020204030204" pitchFamily="34" charset="0"/>
                <a:ea typeface="微軟正黑體" panose="020B0604030504040204" pitchFamily="34" charset="-120"/>
              </a:defRPr>
            </a:lvl1pPr>
          </a:lstStyle>
          <a:p>
            <a:r>
              <a:rPr lang="zh-TW" altLang="en-US" smtClean="0"/>
              <a:t>按一下以編輯母片標題樣式</a:t>
            </a:r>
            <a:endParaRPr lang="zh-TW" altLang="en-US" dirty="0"/>
          </a:p>
        </p:txBody>
      </p:sp>
      <p:sp>
        <p:nvSpPr>
          <p:cNvPr id="10" name="文字方塊 9"/>
          <p:cNvSpPr txBox="1"/>
          <p:nvPr/>
        </p:nvSpPr>
        <p:spPr>
          <a:xfrm>
            <a:off x="7242629" y="5615623"/>
            <a:ext cx="862737" cy="230832"/>
          </a:xfrm>
          <a:prstGeom prst="rect">
            <a:avLst/>
          </a:prstGeom>
          <a:noFill/>
        </p:spPr>
        <p:txBody>
          <a:bodyPr wrap="none" rtlCol="0">
            <a:spAutoFit/>
          </a:bodyPr>
          <a:lstStyle/>
          <a:p>
            <a:r>
              <a:rPr lang="en-US" altLang="zh-TW" sz="9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900" b="1" dirty="0">
              <a:solidFill>
                <a:schemeClr val="accent1">
                  <a:lumMod val="60000"/>
                  <a:lumOff val="40000"/>
                </a:schemeClr>
              </a:solidFill>
              <a:latin typeface="Century Gothic" panose="020B0502020202020204" pitchFamily="34" charset="0"/>
            </a:endParaRPr>
          </a:p>
        </p:txBody>
      </p:sp>
      <p:cxnSp>
        <p:nvCxnSpPr>
          <p:cNvPr id="11" name="直線接點 10"/>
          <p:cNvCxnSpPr/>
          <p:nvPr/>
        </p:nvCxnSpPr>
        <p:spPr>
          <a:xfrm>
            <a:off x="8343582" y="1171577"/>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34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2700" baseline="0">
                <a:solidFill>
                  <a:srgbClr val="EB005A"/>
                </a:solidFill>
                <a:latin typeface="Calibri" panose="020F0502020204030204" pitchFamily="34" charset="0"/>
              </a:defRPr>
            </a:lvl1pPr>
          </a:lstStyle>
          <a:p>
            <a:r>
              <a:rPr lang="zh-TW" altLang="en-US"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1800" b="1" baseline="0">
                <a:solidFill>
                  <a:schemeClr val="tx1"/>
                </a:solidFill>
                <a:latin typeface="Calibri" panose="020F0502020204030204" pitchFamily="34" charset="0"/>
              </a:defRPr>
            </a:lvl1pPr>
            <a:lvl2pPr>
              <a:defRPr sz="1500" baseline="0">
                <a:solidFill>
                  <a:schemeClr val="tx1"/>
                </a:solidFill>
                <a:latin typeface="Calibri" panose="020F0502020204030204" pitchFamily="34" charset="0"/>
              </a:defRPr>
            </a:lvl2pPr>
            <a:lvl3pPr>
              <a:defRPr sz="1350" baseline="0">
                <a:solidFill>
                  <a:schemeClr val="tx1"/>
                </a:solidFill>
                <a:latin typeface="Calibri" panose="020F0502020204030204" pitchFamily="34" charset="0"/>
              </a:defRPr>
            </a:lvl3pPr>
            <a:lvl4pPr>
              <a:defRPr sz="1200" baseline="0">
                <a:solidFill>
                  <a:schemeClr val="tx1"/>
                </a:solidFill>
                <a:latin typeface="Calibri" panose="020F0502020204030204" pitchFamily="34" charset="0"/>
              </a:defRPr>
            </a:lvl4pPr>
            <a:lvl5pPr>
              <a:defRPr sz="1200" baseline="0">
                <a:solidFill>
                  <a:schemeClr val="tx1"/>
                </a:solidFill>
                <a:latin typeface="Calibri" panose="020F0502020204030204" pitchFamily="34" charset="0"/>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Tree>
    <p:extLst>
      <p:ext uri="{BB962C8B-B14F-4D97-AF65-F5344CB8AC3E}">
        <p14:creationId xmlns:p14="http://schemas.microsoft.com/office/powerpoint/2010/main" val="192419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2700" baseline="0">
                <a:solidFill>
                  <a:srgbClr val="EB005A"/>
                </a:solidFill>
                <a:latin typeface="Calibri" panose="020F0502020204030204" pitchFamily="34" charset="0"/>
              </a:defRPr>
            </a:lvl1pPr>
          </a:lstStyle>
          <a:p>
            <a:r>
              <a:rPr lang="zh-TW" altLang="en-US" smtClean="0"/>
              <a:t>按一下以編輯母片標題樣式</a:t>
            </a:r>
            <a:endParaRPr lang="zh-TW" altLang="en-US" dirty="0"/>
          </a:p>
        </p:txBody>
      </p:sp>
    </p:spTree>
    <p:extLst>
      <p:ext uri="{BB962C8B-B14F-4D97-AF65-F5344CB8AC3E}">
        <p14:creationId xmlns:p14="http://schemas.microsoft.com/office/powerpoint/2010/main" val="173519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2700" baseline="0">
                <a:solidFill>
                  <a:schemeClr val="tx1"/>
                </a:solidFill>
                <a:latin typeface="Calibri" panose="020F0502020204030204" pitchFamily="34" charset="0"/>
              </a:defRPr>
            </a:lvl1pPr>
          </a:lstStyle>
          <a:p>
            <a:r>
              <a:rPr lang="zh-TW" altLang="en-US" smtClean="0"/>
              <a:t>按一下以編輯母片標題樣式</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093" y="3990443"/>
            <a:ext cx="7945966" cy="111219"/>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p:nvSpPr>
        <p:spPr bwMode="auto">
          <a:xfrm>
            <a:off x="8604126" y="6402596"/>
            <a:ext cx="50437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750" b="1">
                <a:solidFill>
                  <a:srgbClr val="333333"/>
                </a:solidFill>
                <a:ea typeface="華康中黑體" pitchFamily="49" charset="-120"/>
              </a:rPr>
              <a:pPr algn="l"/>
              <a:t>‹#›</a:t>
            </a:fld>
            <a:endParaRPr lang="en-US" altLang="zh-TW" sz="750" b="1" dirty="0">
              <a:solidFill>
                <a:srgbClr val="333333"/>
              </a:solidFill>
              <a:ea typeface="華康中黑體" pitchFamily="49" charset="-120"/>
            </a:endParaRPr>
          </a:p>
        </p:txBody>
      </p:sp>
    </p:spTree>
    <p:extLst>
      <p:ext uri="{BB962C8B-B14F-4D97-AF65-F5344CB8AC3E}">
        <p14:creationId xmlns:p14="http://schemas.microsoft.com/office/powerpoint/2010/main" val="325152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45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7670D2B-A4F8-4033-B16D-C1B970E783D1}" type="datetimeFigureOut">
              <a:rPr lang="zh-TW" altLang="en-US" smtClean="0"/>
              <a:t>2022/12/8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ED4805E-74AD-4338-8E94-7CF96275233C}" type="slidenum">
              <a:rPr lang="zh-TW" altLang="en-US" smtClean="0"/>
              <a:t>‹#›</a:t>
            </a:fld>
            <a:endParaRPr lang="zh-TW" altLang="en-US"/>
          </a:p>
        </p:txBody>
      </p:sp>
    </p:spTree>
    <p:extLst>
      <p:ext uri="{BB962C8B-B14F-4D97-AF65-F5344CB8AC3E}">
        <p14:creationId xmlns:p14="http://schemas.microsoft.com/office/powerpoint/2010/main" val="1836948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 Box 15"/>
          <p:cNvSpPr txBox="1">
            <a:spLocks noChangeArrowheads="1"/>
          </p:cNvSpPr>
          <p:nvPr/>
        </p:nvSpPr>
        <p:spPr bwMode="auto">
          <a:xfrm>
            <a:off x="8604126" y="6402596"/>
            <a:ext cx="50437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750" b="1">
                <a:solidFill>
                  <a:srgbClr val="333333"/>
                </a:solidFill>
                <a:ea typeface="華康中黑體" pitchFamily="49" charset="-120"/>
              </a:rPr>
              <a:pPr algn="l"/>
              <a:t>‹#›</a:t>
            </a:fld>
            <a:endParaRPr lang="en-US" altLang="zh-TW" sz="750" b="1" dirty="0">
              <a:solidFill>
                <a:srgbClr val="333333"/>
              </a:solidFill>
              <a:ea typeface="華康中黑體" pitchFamily="49" charset="-120"/>
            </a:endParaRPr>
          </a:p>
        </p:txBody>
      </p:sp>
      <p:pic>
        <p:nvPicPr>
          <p:cNvPr id="4" name="圖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2"/>
            <a:ext cx="9143999" cy="6857999"/>
          </a:xfrm>
          <a:prstGeom prst="rect">
            <a:avLst/>
          </a:prstGeom>
        </p:spPr>
      </p:pic>
      <p:sp>
        <p:nvSpPr>
          <p:cNvPr id="7" name="文字方塊 6"/>
          <p:cNvSpPr txBox="1"/>
          <p:nvPr/>
        </p:nvSpPr>
        <p:spPr>
          <a:xfrm>
            <a:off x="314889" y="6419429"/>
            <a:ext cx="779381" cy="213585"/>
          </a:xfrm>
          <a:prstGeom prst="rect">
            <a:avLst/>
          </a:prstGeom>
          <a:noFill/>
        </p:spPr>
        <p:txBody>
          <a:bodyPr wrap="none" rtlCol="0">
            <a:spAutoFit/>
          </a:bodyPr>
          <a:lstStyle/>
          <a:p>
            <a:r>
              <a:rPr lang="en-US" altLang="zh-TW" sz="788"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788"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2327130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800" rtl="0" eaLnBrk="1" latinLnBrk="0" hangingPunct="1">
        <a:spcBef>
          <a:spcPct val="0"/>
        </a:spcBef>
        <a:buNone/>
        <a:defRPr sz="27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1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557213" indent="-214313" algn="l" defTabSz="6858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857250" indent="-171450" algn="l" defTabSz="685800" rtl="0" eaLnBrk="1" latinLnBrk="0" hangingPunct="1">
        <a:spcBef>
          <a:spcPct val="20000"/>
        </a:spcBef>
        <a:buFont typeface="Arial" panose="020B0604020202020204" pitchFamily="34" charset="0"/>
        <a:buChar char="•"/>
        <a:defRPr sz="15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200150" indent="-171450" algn="l" defTabSz="685800" rtl="0" eaLnBrk="1" latinLnBrk="0" hangingPunct="1">
        <a:spcBef>
          <a:spcPct val="20000"/>
        </a:spcBef>
        <a:buFont typeface="Arial" panose="020B0604020202020204" pitchFamily="34" charset="0"/>
        <a:buChar char="–"/>
        <a:defRPr sz="135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1543050" indent="-171450" algn="l" defTabSz="685800" rtl="0" eaLnBrk="1" latinLnBrk="0" hangingPunct="1">
        <a:spcBef>
          <a:spcPct val="20000"/>
        </a:spcBef>
        <a:buFont typeface="Arial" panose="020B0604020202020204" pitchFamily="34" charset="0"/>
        <a:buChar char="»"/>
        <a:defRPr sz="135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idx="1"/>
          </p:nvPr>
        </p:nvSpPr>
        <p:spPr/>
        <p:txBody>
          <a:bodyPr/>
          <a:lstStyle/>
          <a:p>
            <a:r>
              <a:rPr lang="en-US" altLang="zh-TW" smtClean="0"/>
              <a:t>LDF / Ollie</a:t>
            </a:r>
            <a:endParaRPr lang="zh-TW" altLang="en-US"/>
          </a:p>
        </p:txBody>
      </p:sp>
      <p:sp>
        <p:nvSpPr>
          <p:cNvPr id="4" name="標題 3"/>
          <p:cNvSpPr>
            <a:spLocks noGrp="1"/>
          </p:cNvSpPr>
          <p:nvPr>
            <p:ph type="ctrTitle"/>
          </p:nvPr>
        </p:nvSpPr>
        <p:spPr/>
        <p:txBody>
          <a:bodyPr/>
          <a:lstStyle/>
          <a:p>
            <a:r>
              <a:rPr lang="en-US" altLang="zh-TW" smtClean="0"/>
              <a:t>ETM2106</a:t>
            </a:r>
            <a:r>
              <a:rPr lang="zh-TW" altLang="en-US" smtClean="0"/>
              <a:t> </a:t>
            </a:r>
            <a:r>
              <a:rPr lang="en-US" altLang="zh-TW" smtClean="0"/>
              <a:t>issue</a:t>
            </a:r>
            <a:endParaRPr lang="zh-TW" altLang="en-US"/>
          </a:p>
        </p:txBody>
      </p:sp>
    </p:spTree>
    <p:extLst>
      <p:ext uri="{BB962C8B-B14F-4D97-AF65-F5344CB8AC3E}">
        <p14:creationId xmlns:p14="http://schemas.microsoft.com/office/powerpoint/2010/main" val="308164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Issue 1</a:t>
            </a:r>
            <a:endParaRPr lang="zh-TW" altLang="en-US"/>
          </a:p>
        </p:txBody>
      </p:sp>
      <p:sp>
        <p:nvSpPr>
          <p:cNvPr id="3" name="內容版面配置區 2"/>
          <p:cNvSpPr>
            <a:spLocks noGrp="1"/>
          </p:cNvSpPr>
          <p:nvPr>
            <p:ph sz="quarter" idx="10"/>
          </p:nvPr>
        </p:nvSpPr>
        <p:spPr/>
        <p:txBody>
          <a:bodyPr/>
          <a:lstStyle/>
          <a:p>
            <a:r>
              <a:rPr lang="en-US" altLang="zh-TW" smtClean="0"/>
              <a:t>Description</a:t>
            </a:r>
          </a:p>
          <a:p>
            <a:pPr lvl="1"/>
            <a:r>
              <a:rPr lang="en-US" altLang="zh-TW" smtClean="0"/>
              <a:t>The </a:t>
            </a:r>
            <a:r>
              <a:rPr lang="en-US" altLang="zh-TW" b="1" smtClean="0"/>
              <a:t>ccsn_dc_currnet</a:t>
            </a:r>
            <a:r>
              <a:rPr lang="en-US" altLang="zh-TW" smtClean="0"/>
              <a:t> values in the ETM generated by pt1912-SP5-2 is 1000 times as the values in the ETM generated by pt2106-SP5-1</a:t>
            </a:r>
          </a:p>
          <a:p>
            <a:endParaRPr lang="en-US" altLang="zh-TW" smtClean="0"/>
          </a:p>
          <a:p>
            <a:pPr lvl="1"/>
            <a:endParaRPr lang="en-US" altLang="zh-TW" smtClean="0"/>
          </a:p>
        </p:txBody>
      </p:sp>
      <p:pic>
        <p:nvPicPr>
          <p:cNvPr id="5" name="圖片 2"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87" y="3070064"/>
            <a:ext cx="8549884" cy="356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圖片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87" y="2890064"/>
            <a:ext cx="8549884" cy="63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9238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Issue 1 (con’t)</a:t>
            </a:r>
            <a:endParaRPr lang="zh-TW" altLang="en-US"/>
          </a:p>
        </p:txBody>
      </p:sp>
      <p:sp>
        <p:nvSpPr>
          <p:cNvPr id="3" name="內容版面配置區 2"/>
          <p:cNvSpPr>
            <a:spLocks noGrp="1"/>
          </p:cNvSpPr>
          <p:nvPr>
            <p:ph sz="quarter" idx="10"/>
          </p:nvPr>
        </p:nvSpPr>
        <p:spPr/>
        <p:txBody>
          <a:bodyPr/>
          <a:lstStyle/>
          <a:p>
            <a:r>
              <a:rPr lang="en-US" altLang="zh-TW" smtClean="0"/>
              <a:t>Validation results of ETM1912-SP5-2 and ETM2106-SP5-1</a:t>
            </a:r>
          </a:p>
          <a:p>
            <a:endParaRPr lang="en-US" altLang="zh-TW"/>
          </a:p>
          <a:p>
            <a:endParaRPr lang="en-US" altLang="zh-TW" smtClean="0"/>
          </a:p>
          <a:p>
            <a:endParaRPr lang="en-US" altLang="zh-TW"/>
          </a:p>
          <a:p>
            <a:endParaRPr lang="en-US" altLang="zh-TW" smtClean="0"/>
          </a:p>
          <a:p>
            <a:r>
              <a:rPr lang="en-US" altLang="zh-TW"/>
              <a:t>Description from Synopsys AE</a:t>
            </a:r>
          </a:p>
          <a:p>
            <a:pPr lvl="1"/>
            <a:r>
              <a:rPr lang="en-US" altLang="zh-TW"/>
              <a:t>The unit of ccsn_dc_current in ETM1912-SP5-2 is wrong</a:t>
            </a:r>
          </a:p>
          <a:p>
            <a:pPr lvl="1"/>
            <a:r>
              <a:rPr lang="en-US" altLang="zh-TW"/>
              <a:t>The error has been fixed starting from pt1912-SP5-3 </a:t>
            </a:r>
            <a:r>
              <a:rPr lang="en-US" altLang="zh-TW"/>
              <a:t>and </a:t>
            </a:r>
            <a:r>
              <a:rPr lang="en-US" altLang="zh-TW" smtClean="0"/>
              <a:t>pt2009-SP3</a:t>
            </a:r>
          </a:p>
          <a:p>
            <a:pPr lvl="1"/>
            <a:endParaRPr lang="en-US" altLang="zh-TW"/>
          </a:p>
          <a:p>
            <a:r>
              <a:rPr lang="en-US" altLang="zh-TW" smtClean="0"/>
              <a:t>Option for controlling whether extracted timing models include CCS timing</a:t>
            </a:r>
          </a:p>
          <a:p>
            <a:pPr lvl="1"/>
            <a:r>
              <a:rPr lang="en-US" altLang="zh-TW" b="1"/>
              <a:t>extract_model_with_ccs_timing</a:t>
            </a:r>
          </a:p>
          <a:p>
            <a:pPr lvl="1"/>
            <a:r>
              <a:rPr lang="en-US" altLang="zh-TW" smtClean="0"/>
              <a:t>default </a:t>
            </a:r>
            <a:r>
              <a:rPr lang="en-US" altLang="zh-TW" b="1" smtClean="0"/>
              <a:t>false</a:t>
            </a:r>
          </a:p>
          <a:p>
            <a:pPr lvl="1"/>
            <a:r>
              <a:rPr lang="en-US" altLang="zh-TW" smtClean="0"/>
              <a:t>takes extra run-time for calculating ccs_timing</a:t>
            </a:r>
            <a:endParaRPr lang="zh-TW" altLang="en-US"/>
          </a:p>
        </p:txBody>
      </p:sp>
      <p:pic>
        <p:nvPicPr>
          <p:cNvPr id="2050" name="Picture 2"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75" y="2380607"/>
            <a:ext cx="8394358" cy="883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482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Issue 1 (con’t)</a:t>
            </a:r>
            <a:endParaRPr lang="zh-TW" altLang="en-US"/>
          </a:p>
        </p:txBody>
      </p:sp>
      <p:sp>
        <p:nvSpPr>
          <p:cNvPr id="3" name="內容版面配置區 2"/>
          <p:cNvSpPr>
            <a:spLocks noGrp="1"/>
          </p:cNvSpPr>
          <p:nvPr>
            <p:ph sz="quarter" idx="10"/>
          </p:nvPr>
        </p:nvSpPr>
        <p:spPr/>
        <p:txBody>
          <a:bodyPr/>
          <a:lstStyle/>
          <a:p>
            <a:r>
              <a:rPr lang="en-US" altLang="zh-TW" smtClean="0"/>
              <a:t>FETM ccs_timing in flow</a:t>
            </a:r>
          </a:p>
          <a:p>
            <a:pPr lvl="1"/>
            <a:r>
              <a:rPr lang="en-US" altLang="zh-TW" smtClean="0"/>
              <a:t>On-going</a:t>
            </a:r>
            <a:endParaRPr lang="zh-TW" altLang="en-US"/>
          </a:p>
        </p:txBody>
      </p:sp>
      <p:sp>
        <p:nvSpPr>
          <p:cNvPr id="74" name="流程圖: 決策 73"/>
          <p:cNvSpPr/>
          <p:nvPr/>
        </p:nvSpPr>
        <p:spPr>
          <a:xfrm>
            <a:off x="4263373" y="1767990"/>
            <a:ext cx="2199240" cy="9649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if input lib is ccsnlib</a:t>
            </a:r>
            <a:endParaRPr lang="zh-TW" altLang="en-US" sz="1400"/>
          </a:p>
        </p:txBody>
      </p:sp>
      <p:sp>
        <p:nvSpPr>
          <p:cNvPr id="75" name="流程圖: 資料 74"/>
          <p:cNvSpPr/>
          <p:nvPr/>
        </p:nvSpPr>
        <p:spPr>
          <a:xfrm>
            <a:off x="4525534" y="925000"/>
            <a:ext cx="1674918" cy="55345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input lib</a:t>
            </a:r>
            <a:endParaRPr lang="zh-TW" altLang="en-US" sz="1400"/>
          </a:p>
        </p:txBody>
      </p:sp>
      <p:sp>
        <p:nvSpPr>
          <p:cNvPr id="76" name="流程圖: 程序 75"/>
          <p:cNvSpPr/>
          <p:nvPr/>
        </p:nvSpPr>
        <p:spPr>
          <a:xfrm>
            <a:off x="4667538" y="4264592"/>
            <a:ext cx="1390910" cy="7591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primetime</a:t>
            </a:r>
          </a:p>
          <a:p>
            <a:pPr algn="ctr"/>
            <a:r>
              <a:rPr lang="en-US" altLang="zh-TW" sz="1400" smtClean="0"/>
              <a:t>extract_model</a:t>
            </a:r>
            <a:endParaRPr lang="zh-TW" altLang="en-US" sz="1400"/>
          </a:p>
        </p:txBody>
      </p:sp>
      <p:sp>
        <p:nvSpPr>
          <p:cNvPr id="77" name="流程圖: 程序 76"/>
          <p:cNvSpPr/>
          <p:nvPr/>
        </p:nvSpPr>
        <p:spPr>
          <a:xfrm>
            <a:off x="7287352" y="4264592"/>
            <a:ext cx="1390910" cy="7591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primetime</a:t>
            </a:r>
          </a:p>
          <a:p>
            <a:pPr algn="ctr"/>
            <a:r>
              <a:rPr lang="en-US" altLang="zh-TW" sz="1400" smtClean="0"/>
              <a:t>extract_model</a:t>
            </a:r>
            <a:endParaRPr lang="zh-TW" altLang="en-US" sz="1400"/>
          </a:p>
        </p:txBody>
      </p:sp>
      <p:sp>
        <p:nvSpPr>
          <p:cNvPr id="78" name="流程圖: 資料 77"/>
          <p:cNvSpPr/>
          <p:nvPr/>
        </p:nvSpPr>
        <p:spPr>
          <a:xfrm>
            <a:off x="4525534" y="5410030"/>
            <a:ext cx="1674918" cy="55345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ETM.ccsnlib</a:t>
            </a:r>
            <a:endParaRPr lang="zh-TW" altLang="en-US" sz="1400"/>
          </a:p>
        </p:txBody>
      </p:sp>
      <p:sp>
        <p:nvSpPr>
          <p:cNvPr id="79" name="流程圖: 資料 78"/>
          <p:cNvSpPr/>
          <p:nvPr/>
        </p:nvSpPr>
        <p:spPr>
          <a:xfrm>
            <a:off x="7145348" y="5410029"/>
            <a:ext cx="1674918" cy="55345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ETM.lib</a:t>
            </a:r>
          </a:p>
        </p:txBody>
      </p:sp>
      <p:sp>
        <p:nvSpPr>
          <p:cNvPr id="81" name="文字方塊 80"/>
          <p:cNvSpPr txBox="1"/>
          <p:nvPr/>
        </p:nvSpPr>
        <p:spPr>
          <a:xfrm>
            <a:off x="6403953" y="1977984"/>
            <a:ext cx="545838" cy="328714"/>
          </a:xfrm>
          <a:prstGeom prst="rect">
            <a:avLst/>
          </a:prstGeom>
          <a:noFill/>
        </p:spPr>
        <p:txBody>
          <a:bodyPr wrap="square" rtlCol="0">
            <a:spAutoFit/>
          </a:bodyPr>
          <a:lstStyle/>
          <a:p>
            <a:r>
              <a:rPr lang="en-US" altLang="zh-TW" sz="1400" smtClean="0"/>
              <a:t>NO</a:t>
            </a:r>
            <a:endParaRPr lang="zh-TW" altLang="en-US" sz="1400"/>
          </a:p>
        </p:txBody>
      </p:sp>
      <p:cxnSp>
        <p:nvCxnSpPr>
          <p:cNvPr id="82" name="直線單箭頭接點 81"/>
          <p:cNvCxnSpPr>
            <a:stCxn id="75" idx="4"/>
            <a:endCxn id="74" idx="0"/>
          </p:cNvCxnSpPr>
          <p:nvPr/>
        </p:nvCxnSpPr>
        <p:spPr>
          <a:xfrm>
            <a:off x="5362993" y="1478451"/>
            <a:ext cx="0" cy="289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76" idx="2"/>
            <a:endCxn id="78" idx="1"/>
          </p:cNvCxnSpPr>
          <p:nvPr/>
        </p:nvCxnSpPr>
        <p:spPr>
          <a:xfrm>
            <a:off x="5362993" y="5023766"/>
            <a:ext cx="0" cy="38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肘形接點 83"/>
          <p:cNvCxnSpPr>
            <a:stCxn id="74" idx="3"/>
            <a:endCxn id="77" idx="0"/>
          </p:cNvCxnSpPr>
          <p:nvPr/>
        </p:nvCxnSpPr>
        <p:spPr>
          <a:xfrm>
            <a:off x="6462613" y="2250440"/>
            <a:ext cx="1520194" cy="20141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77" idx="2"/>
            <a:endCxn id="79" idx="1"/>
          </p:cNvCxnSpPr>
          <p:nvPr/>
        </p:nvCxnSpPr>
        <p:spPr>
          <a:xfrm>
            <a:off x="7982807" y="5023766"/>
            <a:ext cx="0" cy="38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74" idx="2"/>
            <a:endCxn id="76" idx="0"/>
          </p:cNvCxnSpPr>
          <p:nvPr/>
        </p:nvCxnSpPr>
        <p:spPr>
          <a:xfrm>
            <a:off x="5362993" y="2732890"/>
            <a:ext cx="0" cy="1531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a:off x="4942419" y="2732277"/>
            <a:ext cx="630298" cy="328714"/>
          </a:xfrm>
          <a:prstGeom prst="rect">
            <a:avLst/>
          </a:prstGeom>
          <a:noFill/>
        </p:spPr>
        <p:txBody>
          <a:bodyPr wrap="square" rtlCol="0">
            <a:spAutoFit/>
          </a:bodyPr>
          <a:lstStyle/>
          <a:p>
            <a:r>
              <a:rPr lang="en-US" altLang="zh-TW" sz="1400" smtClean="0"/>
              <a:t>YES</a:t>
            </a:r>
            <a:endParaRPr lang="zh-TW" altLang="en-US" sz="1400"/>
          </a:p>
        </p:txBody>
      </p:sp>
    </p:spTree>
    <p:extLst>
      <p:ext uri="{BB962C8B-B14F-4D97-AF65-F5344CB8AC3E}">
        <p14:creationId xmlns:p14="http://schemas.microsoft.com/office/powerpoint/2010/main" val="280116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Issue 1 (con’t)</a:t>
            </a:r>
            <a:endParaRPr lang="zh-TW" altLang="en-US"/>
          </a:p>
        </p:txBody>
      </p:sp>
      <p:sp>
        <p:nvSpPr>
          <p:cNvPr id="60" name="內容版面配置區 59"/>
          <p:cNvSpPr>
            <a:spLocks noGrp="1"/>
          </p:cNvSpPr>
          <p:nvPr>
            <p:ph sz="quarter" idx="10"/>
          </p:nvPr>
        </p:nvSpPr>
        <p:spPr/>
        <p:txBody>
          <a:bodyPr/>
          <a:lstStyle/>
          <a:p>
            <a:r>
              <a:rPr lang="en-US" altLang="zh-TW" smtClean="0"/>
              <a:t>Controlled by user?</a:t>
            </a:r>
          </a:p>
          <a:p>
            <a:pPr lvl="1"/>
            <a:r>
              <a:rPr lang="en-US" altLang="zh-TW" smtClean="0"/>
              <a:t>user-specified option in fetm.control</a:t>
            </a:r>
          </a:p>
          <a:p>
            <a:pPr lvl="1"/>
            <a:r>
              <a:rPr lang="en-US" altLang="zh-TW" b="1" smtClean="0"/>
              <a:t>GEN_CCSN_MODEL = NO</a:t>
            </a:r>
            <a:endParaRPr lang="zh-TW" altLang="en-US" b="1"/>
          </a:p>
        </p:txBody>
      </p:sp>
      <p:sp>
        <p:nvSpPr>
          <p:cNvPr id="28" name="流程圖: 決策 27"/>
          <p:cNvSpPr/>
          <p:nvPr/>
        </p:nvSpPr>
        <p:spPr>
          <a:xfrm>
            <a:off x="4263373" y="1767990"/>
            <a:ext cx="2199240" cy="9649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if input lib is ccsnlib</a:t>
            </a:r>
            <a:endParaRPr lang="zh-TW" altLang="en-US" sz="1400"/>
          </a:p>
        </p:txBody>
      </p:sp>
      <p:sp>
        <p:nvSpPr>
          <p:cNvPr id="30" name="流程圖: 資料 29"/>
          <p:cNvSpPr/>
          <p:nvPr/>
        </p:nvSpPr>
        <p:spPr>
          <a:xfrm>
            <a:off x="4525534" y="925000"/>
            <a:ext cx="1674918" cy="55345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input lib</a:t>
            </a:r>
            <a:endParaRPr lang="zh-TW" altLang="en-US" sz="1400"/>
          </a:p>
        </p:txBody>
      </p:sp>
      <p:sp>
        <p:nvSpPr>
          <p:cNvPr id="32" name="流程圖: 程序 31"/>
          <p:cNvSpPr/>
          <p:nvPr/>
        </p:nvSpPr>
        <p:spPr>
          <a:xfrm>
            <a:off x="4667538" y="4264592"/>
            <a:ext cx="1390910" cy="7591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primetime</a:t>
            </a:r>
          </a:p>
          <a:p>
            <a:pPr algn="ctr"/>
            <a:r>
              <a:rPr lang="en-US" altLang="zh-TW" sz="1400" smtClean="0"/>
              <a:t>extract_model</a:t>
            </a:r>
            <a:endParaRPr lang="zh-TW" altLang="en-US" sz="1400"/>
          </a:p>
        </p:txBody>
      </p:sp>
      <p:sp>
        <p:nvSpPr>
          <p:cNvPr id="34" name="流程圖: 程序 33"/>
          <p:cNvSpPr/>
          <p:nvPr/>
        </p:nvSpPr>
        <p:spPr>
          <a:xfrm>
            <a:off x="7287352" y="4264592"/>
            <a:ext cx="1390910" cy="7591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primetime</a:t>
            </a:r>
          </a:p>
          <a:p>
            <a:pPr algn="ctr"/>
            <a:r>
              <a:rPr lang="en-US" altLang="zh-TW" sz="1400" smtClean="0"/>
              <a:t>extract_model</a:t>
            </a:r>
            <a:endParaRPr lang="zh-TW" altLang="en-US" sz="1400"/>
          </a:p>
        </p:txBody>
      </p:sp>
      <p:sp>
        <p:nvSpPr>
          <p:cNvPr id="36" name="流程圖: 資料 35"/>
          <p:cNvSpPr/>
          <p:nvPr/>
        </p:nvSpPr>
        <p:spPr>
          <a:xfrm>
            <a:off x="4525534" y="5410030"/>
            <a:ext cx="1674918" cy="55345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ETM.ccsnlib</a:t>
            </a:r>
            <a:endParaRPr lang="zh-TW" altLang="en-US" sz="1400"/>
          </a:p>
        </p:txBody>
      </p:sp>
      <p:sp>
        <p:nvSpPr>
          <p:cNvPr id="39" name="流程圖: 資料 38"/>
          <p:cNvSpPr/>
          <p:nvPr/>
        </p:nvSpPr>
        <p:spPr>
          <a:xfrm>
            <a:off x="7145348" y="5410029"/>
            <a:ext cx="1674918" cy="55345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ETM.lib</a:t>
            </a:r>
          </a:p>
        </p:txBody>
      </p:sp>
      <p:sp>
        <p:nvSpPr>
          <p:cNvPr id="40" name="文字方塊 39"/>
          <p:cNvSpPr txBox="1"/>
          <p:nvPr/>
        </p:nvSpPr>
        <p:spPr>
          <a:xfrm>
            <a:off x="4942419" y="2732277"/>
            <a:ext cx="630298" cy="328714"/>
          </a:xfrm>
          <a:prstGeom prst="rect">
            <a:avLst/>
          </a:prstGeom>
          <a:noFill/>
        </p:spPr>
        <p:txBody>
          <a:bodyPr wrap="square" rtlCol="0">
            <a:spAutoFit/>
          </a:bodyPr>
          <a:lstStyle/>
          <a:p>
            <a:r>
              <a:rPr lang="en-US" altLang="zh-TW" sz="1400" smtClean="0"/>
              <a:t>YES</a:t>
            </a:r>
            <a:endParaRPr lang="zh-TW" altLang="en-US" sz="1400"/>
          </a:p>
        </p:txBody>
      </p:sp>
      <p:sp>
        <p:nvSpPr>
          <p:cNvPr id="41" name="文字方塊 40"/>
          <p:cNvSpPr txBox="1"/>
          <p:nvPr/>
        </p:nvSpPr>
        <p:spPr>
          <a:xfrm>
            <a:off x="6403953" y="1977984"/>
            <a:ext cx="545838" cy="328714"/>
          </a:xfrm>
          <a:prstGeom prst="rect">
            <a:avLst/>
          </a:prstGeom>
          <a:noFill/>
        </p:spPr>
        <p:txBody>
          <a:bodyPr wrap="square" rtlCol="0">
            <a:spAutoFit/>
          </a:bodyPr>
          <a:lstStyle/>
          <a:p>
            <a:r>
              <a:rPr lang="en-US" altLang="zh-TW" sz="1400" smtClean="0"/>
              <a:t>NO</a:t>
            </a:r>
            <a:endParaRPr lang="zh-TW" altLang="en-US" sz="1400"/>
          </a:p>
        </p:txBody>
      </p:sp>
      <p:cxnSp>
        <p:nvCxnSpPr>
          <p:cNvPr id="42" name="直線單箭頭接點 41"/>
          <p:cNvCxnSpPr>
            <a:stCxn id="30" idx="4"/>
            <a:endCxn id="28" idx="0"/>
          </p:cNvCxnSpPr>
          <p:nvPr/>
        </p:nvCxnSpPr>
        <p:spPr>
          <a:xfrm>
            <a:off x="5362993" y="1478451"/>
            <a:ext cx="0" cy="289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32" idx="2"/>
            <a:endCxn id="36" idx="1"/>
          </p:cNvCxnSpPr>
          <p:nvPr/>
        </p:nvCxnSpPr>
        <p:spPr>
          <a:xfrm>
            <a:off x="5362993" y="5023766"/>
            <a:ext cx="0" cy="38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接點 44"/>
          <p:cNvCxnSpPr>
            <a:stCxn id="28" idx="3"/>
            <a:endCxn id="34" idx="0"/>
          </p:cNvCxnSpPr>
          <p:nvPr/>
        </p:nvCxnSpPr>
        <p:spPr>
          <a:xfrm>
            <a:off x="6462613" y="2250440"/>
            <a:ext cx="1520194" cy="20141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4" idx="2"/>
            <a:endCxn id="39" idx="1"/>
          </p:cNvCxnSpPr>
          <p:nvPr/>
        </p:nvCxnSpPr>
        <p:spPr>
          <a:xfrm>
            <a:off x="7982807" y="5023766"/>
            <a:ext cx="0" cy="38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流程圖: 決策 46"/>
          <p:cNvSpPr/>
          <p:nvPr/>
        </p:nvSpPr>
        <p:spPr>
          <a:xfrm>
            <a:off x="4263373" y="3016291"/>
            <a:ext cx="2199240" cy="9649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a:t>GEN_CCSN_MODEL</a:t>
            </a:r>
            <a:endParaRPr lang="zh-TW" altLang="en-US" sz="1400"/>
          </a:p>
        </p:txBody>
      </p:sp>
      <p:cxnSp>
        <p:nvCxnSpPr>
          <p:cNvPr id="26" name="直線單箭頭接點 25"/>
          <p:cNvCxnSpPr>
            <a:stCxn id="28" idx="2"/>
            <a:endCxn id="47" idx="0"/>
          </p:cNvCxnSpPr>
          <p:nvPr/>
        </p:nvCxnSpPr>
        <p:spPr>
          <a:xfrm>
            <a:off x="5362993" y="2732890"/>
            <a:ext cx="0" cy="28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47" idx="2"/>
            <a:endCxn id="32" idx="0"/>
          </p:cNvCxnSpPr>
          <p:nvPr/>
        </p:nvCxnSpPr>
        <p:spPr>
          <a:xfrm>
            <a:off x="5362993" y="3981191"/>
            <a:ext cx="0" cy="28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a:xfrm>
            <a:off x="6403953" y="3191055"/>
            <a:ext cx="545838" cy="328714"/>
          </a:xfrm>
          <a:prstGeom prst="rect">
            <a:avLst/>
          </a:prstGeom>
          <a:noFill/>
        </p:spPr>
        <p:txBody>
          <a:bodyPr wrap="square" rtlCol="0">
            <a:spAutoFit/>
          </a:bodyPr>
          <a:lstStyle/>
          <a:p>
            <a:r>
              <a:rPr lang="en-US" altLang="zh-TW" sz="1400" smtClean="0"/>
              <a:t>NO</a:t>
            </a:r>
            <a:endParaRPr lang="zh-TW" altLang="en-US" sz="1400"/>
          </a:p>
        </p:txBody>
      </p:sp>
      <p:sp>
        <p:nvSpPr>
          <p:cNvPr id="53" name="文字方塊 52"/>
          <p:cNvSpPr txBox="1"/>
          <p:nvPr/>
        </p:nvSpPr>
        <p:spPr>
          <a:xfrm>
            <a:off x="4941893" y="3907103"/>
            <a:ext cx="630298" cy="328714"/>
          </a:xfrm>
          <a:prstGeom prst="rect">
            <a:avLst/>
          </a:prstGeom>
          <a:noFill/>
        </p:spPr>
        <p:txBody>
          <a:bodyPr wrap="square" rtlCol="0">
            <a:spAutoFit/>
          </a:bodyPr>
          <a:lstStyle/>
          <a:p>
            <a:r>
              <a:rPr lang="en-US" altLang="zh-TW" sz="1400" smtClean="0"/>
              <a:t>YES</a:t>
            </a:r>
            <a:endParaRPr lang="zh-TW" altLang="en-US" sz="1400"/>
          </a:p>
        </p:txBody>
      </p:sp>
      <p:cxnSp>
        <p:nvCxnSpPr>
          <p:cNvPr id="59" name="肘形接點 58"/>
          <p:cNvCxnSpPr>
            <a:stCxn id="47" idx="3"/>
            <a:endCxn id="34" idx="0"/>
          </p:cNvCxnSpPr>
          <p:nvPr/>
        </p:nvCxnSpPr>
        <p:spPr>
          <a:xfrm>
            <a:off x="6462613" y="3498741"/>
            <a:ext cx="1520194" cy="7658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5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Issue 2</a:t>
            </a:r>
            <a:endParaRPr lang="zh-TW" altLang="en-US"/>
          </a:p>
        </p:txBody>
      </p:sp>
      <p:sp>
        <p:nvSpPr>
          <p:cNvPr id="3" name="內容版面配置區 2"/>
          <p:cNvSpPr>
            <a:spLocks noGrp="1"/>
          </p:cNvSpPr>
          <p:nvPr>
            <p:ph sz="quarter" idx="10"/>
          </p:nvPr>
        </p:nvSpPr>
        <p:spPr/>
        <p:txBody>
          <a:bodyPr/>
          <a:lstStyle/>
          <a:p>
            <a:endParaRPr lang="zh-TW" altLang="en-US"/>
          </a:p>
        </p:txBody>
      </p:sp>
    </p:spTree>
    <p:extLst>
      <p:ext uri="{BB962C8B-B14F-4D97-AF65-F5344CB8AC3E}">
        <p14:creationId xmlns:p14="http://schemas.microsoft.com/office/powerpoint/2010/main" val="324919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sz="2400" b="1"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sz="2400" b="1"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880093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nc">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nc" id="{1653AA27-F491-4299-BBAF-BCADE6310131}" vid="{E9369988-0DDA-45A7-A385-1ADF7FC7915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ftc</Template>
  <TotalTime>4271</TotalTime>
  <Words>329</Words>
  <Application>Microsoft Office PowerPoint</Application>
  <PresentationFormat>如螢幕大小 (4:3)</PresentationFormat>
  <Paragraphs>54</Paragraphs>
  <Slides>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華康中黑體</vt:lpstr>
      <vt:lpstr>微軟正黑體</vt:lpstr>
      <vt:lpstr>新細明體</vt:lpstr>
      <vt:lpstr>Arial</vt:lpstr>
      <vt:lpstr>Calibri</vt:lpstr>
      <vt:lpstr>Century Gothic</vt:lpstr>
      <vt:lpstr>fnc</vt:lpstr>
      <vt:lpstr>ETM2106 issue</vt:lpstr>
      <vt:lpstr>Issue 1</vt:lpstr>
      <vt:lpstr>Issue 1 (con’t)</vt:lpstr>
      <vt:lpstr>Issue 1 (con’t)</vt:lpstr>
      <vt:lpstr>Issue 1 (con’t)</vt:lpstr>
      <vt:lpstr>Issue 2</vt:lpstr>
      <vt:lpstr>PowerPoint 簡報</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merge_model</dc:title>
  <dc:creator>Ollie Ching-Chun Tsai (蔡景淳)</dc:creator>
  <cp:lastModifiedBy>Ollie Ching-Chun Tsai (蔡景淳)</cp:lastModifiedBy>
  <cp:revision>79</cp:revision>
  <dcterms:created xsi:type="dcterms:W3CDTF">2022-12-01T10:04:57Z</dcterms:created>
  <dcterms:modified xsi:type="dcterms:W3CDTF">2022-12-08T10:17:32Z</dcterms:modified>
</cp:coreProperties>
</file>