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57" r:id="rId4"/>
    <p:sldId id="262" r:id="rId5"/>
    <p:sldId id="263" r:id="rId6"/>
    <p:sldId id="264" r:id="rId7"/>
    <p:sldId id="260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8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405C8-3489-40D1-BCED-4701D28E159F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243F5-BA16-41FC-B5FA-26168C141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9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243F5-BA16-41FC-B5FA-26168C14191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67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243F5-BA16-41FC-B5FA-26168C14191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91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9143998" cy="6857999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80000" y="2520000"/>
            <a:ext cx="7200000" cy="1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1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080000" y="1080000"/>
            <a:ext cx="7200000" cy="1080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r">
              <a:defRPr sz="2700" b="1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242629" y="5615623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Confidential</a:t>
            </a:r>
            <a:endParaRPr lang="zh-TW" altLang="en-US" sz="900" b="1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8343582" y="1171577"/>
            <a:ext cx="0" cy="981075"/>
          </a:xfrm>
          <a:prstGeom prst="line">
            <a:avLst/>
          </a:prstGeom>
          <a:ln w="28575">
            <a:solidFill>
              <a:srgbClr val="EB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內頁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7560000" cy="1080000"/>
          </a:xfrm>
          <a:prstGeom prst="rect">
            <a:avLst/>
          </a:prstGeom>
        </p:spPr>
        <p:txBody>
          <a:bodyPr anchor="ctr"/>
          <a:lstStyle>
            <a:lvl1pPr>
              <a:defRPr sz="2700" baseline="0">
                <a:solidFill>
                  <a:srgbClr val="EB005A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1080000" y="1980000"/>
            <a:ext cx="7560000" cy="4140000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500" baseline="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350" baseline="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2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1200" baseline="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55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內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7560000" cy="1080000"/>
          </a:xfrm>
          <a:prstGeom prst="rect">
            <a:avLst/>
          </a:prstGeom>
        </p:spPr>
        <p:txBody>
          <a:bodyPr anchor="ctr"/>
          <a:lstStyle>
            <a:lvl1pPr>
              <a:defRPr sz="2700" baseline="0">
                <a:solidFill>
                  <a:srgbClr val="EB005A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27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插頁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260000" y="2880000"/>
            <a:ext cx="7560000" cy="1080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3" y="3990443"/>
            <a:ext cx="7945966" cy="11121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51"/>
            <a:ext cx="2336800" cy="72396"/>
          </a:xfrm>
          <a:prstGeom prst="rect">
            <a:avLst/>
          </a:prstGeom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8604126" y="6402596"/>
            <a:ext cx="504379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fld id="{B9BB4768-2ACB-4A6A-8962-41794B66754D}" type="slidenum">
              <a:rPr lang="en-US" altLang="zh-TW" sz="750" b="1">
                <a:solidFill>
                  <a:srgbClr val="333333"/>
                </a:solidFill>
                <a:ea typeface="華康中黑體" pitchFamily="49" charset="-120"/>
              </a:rPr>
              <a:pPr algn="l"/>
              <a:t>‹#›</a:t>
            </a:fld>
            <a:endParaRPr lang="en-US" altLang="zh-TW" sz="750" b="1" dirty="0">
              <a:solidFill>
                <a:srgbClr val="333333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94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ECA1-1140-4D1A-A42A-7E19BCA74429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3BD0-EE31-4A96-82C0-5FCE2FA96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04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8604126" y="6402596"/>
            <a:ext cx="504379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fld id="{B9BB4768-2ACB-4A6A-8962-41794B66754D}" type="slidenum">
              <a:rPr lang="en-US" altLang="zh-TW" sz="750" b="1">
                <a:solidFill>
                  <a:srgbClr val="333333"/>
                </a:solidFill>
                <a:ea typeface="華康中黑體" pitchFamily="49" charset="-120"/>
              </a:rPr>
              <a:pPr algn="l"/>
              <a:t>‹#›</a:t>
            </a:fld>
            <a:endParaRPr lang="en-US" altLang="zh-TW" sz="750" b="1" dirty="0">
              <a:solidFill>
                <a:srgbClr val="333333"/>
              </a:solidFill>
              <a:ea typeface="華康中黑體" pitchFamily="49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143999" cy="685799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14889" y="6419429"/>
            <a:ext cx="77938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88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Confidential</a:t>
            </a:r>
            <a:endParaRPr lang="zh-TW" altLang="en-US" sz="788" b="1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6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685800" rtl="0" eaLnBrk="1" latinLnBrk="0" hangingPunct="1">
        <a:spcBef>
          <a:spcPct val="0"/>
        </a:spcBef>
        <a:buNone/>
        <a:defRPr sz="2700" b="1" kern="1200" baseline="0">
          <a:solidFill>
            <a:srgbClr val="FA4646"/>
          </a:solidFill>
          <a:latin typeface="Century Gothic" panose="020B0502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35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LDF/Ollie</a:t>
            </a:r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genpglib.tcl</a:t>
            </a:r>
            <a:br>
              <a:rPr lang="en-US" altLang="zh-TW" smtClean="0"/>
            </a:b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3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Script usage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/>
              <a:t>Description</a:t>
            </a:r>
          </a:p>
          <a:p>
            <a:pPr lvl="1"/>
            <a:r>
              <a:rPr lang="en-US" altLang="zh-TW"/>
              <a:t>genpglib.tcl</a:t>
            </a:r>
          </a:p>
          <a:p>
            <a:pPr lvl="1"/>
            <a:r>
              <a:rPr lang="en-US" altLang="zh-TW"/>
              <a:t>A script </a:t>
            </a:r>
            <a:r>
              <a:rPr lang="en-US" altLang="zh-TW"/>
              <a:t>for </a:t>
            </a:r>
            <a:r>
              <a:rPr lang="en-US" altLang="zh-TW" smtClean="0"/>
              <a:t>generating pgmap, pglib and pgdb</a:t>
            </a:r>
          </a:p>
          <a:p>
            <a:pPr lvl="1"/>
            <a:endParaRPr lang="en-US" altLang="zh-TW"/>
          </a:p>
          <a:p>
            <a:r>
              <a:rPr lang="en-US" altLang="zh-TW" smtClean="0"/>
              <a:t>Flow chart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49" name="群組 148"/>
          <p:cNvGrpSpPr/>
          <p:nvPr/>
        </p:nvGrpSpPr>
        <p:grpSpPr>
          <a:xfrm>
            <a:off x="1201920" y="3484110"/>
            <a:ext cx="6979920" cy="2960506"/>
            <a:chOff x="1373822" y="3659370"/>
            <a:chExt cx="6979920" cy="2960506"/>
          </a:xfrm>
        </p:grpSpPr>
        <p:sp>
          <p:nvSpPr>
            <p:cNvPr id="57" name="矩形 56"/>
            <p:cNvSpPr/>
            <p:nvPr/>
          </p:nvSpPr>
          <p:spPr>
            <a:xfrm>
              <a:off x="3334702" y="3659370"/>
              <a:ext cx="3058160" cy="2584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mtClean="0"/>
                <a:t>genpglib.tcl</a:t>
              </a:r>
              <a:endParaRPr lang="zh-TW" altLang="en-US"/>
            </a:p>
          </p:txBody>
        </p:sp>
        <p:sp>
          <p:nvSpPr>
            <p:cNvPr id="111" name="流程圖: 文件 110"/>
            <p:cNvSpPr/>
            <p:nvPr/>
          </p:nvSpPr>
          <p:spPr>
            <a:xfrm>
              <a:off x="6931342" y="4092170"/>
              <a:ext cx="1422400" cy="548640"/>
            </a:xfrm>
            <a:prstGeom prst="flowChartDocumen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mtClean="0"/>
                <a:t>pgmap</a:t>
              </a:r>
              <a:endParaRPr lang="zh-TW" altLang="en-US"/>
            </a:p>
          </p:txBody>
        </p:sp>
        <p:sp>
          <p:nvSpPr>
            <p:cNvPr id="112" name="流程圖: 文件 111"/>
            <p:cNvSpPr/>
            <p:nvPr/>
          </p:nvSpPr>
          <p:spPr>
            <a:xfrm>
              <a:off x="6931342" y="4778890"/>
              <a:ext cx="1422400" cy="548640"/>
            </a:xfrm>
            <a:prstGeom prst="flowChartDocumen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mtClean="0"/>
                <a:t>pglib</a:t>
              </a:r>
              <a:endParaRPr lang="zh-TW" altLang="en-US"/>
            </a:p>
          </p:txBody>
        </p:sp>
        <p:sp>
          <p:nvSpPr>
            <p:cNvPr id="113" name="流程圖: 文件 112"/>
            <p:cNvSpPr/>
            <p:nvPr/>
          </p:nvSpPr>
          <p:spPr>
            <a:xfrm>
              <a:off x="6931342" y="5465610"/>
              <a:ext cx="1422400" cy="548640"/>
            </a:xfrm>
            <a:prstGeom prst="flowChartDocumen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mtClean="0"/>
                <a:t>pgdb</a:t>
              </a:r>
              <a:endParaRPr lang="zh-TW" altLang="en-US"/>
            </a:p>
          </p:txBody>
        </p:sp>
        <p:cxnSp>
          <p:nvCxnSpPr>
            <p:cNvPr id="115" name="直線單箭頭接點 114"/>
            <p:cNvCxnSpPr>
              <a:stCxn id="63" idx="1"/>
              <a:endCxn id="58" idx="1"/>
            </p:cNvCxnSpPr>
            <p:nvPr/>
          </p:nvCxnSpPr>
          <p:spPr>
            <a:xfrm>
              <a:off x="1373822" y="4366490"/>
              <a:ext cx="2306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流程圖: 文件 62"/>
            <p:cNvSpPr/>
            <p:nvPr/>
          </p:nvSpPr>
          <p:spPr>
            <a:xfrm>
              <a:off x="1373822" y="4092170"/>
              <a:ext cx="1422400" cy="548640"/>
            </a:xfrm>
            <a:prstGeom prst="flowChartDocumen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mtClean="0"/>
                <a:t>control file</a:t>
              </a:r>
              <a:endParaRPr lang="zh-TW" altLang="en-US"/>
            </a:p>
          </p:txBody>
        </p:sp>
        <p:cxnSp>
          <p:nvCxnSpPr>
            <p:cNvPr id="116" name="直線單箭頭接點 115"/>
            <p:cNvCxnSpPr>
              <a:stCxn id="110" idx="1"/>
              <a:endCxn id="59" idx="1"/>
            </p:cNvCxnSpPr>
            <p:nvPr/>
          </p:nvCxnSpPr>
          <p:spPr>
            <a:xfrm>
              <a:off x="1373822" y="5053210"/>
              <a:ext cx="2306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流程圖: 文件 109"/>
            <p:cNvSpPr/>
            <p:nvPr/>
          </p:nvSpPr>
          <p:spPr>
            <a:xfrm>
              <a:off x="1373822" y="4778890"/>
              <a:ext cx="1422400" cy="548640"/>
            </a:xfrm>
            <a:prstGeom prst="flowChartDocumen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mtClean="0"/>
                <a:t>non-pg lib</a:t>
              </a:r>
              <a:endParaRPr lang="zh-TW" altLang="en-US"/>
            </a:p>
          </p:txBody>
        </p:sp>
        <p:cxnSp>
          <p:nvCxnSpPr>
            <p:cNvPr id="120" name="直線單箭頭接點 119"/>
            <p:cNvCxnSpPr>
              <a:stCxn id="58" idx="3"/>
              <a:endCxn id="111" idx="1"/>
            </p:cNvCxnSpPr>
            <p:nvPr/>
          </p:nvCxnSpPr>
          <p:spPr>
            <a:xfrm>
              <a:off x="6047422" y="4366490"/>
              <a:ext cx="883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肘形接點 123"/>
            <p:cNvCxnSpPr>
              <a:stCxn id="111" idx="3"/>
              <a:endCxn id="59" idx="1"/>
            </p:cNvCxnSpPr>
            <p:nvPr/>
          </p:nvCxnSpPr>
          <p:spPr>
            <a:xfrm flipH="1">
              <a:off x="3680142" y="4366490"/>
              <a:ext cx="4673600" cy="686720"/>
            </a:xfrm>
            <a:prstGeom prst="bentConnector5">
              <a:avLst>
                <a:gd name="adj1" fmla="val -8356"/>
                <a:gd name="adj2" fmla="val -137896"/>
                <a:gd name="adj3" fmla="val 11504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/>
            <p:cNvCxnSpPr>
              <a:stCxn id="59" idx="3"/>
              <a:endCxn id="112" idx="1"/>
            </p:cNvCxnSpPr>
            <p:nvPr/>
          </p:nvCxnSpPr>
          <p:spPr>
            <a:xfrm>
              <a:off x="6047422" y="5053210"/>
              <a:ext cx="883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接點 129"/>
            <p:cNvCxnSpPr>
              <a:stCxn id="112" idx="3"/>
              <a:endCxn id="60" idx="1"/>
            </p:cNvCxnSpPr>
            <p:nvPr/>
          </p:nvCxnSpPr>
          <p:spPr>
            <a:xfrm flipH="1">
              <a:off x="3680142" y="5053210"/>
              <a:ext cx="4673600" cy="686720"/>
            </a:xfrm>
            <a:prstGeom prst="bentConnector5">
              <a:avLst>
                <a:gd name="adj1" fmla="val -4484"/>
                <a:gd name="adj2" fmla="val -266243"/>
                <a:gd name="adj3" fmla="val 11141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>
              <a:stCxn id="60" idx="3"/>
              <a:endCxn id="113" idx="1"/>
            </p:cNvCxnSpPr>
            <p:nvPr/>
          </p:nvCxnSpPr>
          <p:spPr>
            <a:xfrm>
              <a:off x="6047422" y="5739930"/>
              <a:ext cx="883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向下箭號 147"/>
            <p:cNvSpPr/>
            <p:nvPr/>
          </p:nvSpPr>
          <p:spPr>
            <a:xfrm>
              <a:off x="4287519" y="4010026"/>
              <a:ext cx="1152525" cy="2609850"/>
            </a:xfrm>
            <a:prstGeom prst="downArrow">
              <a:avLst>
                <a:gd name="adj1" fmla="val 45754"/>
                <a:gd name="adj2" fmla="val 43333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1" name="群組 60"/>
            <p:cNvGrpSpPr/>
            <p:nvPr/>
          </p:nvGrpSpPr>
          <p:grpSpPr>
            <a:xfrm>
              <a:off x="3680142" y="4092170"/>
              <a:ext cx="2367280" cy="1922080"/>
              <a:chOff x="2509520" y="4236720"/>
              <a:chExt cx="2367280" cy="1922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509520" y="4923440"/>
                <a:ext cx="2367280" cy="5486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mtClean="0"/>
                  <a:t>-genpglib</a:t>
                </a:r>
              </a:p>
              <a:p>
                <a:pPr algn="ctr"/>
                <a:r>
                  <a:rPr lang="en-US" altLang="zh-TW" smtClean="0"/>
                  <a:t>(design cmpiler)</a:t>
                </a:r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09520" y="5610160"/>
                <a:ext cx="2367280" cy="5486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mtClean="0"/>
                  <a:t>-genpgdb</a:t>
                </a:r>
              </a:p>
              <a:p>
                <a:pPr algn="ctr"/>
                <a:r>
                  <a:rPr lang="en-US" altLang="zh-TW" smtClean="0"/>
                  <a:t>(library compiler)</a:t>
                </a:r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09520" y="4236720"/>
                <a:ext cx="2367280" cy="5486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mtClean="0"/>
                  <a:t>-genpgmap</a:t>
                </a:r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09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</a:t>
            </a:r>
            <a:r>
              <a:rPr lang="en-US" altLang="zh-TW" smtClean="0"/>
              <a:t>cript usage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mtClean="0"/>
              <a:t>Syntax</a:t>
            </a:r>
            <a:endParaRPr lang="en-US" altLang="zh-TW" smtClean="0"/>
          </a:p>
          <a:p>
            <a:pPr marL="342900" lvl="1" indent="0">
              <a:buNone/>
            </a:pPr>
            <a:r>
              <a:rPr lang="en-US" altLang="zh-TW" smtClean="0">
                <a:latin typeface="Consolas" panose="020B0609020204030204" pitchFamily="49" charset="0"/>
              </a:rPr>
              <a:t>-control 	$control_file_name</a:t>
            </a:r>
          </a:p>
          <a:p>
            <a:pPr marL="342900" lvl="1" indent="0">
              <a:buNone/>
            </a:pPr>
            <a:r>
              <a:rPr lang="en-US" altLang="zh-TW" smtClean="0">
                <a:latin typeface="Consolas" panose="020B0609020204030204" pitchFamily="49" charset="0"/>
              </a:rPr>
              <a:t>-top	</a:t>
            </a:r>
            <a:r>
              <a:rPr lang="en-US" altLang="zh-TW" smtClean="0">
                <a:latin typeface="Consolas" panose="020B0609020204030204" pitchFamily="49" charset="0"/>
              </a:rPr>
              <a:t>$</a:t>
            </a:r>
            <a:r>
              <a:rPr lang="en-US" altLang="zh-TW" smtClean="0">
                <a:latin typeface="Consolas" panose="020B0609020204030204" pitchFamily="49" charset="0"/>
              </a:rPr>
              <a:t>top_name</a:t>
            </a:r>
          </a:p>
          <a:p>
            <a:pPr marL="342900" lvl="1" indent="0">
              <a:buNone/>
            </a:pPr>
            <a:r>
              <a:rPr lang="en-US" altLang="zh-TW" smtClean="0">
                <a:latin typeface="Consolas" panose="020B0609020204030204" pitchFamily="49" charset="0"/>
              </a:rPr>
              <a:t>-genpgmap</a:t>
            </a:r>
          </a:p>
          <a:p>
            <a:pPr marL="342900" lvl="1" indent="0">
              <a:buNone/>
            </a:pPr>
            <a:r>
              <a:rPr lang="en-US" altLang="zh-TW" smtClean="0">
                <a:latin typeface="Consolas" panose="020B0609020204030204" pitchFamily="49" charset="0"/>
              </a:rPr>
              <a:t>-</a:t>
            </a:r>
            <a:r>
              <a:rPr lang="en-US" altLang="zh-TW" smtClean="0">
                <a:latin typeface="Consolas" panose="020B0609020204030204" pitchFamily="49" charset="0"/>
              </a:rPr>
              <a:t>genpglib</a:t>
            </a:r>
          </a:p>
          <a:p>
            <a:pPr marL="342900" lvl="1" indent="0">
              <a:buNone/>
            </a:pPr>
            <a:r>
              <a:rPr lang="en-US" altLang="zh-TW" smtClean="0">
                <a:latin typeface="Consolas" panose="020B0609020204030204" pitchFamily="49" charset="0"/>
              </a:rPr>
              <a:t>-genpgdb</a:t>
            </a:r>
            <a:endParaRPr lang="en-US" altLang="zh-TW" smtClean="0"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altLang="zh-TW"/>
          </a:p>
          <a:p>
            <a:r>
              <a:rPr lang="en-US" altLang="zh-TW" smtClean="0"/>
              <a:t>Example</a:t>
            </a:r>
          </a:p>
          <a:p>
            <a:pPr lvl="1"/>
            <a:r>
              <a:rPr lang="en-US" altLang="zh-TW" smtClean="0"/>
              <a:t># gen pgmap</a:t>
            </a:r>
            <a:endParaRPr lang="en-US" altLang="zh-TW" smtClean="0"/>
          </a:p>
          <a:p>
            <a:pPr marL="342900" lvl="1" indent="0">
              <a:buNone/>
            </a:pPr>
            <a:r>
              <a:rPr lang="en-US" altLang="zh-TW" smtClean="0">
                <a:latin typeface="Consolas" panose="020B0609020204030204" pitchFamily="49" charset="0"/>
              </a:rPr>
              <a:t>genpglib.tcl -top ${top_name} -control ${control_file_name} </a:t>
            </a:r>
            <a:r>
              <a:rPr lang="en-US" altLang="zh-TW" smtClean="0">
                <a:latin typeface="Consolas" panose="020B0609020204030204" pitchFamily="49" charset="0"/>
              </a:rPr>
              <a:t>\</a:t>
            </a:r>
          </a:p>
          <a:p>
            <a:pPr marL="342900" lvl="1" indent="0">
              <a:buNone/>
            </a:pPr>
            <a:r>
              <a:rPr lang="en-US" altLang="zh-TW">
                <a:latin typeface="Consolas" panose="020B0609020204030204" pitchFamily="49" charset="0"/>
              </a:rPr>
              <a:t> </a:t>
            </a:r>
            <a:r>
              <a:rPr lang="en-US" altLang="zh-TW" smtClean="0">
                <a:latin typeface="Consolas" panose="020B0609020204030204" pitchFamily="49" charset="0"/>
              </a:rPr>
              <a:t>            </a:t>
            </a:r>
            <a:r>
              <a:rPr lang="en-US" altLang="zh-TW" smtClean="0">
                <a:latin typeface="Consolas" panose="020B0609020204030204" pitchFamily="49" charset="0"/>
              </a:rPr>
              <a:t>-genpgmap</a:t>
            </a:r>
          </a:p>
          <a:p>
            <a:pPr lvl="1"/>
            <a:endParaRPr lang="en-US" altLang="zh-TW" smtClean="0"/>
          </a:p>
          <a:p>
            <a:pPr lvl="1"/>
            <a:r>
              <a:rPr lang="en-US" altLang="zh-TW" smtClean="0"/>
              <a:t># </a:t>
            </a:r>
            <a:r>
              <a:rPr lang="en-US" altLang="zh-TW"/>
              <a:t>gen </a:t>
            </a:r>
            <a:r>
              <a:rPr lang="en-US" altLang="zh-TW" smtClean="0"/>
              <a:t>pglib &amp; pgdb</a:t>
            </a:r>
            <a:endParaRPr lang="en-US" altLang="zh-TW" smtClean="0"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altLang="zh-TW" smtClean="0">
                <a:latin typeface="Consolas" panose="020B0609020204030204" pitchFamily="49" charset="0"/>
              </a:rPr>
              <a:t>genpglib.tcl </a:t>
            </a:r>
            <a:r>
              <a:rPr lang="en-US" altLang="zh-TW" smtClean="0">
                <a:latin typeface="Consolas" panose="020B0609020204030204" pitchFamily="49" charset="0"/>
              </a:rPr>
              <a:t>-top ${top_name} -control ${control_file_name} </a:t>
            </a:r>
            <a:r>
              <a:rPr lang="en-US" altLang="zh-TW" smtClean="0">
                <a:latin typeface="Consolas" panose="020B0609020204030204" pitchFamily="49" charset="0"/>
              </a:rPr>
              <a:t>\</a:t>
            </a:r>
          </a:p>
          <a:p>
            <a:pPr marL="342900" lvl="1" indent="0">
              <a:buNone/>
            </a:pPr>
            <a:r>
              <a:rPr lang="en-US" altLang="zh-TW">
                <a:latin typeface="Consolas" panose="020B0609020204030204" pitchFamily="49" charset="0"/>
              </a:rPr>
              <a:t> </a:t>
            </a:r>
            <a:r>
              <a:rPr lang="en-US" altLang="zh-TW" smtClean="0">
                <a:latin typeface="Consolas" panose="020B0609020204030204" pitchFamily="49" charset="0"/>
              </a:rPr>
              <a:t>            </a:t>
            </a:r>
            <a:r>
              <a:rPr lang="en-US" altLang="zh-TW" smtClean="0">
                <a:latin typeface="Consolas" panose="020B0609020204030204" pitchFamily="49" charset="0"/>
              </a:rPr>
              <a:t>-genpglib -genpgdb</a:t>
            </a:r>
            <a:endParaRPr lang="en-US" altLang="zh-TW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9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Script usage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mtClean="0"/>
              <a:t>Input</a:t>
            </a:r>
          </a:p>
          <a:p>
            <a:pPr lvl="1"/>
            <a:r>
              <a:rPr lang="en-US" altLang="zh-TW" smtClean="0"/>
              <a:t>linked or copied library	ETM/*lib</a:t>
            </a:r>
          </a:p>
          <a:p>
            <a:pPr lvl="1"/>
            <a:r>
              <a:rPr lang="en-US" altLang="zh-TW" smtClean="0"/>
              <a:t>netlist</a:t>
            </a:r>
          </a:p>
          <a:p>
            <a:pPr lvl="1"/>
            <a:endParaRPr lang="en-US" altLang="zh-TW"/>
          </a:p>
          <a:p>
            <a:r>
              <a:rPr lang="en-US" altLang="zh-TW" smtClean="0"/>
              <a:t>Output</a:t>
            </a:r>
          </a:p>
          <a:p>
            <a:pPr lvl="1"/>
            <a:r>
              <a:rPr lang="en-US" altLang="zh-TW" smtClean="0"/>
              <a:t>pgmap			${TOP}_${corner}.pgmap</a:t>
            </a:r>
          </a:p>
          <a:p>
            <a:pPr lvl="1"/>
            <a:r>
              <a:rPr lang="en-US" altLang="zh-TW" smtClean="0"/>
              <a:t>design compiler script	</a:t>
            </a:r>
            <a:r>
              <a:rPr lang="en-US" altLang="zh-TW" smtClean="0"/>
              <a:t>ETM/script/</a:t>
            </a:r>
            <a:r>
              <a:rPr lang="zh-TW" altLang="en-US" smtClean="0"/>
              <a:t>*</a:t>
            </a:r>
            <a:r>
              <a:rPr lang="en-US" altLang="zh-TW" smtClean="0"/>
              <a:t>.</a:t>
            </a:r>
            <a:r>
              <a:rPr lang="en-US" altLang="zh-TW" smtClean="0"/>
              <a:t>gpglib.dc</a:t>
            </a:r>
          </a:p>
          <a:p>
            <a:pPr lvl="1"/>
            <a:r>
              <a:rPr lang="en-US" altLang="zh-TW" smtClean="0"/>
              <a:t>library compiler script	ETM/script/*.gpgdb.lc</a:t>
            </a:r>
          </a:p>
          <a:p>
            <a:pPr lvl="1"/>
            <a:r>
              <a:rPr lang="en-US" altLang="zh-TW"/>
              <a:t>pglib			ETM/*.pglib</a:t>
            </a:r>
            <a:endParaRPr lang="zh-TW" altLang="en-US"/>
          </a:p>
          <a:p>
            <a:pPr lvl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380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Script usage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mtClean="0"/>
              <a:t>Input</a:t>
            </a:r>
          </a:p>
          <a:p>
            <a:endParaRPr lang="en-US" altLang="zh-TW"/>
          </a:p>
          <a:p>
            <a:endParaRPr lang="en-US" altLang="zh-TW" smtClean="0"/>
          </a:p>
          <a:p>
            <a:r>
              <a:rPr lang="en-US" altLang="zh-TW" smtClean="0"/>
              <a:t>Output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04" y="1577431"/>
            <a:ext cx="6400396" cy="13865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604" y="1173235"/>
            <a:ext cx="4029569" cy="3141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604" y="3053934"/>
            <a:ext cx="6400396" cy="358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Script usage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mtClean="0"/>
              <a:t>Flow steps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TW" smtClean="0"/>
              <a:t>Prepare a control file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TW" smtClean="0"/>
              <a:t>Create a directory named ETM and link or copy all the .lib into it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TW" smtClean="0"/>
              <a:t>Run script with the following command</a:t>
            </a:r>
          </a:p>
          <a:p>
            <a:pPr marL="342900" lvl="1" indent="0">
              <a:buNone/>
            </a:pPr>
            <a:r>
              <a:rPr lang="en-US" altLang="zh-TW" b="1" smtClean="0"/>
              <a:t>	source </a:t>
            </a:r>
            <a:r>
              <a:rPr lang="en-US" altLang="zh-TW" b="1"/>
              <a:t>~cadman/env/FTCDEV.env</a:t>
            </a:r>
          </a:p>
          <a:p>
            <a:pPr marL="342900" lvl="1" indent="0">
              <a:buNone/>
            </a:pPr>
            <a:r>
              <a:rPr lang="en-US" altLang="zh-TW" b="1"/>
              <a:t>	source ~cadman/env/fetm.env</a:t>
            </a:r>
          </a:p>
          <a:p>
            <a:pPr marL="342900" lvl="1" indent="0">
              <a:buNone/>
            </a:pPr>
            <a:r>
              <a:rPr lang="en-US" altLang="zh-TW" b="1"/>
              <a:t>	genpglib.tcl -top ${top_name} -control ${control_file_name} -genpgmap -</a:t>
            </a:r>
            <a:r>
              <a:rPr lang="en-US" altLang="zh-TW" b="1" smtClean="0"/>
              <a:t>genpglib</a:t>
            </a:r>
            <a:endParaRPr lang="en-US" altLang="zh-TW" smtClean="0"/>
          </a:p>
          <a:p>
            <a:pPr marL="342900" lvl="1" indent="0">
              <a:buNone/>
            </a:pPr>
            <a:r>
              <a:rPr lang="en-US" altLang="zh-TW" smtClean="0"/>
              <a:t>4.	The .pglib will be generated by script and put in the directory ETM</a:t>
            </a:r>
          </a:p>
          <a:p>
            <a:pPr marL="342900" lvl="1" indent="0">
              <a:buNone/>
            </a:pPr>
            <a:r>
              <a:rPr lang="en-US" altLang="zh-TW"/>
              <a:t>	</a:t>
            </a:r>
            <a:endParaRPr lang="en-US" altLang="zh-TW" b="1"/>
          </a:p>
        </p:txBody>
      </p:sp>
    </p:spTree>
    <p:extLst>
      <p:ext uri="{BB962C8B-B14F-4D97-AF65-F5344CB8AC3E}">
        <p14:creationId xmlns:p14="http://schemas.microsoft.com/office/powerpoint/2010/main" val="192328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Control file template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The red information above is used for script parsing netlist and checking the connection of each port</a:t>
            </a:r>
          </a:p>
          <a:p>
            <a:r>
              <a:rPr lang="en-US" altLang="zh-TW" smtClean="0"/>
              <a:t>The blue information above is used for script declaring the power/ground definition in pglib.</a:t>
            </a:r>
          </a:p>
          <a:p>
            <a:r>
              <a:rPr lang="en-US" altLang="zh-TW" smtClean="0"/>
              <a:t>The red information above can be found in fetm control file</a:t>
            </a:r>
            <a:endParaRPr lang="zh-TW" altLang="en-US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2653"/>
              </p:ext>
            </p:extLst>
          </p:nvPr>
        </p:nvGraphicFramePr>
        <p:xfrm>
          <a:off x="626016" y="1764000"/>
          <a:ext cx="815072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0728">
                  <a:extLst>
                    <a:ext uri="{9D8B030D-6E8A-4147-A177-3AD203B41FA5}">
                      <a16:colId xmlns:a16="http://schemas.microsoft.com/office/drawing/2014/main" val="2973401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050" b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NETLIST        = ${NETLIST_FILE}</a:t>
                      </a:r>
                    </a:p>
                    <a:p>
                      <a:r>
                        <a:rPr lang="en-US" altLang="zh-TW" sz="1050" b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            = ${TOP_NAME}</a:t>
                      </a:r>
                    </a:p>
                    <a:p>
                      <a:endParaRPr lang="en-US" altLang="zh-TW" sz="1050" b="1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050" b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[CORNER_BEGIN]</a:t>
                      </a:r>
                    </a:p>
                    <a:p>
                      <a:r>
                        <a:rPr lang="en-US" altLang="zh-TW" sz="1050" b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CORE_LIB       = ${CORE_LIB_FILE}</a:t>
                      </a:r>
                    </a:p>
                    <a:p>
                      <a:r>
                        <a:rPr lang="en-US" altLang="zh-TW" sz="1050" b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IO_LIB         = ${IO_LIB_FILE}</a:t>
                      </a:r>
                    </a:p>
                    <a:p>
                      <a:r>
                        <a:rPr lang="en-US" altLang="zh-TW" sz="1050" b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MACRO_LIB      = ${MACRO_LIB_FILE}</a:t>
                      </a:r>
                    </a:p>
                    <a:p>
                      <a:r>
                        <a:rPr lang="en-US" altLang="zh-TW" sz="1050" b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SPEF           = ${SPEF_FILE}</a:t>
                      </a:r>
                    </a:p>
                    <a:p>
                      <a:r>
                        <a:rPr lang="en-US" altLang="zh-TW" sz="1050" b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CORNERMODE     = </a:t>
                      </a:r>
                    </a:p>
                    <a:p>
                      <a:r>
                        <a:rPr lang="en-US" altLang="zh-TW" sz="1050" b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[CORNER_END]</a:t>
                      </a:r>
                    </a:p>
                    <a:p>
                      <a:endParaRPr lang="en-US" altLang="zh-TW" sz="1050" b="1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050" b="1" smtClean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#VOLTAGE_MAP_BEGIN</a:t>
                      </a:r>
                    </a:p>
                    <a:p>
                      <a:r>
                        <a:rPr lang="en-US" altLang="zh-TW" sz="1050" b="1" smtClean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voltage_name ssa  nn   ffa</a:t>
                      </a:r>
                    </a:p>
                    <a:p>
                      <a:r>
                        <a:rPr lang="en-US" altLang="zh-TW" sz="1050" b="1" smtClean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VCC</a:t>
                      </a:r>
                      <a:r>
                        <a:rPr lang="en-US" altLang="zh-TW" sz="1050" b="1" baseline="0" smtClean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1.10 1.00 0.90</a:t>
                      </a:r>
                    </a:p>
                    <a:p>
                      <a:r>
                        <a:rPr lang="zh-TW" altLang="en-US" sz="1050" b="1" baseline="0" smtClean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TW" sz="1050" b="1" baseline="0" smtClean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GND</a:t>
                      </a:r>
                      <a:r>
                        <a:rPr lang="zh-TW" altLang="en-US" sz="1050" b="1" baseline="0" smtClean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altLang="zh-TW" sz="1050" b="1" baseline="0" smtClean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</a:t>
                      </a:r>
                      <a:r>
                        <a:rPr lang="zh-TW" altLang="en-US" sz="1050" b="1" baseline="0" smtClean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1050" b="1" baseline="0" smtClean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</a:t>
                      </a:r>
                      <a:r>
                        <a:rPr lang="zh-TW" altLang="en-US" sz="1050" b="1" baseline="0" smtClean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1050" b="1" baseline="0" smtClean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</a:t>
                      </a:r>
                      <a:endParaRPr lang="en-US" altLang="zh-TW" sz="1050" b="1" smtClean="0">
                        <a:solidFill>
                          <a:schemeClr val="accent5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050" b="1" smtClean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#VOLTAGE_MAP_END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30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17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Control file example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mtClean="0"/>
              <a:t>example</a:t>
            </a:r>
            <a:endParaRPr lang="zh-TW" altLang="en-US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915228"/>
              </p:ext>
            </p:extLst>
          </p:nvPr>
        </p:nvGraphicFramePr>
        <p:xfrm>
          <a:off x="626016" y="1764000"/>
          <a:ext cx="8150728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0728">
                  <a:extLst>
                    <a:ext uri="{9D8B030D-6E8A-4147-A177-3AD203B41FA5}">
                      <a16:colId xmlns:a16="http://schemas.microsoft.com/office/drawing/2014/main" val="2973401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NETLIST        = FXLPDDR4CMSCFC100NSHI3L.v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            = FXLPDDR4CMSCFC100NSHI3L</a:t>
                      </a:r>
                    </a:p>
                    <a:p>
                      <a:endParaRPr lang="en-US" altLang="zh-TW" sz="1050" b="1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[CORNER_BEGIN]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CORE_LIB       =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IO_LIB         =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MACRO_LIB      = /auto/s_FinFET/14LPP/libman/common/std_cell/arm/ARM_14LPP_HardIP_sc9mcpp84_base_rvt_c14/new/lib/ARM_14LPP_HardIP_sc9mcpp84_14lpp_base_rvt_c14_ssa_sigcmax_max_0p72v_m40c.lib /auto/s_FinFET/14LPP/libman/common/std_cell/arm/ARM_14LPP_HardIP_sc9mcpp84_base_lvt_c14/new/lib/ARM_14LPP_HardIP_sc9mcpp84_14lpp_base_lvt_c14_ssa_sigcmax_max_0p72v_m40c.lib /auto/s_ipd_proj/LPDDR/FXLPDDR4CCFC100HI3L/workspace/sridhar/0.1.0/FXLPDDR4CCFC100HI3L/others/release_to_APR/analog_phy/lib/pg/FXLPDDR4CCFC100NSHI3L_ssa_sigcmax_0p72v_m40c.pglib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SPEF           = FXLPDDR4CMSCFC100NSHI3L.spef.SigCmaxDP_ErPlus_m40c.gz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CORNERMODE     = 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[CORNER_END]</a:t>
                      </a:r>
                    </a:p>
                    <a:p>
                      <a:endParaRPr lang="en-US" altLang="zh-TW" sz="1050" b="1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#VOLTAGE_MAP_BEGIN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voltage_name ssa  nn   ffa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GND          0.00 0.00 0.00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GNDA         0.00 0.00 0.00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GNDIO_DDR    0.00 0.00 0.00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VCC08K       0.72 0.80 0.88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VCC18A_REG   1.62 1.80 1.98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VCCIO_DDR    0.99 1.10 1.21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VDD          0.72 0.80 0.88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VSS          0.00 0.00 0.00</a:t>
                      </a:r>
                    </a:p>
                    <a:p>
                      <a:r>
                        <a:rPr lang="en-US" altLang="zh-TW" sz="105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#VOLTAGE_MAP_END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30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93882"/>
      </p:ext>
    </p:extLst>
  </p:cSld>
  <p:clrMapOvr>
    <a:masterClrMapping/>
  </p:clrMapOvr>
</p:sld>
</file>

<file path=ppt/theme/theme1.xml><?xml version="1.0" encoding="utf-8"?>
<a:theme xmlns:a="http://schemas.openxmlformats.org/drawingml/2006/main" name="fnc">
  <a:themeElements>
    <a:clrScheme name="Faraday template">
      <a:dk1>
        <a:srgbClr val="545454"/>
      </a:dk1>
      <a:lt1>
        <a:srgbClr val="FFFFFF"/>
      </a:lt1>
      <a:dk2>
        <a:srgbClr val="777777"/>
      </a:dk2>
      <a:lt2>
        <a:srgbClr val="FFFFFF"/>
      </a:lt2>
      <a:accent1>
        <a:srgbClr val="0090D2"/>
      </a:accent1>
      <a:accent2>
        <a:srgbClr val="21C0FF"/>
      </a:accent2>
      <a:accent3>
        <a:srgbClr val="81DBFF"/>
      </a:accent3>
      <a:accent4>
        <a:srgbClr val="BE0037"/>
      </a:accent4>
      <a:accent5>
        <a:srgbClr val="0068A2"/>
      </a:accent5>
      <a:accent6>
        <a:srgbClr val="0698BA"/>
      </a:accent6>
      <a:hlink>
        <a:srgbClr val="3F3F3F"/>
      </a:hlink>
      <a:folHlink>
        <a:srgbClr val="3F3F3F"/>
      </a:folHlink>
    </a:clrScheme>
    <a:fontScheme name="UBS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nc" id="{1653AA27-F491-4299-BBAF-BCADE6310131}" vid="{E9369988-0DDA-45A7-A385-1ADF7FC7915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ftc</Template>
  <TotalTime>14290</TotalTime>
  <Words>409</Words>
  <Application>Microsoft Office PowerPoint</Application>
  <PresentationFormat>如螢幕大小 (4:3)</PresentationFormat>
  <Paragraphs>114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華康中黑體</vt:lpstr>
      <vt:lpstr>微軟正黑體</vt:lpstr>
      <vt:lpstr>新細明體</vt:lpstr>
      <vt:lpstr>Arial</vt:lpstr>
      <vt:lpstr>Calibri</vt:lpstr>
      <vt:lpstr>Century Gothic</vt:lpstr>
      <vt:lpstr>Consolas</vt:lpstr>
      <vt:lpstr>Courier New</vt:lpstr>
      <vt:lpstr>fnc</vt:lpstr>
      <vt:lpstr>genpglib.tcl </vt:lpstr>
      <vt:lpstr>Script usage</vt:lpstr>
      <vt:lpstr>Script usage</vt:lpstr>
      <vt:lpstr>Script usage</vt:lpstr>
      <vt:lpstr>Script usage</vt:lpstr>
      <vt:lpstr>Script usage</vt:lpstr>
      <vt:lpstr>Control file template</vt:lpstr>
      <vt:lpstr>Control file example</vt:lpstr>
    </vt:vector>
  </TitlesOfParts>
  <Company>Faraday-Tech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genpglib.tcl </dc:title>
  <dc:creator>Ollie Ching-Chun Tsai (蔡景淳)</dc:creator>
  <cp:lastModifiedBy>Ollie Ching-Chun Tsai (蔡景淳)</cp:lastModifiedBy>
  <cp:revision>77</cp:revision>
  <dcterms:created xsi:type="dcterms:W3CDTF">2023-02-09T09:38:14Z</dcterms:created>
  <dcterms:modified xsi:type="dcterms:W3CDTF">2023-08-02T08:08:20Z</dcterms:modified>
</cp:coreProperties>
</file>