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69" r:id="rId5"/>
    <p:sldId id="312" r:id="rId6"/>
    <p:sldId id="273" r:id="rId7"/>
    <p:sldId id="310" r:id="rId8"/>
    <p:sldId id="263" r:id="rId9"/>
    <p:sldId id="274" r:id="rId10"/>
    <p:sldId id="330" r:id="rId11"/>
    <p:sldId id="265" r:id="rId12"/>
    <p:sldId id="315" r:id="rId13"/>
    <p:sldId id="294" r:id="rId14"/>
    <p:sldId id="333" r:id="rId15"/>
    <p:sldId id="325" r:id="rId16"/>
    <p:sldId id="295" r:id="rId17"/>
    <p:sldId id="308" r:id="rId18"/>
    <p:sldId id="335" r:id="rId19"/>
    <p:sldId id="313" r:id="rId20"/>
    <p:sldId id="314" r:id="rId21"/>
    <p:sldId id="326" r:id="rId22"/>
    <p:sldId id="331" r:id="rId23"/>
    <p:sldId id="332" r:id="rId24"/>
    <p:sldId id="316" r:id="rId25"/>
    <p:sldId id="317" r:id="rId26"/>
    <p:sldId id="270" r:id="rId27"/>
    <p:sldId id="328" r:id="rId28"/>
    <p:sldId id="329" r:id="rId29"/>
    <p:sldId id="305" r:id="rId30"/>
    <p:sldId id="306" r:id="rId31"/>
    <p:sldId id="318" r:id="rId32"/>
    <p:sldId id="319" r:id="rId33"/>
    <p:sldId id="320" r:id="rId34"/>
    <p:sldId id="321" r:id="rId35"/>
    <p:sldId id="322" r:id="rId36"/>
    <p:sldId id="323" r:id="rId37"/>
    <p:sldId id="324" r:id="rId38"/>
    <p:sldId id="327" r:id="rId39"/>
    <p:sldId id="280" r:id="rId40"/>
    <p:sldId id="311" r:id="rId41"/>
    <p:sldId id="334" r:id="rId42"/>
    <p:sldId id="337" r:id="rId43"/>
    <p:sldId id="336" r:id="rId44"/>
    <p:sldId id="267" r:id="rId45"/>
    <p:sldId id="262"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2" autoAdjust="0"/>
    <p:restoredTop sz="96187" autoAdjust="0"/>
  </p:normalViewPr>
  <p:slideViewPr>
    <p:cSldViewPr snapToGrid="0">
      <p:cViewPr varScale="1">
        <p:scale>
          <a:sx n="98" d="100"/>
          <a:sy n="98" d="100"/>
        </p:scale>
        <p:origin x="39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08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71C60-8A38-42E3-B8B1-111F8B3AEC4A}" type="datetimeFigureOut">
              <a:rPr lang="zh-TW" altLang="en-US" smtClean="0"/>
              <a:t>2024/6/28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3633-1C2E-465C-9FD6-25136404738D}" type="slidenum">
              <a:rPr lang="zh-TW" altLang="en-US" smtClean="0"/>
              <a:t>‹#›</a:t>
            </a:fld>
            <a:endParaRPr lang="zh-TW" altLang="en-US"/>
          </a:p>
        </p:txBody>
      </p:sp>
    </p:spTree>
    <p:extLst>
      <p:ext uri="{BB962C8B-B14F-4D97-AF65-F5344CB8AC3E}">
        <p14:creationId xmlns:p14="http://schemas.microsoft.com/office/powerpoint/2010/main" val="377121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9173633-1C2E-465C-9FD6-25136404738D}" type="slidenum">
              <a:rPr lang="zh-TW" altLang="en-US" smtClean="0"/>
              <a:t>1</a:t>
            </a:fld>
            <a:endParaRPr lang="zh-TW" altLang="en-US"/>
          </a:p>
        </p:txBody>
      </p:sp>
    </p:spTree>
    <p:extLst>
      <p:ext uri="{BB962C8B-B14F-4D97-AF65-F5344CB8AC3E}">
        <p14:creationId xmlns:p14="http://schemas.microsoft.com/office/powerpoint/2010/main" val="2493594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100" baseline="0">
                <a:solidFill>
                  <a:schemeClr val="bg1"/>
                </a:solidFill>
                <a:latin typeface="Calibri" panose="020F0502020204030204" pitchFamily="34" charset="0"/>
                <a:ea typeface="微軟正黑體" panose="020B0604030504040204" pitchFamily="34" charset="-12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2700" b="1" baseline="0">
                <a:solidFill>
                  <a:schemeClr val="bg1"/>
                </a:solidFill>
                <a:latin typeface="Calibri" panose="020F0502020204030204" pitchFamily="34" charset="0"/>
                <a:ea typeface="微軟正黑體" panose="020B0604030504040204" pitchFamily="34" charset="-120"/>
              </a:defRPr>
            </a:lvl1pPr>
          </a:lstStyle>
          <a:p>
            <a:r>
              <a:rPr lang="zh-TW" altLang="en-US" smtClean="0"/>
              <a:t>按一下以編輯母片標題樣式</a:t>
            </a:r>
            <a:endParaRPr lang="zh-TW" altLang="en-US" dirty="0"/>
          </a:p>
        </p:txBody>
      </p:sp>
      <p:sp>
        <p:nvSpPr>
          <p:cNvPr id="10" name="文字方塊 9"/>
          <p:cNvSpPr txBox="1"/>
          <p:nvPr/>
        </p:nvSpPr>
        <p:spPr>
          <a:xfrm>
            <a:off x="7242629" y="5615623"/>
            <a:ext cx="862737" cy="230832"/>
          </a:xfrm>
          <a:prstGeom prst="rect">
            <a:avLst/>
          </a:prstGeom>
          <a:noFill/>
        </p:spPr>
        <p:txBody>
          <a:bodyPr wrap="none" rtlCol="0">
            <a:spAutoFit/>
          </a:bodyPr>
          <a:lstStyle/>
          <a:p>
            <a:r>
              <a:rPr lang="en-US" altLang="zh-TW" sz="9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900" b="1" dirty="0">
              <a:solidFill>
                <a:schemeClr val="accent1">
                  <a:lumMod val="60000"/>
                  <a:lumOff val="40000"/>
                </a:schemeClr>
              </a:solidFill>
              <a:latin typeface="Century Gothic" panose="020B0502020202020204" pitchFamily="34" charset="0"/>
            </a:endParaRPr>
          </a:p>
        </p:txBody>
      </p:sp>
      <p:cxnSp>
        <p:nvCxnSpPr>
          <p:cNvPr id="11" name="直線接點 10"/>
          <p:cNvCxnSpPr/>
          <p:nvPr/>
        </p:nvCxnSpPr>
        <p:spPr>
          <a:xfrm>
            <a:off x="8343582" y="1171577"/>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34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1800" b="1" baseline="0">
                <a:solidFill>
                  <a:schemeClr val="tx1">
                    <a:lumMod val="50000"/>
                  </a:schemeClr>
                </a:solidFill>
                <a:latin typeface="Calibri" panose="020F0502020204030204" pitchFamily="34" charset="0"/>
              </a:defRPr>
            </a:lvl1pPr>
            <a:lvl2pPr>
              <a:defRPr sz="1500" baseline="0">
                <a:solidFill>
                  <a:schemeClr val="tx1">
                    <a:lumMod val="50000"/>
                  </a:schemeClr>
                </a:solidFill>
                <a:latin typeface="Calibri" panose="020F0502020204030204" pitchFamily="34" charset="0"/>
              </a:defRPr>
            </a:lvl2pPr>
            <a:lvl3pPr>
              <a:defRPr sz="1350" baseline="0">
                <a:solidFill>
                  <a:schemeClr val="tx1">
                    <a:lumMod val="50000"/>
                  </a:schemeClr>
                </a:solidFill>
                <a:latin typeface="Calibri" panose="020F0502020204030204" pitchFamily="34" charset="0"/>
              </a:defRPr>
            </a:lvl3pPr>
            <a:lvl4pPr>
              <a:defRPr sz="1200" baseline="0">
                <a:solidFill>
                  <a:schemeClr val="tx1">
                    <a:lumMod val="50000"/>
                  </a:schemeClr>
                </a:solidFill>
                <a:latin typeface="Calibri" panose="020F0502020204030204" pitchFamily="34" charset="0"/>
              </a:defRPr>
            </a:lvl4pPr>
            <a:lvl5pPr>
              <a:defRPr sz="1200" baseline="0">
                <a:solidFill>
                  <a:schemeClr val="tx1">
                    <a:lumMod val="50000"/>
                  </a:schemeClr>
                </a:solidFill>
                <a:latin typeface="Calibri" panose="020F0502020204030204" pitchFamily="34" charset="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192419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Tree>
    <p:extLst>
      <p:ext uri="{BB962C8B-B14F-4D97-AF65-F5344CB8AC3E}">
        <p14:creationId xmlns:p14="http://schemas.microsoft.com/office/powerpoint/2010/main" val="173519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2700" baseline="0">
                <a:solidFill>
                  <a:schemeClr val="tx1"/>
                </a:solidFill>
                <a:latin typeface="Calibri" panose="020F0502020204030204" pitchFamily="34" charset="0"/>
              </a:defRPr>
            </a:lvl1pPr>
          </a:lstStyle>
          <a:p>
            <a:r>
              <a:rPr lang="zh-TW" altLang="en-US" smtClean="0"/>
              <a:t>按一下以編輯母片標題樣式</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93" y="3990443"/>
            <a:ext cx="7945966" cy="11121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spTree>
    <p:extLst>
      <p:ext uri="{BB962C8B-B14F-4D97-AF65-F5344CB8AC3E}">
        <p14:creationId xmlns:p14="http://schemas.microsoft.com/office/powerpoint/2010/main" val="32515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670D2B-A4F8-4033-B16D-C1B970E783D1}" type="datetimeFigureOut">
              <a:rPr lang="zh-TW" altLang="en-US" smtClean="0"/>
              <a:t>2024/6/28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4805E-74AD-4338-8E94-7CF96275233C}" type="slidenum">
              <a:rPr lang="zh-TW" altLang="en-US" smtClean="0"/>
              <a:t>‹#›</a:t>
            </a:fld>
            <a:endParaRPr lang="zh-TW" altLang="en-US"/>
          </a:p>
        </p:txBody>
      </p:sp>
    </p:spTree>
    <p:extLst>
      <p:ext uri="{BB962C8B-B14F-4D97-AF65-F5344CB8AC3E}">
        <p14:creationId xmlns:p14="http://schemas.microsoft.com/office/powerpoint/2010/main" val="183694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2"/>
            <a:ext cx="9143999" cy="6857999"/>
          </a:xfrm>
          <a:prstGeom prst="rect">
            <a:avLst/>
          </a:prstGeom>
        </p:spPr>
      </p:pic>
      <p:sp>
        <p:nvSpPr>
          <p:cNvPr id="7" name="文字方塊 6"/>
          <p:cNvSpPr txBox="1"/>
          <p:nvPr/>
        </p:nvSpPr>
        <p:spPr>
          <a:xfrm>
            <a:off x="314889" y="6419429"/>
            <a:ext cx="779381" cy="213585"/>
          </a:xfrm>
          <a:prstGeom prst="rect">
            <a:avLst/>
          </a:prstGeom>
          <a:noFill/>
        </p:spPr>
        <p:txBody>
          <a:bodyPr wrap="none" rtlCol="0">
            <a:spAutoFit/>
          </a:bodyPr>
          <a:lstStyle/>
          <a:p>
            <a:r>
              <a:rPr lang="en-US" altLang="zh-TW" sz="788"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788"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2327130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spcBef>
          <a:spcPct val="0"/>
        </a:spcBef>
        <a:buNone/>
        <a:defRPr sz="27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1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5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pdocs.synopsys.com/dow_retrieve/qsc-t/dg/ptolh/T-2022.03/ptolh/Content/ptug/ptug/hierarchical_analysis/etm/options/merging_extracted_model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
          </p:nvPr>
        </p:nvSpPr>
        <p:spPr/>
        <p:txBody>
          <a:bodyPr/>
          <a:lstStyle/>
          <a:p>
            <a:r>
              <a:rPr lang="en-US" altLang="zh-TW" smtClean="0"/>
              <a:t>LDF / Ollie</a:t>
            </a:r>
            <a:endParaRPr lang="zh-TW" altLang="en-US"/>
          </a:p>
        </p:txBody>
      </p:sp>
      <p:sp>
        <p:nvSpPr>
          <p:cNvPr id="4" name="標題 3"/>
          <p:cNvSpPr>
            <a:spLocks noGrp="1"/>
          </p:cNvSpPr>
          <p:nvPr>
            <p:ph type="ctrTitle"/>
          </p:nvPr>
        </p:nvSpPr>
        <p:spPr/>
        <p:txBody>
          <a:bodyPr/>
          <a:lstStyle/>
          <a:p>
            <a:r>
              <a:rPr lang="en-US" altLang="zh-TW" smtClean="0"/>
              <a:t>Merging Extracted Models</a:t>
            </a:r>
            <a:endParaRPr lang="zh-TW" altLang="en-US"/>
          </a:p>
        </p:txBody>
      </p:sp>
    </p:spTree>
    <p:extLst>
      <p:ext uri="{BB962C8B-B14F-4D97-AF65-F5344CB8AC3E}">
        <p14:creationId xmlns:p14="http://schemas.microsoft.com/office/powerpoint/2010/main" val="3081648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Merged ETM Usage</a:t>
            </a:r>
            <a:endParaRPr lang="zh-TW" altLang="en-US"/>
          </a:p>
        </p:txBody>
      </p:sp>
      <p:sp>
        <p:nvSpPr>
          <p:cNvPr id="3" name="內容版面配置區 2"/>
          <p:cNvSpPr>
            <a:spLocks noGrp="1"/>
          </p:cNvSpPr>
          <p:nvPr>
            <p:ph sz="quarter" idx="10"/>
          </p:nvPr>
        </p:nvSpPr>
        <p:spPr/>
        <p:txBody>
          <a:bodyPr/>
          <a:lstStyle/>
          <a:p>
            <a:r>
              <a:rPr lang="en-US" altLang="zh-TW" b="1"/>
              <a:t>fstaH checks if there </a:t>
            </a:r>
            <a:r>
              <a:rPr lang="en-US" altLang="zh-TW" smtClean="0"/>
              <a:t>are multiple enabled mode</a:t>
            </a:r>
            <a:r>
              <a:rPr lang="en-US" altLang="zh-TW" b="1" smtClean="0"/>
              <a:t> </a:t>
            </a:r>
            <a:r>
              <a:rPr lang="en-US" altLang="zh-TW" b="1"/>
              <a:t>in SDC, and prints a ReportMode.rpt</a:t>
            </a:r>
          </a:p>
        </p:txBody>
      </p:sp>
      <p:pic>
        <p:nvPicPr>
          <p:cNvPr id="4" name="圖片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5" y="2612230"/>
            <a:ext cx="8856622" cy="71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圖片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317" y="3400683"/>
            <a:ext cx="5911082" cy="327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7335" y="2848747"/>
            <a:ext cx="8856622" cy="205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5129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Merged ETM Usage</a:t>
            </a:r>
            <a:endParaRPr lang="zh-TW" altLang="en-US"/>
          </a:p>
        </p:txBody>
      </p:sp>
      <p:sp>
        <p:nvSpPr>
          <p:cNvPr id="3" name="內容版面配置區 2"/>
          <p:cNvSpPr>
            <a:spLocks noGrp="1"/>
          </p:cNvSpPr>
          <p:nvPr>
            <p:ph sz="quarter" idx="10"/>
          </p:nvPr>
        </p:nvSpPr>
        <p:spPr/>
        <p:txBody>
          <a:bodyPr/>
          <a:lstStyle/>
          <a:p>
            <a:r>
              <a:rPr lang="en-US" altLang="zh-TW" dirty="0" smtClean="0"/>
              <a:t>Another commands to check if the mode is specified correctly</a:t>
            </a:r>
          </a:p>
          <a:p>
            <a:pPr lvl="1"/>
            <a:r>
              <a:rPr lang="en-US" altLang="zh-TW" b="1" dirty="0" err="1" smtClean="0"/>
              <a:t>report_disable_timing</a:t>
            </a:r>
            <a:endParaRPr lang="en-US" altLang="zh-TW" b="1" dirty="0" smtClean="0"/>
          </a:p>
          <a:p>
            <a:pPr lvl="1"/>
            <a:r>
              <a:rPr lang="en-US" altLang="zh-TW" dirty="0"/>
              <a:t>With “</a:t>
            </a:r>
            <a:r>
              <a:rPr lang="en-US" altLang="zh-TW" b="1" dirty="0" err="1"/>
              <a:t>set_mode</a:t>
            </a:r>
            <a:r>
              <a:rPr lang="en-US" altLang="zh-TW" b="1" dirty="0"/>
              <a:t> </a:t>
            </a:r>
            <a:r>
              <a:rPr lang="en-US" altLang="zh-TW" b="1" dirty="0" smtClean="0"/>
              <a:t>8bits</a:t>
            </a:r>
            <a:r>
              <a:rPr lang="en-US" altLang="zh-TW" dirty="0" smtClean="0"/>
              <a:t>”, the </a:t>
            </a:r>
            <a:r>
              <a:rPr lang="en-US" altLang="zh-TW" dirty="0" err="1"/>
              <a:t>report_disable_timing</a:t>
            </a:r>
            <a:r>
              <a:rPr lang="en-US" altLang="zh-TW" dirty="0"/>
              <a:t> </a:t>
            </a:r>
            <a:r>
              <a:rPr lang="en-US" altLang="zh-TW" dirty="0" smtClean="0"/>
              <a:t>returns that the timing arcs of 16bits are disabled by the mode</a:t>
            </a:r>
          </a:p>
          <a:p>
            <a:pPr lvl="1"/>
            <a:endParaRPr lang="zh-TW" altLang="en-US" dirty="0"/>
          </a:p>
        </p:txBody>
      </p:sp>
      <p:grpSp>
        <p:nvGrpSpPr>
          <p:cNvPr id="5" name="群組 4"/>
          <p:cNvGrpSpPr/>
          <p:nvPr/>
        </p:nvGrpSpPr>
        <p:grpSpPr>
          <a:xfrm>
            <a:off x="1707778" y="3103491"/>
            <a:ext cx="4576481" cy="3507470"/>
            <a:chOff x="1707778" y="3084441"/>
            <a:chExt cx="4576481" cy="3507470"/>
          </a:xfrm>
        </p:grpSpPr>
        <p:pic>
          <p:nvPicPr>
            <p:cNvPr id="4099" name="圖片 2" descr="image005"/>
            <p:cNvPicPr>
              <a:picLocks noChangeAspect="1" noChangeArrowheads="1"/>
            </p:cNvPicPr>
            <p:nvPr/>
          </p:nvPicPr>
          <p:blipFill rotWithShape="1">
            <a:blip r:embed="rId2">
              <a:extLst>
                <a:ext uri="{28A0092B-C50C-407E-A947-70E740481C1C}">
                  <a14:useLocalDpi xmlns:a14="http://schemas.microsoft.com/office/drawing/2010/main" val="0"/>
                </a:ext>
              </a:extLst>
            </a:blip>
            <a:srcRect t="6269"/>
            <a:stretch/>
          </p:blipFill>
          <p:spPr bwMode="auto">
            <a:xfrm>
              <a:off x="1707778" y="5629274"/>
              <a:ext cx="4125040" cy="96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圖片 3"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778" y="3084441"/>
              <a:ext cx="4576481" cy="2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圓角矩形 12"/>
            <p:cNvSpPr/>
            <p:nvPr/>
          </p:nvSpPr>
          <p:spPr>
            <a:xfrm>
              <a:off x="5069068" y="5959093"/>
              <a:ext cx="763751" cy="14287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圓角矩形 13"/>
            <p:cNvSpPr/>
            <p:nvPr/>
          </p:nvSpPr>
          <p:spPr>
            <a:xfrm>
              <a:off x="2372543" y="4754719"/>
              <a:ext cx="476351" cy="16439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肘形接點 5"/>
            <p:cNvCxnSpPr>
              <a:stCxn id="13" idx="0"/>
              <a:endCxn id="14" idx="3"/>
            </p:cNvCxnSpPr>
            <p:nvPr/>
          </p:nvCxnSpPr>
          <p:spPr>
            <a:xfrm rot="16200000" flipV="1">
              <a:off x="3588831" y="4096980"/>
              <a:ext cx="1122177" cy="260205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圓角矩形 9"/>
          <p:cNvSpPr/>
          <p:nvPr/>
        </p:nvSpPr>
        <p:spPr>
          <a:xfrm>
            <a:off x="6023677" y="5770835"/>
            <a:ext cx="2788557" cy="6103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TW" sz="1200" b="1" dirty="0" smtClean="0">
                <a:latin typeface="Courier New" panose="02070309020205020404" pitchFamily="49" charset="0"/>
                <a:cs typeface="Courier New" panose="02070309020205020404" pitchFamily="49" charset="0"/>
              </a:rPr>
              <a:t>“Flag: m” indicates that the timing arc is disabled </a:t>
            </a:r>
            <a:r>
              <a:rPr lang="en-US" altLang="zh-TW" sz="1200" b="1" smtClean="0">
                <a:latin typeface="Courier New" panose="02070309020205020404" pitchFamily="49" charset="0"/>
                <a:cs typeface="Courier New" panose="02070309020205020404" pitchFamily="49" charset="0"/>
              </a:rPr>
              <a:t>by “set_mode”</a:t>
            </a:r>
            <a:endParaRPr lang="zh-TW" alt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732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Merged ETM </a:t>
            </a:r>
            <a:r>
              <a:rPr lang="en-US" altLang="zh-TW" smtClean="0"/>
              <a:t>Usage</a:t>
            </a:r>
            <a:endParaRPr lang="zh-TW" altLang="en-US"/>
          </a:p>
        </p:txBody>
      </p:sp>
      <p:sp>
        <p:nvSpPr>
          <p:cNvPr id="3" name="內容版面配置區 2"/>
          <p:cNvSpPr>
            <a:spLocks noGrp="1"/>
          </p:cNvSpPr>
          <p:nvPr>
            <p:ph sz="quarter" idx="10"/>
          </p:nvPr>
        </p:nvSpPr>
        <p:spPr/>
        <p:txBody>
          <a:bodyPr/>
          <a:lstStyle/>
          <a:p>
            <a:r>
              <a:rPr lang="en-US" altLang="zh-TW" smtClean="0"/>
              <a:t>Does Primetime accept “set_mode” if there is no merged ETM loaded?</a:t>
            </a:r>
          </a:p>
          <a:p>
            <a:pPr lvl="1"/>
            <a:r>
              <a:rPr lang="en-US" altLang="zh-TW"/>
              <a:t>Primetime returns WARNING: </a:t>
            </a:r>
            <a:r>
              <a:rPr lang="en-US" altLang="zh-TW" smtClean="0"/>
              <a:t>UITE-132</a:t>
            </a:r>
          </a:p>
          <a:p>
            <a:pPr lvl="1"/>
            <a:endParaRPr lang="en-US" altLang="zh-TW"/>
          </a:p>
          <a:p>
            <a:pPr lvl="1"/>
            <a:endParaRPr lang="en-US" altLang="zh-TW" smtClean="0"/>
          </a:p>
          <a:p>
            <a:pPr lvl="1"/>
            <a:endParaRPr lang="en-US" altLang="zh-TW"/>
          </a:p>
          <a:p>
            <a:endParaRPr lang="en-US" altLang="zh-TW" smtClean="0"/>
          </a:p>
          <a:p>
            <a:r>
              <a:rPr lang="en-US" altLang="zh-TW" smtClean="0"/>
              <a:t>Summary</a:t>
            </a:r>
          </a:p>
          <a:p>
            <a:pPr lvl="1"/>
            <a:r>
              <a:rPr lang="en-US" altLang="zh-TW"/>
              <a:t>User should apply set_mode to get the desired mode timing from merged ETM</a:t>
            </a:r>
          </a:p>
          <a:p>
            <a:endParaRPr lang="en-US" altLang="zh-TW" smtClean="0"/>
          </a:p>
          <a:p>
            <a:pPr lvl="1"/>
            <a:endParaRPr lang="zh-TW" altLang="en-US"/>
          </a:p>
        </p:txBody>
      </p:sp>
      <p:pic>
        <p:nvPicPr>
          <p:cNvPr id="4" name="圖片 3"/>
          <p:cNvPicPr>
            <a:picLocks noChangeAspect="1"/>
          </p:cNvPicPr>
          <p:nvPr/>
        </p:nvPicPr>
        <p:blipFill>
          <a:blip r:embed="rId2"/>
          <a:stretch>
            <a:fillRect/>
          </a:stretch>
        </p:blipFill>
        <p:spPr>
          <a:xfrm>
            <a:off x="813303" y="2657305"/>
            <a:ext cx="7909516" cy="515488"/>
          </a:xfrm>
          <a:prstGeom prst="rect">
            <a:avLst/>
          </a:prstGeom>
        </p:spPr>
      </p:pic>
      <p:grpSp>
        <p:nvGrpSpPr>
          <p:cNvPr id="37" name="群組 36"/>
          <p:cNvGrpSpPr/>
          <p:nvPr/>
        </p:nvGrpSpPr>
        <p:grpSpPr>
          <a:xfrm>
            <a:off x="1080000" y="4430590"/>
            <a:ext cx="7540917" cy="1538800"/>
            <a:chOff x="845930" y="4117749"/>
            <a:chExt cx="7540917" cy="1538800"/>
          </a:xfrm>
        </p:grpSpPr>
        <p:sp>
          <p:nvSpPr>
            <p:cNvPr id="5" name="圓角矩形 4"/>
            <p:cNvSpPr/>
            <p:nvPr/>
          </p:nvSpPr>
          <p:spPr>
            <a:xfrm>
              <a:off x="2810672" y="4118542"/>
              <a:ext cx="1646692" cy="6103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16bits Enabled</a:t>
              </a:r>
            </a:p>
            <a:p>
              <a:r>
                <a:rPr lang="en-US" altLang="zh-TW" sz="1200" b="1" smtClean="0">
                  <a:latin typeface="Courier New" panose="02070309020205020404" pitchFamily="49" charset="0"/>
                  <a:cs typeface="Courier New" panose="02070309020205020404" pitchFamily="49" charset="0"/>
                </a:rPr>
                <a:t>8bits  Enabled</a:t>
              </a:r>
              <a:endParaRPr lang="zh-TW" altLang="en-US" sz="1200" b="1">
                <a:latin typeface="Courier New" panose="02070309020205020404" pitchFamily="49" charset="0"/>
                <a:cs typeface="Courier New" panose="02070309020205020404" pitchFamily="49" charset="0"/>
              </a:endParaRPr>
            </a:p>
          </p:txBody>
        </p:sp>
        <p:sp>
          <p:nvSpPr>
            <p:cNvPr id="6" name="圓角矩形 5"/>
            <p:cNvSpPr/>
            <p:nvPr/>
          </p:nvSpPr>
          <p:spPr>
            <a:xfrm>
              <a:off x="845930" y="4117751"/>
              <a:ext cx="1646691" cy="610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read_lib ${merged_ETM}</a:t>
              </a:r>
              <a:endParaRPr lang="zh-TW" altLang="en-US" sz="1200" b="1">
                <a:latin typeface="Courier New" panose="02070309020205020404" pitchFamily="49" charset="0"/>
                <a:cs typeface="Courier New" panose="02070309020205020404" pitchFamily="49" charset="0"/>
              </a:endParaRPr>
            </a:p>
          </p:txBody>
        </p:sp>
        <p:sp>
          <p:nvSpPr>
            <p:cNvPr id="8" name="圓角矩形 7"/>
            <p:cNvSpPr/>
            <p:nvPr/>
          </p:nvSpPr>
          <p:spPr>
            <a:xfrm>
              <a:off x="4775414" y="4117749"/>
              <a:ext cx="1646691" cy="610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set_mode 8bits ${CELL}</a:t>
              </a:r>
              <a:endParaRPr lang="zh-TW" altLang="en-US" sz="1200" b="1">
                <a:latin typeface="Courier New" panose="02070309020205020404" pitchFamily="49" charset="0"/>
                <a:cs typeface="Courier New" panose="02070309020205020404" pitchFamily="49" charset="0"/>
              </a:endParaRPr>
            </a:p>
          </p:txBody>
        </p:sp>
        <p:sp>
          <p:nvSpPr>
            <p:cNvPr id="10" name="圓角矩形 9"/>
            <p:cNvSpPr/>
            <p:nvPr/>
          </p:nvSpPr>
          <p:spPr>
            <a:xfrm>
              <a:off x="6740155" y="4117749"/>
              <a:ext cx="1646692" cy="6103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16bits disabled</a:t>
              </a:r>
            </a:p>
            <a:p>
              <a:r>
                <a:rPr lang="en-US" altLang="zh-TW" sz="1200" b="1" smtClean="0">
                  <a:latin typeface="Courier New" panose="02070309020205020404" pitchFamily="49" charset="0"/>
                  <a:cs typeface="Courier New" panose="02070309020205020404" pitchFamily="49" charset="0"/>
                </a:rPr>
                <a:t>8bits  Enabled</a:t>
              </a:r>
              <a:endParaRPr lang="zh-TW" altLang="en-US" sz="1200" b="1">
                <a:latin typeface="Courier New" panose="02070309020205020404" pitchFamily="49" charset="0"/>
                <a:cs typeface="Courier New" panose="02070309020205020404" pitchFamily="49" charset="0"/>
              </a:endParaRPr>
            </a:p>
          </p:txBody>
        </p:sp>
        <p:cxnSp>
          <p:nvCxnSpPr>
            <p:cNvPr id="12" name="直線單箭頭接點 11"/>
            <p:cNvCxnSpPr>
              <a:stCxn id="6" idx="3"/>
              <a:endCxn id="5" idx="1"/>
            </p:cNvCxnSpPr>
            <p:nvPr/>
          </p:nvCxnSpPr>
          <p:spPr>
            <a:xfrm>
              <a:off x="2492621" y="4422908"/>
              <a:ext cx="318051" cy="79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5" idx="3"/>
              <a:endCxn id="8" idx="1"/>
            </p:cNvCxnSpPr>
            <p:nvPr/>
          </p:nvCxnSpPr>
          <p:spPr>
            <a:xfrm flipV="1">
              <a:off x="4457364" y="4422906"/>
              <a:ext cx="318050" cy="793"/>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8" idx="3"/>
              <a:endCxn id="10" idx="1"/>
            </p:cNvCxnSpPr>
            <p:nvPr/>
          </p:nvCxnSpPr>
          <p:spPr>
            <a:xfrm>
              <a:off x="6422105" y="4422906"/>
              <a:ext cx="318050"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2810671" y="5046236"/>
              <a:ext cx="1646691" cy="6103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Primetime picks the worst timing for STA</a:t>
              </a:r>
              <a:endParaRPr lang="zh-TW" altLang="en-US" sz="1200" b="1">
                <a:latin typeface="Courier New" panose="02070309020205020404" pitchFamily="49" charset="0"/>
                <a:cs typeface="Courier New" panose="02070309020205020404" pitchFamily="49" charset="0"/>
              </a:endParaRPr>
            </a:p>
          </p:txBody>
        </p:sp>
        <p:sp>
          <p:nvSpPr>
            <p:cNvPr id="23" name="圓角矩形 22"/>
            <p:cNvSpPr/>
            <p:nvPr/>
          </p:nvSpPr>
          <p:spPr>
            <a:xfrm>
              <a:off x="6740155" y="5045443"/>
              <a:ext cx="1646691" cy="6103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sz="1200" b="1" smtClean="0">
                  <a:latin typeface="Courier New" panose="02070309020205020404" pitchFamily="49" charset="0"/>
                  <a:cs typeface="Courier New" panose="02070309020205020404" pitchFamily="49" charset="0"/>
                </a:rPr>
                <a:t>Primetime picks the ENABLED timing for STA</a:t>
              </a:r>
              <a:endParaRPr lang="zh-TW" altLang="en-US" sz="1200" b="1">
                <a:latin typeface="Courier New" panose="02070309020205020404" pitchFamily="49" charset="0"/>
                <a:cs typeface="Courier New" panose="02070309020205020404" pitchFamily="49" charset="0"/>
              </a:endParaRPr>
            </a:p>
          </p:txBody>
        </p:sp>
        <p:cxnSp>
          <p:nvCxnSpPr>
            <p:cNvPr id="27" name="直線單箭頭接點 26"/>
            <p:cNvCxnSpPr>
              <a:stCxn id="5" idx="2"/>
              <a:endCxn id="22" idx="0"/>
            </p:cNvCxnSpPr>
            <p:nvPr/>
          </p:nvCxnSpPr>
          <p:spPr>
            <a:xfrm flipH="1">
              <a:off x="3634017" y="4728855"/>
              <a:ext cx="1" cy="31738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0" idx="2"/>
              <a:endCxn id="23" idx="0"/>
            </p:cNvCxnSpPr>
            <p:nvPr/>
          </p:nvCxnSpPr>
          <p:spPr>
            <a:xfrm>
              <a:off x="7563501" y="4728062"/>
              <a:ext cx="0" cy="31738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12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Script Usage</a:t>
            </a:r>
            <a:endParaRPr lang="zh-TW" altLang="en-US"/>
          </a:p>
        </p:txBody>
      </p:sp>
      <p:sp>
        <p:nvSpPr>
          <p:cNvPr id="3" name="內容版面配置區 2"/>
          <p:cNvSpPr>
            <a:spLocks noGrp="1"/>
          </p:cNvSpPr>
          <p:nvPr>
            <p:ph sz="quarter" idx="10"/>
          </p:nvPr>
        </p:nvSpPr>
        <p:spPr/>
        <p:txBody>
          <a:bodyPr/>
          <a:lstStyle/>
          <a:p>
            <a:r>
              <a:rPr lang="en-US" altLang="zh-TW" smtClean="0"/>
              <a:t>Script</a:t>
            </a:r>
          </a:p>
          <a:p>
            <a:pPr lvl="1"/>
            <a:r>
              <a:rPr lang="en-US" altLang="zh-TW"/>
              <a:t>/</a:t>
            </a:r>
            <a:r>
              <a:rPr lang="en-US" altLang="zh-TW" smtClean="0"/>
              <a:t>home/eda/FTC_CADTOOL/EXE/merge_model.tcl</a:t>
            </a:r>
          </a:p>
          <a:p>
            <a:pPr lvl="1"/>
            <a:endParaRPr lang="en-US" altLang="zh-TW" smtClean="0"/>
          </a:p>
          <a:p>
            <a:r>
              <a:rPr lang="en-US" altLang="zh-TW" smtClean="0"/>
              <a:t>Syntax</a:t>
            </a:r>
          </a:p>
          <a:p>
            <a:pPr lvl="1"/>
            <a:r>
              <a:rPr lang="en-US" altLang="zh-TW" smtClean="0"/>
              <a:t>merge_model.tcl</a:t>
            </a:r>
          </a:p>
          <a:p>
            <a:pPr marL="685800" lvl="2" indent="0">
              <a:buNone/>
            </a:pPr>
            <a:r>
              <a:rPr lang="en-US" altLang="zh-TW" smtClean="0"/>
              <a:t>[-top ${TOP}]	Specify the TOP name of single mode ETM</a:t>
            </a:r>
          </a:p>
          <a:p>
            <a:pPr marL="685800" lvl="2" indent="0">
              <a:buNone/>
            </a:pPr>
            <a:r>
              <a:rPr lang="en-US" altLang="zh-TW" smtClean="0"/>
              <a:t>[-runpt]		If this option is specified, script runs primetime</a:t>
            </a:r>
          </a:p>
          <a:p>
            <a:pPr marL="685800" lvl="2" indent="0">
              <a:buNone/>
            </a:pPr>
            <a:r>
              <a:rPr lang="en-US" altLang="zh-TW" smtClean="0"/>
              <a:t>[-gendb]		If this option is specified, script generate merged ETM by format of {lib db}</a:t>
            </a:r>
          </a:p>
          <a:p>
            <a:pPr marL="685800" lvl="2" indent="0">
              <a:buNone/>
            </a:pPr>
            <a:r>
              <a:rPr lang="en-US" altLang="zh-TW" smtClean="0"/>
              <a:t>[-val]		If this option is specified, script validates merged ETM (extra input required)</a:t>
            </a:r>
          </a:p>
          <a:p>
            <a:pPr marL="685800" lvl="2" indent="0">
              <a:buNone/>
            </a:pPr>
            <a:r>
              <a:rPr lang="en-US" altLang="zh-TW" smtClean="0"/>
              <a:t>[-vnc]		If this option is specified, script goes primetime dmsa flow with VNC</a:t>
            </a:r>
          </a:p>
          <a:p>
            <a:pPr lvl="1"/>
            <a:endParaRPr lang="en-US" altLang="zh-TW" smtClean="0"/>
          </a:p>
          <a:p>
            <a:r>
              <a:rPr lang="en-US" altLang="zh-TW" smtClean="0"/>
              <a:t>Example</a:t>
            </a:r>
          </a:p>
          <a:p>
            <a:pPr lvl="1"/>
            <a:r>
              <a:rPr lang="en-US" altLang="zh-TW" smtClean="0"/>
              <a:t>merge_model.tcl -top ${top_name}</a:t>
            </a:r>
          </a:p>
          <a:p>
            <a:pPr lvl="1"/>
            <a:r>
              <a:rPr lang="en-US" altLang="zh-TW" smtClean="0"/>
              <a:t>merge_model.tcl -top ${top_name} -runpt</a:t>
            </a:r>
          </a:p>
          <a:p>
            <a:pPr lvl="1"/>
            <a:r>
              <a:rPr lang="en-US" altLang="zh-TW" smtClean="0"/>
              <a:t>merge_model.tcl -top ${top_name} -runpt -gendb</a:t>
            </a:r>
          </a:p>
          <a:p>
            <a:pPr lvl="1"/>
            <a:r>
              <a:rPr lang="en-US" altLang="zh-TW" smtClean="0"/>
              <a:t>merge_model.tcl -top ${top_name} -runpt -gendb -val</a:t>
            </a:r>
          </a:p>
        </p:txBody>
      </p:sp>
    </p:spTree>
    <p:extLst>
      <p:ext uri="{BB962C8B-B14F-4D97-AF65-F5344CB8AC3E}">
        <p14:creationId xmlns:p14="http://schemas.microsoft.com/office/powerpoint/2010/main" val="4096109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Script Usage</a:t>
            </a:r>
            <a:endParaRPr lang="zh-TW" altLang="en-US"/>
          </a:p>
        </p:txBody>
      </p:sp>
      <p:sp>
        <p:nvSpPr>
          <p:cNvPr id="3" name="內容版面配置區 2"/>
          <p:cNvSpPr>
            <a:spLocks noGrp="1"/>
          </p:cNvSpPr>
          <p:nvPr>
            <p:ph sz="quarter" idx="10"/>
          </p:nvPr>
        </p:nvSpPr>
        <p:spPr/>
        <p:txBody>
          <a:bodyPr/>
          <a:lstStyle/>
          <a:p>
            <a:r>
              <a:rPr lang="en-US" altLang="zh-TW"/>
              <a:t>Note</a:t>
            </a:r>
          </a:p>
          <a:p>
            <a:pPr marL="685800" lvl="1" indent="-342900">
              <a:buFont typeface="+mj-lt"/>
              <a:buAutoNum type="arabicPeriod"/>
            </a:pPr>
            <a:r>
              <a:rPr lang="en-US" altLang="zh-TW" b="1">
                <a:solidFill>
                  <a:srgbClr val="FF0000"/>
                </a:solidFill>
              </a:rPr>
              <a:t>source primetime.env if the argument ‘-runpt’ is specified.</a:t>
            </a:r>
          </a:p>
          <a:p>
            <a:pPr marL="685800" lvl="1" indent="-342900">
              <a:buFont typeface="+mj-lt"/>
              <a:buAutoNum type="arabicPeriod"/>
            </a:pPr>
            <a:r>
              <a:rPr lang="en-US" altLang="zh-TW"/>
              <a:t>Validation flow is </a:t>
            </a:r>
            <a:r>
              <a:rPr lang="en-US" altLang="zh-TW" smtClean="0"/>
              <a:t>optional </a:t>
            </a:r>
            <a:r>
              <a:rPr lang="en-US" altLang="zh-TW"/>
              <a:t>since that there is no merged table in merged ETM, so the validating report will be all </a:t>
            </a:r>
            <a:r>
              <a:rPr lang="en-US" altLang="zh-TW" smtClean="0"/>
              <a:t>PASS</a:t>
            </a:r>
          </a:p>
          <a:p>
            <a:pPr marL="685800" lvl="1" indent="-342900">
              <a:buFont typeface="+mj-lt"/>
              <a:buAutoNum type="arabicPeriod"/>
            </a:pPr>
            <a:r>
              <a:rPr lang="en-US" altLang="zh-TW" smtClean="0"/>
              <a:t>Refer to appendix 1.* for the detailed information of validating flow</a:t>
            </a:r>
          </a:p>
          <a:p>
            <a:endParaRPr lang="en-US" altLang="zh-TW" smtClean="0"/>
          </a:p>
          <a:p>
            <a:r>
              <a:rPr lang="en-US" altLang="zh-TW" smtClean="0"/>
              <a:t>When to use</a:t>
            </a:r>
          </a:p>
          <a:p>
            <a:pPr lvl="1"/>
            <a:r>
              <a:rPr lang="en-US" altLang="zh-TW" smtClean="0"/>
              <a:t>For IP, the merging models steps will be completed by IPT check-in flow</a:t>
            </a:r>
          </a:p>
          <a:p>
            <a:pPr lvl="1"/>
            <a:r>
              <a:rPr lang="en-US" altLang="zh-TW" smtClean="0"/>
              <a:t>For partition blocks, the merging steps should be complete by users with merge_model.tcl</a:t>
            </a:r>
            <a:endParaRPr lang="zh-TW" altLang="en-US"/>
          </a:p>
        </p:txBody>
      </p:sp>
    </p:spTree>
    <p:extLst>
      <p:ext uri="{BB962C8B-B14F-4D97-AF65-F5344CB8AC3E}">
        <p14:creationId xmlns:p14="http://schemas.microsoft.com/office/powerpoint/2010/main" val="202668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Script Usage</a:t>
            </a:r>
            <a:endParaRPr lang="zh-TW" altLang="en-US"/>
          </a:p>
        </p:txBody>
      </p:sp>
      <p:sp>
        <p:nvSpPr>
          <p:cNvPr id="3" name="內容版面配置區 2"/>
          <p:cNvSpPr>
            <a:spLocks noGrp="1"/>
          </p:cNvSpPr>
          <p:nvPr>
            <p:ph sz="quarter" idx="10"/>
          </p:nvPr>
        </p:nvSpPr>
        <p:spPr/>
        <p:txBody>
          <a:bodyPr/>
          <a:lstStyle/>
          <a:p>
            <a:r>
              <a:rPr lang="en-US" altLang="zh-TW" smtClean="0"/>
              <a:t>(pre|post)_(lib|pglib) can be put into the directory and will be classified by script automatically</a:t>
            </a:r>
          </a:p>
          <a:p>
            <a:pPr marL="342900" lvl="1" indent="0">
              <a:buNone/>
            </a:pPr>
            <a:r>
              <a:rPr lang="en-US" altLang="zh-TW" smtClean="0"/>
              <a:t>single mode ETM				collected and classified by script</a:t>
            </a:r>
          </a:p>
          <a:p>
            <a:endParaRPr lang="zh-TW" altLang="en-US"/>
          </a:p>
        </p:txBody>
      </p:sp>
      <p:pic>
        <p:nvPicPr>
          <p:cNvPr id="9" name="圖片 8"/>
          <p:cNvPicPr>
            <a:picLocks noChangeAspect="1"/>
          </p:cNvPicPr>
          <p:nvPr/>
        </p:nvPicPr>
        <p:blipFill>
          <a:blip r:embed="rId2"/>
          <a:stretch>
            <a:fillRect/>
          </a:stretch>
        </p:blipFill>
        <p:spPr>
          <a:xfrm>
            <a:off x="202949" y="2872256"/>
            <a:ext cx="4458411" cy="2702067"/>
          </a:xfrm>
          <a:prstGeom prst="rect">
            <a:avLst/>
          </a:prstGeom>
        </p:spPr>
      </p:pic>
      <p:pic>
        <p:nvPicPr>
          <p:cNvPr id="10" name="圖片 9"/>
          <p:cNvPicPr>
            <a:picLocks noChangeAspect="1"/>
          </p:cNvPicPr>
          <p:nvPr/>
        </p:nvPicPr>
        <p:blipFill>
          <a:blip r:embed="rId3"/>
          <a:stretch>
            <a:fillRect/>
          </a:stretch>
        </p:blipFill>
        <p:spPr>
          <a:xfrm>
            <a:off x="4747846" y="2872256"/>
            <a:ext cx="4166694" cy="3904638"/>
          </a:xfrm>
          <a:prstGeom prst="rect">
            <a:avLst/>
          </a:prstGeom>
        </p:spPr>
      </p:pic>
    </p:spTree>
    <p:extLst>
      <p:ext uri="{BB962C8B-B14F-4D97-AF65-F5344CB8AC3E}">
        <p14:creationId xmlns:p14="http://schemas.microsoft.com/office/powerpoint/2010/main" val="3291144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a:xfrm>
            <a:off x="1099050" y="1980000"/>
            <a:ext cx="7560000" cy="4140000"/>
          </a:xfrm>
        </p:spPr>
        <p:txBody>
          <a:bodyPr/>
          <a:lstStyle/>
          <a:p>
            <a:r>
              <a:rPr lang="en-US" altLang="zh-TW" smtClean="0"/>
              <a:t>flow chart</a:t>
            </a:r>
            <a:endParaRPr lang="zh-TW" altLang="en-US"/>
          </a:p>
        </p:txBody>
      </p:sp>
      <p:sp>
        <p:nvSpPr>
          <p:cNvPr id="9" name="圓角矩形 8"/>
          <p:cNvSpPr/>
          <p:nvPr/>
        </p:nvSpPr>
        <p:spPr>
          <a:xfrm>
            <a:off x="285750" y="1488702"/>
            <a:ext cx="8554572" cy="5169274"/>
          </a:xfrm>
          <a:prstGeom prst="roundRect">
            <a:avLst>
              <a:gd name="adj" fmla="val 59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smtClean="0"/>
              <a:t>Flow chart</a:t>
            </a:r>
            <a:endParaRPr lang="zh-TW" altLang="en-US"/>
          </a:p>
        </p:txBody>
      </p:sp>
      <p:sp>
        <p:nvSpPr>
          <p:cNvPr id="14" name="圓角矩形 13"/>
          <p:cNvSpPr/>
          <p:nvPr/>
        </p:nvSpPr>
        <p:spPr>
          <a:xfrm>
            <a:off x="1051616" y="1652540"/>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1</a:t>
            </a:r>
          </a:p>
        </p:txBody>
      </p:sp>
      <p:sp>
        <p:nvSpPr>
          <p:cNvPr id="15" name="圓角矩形 14"/>
          <p:cNvSpPr/>
          <p:nvPr/>
        </p:nvSpPr>
        <p:spPr>
          <a:xfrm>
            <a:off x="2229732" y="1652539"/>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Search ETM files in the current directory</a:t>
            </a:r>
          </a:p>
        </p:txBody>
      </p:sp>
      <p:sp>
        <p:nvSpPr>
          <p:cNvPr id="16" name="圓角矩形 15"/>
          <p:cNvSpPr/>
          <p:nvPr/>
        </p:nvSpPr>
        <p:spPr>
          <a:xfrm>
            <a:off x="2229731" y="2225711"/>
            <a:ext cx="2058143" cy="816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find stage</a:t>
            </a:r>
          </a:p>
          <a:p>
            <a:pPr algn="ctr"/>
            <a:r>
              <a:rPr lang="en-US" altLang="zh-TW" sz="1600" smtClean="0"/>
              <a:t>(pre/post)</a:t>
            </a:r>
          </a:p>
        </p:txBody>
      </p:sp>
      <p:sp>
        <p:nvSpPr>
          <p:cNvPr id="17" name="圓角矩形 16"/>
          <p:cNvSpPr/>
          <p:nvPr/>
        </p:nvSpPr>
        <p:spPr>
          <a:xfrm>
            <a:off x="6595543" y="2225708"/>
            <a:ext cx="2058143" cy="816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find corner mode &amp; PVT_RC</a:t>
            </a:r>
          </a:p>
        </p:txBody>
      </p:sp>
      <p:sp>
        <p:nvSpPr>
          <p:cNvPr id="19" name="圓角矩形 18"/>
          <p:cNvSpPr/>
          <p:nvPr/>
        </p:nvSpPr>
        <p:spPr>
          <a:xfrm>
            <a:off x="4412637" y="2225708"/>
            <a:ext cx="2058143" cy="816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find etm format</a:t>
            </a:r>
          </a:p>
          <a:p>
            <a:pPr algn="ctr"/>
            <a:r>
              <a:rPr lang="en-US" altLang="zh-TW" sz="1600" smtClean="0"/>
              <a:t>(.lib, .pglib, …)</a:t>
            </a:r>
          </a:p>
        </p:txBody>
      </p:sp>
      <p:sp>
        <p:nvSpPr>
          <p:cNvPr id="23" name="圓角矩形 22"/>
          <p:cNvSpPr/>
          <p:nvPr/>
        </p:nvSpPr>
        <p:spPr>
          <a:xfrm>
            <a:off x="2229732" y="3167005"/>
            <a:ext cx="6423954" cy="4482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smtClean="0"/>
              <a:t>find mode (mode = file_name - top - stage - cornermode - pvt_rc - format)</a:t>
            </a:r>
          </a:p>
        </p:txBody>
      </p:sp>
      <p:sp>
        <p:nvSpPr>
          <p:cNvPr id="24" name="圓角矩形 23"/>
          <p:cNvSpPr/>
          <p:nvPr/>
        </p:nvSpPr>
        <p:spPr>
          <a:xfrm>
            <a:off x="1051616" y="3740176"/>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2</a:t>
            </a:r>
          </a:p>
        </p:txBody>
      </p:sp>
      <p:sp>
        <p:nvSpPr>
          <p:cNvPr id="25" name="圓角矩形 24"/>
          <p:cNvSpPr/>
          <p:nvPr/>
        </p:nvSpPr>
        <p:spPr>
          <a:xfrm>
            <a:off x="2229732" y="3740175"/>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Check corner consistency between single mode ETM files</a:t>
            </a:r>
          </a:p>
        </p:txBody>
      </p:sp>
      <p:sp>
        <p:nvSpPr>
          <p:cNvPr id="26" name="圓角矩形 25"/>
          <p:cNvSpPr/>
          <p:nvPr/>
        </p:nvSpPr>
        <p:spPr>
          <a:xfrm>
            <a:off x="1051616" y="4313346"/>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3</a:t>
            </a:r>
          </a:p>
        </p:txBody>
      </p:sp>
      <p:sp>
        <p:nvSpPr>
          <p:cNvPr id="27" name="圓角矩形 26"/>
          <p:cNvSpPr/>
          <p:nvPr/>
        </p:nvSpPr>
        <p:spPr>
          <a:xfrm>
            <a:off x="2229732" y="4313345"/>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Write merging ETM PrimeTime script</a:t>
            </a:r>
          </a:p>
        </p:txBody>
      </p:sp>
      <p:sp>
        <p:nvSpPr>
          <p:cNvPr id="28" name="圓角矩形 27"/>
          <p:cNvSpPr/>
          <p:nvPr/>
        </p:nvSpPr>
        <p:spPr>
          <a:xfrm>
            <a:off x="1051615" y="4886516"/>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4</a:t>
            </a:r>
          </a:p>
        </p:txBody>
      </p:sp>
      <p:sp>
        <p:nvSpPr>
          <p:cNvPr id="29" name="圓角矩形 28"/>
          <p:cNvSpPr/>
          <p:nvPr/>
        </p:nvSpPr>
        <p:spPr>
          <a:xfrm>
            <a:off x="2229731" y="4886515"/>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Launch PrimeTime for merging ETM</a:t>
            </a:r>
          </a:p>
        </p:txBody>
      </p:sp>
      <p:sp>
        <p:nvSpPr>
          <p:cNvPr id="30" name="圓角矩形 29"/>
          <p:cNvSpPr/>
          <p:nvPr/>
        </p:nvSpPr>
        <p:spPr>
          <a:xfrm>
            <a:off x="1051615" y="5459686"/>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5</a:t>
            </a:r>
          </a:p>
        </p:txBody>
      </p:sp>
      <p:sp>
        <p:nvSpPr>
          <p:cNvPr id="31" name="圓角矩形 30"/>
          <p:cNvSpPr/>
          <p:nvPr/>
        </p:nvSpPr>
        <p:spPr>
          <a:xfrm>
            <a:off x="2229731" y="5459685"/>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Check and rename the merged ETM</a:t>
            </a:r>
          </a:p>
        </p:txBody>
      </p:sp>
      <p:sp>
        <p:nvSpPr>
          <p:cNvPr id="32" name="圓角矩形 31"/>
          <p:cNvSpPr/>
          <p:nvPr/>
        </p:nvSpPr>
        <p:spPr>
          <a:xfrm>
            <a:off x="1051615" y="6033215"/>
            <a:ext cx="1075764"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smtClean="0"/>
              <a:t>Step 6</a:t>
            </a:r>
          </a:p>
        </p:txBody>
      </p:sp>
      <p:sp>
        <p:nvSpPr>
          <p:cNvPr id="33" name="圓角矩形 32"/>
          <p:cNvSpPr/>
          <p:nvPr/>
        </p:nvSpPr>
        <p:spPr>
          <a:xfrm>
            <a:off x="2229731" y="6033214"/>
            <a:ext cx="6423954" cy="4482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smtClean="0"/>
              <a:t>Validate merged ETM</a:t>
            </a:r>
          </a:p>
        </p:txBody>
      </p:sp>
      <p:sp>
        <p:nvSpPr>
          <p:cNvPr id="21" name="圓角矩形 20"/>
          <p:cNvSpPr/>
          <p:nvPr/>
        </p:nvSpPr>
        <p:spPr>
          <a:xfrm>
            <a:off x="5000625" y="540000"/>
            <a:ext cx="3839697" cy="8237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z="1400" smtClean="0"/>
              <a:t>** NOTE **</a:t>
            </a:r>
          </a:p>
          <a:p>
            <a:r>
              <a:rPr lang="en-US" altLang="zh-TW" sz="1400" smtClean="0"/>
              <a:t>The mode names in merged ETM are determined by single mode ETM filename</a:t>
            </a:r>
          </a:p>
        </p:txBody>
      </p:sp>
      <p:cxnSp>
        <p:nvCxnSpPr>
          <p:cNvPr id="5" name="肘形接點 4"/>
          <p:cNvCxnSpPr>
            <a:stCxn id="23" idx="3"/>
            <a:endCxn id="21" idx="3"/>
          </p:cNvCxnSpPr>
          <p:nvPr/>
        </p:nvCxnSpPr>
        <p:spPr>
          <a:xfrm flipV="1">
            <a:off x="8653686" y="951882"/>
            <a:ext cx="186636" cy="2439241"/>
          </a:xfrm>
          <a:prstGeom prst="bentConnector3">
            <a:avLst>
              <a:gd name="adj1" fmla="val 17655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圓角矩形 34"/>
          <p:cNvSpPr/>
          <p:nvPr/>
        </p:nvSpPr>
        <p:spPr>
          <a:xfrm>
            <a:off x="457200" y="1580919"/>
            <a:ext cx="8286750" cy="3247731"/>
          </a:xfrm>
          <a:prstGeom prst="roundRect">
            <a:avLst>
              <a:gd name="adj" fmla="val 6927"/>
            </a:avLst>
          </a:prstGeom>
          <a:no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b"/>
          <a:lstStyle/>
          <a:p>
            <a:r>
              <a:rPr lang="en-US" altLang="zh-TW" smtClean="0"/>
              <a:t>-top</a:t>
            </a:r>
            <a:endParaRPr lang="zh-TW" altLang="en-US"/>
          </a:p>
        </p:txBody>
      </p:sp>
      <p:sp>
        <p:nvSpPr>
          <p:cNvPr id="36" name="圓角矩形 35"/>
          <p:cNvSpPr/>
          <p:nvPr/>
        </p:nvSpPr>
        <p:spPr>
          <a:xfrm>
            <a:off x="457200" y="1581709"/>
            <a:ext cx="8296835" cy="4393641"/>
          </a:xfrm>
          <a:prstGeom prst="roundRect">
            <a:avLst>
              <a:gd name="adj" fmla="val 5166"/>
            </a:avLst>
          </a:prstGeom>
          <a:no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b"/>
          <a:lstStyle/>
          <a:p>
            <a:r>
              <a:rPr lang="en-US" altLang="zh-TW" smtClean="0"/>
              <a:t>-runpt</a:t>
            </a:r>
            <a:endParaRPr lang="zh-TW" altLang="en-US"/>
          </a:p>
        </p:txBody>
      </p:sp>
      <p:sp>
        <p:nvSpPr>
          <p:cNvPr id="37" name="圓角矩形 36"/>
          <p:cNvSpPr/>
          <p:nvPr/>
        </p:nvSpPr>
        <p:spPr>
          <a:xfrm>
            <a:off x="457200" y="1581150"/>
            <a:ext cx="8296836" cy="4991099"/>
          </a:xfrm>
          <a:prstGeom prst="roundRect">
            <a:avLst>
              <a:gd name="adj" fmla="val 4497"/>
            </a:avLst>
          </a:prstGeom>
          <a:noFill/>
          <a:ln>
            <a:solidFill>
              <a:srgbClr val="FFC000"/>
            </a:solidFill>
            <a:prstDash val="dash"/>
          </a:ln>
        </p:spPr>
        <p:style>
          <a:lnRef idx="2">
            <a:schemeClr val="dk1">
              <a:shade val="50000"/>
            </a:schemeClr>
          </a:lnRef>
          <a:fillRef idx="1">
            <a:schemeClr val="dk1"/>
          </a:fillRef>
          <a:effectRef idx="0">
            <a:schemeClr val="dk1"/>
          </a:effectRef>
          <a:fontRef idx="minor">
            <a:schemeClr val="lt1"/>
          </a:fontRef>
        </p:style>
        <p:txBody>
          <a:bodyPr rtlCol="0" anchor="b"/>
          <a:lstStyle/>
          <a:p>
            <a:r>
              <a:rPr lang="en-US" altLang="zh-TW" smtClean="0"/>
              <a:t>-val</a:t>
            </a:r>
            <a:endParaRPr lang="zh-TW" altLang="en-US"/>
          </a:p>
        </p:txBody>
      </p:sp>
    </p:spTree>
    <p:extLst>
      <p:ext uri="{BB962C8B-B14F-4D97-AF65-F5344CB8AC3E}">
        <p14:creationId xmlns:p14="http://schemas.microsoft.com/office/powerpoint/2010/main" val="1269756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Input &amp; Output</a:t>
            </a:r>
            <a:endParaRPr lang="zh-TW" altLang="en-US"/>
          </a:p>
        </p:txBody>
      </p:sp>
      <p:sp>
        <p:nvSpPr>
          <p:cNvPr id="3" name="內容版面配置區 2"/>
          <p:cNvSpPr>
            <a:spLocks noGrp="1"/>
          </p:cNvSpPr>
          <p:nvPr>
            <p:ph sz="quarter" idx="10"/>
          </p:nvPr>
        </p:nvSpPr>
        <p:spPr>
          <a:xfrm>
            <a:off x="1079999" y="1980000"/>
            <a:ext cx="7729703" cy="4140000"/>
          </a:xfrm>
        </p:spPr>
        <p:txBody>
          <a:bodyPr/>
          <a:lstStyle/>
          <a:p>
            <a:r>
              <a:rPr lang="en-US" altLang="zh-TW" dirty="0" smtClean="0"/>
              <a:t>Input</a:t>
            </a:r>
          </a:p>
          <a:p>
            <a:pPr lvl="1"/>
            <a:r>
              <a:rPr lang="en-US" altLang="zh-TW" dirty="0" smtClean="0"/>
              <a:t>single mode ETM</a:t>
            </a:r>
          </a:p>
          <a:p>
            <a:endParaRPr lang="en-US" altLang="zh-TW" smtClean="0"/>
          </a:p>
          <a:p>
            <a:endParaRPr lang="en-US" altLang="zh-TW"/>
          </a:p>
          <a:p>
            <a:r>
              <a:rPr lang="en-US" altLang="zh-TW" smtClean="0"/>
              <a:t>Command</a:t>
            </a:r>
          </a:p>
          <a:p>
            <a:pPr lvl="1"/>
            <a:r>
              <a:rPr lang="en-US" altLang="zh-TW"/>
              <a:t>/home/eda/FTC_CADTOOL/EXE/merge_model.tcl -top lds_cpu -</a:t>
            </a:r>
            <a:r>
              <a:rPr lang="en-US" altLang="zh-TW" smtClean="0"/>
              <a:t>runpt</a:t>
            </a:r>
          </a:p>
          <a:p>
            <a:pPr lvl="1"/>
            <a:endParaRPr lang="en-US" altLang="zh-TW" smtClean="0"/>
          </a:p>
          <a:p>
            <a:r>
              <a:rPr lang="en-US" altLang="zh-TW" smtClean="0"/>
              <a:t>Output</a:t>
            </a:r>
            <a:endParaRPr lang="en-US" altLang="zh-TW" dirty="0" smtClean="0"/>
          </a:p>
          <a:p>
            <a:pPr lvl="1"/>
            <a:r>
              <a:rPr lang="en-US" altLang="zh-TW" dirty="0"/>
              <a:t>merging_${stage}_${</a:t>
            </a:r>
            <a:r>
              <a:rPr lang="en-US" altLang="zh-TW" err="1"/>
              <a:t>etmFormat</a:t>
            </a:r>
            <a:r>
              <a:rPr lang="en-US" altLang="zh-TW" smtClean="0"/>
              <a:t>}.pt</a:t>
            </a:r>
            <a:r>
              <a:rPr lang="en-US" altLang="zh-TW" dirty="0"/>
              <a:t>	merging ETM Primetime script</a:t>
            </a:r>
          </a:p>
          <a:p>
            <a:pPr lvl="1"/>
            <a:r>
              <a:rPr lang="en-US" altLang="zh-TW" dirty="0" smtClean="0"/>
              <a:t>merged_${stage}_${</a:t>
            </a:r>
            <a:r>
              <a:rPr lang="en-US" altLang="zh-TW" dirty="0" err="1" smtClean="0"/>
              <a:t>etmFormat</a:t>
            </a:r>
            <a:r>
              <a:rPr lang="en-US" altLang="zh-TW" dirty="0" smtClean="0"/>
              <a:t>}	merged </a:t>
            </a:r>
            <a:r>
              <a:rPr lang="en-US" altLang="zh-TW" smtClean="0"/>
              <a:t>ETM directory</a:t>
            </a:r>
            <a:r>
              <a:rPr lang="en-US" altLang="zh-TW"/>
              <a:t> </a:t>
            </a:r>
            <a:r>
              <a:rPr lang="en-US" altLang="zh-TW" smtClean="0"/>
              <a:t>(-</a:t>
            </a:r>
            <a:r>
              <a:rPr lang="en-US" altLang="zh-TW" err="1" smtClean="0"/>
              <a:t>runpt</a:t>
            </a:r>
            <a:r>
              <a:rPr lang="en-US" altLang="zh-TW" smtClean="0"/>
              <a:t>)</a:t>
            </a:r>
            <a:endParaRPr lang="en-US" altLang="zh-TW" dirty="0" smtClean="0"/>
          </a:p>
        </p:txBody>
      </p:sp>
      <p:pic>
        <p:nvPicPr>
          <p:cNvPr id="41" name="圖片 40"/>
          <p:cNvPicPr>
            <a:picLocks noChangeAspect="1"/>
          </p:cNvPicPr>
          <p:nvPr/>
        </p:nvPicPr>
        <p:blipFill rotWithShape="1">
          <a:blip r:embed="rId2"/>
          <a:srcRect l="486"/>
          <a:stretch/>
        </p:blipFill>
        <p:spPr>
          <a:xfrm>
            <a:off x="1815254" y="2595531"/>
            <a:ext cx="3953151" cy="447737"/>
          </a:xfrm>
          <a:prstGeom prst="rect">
            <a:avLst/>
          </a:prstGeom>
        </p:spPr>
      </p:pic>
      <p:pic>
        <p:nvPicPr>
          <p:cNvPr id="42" name="圖片 41"/>
          <p:cNvPicPr>
            <a:picLocks noChangeAspect="1"/>
          </p:cNvPicPr>
          <p:nvPr/>
        </p:nvPicPr>
        <p:blipFill>
          <a:blip r:embed="rId3"/>
          <a:stretch>
            <a:fillRect/>
          </a:stretch>
        </p:blipFill>
        <p:spPr>
          <a:xfrm>
            <a:off x="1815254" y="5060572"/>
            <a:ext cx="6058746" cy="866896"/>
          </a:xfrm>
          <a:prstGeom prst="rect">
            <a:avLst/>
          </a:prstGeom>
        </p:spPr>
      </p:pic>
      <p:cxnSp>
        <p:nvCxnSpPr>
          <p:cNvPr id="48" name="肘形接點 47"/>
          <p:cNvCxnSpPr/>
          <p:nvPr/>
        </p:nvCxnSpPr>
        <p:spPr>
          <a:xfrm>
            <a:off x="6970395" y="4616946"/>
            <a:ext cx="802640" cy="776090"/>
          </a:xfrm>
          <a:prstGeom prst="bentConnector3">
            <a:avLst>
              <a:gd name="adj1" fmla="val 128797"/>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接點 49"/>
          <p:cNvCxnSpPr/>
          <p:nvPr/>
        </p:nvCxnSpPr>
        <p:spPr>
          <a:xfrm rot="10800000" flipV="1">
            <a:off x="3331845" y="4880572"/>
            <a:ext cx="3649980" cy="933488"/>
          </a:xfrm>
          <a:prstGeom prst="bentConnector3">
            <a:avLst>
              <a:gd name="adj1" fmla="val -33716"/>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55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VNC Primetime DMSA flow</a:t>
            </a:r>
            <a:endParaRPr lang="zh-TW" altLang="en-US"/>
          </a:p>
        </p:txBody>
      </p:sp>
      <p:sp>
        <p:nvSpPr>
          <p:cNvPr id="3" name="內容版面配置區 2"/>
          <p:cNvSpPr>
            <a:spLocks noGrp="1"/>
          </p:cNvSpPr>
          <p:nvPr>
            <p:ph sz="quarter" idx="10"/>
          </p:nvPr>
        </p:nvSpPr>
        <p:spPr/>
        <p:txBody>
          <a:bodyPr/>
          <a:lstStyle/>
          <a:p>
            <a:r>
              <a:rPr lang="en-US" altLang="zh-TW" smtClean="0"/>
              <a:t>Command</a:t>
            </a:r>
          </a:p>
          <a:p>
            <a:pPr marL="342900" lvl="1" indent="0">
              <a:buNone/>
            </a:pPr>
            <a:r>
              <a:rPr lang="en-US" altLang="zh-TW" smtClean="0">
                <a:latin typeface="+mn-lt"/>
                <a:cs typeface="Courier New" panose="02070309020205020404" pitchFamily="49" charset="0"/>
              </a:rPr>
              <a:t>-vnc	</a:t>
            </a:r>
          </a:p>
          <a:p>
            <a:pPr marL="342900" lvl="1" indent="0">
              <a:buNone/>
            </a:pPr>
            <a:r>
              <a:rPr lang="en-US" altLang="zh-TW" smtClean="0">
                <a:latin typeface="+mn-lt"/>
                <a:cs typeface="Courier New" panose="02070309020205020404" pitchFamily="49" charset="0"/>
              </a:rPr>
              <a:t>-vnc_group		${GROUP_NAME}</a:t>
            </a:r>
          </a:p>
          <a:p>
            <a:pPr marL="342900" lvl="1" indent="0">
              <a:buNone/>
            </a:pPr>
            <a:r>
              <a:rPr lang="en-US" altLang="zh-TW" smtClean="0">
                <a:latin typeface="+mn-lt"/>
                <a:cs typeface="Courier New" panose="02070309020205020404" pitchFamily="49" charset="0"/>
              </a:rPr>
              <a:t>-vnc_multiproc	${MULTIPROC_NUM}</a:t>
            </a:r>
          </a:p>
          <a:p>
            <a:pPr marL="342900" lvl="1" indent="0">
              <a:buNone/>
            </a:pPr>
            <a:r>
              <a:rPr lang="en-US" altLang="zh-TW" smtClean="0">
                <a:latin typeface="+mn-lt"/>
                <a:cs typeface="Courier New" panose="02070309020205020404" pitchFamily="49" charset="0"/>
              </a:rPr>
              <a:t>-vnc_multicore	${MULTICORE_NUM}</a:t>
            </a:r>
          </a:p>
          <a:p>
            <a:r>
              <a:rPr lang="en-US" altLang="zh-TW" smtClean="0"/>
              <a:t>Example</a:t>
            </a:r>
          </a:p>
          <a:p>
            <a:pPr lvl="1"/>
            <a:r>
              <a:rPr lang="en-US" altLang="zh-TW"/>
              <a:t>merge_model.tcl -top ${top_name} -</a:t>
            </a:r>
            <a:r>
              <a:rPr lang="en-US" altLang="zh-TW" smtClean="0"/>
              <a:t>runpt </a:t>
            </a:r>
            <a:r>
              <a:rPr lang="en-US" altLang="zh-TW" b="1" smtClean="0">
                <a:solidFill>
                  <a:srgbClr val="FF0000"/>
                </a:solidFill>
              </a:rPr>
              <a:t>-vnc</a:t>
            </a:r>
          </a:p>
          <a:p>
            <a:pPr lvl="1"/>
            <a:r>
              <a:rPr lang="en-US" altLang="zh-TW"/>
              <a:t>merge_model.tcl -top ${top_name} -</a:t>
            </a:r>
            <a:r>
              <a:rPr lang="en-US" altLang="zh-TW" smtClean="0"/>
              <a:t>runpt </a:t>
            </a:r>
            <a:r>
              <a:rPr lang="en-US" altLang="zh-TW" b="1" smtClean="0">
                <a:solidFill>
                  <a:srgbClr val="FF0000"/>
                </a:solidFill>
              </a:rPr>
              <a:t>-vnc -vnc_multiproc 8 -vnc_multicore 8</a:t>
            </a:r>
            <a:endParaRPr lang="en-US" altLang="zh-TW" smtClean="0"/>
          </a:p>
          <a:p>
            <a:r>
              <a:rPr lang="en-US" altLang="zh-TW" smtClean="0"/>
              <a:t>Run time </a:t>
            </a:r>
          </a:p>
          <a:p>
            <a:pPr lvl="1"/>
            <a:r>
              <a:rPr lang="en-US" altLang="zh-TW" smtClean="0"/>
              <a:t>reduce ~73% run-time with VNC default setting</a:t>
            </a:r>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1176744455"/>
              </p:ext>
            </p:extLst>
          </p:nvPr>
        </p:nvGraphicFramePr>
        <p:xfrm>
          <a:off x="336501" y="4930295"/>
          <a:ext cx="8303499" cy="1684030"/>
        </p:xfrm>
        <a:graphic>
          <a:graphicData uri="http://schemas.openxmlformats.org/drawingml/2006/table">
            <a:tbl>
              <a:tblPr firstRow="1" bandRow="1">
                <a:tableStyleId>{5C22544A-7EE6-4342-B048-85BDC9FD1C3A}</a:tableStyleId>
              </a:tblPr>
              <a:tblGrid>
                <a:gridCol w="1645971">
                  <a:extLst>
                    <a:ext uri="{9D8B030D-6E8A-4147-A177-3AD203B41FA5}">
                      <a16:colId xmlns:a16="http://schemas.microsoft.com/office/drawing/2014/main" val="4286516963"/>
                    </a:ext>
                  </a:extLst>
                </a:gridCol>
                <a:gridCol w="1118652">
                  <a:extLst>
                    <a:ext uri="{9D8B030D-6E8A-4147-A177-3AD203B41FA5}">
                      <a16:colId xmlns:a16="http://schemas.microsoft.com/office/drawing/2014/main" val="3428714239"/>
                    </a:ext>
                  </a:extLst>
                </a:gridCol>
                <a:gridCol w="1118652">
                  <a:extLst>
                    <a:ext uri="{9D8B030D-6E8A-4147-A177-3AD203B41FA5}">
                      <a16:colId xmlns:a16="http://schemas.microsoft.com/office/drawing/2014/main" val="4004781818"/>
                    </a:ext>
                  </a:extLst>
                </a:gridCol>
                <a:gridCol w="1118652">
                  <a:extLst>
                    <a:ext uri="{9D8B030D-6E8A-4147-A177-3AD203B41FA5}">
                      <a16:colId xmlns:a16="http://schemas.microsoft.com/office/drawing/2014/main" val="3862514061"/>
                    </a:ext>
                  </a:extLst>
                </a:gridCol>
                <a:gridCol w="1650786">
                  <a:extLst>
                    <a:ext uri="{9D8B030D-6E8A-4147-A177-3AD203B41FA5}">
                      <a16:colId xmlns:a16="http://schemas.microsoft.com/office/drawing/2014/main" val="307454529"/>
                    </a:ext>
                  </a:extLst>
                </a:gridCol>
                <a:gridCol w="1650786">
                  <a:extLst>
                    <a:ext uri="{9D8B030D-6E8A-4147-A177-3AD203B41FA5}">
                      <a16:colId xmlns:a16="http://schemas.microsoft.com/office/drawing/2014/main" val="2339395531"/>
                    </a:ext>
                  </a:extLst>
                </a:gridCol>
              </a:tblGrid>
              <a:tr h="339095">
                <a:tc>
                  <a:txBody>
                    <a:bodyPr/>
                    <a:lstStyle/>
                    <a:p>
                      <a:endParaRPr lang="zh-TW" altLang="en-US" sz="1500"/>
                    </a:p>
                  </a:txBody>
                  <a:tcPr/>
                </a:tc>
                <a:tc gridSpan="3">
                  <a:txBody>
                    <a:bodyPr/>
                    <a:lstStyle/>
                    <a:p>
                      <a:r>
                        <a:rPr lang="en-US" altLang="zh-TW" sz="1500" smtClean="0"/>
                        <a:t>ETM information</a:t>
                      </a:r>
                      <a:endParaRPr lang="zh-TW" altLang="en-US" sz="1500"/>
                    </a:p>
                  </a:txBody>
                  <a:tcPr/>
                </a:tc>
                <a:tc hMerge="1">
                  <a:txBody>
                    <a:bodyPr/>
                    <a:lstStyle/>
                    <a:p>
                      <a:endParaRPr lang="zh-TW" altLang="en-US"/>
                    </a:p>
                  </a:txBody>
                  <a:tcPr/>
                </a:tc>
                <a:tc hMerge="1">
                  <a:txBody>
                    <a:bodyPr/>
                    <a:lstStyle/>
                    <a:p>
                      <a:endParaRPr lang="zh-TW" altLang="en-US"/>
                    </a:p>
                  </a:txBody>
                  <a:tcPr/>
                </a:tc>
                <a:tc>
                  <a:txBody>
                    <a:bodyPr/>
                    <a:lstStyle/>
                    <a:p>
                      <a:r>
                        <a:rPr lang="en-US" altLang="zh-TW" sz="1500" smtClean="0"/>
                        <a:t>VNC flow</a:t>
                      </a:r>
                      <a:endParaRPr lang="zh-TW" altLang="en-US" sz="1500"/>
                    </a:p>
                  </a:txBody>
                  <a:tcPr/>
                </a:tc>
                <a:tc>
                  <a:txBody>
                    <a:bodyPr/>
                    <a:lstStyle/>
                    <a:p>
                      <a:r>
                        <a:rPr lang="en-US" altLang="zh-TW" sz="1500" smtClean="0"/>
                        <a:t>Local</a:t>
                      </a:r>
                      <a:endParaRPr lang="zh-TW" altLang="en-US" sz="1500"/>
                    </a:p>
                  </a:txBody>
                  <a:tcPr/>
                </a:tc>
                <a:extLst>
                  <a:ext uri="{0D108BD9-81ED-4DB2-BD59-A6C34878D82A}">
                    <a16:rowId xmlns:a16="http://schemas.microsoft.com/office/drawing/2014/main" val="1955181077"/>
                  </a:ext>
                </a:extLst>
              </a:tr>
              <a:tr h="339095">
                <a:tc>
                  <a:txBody>
                    <a:bodyPr/>
                    <a:lstStyle/>
                    <a:p>
                      <a:r>
                        <a:rPr lang="en-US" altLang="zh-TW" sz="1500" smtClean="0"/>
                        <a:t>cpu_top</a:t>
                      </a:r>
                      <a:endParaRPr lang="zh-TW" altLang="en-US" sz="1500"/>
                    </a:p>
                  </a:txBody>
                  <a:tcPr anchor="ctr"/>
                </a:tc>
                <a:tc>
                  <a:txBody>
                    <a:bodyPr/>
                    <a:lstStyle/>
                    <a:p>
                      <a:r>
                        <a:rPr lang="en-US" altLang="zh-TW" sz="1500" smtClean="0"/>
                        <a:t>post pglib</a:t>
                      </a:r>
                      <a:endParaRPr lang="zh-TW" altLang="en-US" sz="1500"/>
                    </a:p>
                  </a:txBody>
                  <a:tcPr anchor="ctr"/>
                </a:tc>
                <a:tc>
                  <a:txBody>
                    <a:bodyPr/>
                    <a:lstStyle/>
                    <a:p>
                      <a:r>
                        <a:rPr lang="en-US" altLang="zh-TW" sz="1500" smtClean="0"/>
                        <a:t>5 modes</a:t>
                      </a:r>
                      <a:endParaRPr lang="zh-TW" altLang="en-US" sz="1500"/>
                    </a:p>
                  </a:txBody>
                  <a:tcPr anchor="ctr"/>
                </a:tc>
                <a:tc>
                  <a:txBody>
                    <a:bodyPr/>
                    <a:lstStyle/>
                    <a:p>
                      <a:r>
                        <a:rPr lang="en-US" altLang="zh-TW" sz="1500" smtClean="0"/>
                        <a:t>31 corners</a:t>
                      </a:r>
                      <a:endParaRPr lang="zh-TW" altLang="en-US" sz="1500"/>
                    </a:p>
                  </a:txBody>
                  <a:tcPr anchor="ctr"/>
                </a:tc>
                <a:tc>
                  <a:txBody>
                    <a:bodyPr/>
                    <a:lstStyle/>
                    <a:p>
                      <a:r>
                        <a:rPr lang="en-US" altLang="zh-TW" sz="1500" smtClean="0"/>
                        <a:t>1(H)16(M)28(S)</a:t>
                      </a:r>
                      <a:endParaRPr lang="zh-TW" altLang="en-US" sz="1500"/>
                    </a:p>
                  </a:txBody>
                  <a:tcPr anchor="ctr"/>
                </a:tc>
                <a:tc>
                  <a:txBody>
                    <a:bodyPr/>
                    <a:lstStyle/>
                    <a:p>
                      <a:r>
                        <a:rPr lang="en-US" altLang="zh-TW" sz="1500" smtClean="0"/>
                        <a:t>4(H)24(M)18(S)</a:t>
                      </a:r>
                      <a:endParaRPr lang="zh-TW" altLang="en-US" sz="1500"/>
                    </a:p>
                  </a:txBody>
                  <a:tcPr anchor="ctr"/>
                </a:tc>
                <a:extLst>
                  <a:ext uri="{0D108BD9-81ED-4DB2-BD59-A6C34878D82A}">
                    <a16:rowId xmlns:a16="http://schemas.microsoft.com/office/drawing/2014/main" val="683017981"/>
                  </a:ext>
                </a:extLst>
              </a:tr>
              <a:tr h="975478">
                <a:tc>
                  <a:txBody>
                    <a:bodyPr/>
                    <a:lstStyle/>
                    <a:p>
                      <a:r>
                        <a:rPr lang="en-US" altLang="zh-TW" sz="1500" smtClean="0"/>
                        <a:t>fzotg267nshn0u</a:t>
                      </a:r>
                      <a:endParaRPr lang="zh-TW" altLang="en-US" sz="1500"/>
                    </a:p>
                  </a:txBody>
                  <a:tcPr anchor="ctr"/>
                </a:tc>
                <a:tc>
                  <a:txBody>
                    <a:bodyPr/>
                    <a:lstStyle/>
                    <a:p>
                      <a:r>
                        <a:rPr lang="en-US" altLang="zh-TW" sz="1500" smtClean="0"/>
                        <a:t>pre lib</a:t>
                      </a:r>
                      <a:br>
                        <a:rPr lang="en-US" altLang="zh-TW" sz="1500" smtClean="0"/>
                      </a:br>
                      <a:r>
                        <a:rPr lang="en-US" altLang="zh-TW" sz="1500" smtClean="0"/>
                        <a:t>pre pglib</a:t>
                      </a:r>
                      <a:br>
                        <a:rPr lang="en-US" altLang="zh-TW" sz="1500" smtClean="0"/>
                      </a:br>
                      <a:r>
                        <a:rPr lang="en-US" altLang="zh-TW" sz="1500" smtClean="0"/>
                        <a:t>post</a:t>
                      </a:r>
                      <a:r>
                        <a:rPr lang="en-US" altLang="zh-TW" sz="1500" baseline="0" smtClean="0"/>
                        <a:t> lib</a:t>
                      </a:r>
                      <a:br>
                        <a:rPr lang="en-US" altLang="zh-TW" sz="1500" baseline="0" smtClean="0"/>
                      </a:br>
                      <a:r>
                        <a:rPr lang="en-US" altLang="zh-TW" sz="1500" baseline="0" smtClean="0"/>
                        <a:t>post pglib</a:t>
                      </a:r>
                      <a:endParaRPr lang="zh-TW" altLang="en-US" sz="1500"/>
                    </a:p>
                  </a:txBody>
                  <a:tcPr anchor="ctr"/>
                </a:tc>
                <a:tc>
                  <a:txBody>
                    <a:bodyPr/>
                    <a:lstStyle/>
                    <a:p>
                      <a:r>
                        <a:rPr lang="en-US" altLang="zh-TW" sz="1500" smtClean="0"/>
                        <a:t>3 modes</a:t>
                      </a:r>
                      <a:endParaRPr lang="zh-TW" altLang="en-US" sz="1500"/>
                    </a:p>
                  </a:txBody>
                  <a:tcPr anchor="ctr"/>
                </a:tc>
                <a:tc>
                  <a:txBody>
                    <a:bodyPr/>
                    <a:lstStyle/>
                    <a:p>
                      <a:r>
                        <a:rPr lang="en-US" altLang="zh-TW" sz="1500" smtClean="0"/>
                        <a:t>20 corners</a:t>
                      </a:r>
                      <a:br>
                        <a:rPr lang="en-US" altLang="zh-TW" sz="1500" smtClean="0"/>
                      </a:br>
                      <a:r>
                        <a:rPr lang="en-US" altLang="zh-TW" sz="1500" smtClean="0"/>
                        <a:t>20 corners</a:t>
                      </a:r>
                      <a:br>
                        <a:rPr lang="en-US" altLang="zh-TW" sz="1500" smtClean="0"/>
                      </a:br>
                      <a:r>
                        <a:rPr lang="en-US" altLang="zh-TW" sz="1500" smtClean="0"/>
                        <a:t>62</a:t>
                      </a:r>
                      <a:r>
                        <a:rPr lang="en-US" altLang="zh-TW" sz="1500" baseline="0" smtClean="0"/>
                        <a:t> corners</a:t>
                      </a:r>
                      <a:br>
                        <a:rPr lang="en-US" altLang="zh-TW" sz="1500" baseline="0" smtClean="0"/>
                      </a:br>
                      <a:r>
                        <a:rPr lang="en-US" altLang="zh-TW" sz="1500" baseline="0" smtClean="0"/>
                        <a:t>62 corners</a:t>
                      </a:r>
                      <a:endParaRPr lang="zh-TW" altLang="en-US" sz="1500"/>
                    </a:p>
                  </a:txBody>
                  <a:tcPr anchor="ctr"/>
                </a:tc>
                <a:tc>
                  <a:txBody>
                    <a:bodyPr/>
                    <a:lstStyle/>
                    <a:p>
                      <a:r>
                        <a:rPr lang="en-US" altLang="zh-TW" sz="1500" smtClean="0"/>
                        <a:t>0(H)31(M)37(S)</a:t>
                      </a:r>
                      <a:endParaRPr lang="zh-TW" altLang="en-US" sz="1500"/>
                    </a:p>
                  </a:txBody>
                  <a:tcPr anchor="ctr"/>
                </a:tc>
                <a:tc>
                  <a:txBody>
                    <a:bodyPr/>
                    <a:lstStyle/>
                    <a:p>
                      <a:r>
                        <a:rPr lang="en-US" altLang="zh-TW" sz="1500" smtClean="0"/>
                        <a:t>1(H)56(M)42(S)</a:t>
                      </a:r>
                      <a:endParaRPr lang="zh-TW" altLang="en-US" sz="1500"/>
                    </a:p>
                  </a:txBody>
                  <a:tcPr anchor="ctr"/>
                </a:tc>
                <a:extLst>
                  <a:ext uri="{0D108BD9-81ED-4DB2-BD59-A6C34878D82A}">
                    <a16:rowId xmlns:a16="http://schemas.microsoft.com/office/drawing/2014/main" val="4041012237"/>
                  </a:ext>
                </a:extLst>
              </a:tr>
            </a:tbl>
          </a:graphicData>
        </a:graphic>
      </p:graphicFrame>
      <p:sp>
        <p:nvSpPr>
          <p:cNvPr id="6" name="內容版面配置區 2"/>
          <p:cNvSpPr txBox="1">
            <a:spLocks/>
          </p:cNvSpPr>
          <p:nvPr/>
        </p:nvSpPr>
        <p:spPr>
          <a:xfrm>
            <a:off x="5378746" y="1980000"/>
            <a:ext cx="2406562" cy="1239991"/>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1800" b="1" kern="1200" baseline="0">
                <a:solidFill>
                  <a:schemeClr val="tx1">
                    <a:lumMod val="50000"/>
                  </a:schemeClr>
                </a:solidFill>
                <a:latin typeface="Calibri" panose="020F050202020403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500" kern="1200" baseline="0">
                <a:solidFill>
                  <a:schemeClr val="tx1">
                    <a:lumMod val="50000"/>
                  </a:schemeClr>
                </a:solidFill>
                <a:latin typeface="Calibri" panose="020F050202020403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lumMod val="50000"/>
                  </a:schemeClr>
                </a:solidFill>
                <a:latin typeface="Calibri" panose="020F050202020403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lumMod val="50000"/>
                  </a:schemeClr>
                </a:solidFill>
                <a:latin typeface="Calibri" panose="020F050202020403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lumMod val="50000"/>
                  </a:schemeClr>
                </a:solidFill>
                <a:latin typeface="Calibri" panose="020F050202020403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TW" smtClean="0"/>
              <a:t>VNC default setting</a:t>
            </a:r>
          </a:p>
          <a:p>
            <a:pPr marL="342900" lvl="1" indent="0">
              <a:buNone/>
            </a:pPr>
            <a:endParaRPr lang="en-US" altLang="zh-TW" smtClean="0"/>
          </a:p>
          <a:p>
            <a:pPr marL="342900" lvl="1" indent="0">
              <a:buNone/>
            </a:pPr>
            <a:r>
              <a:rPr lang="en-US" altLang="zh-TW" smtClean="0"/>
              <a:t>VNC_PT_OS7</a:t>
            </a:r>
          </a:p>
          <a:p>
            <a:pPr marL="342900" lvl="1" indent="0">
              <a:buNone/>
            </a:pPr>
            <a:r>
              <a:rPr lang="en-US" altLang="zh-TW" smtClean="0"/>
              <a:t>4</a:t>
            </a:r>
          </a:p>
          <a:p>
            <a:pPr marL="342900" lvl="1" indent="0">
              <a:buNone/>
            </a:pPr>
            <a:r>
              <a:rPr lang="en-US" altLang="zh-TW"/>
              <a:t>4</a:t>
            </a:r>
            <a:endParaRPr lang="en-US" altLang="zh-TW" smtClean="0"/>
          </a:p>
        </p:txBody>
      </p:sp>
    </p:spTree>
    <p:extLst>
      <p:ext uri="{BB962C8B-B14F-4D97-AF65-F5344CB8AC3E}">
        <p14:creationId xmlns:p14="http://schemas.microsoft.com/office/powerpoint/2010/main" val="366785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Example - 1</a:t>
            </a:r>
            <a:endParaRPr lang="zh-TW" altLang="en-US"/>
          </a:p>
        </p:txBody>
      </p:sp>
      <p:sp>
        <p:nvSpPr>
          <p:cNvPr id="3" name="內容版面配置區 2"/>
          <p:cNvSpPr>
            <a:spLocks noGrp="1"/>
          </p:cNvSpPr>
          <p:nvPr>
            <p:ph sz="quarter" idx="10"/>
          </p:nvPr>
        </p:nvSpPr>
        <p:spPr/>
        <p:txBody>
          <a:bodyPr/>
          <a:lstStyle/>
          <a:p>
            <a:r>
              <a:rPr lang="en-US" altLang="zh-TW" dirty="0" smtClean="0"/>
              <a:t>Input</a:t>
            </a:r>
          </a:p>
          <a:p>
            <a:endParaRPr lang="en-US" altLang="zh-TW" dirty="0"/>
          </a:p>
          <a:p>
            <a:endParaRPr lang="en-US" altLang="zh-TW" dirty="0" smtClean="0"/>
          </a:p>
          <a:p>
            <a:r>
              <a:rPr lang="en-US" altLang="zh-TW" dirty="0" smtClean="0"/>
              <a:t>Command</a:t>
            </a:r>
          </a:p>
          <a:p>
            <a:pPr lvl="1"/>
            <a:r>
              <a:rPr lang="en-US" altLang="zh-TW" dirty="0"/>
              <a:t>/home/</a:t>
            </a:r>
            <a:r>
              <a:rPr lang="en-US" altLang="zh-TW" dirty="0" err="1"/>
              <a:t>eda</a:t>
            </a:r>
            <a:r>
              <a:rPr lang="en-US" altLang="zh-TW" dirty="0"/>
              <a:t>/FTC_CADTOOL/EXE/</a:t>
            </a:r>
            <a:r>
              <a:rPr lang="en-US" altLang="zh-TW" dirty="0" err="1"/>
              <a:t>merge_model.tcl</a:t>
            </a:r>
            <a:r>
              <a:rPr lang="en-US" altLang="zh-TW" dirty="0"/>
              <a:t> -top fzotg267nshn0u -</a:t>
            </a:r>
            <a:r>
              <a:rPr lang="en-US" altLang="zh-TW" dirty="0" err="1"/>
              <a:t>runpt</a:t>
            </a:r>
            <a:r>
              <a:rPr lang="en-US" altLang="zh-TW" dirty="0"/>
              <a:t> -</a:t>
            </a:r>
            <a:r>
              <a:rPr lang="en-US" altLang="zh-TW" dirty="0" err="1"/>
              <a:t>gendb</a:t>
            </a:r>
            <a:endParaRPr lang="en-US" altLang="zh-TW" dirty="0"/>
          </a:p>
          <a:p>
            <a:r>
              <a:rPr lang="en-US" altLang="zh-TW" dirty="0" smtClean="0"/>
              <a:t>Output</a:t>
            </a:r>
          </a:p>
          <a:p>
            <a:pPr lvl="1"/>
            <a:endParaRPr lang="zh-TW" altLang="en-US" dirty="0"/>
          </a:p>
        </p:txBody>
      </p:sp>
      <p:pic>
        <p:nvPicPr>
          <p:cNvPr id="4" name="圖片 3"/>
          <p:cNvPicPr>
            <a:picLocks noChangeAspect="1"/>
          </p:cNvPicPr>
          <p:nvPr/>
        </p:nvPicPr>
        <p:blipFill>
          <a:blip r:embed="rId2"/>
          <a:stretch>
            <a:fillRect/>
          </a:stretch>
        </p:blipFill>
        <p:spPr>
          <a:xfrm>
            <a:off x="1422509" y="2320411"/>
            <a:ext cx="5115639" cy="657317"/>
          </a:xfrm>
          <a:prstGeom prst="rect">
            <a:avLst/>
          </a:prstGeom>
        </p:spPr>
      </p:pic>
      <p:pic>
        <p:nvPicPr>
          <p:cNvPr id="5" name="圖片 4"/>
          <p:cNvPicPr>
            <a:picLocks noChangeAspect="1"/>
          </p:cNvPicPr>
          <p:nvPr/>
        </p:nvPicPr>
        <p:blipFill>
          <a:blip r:embed="rId3"/>
          <a:stretch>
            <a:fillRect/>
          </a:stretch>
        </p:blipFill>
        <p:spPr>
          <a:xfrm>
            <a:off x="1422509" y="3920126"/>
            <a:ext cx="1800476" cy="628738"/>
          </a:xfrm>
          <a:prstGeom prst="rect">
            <a:avLst/>
          </a:prstGeom>
        </p:spPr>
      </p:pic>
      <p:pic>
        <p:nvPicPr>
          <p:cNvPr id="6" name="圖片 5"/>
          <p:cNvPicPr>
            <a:picLocks noChangeAspect="1"/>
          </p:cNvPicPr>
          <p:nvPr/>
        </p:nvPicPr>
        <p:blipFill>
          <a:blip r:embed="rId4"/>
          <a:stretch>
            <a:fillRect/>
          </a:stretch>
        </p:blipFill>
        <p:spPr>
          <a:xfrm>
            <a:off x="1422509" y="4633489"/>
            <a:ext cx="5458587" cy="438211"/>
          </a:xfrm>
          <a:prstGeom prst="rect">
            <a:avLst/>
          </a:prstGeom>
        </p:spPr>
      </p:pic>
    </p:spTree>
    <p:extLst>
      <p:ext uri="{BB962C8B-B14F-4D97-AF65-F5344CB8AC3E}">
        <p14:creationId xmlns:p14="http://schemas.microsoft.com/office/powerpoint/2010/main" val="55106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Contents</a:t>
            </a:r>
            <a:endParaRPr lang="zh-TW" altLang="en-US"/>
          </a:p>
        </p:txBody>
      </p:sp>
      <p:sp>
        <p:nvSpPr>
          <p:cNvPr id="3" name="內容版面配置區 2"/>
          <p:cNvSpPr>
            <a:spLocks noGrp="1"/>
          </p:cNvSpPr>
          <p:nvPr>
            <p:ph sz="quarter" idx="10"/>
          </p:nvPr>
        </p:nvSpPr>
        <p:spPr/>
        <p:txBody>
          <a:bodyPr/>
          <a:lstStyle/>
          <a:p>
            <a:r>
              <a:rPr lang="en-US" altLang="zh-TW" dirty="0" smtClean="0"/>
              <a:t>Introduction</a:t>
            </a:r>
          </a:p>
          <a:p>
            <a:r>
              <a:rPr lang="en-US" altLang="zh-TW" dirty="0" smtClean="0"/>
              <a:t>Merged ETM Example</a:t>
            </a:r>
          </a:p>
          <a:p>
            <a:r>
              <a:rPr lang="en-US" altLang="zh-TW" dirty="0" smtClean="0"/>
              <a:t>Merged ETM usage</a:t>
            </a:r>
          </a:p>
          <a:p>
            <a:r>
              <a:rPr lang="en-US" altLang="zh-TW" dirty="0" smtClean="0"/>
              <a:t>Script Usage</a:t>
            </a:r>
          </a:p>
          <a:p>
            <a:r>
              <a:rPr lang="en-US" altLang="zh-TW" smtClean="0"/>
              <a:t>Merging Model </a:t>
            </a:r>
            <a:r>
              <a:rPr lang="en-US" altLang="zh-TW" dirty="0" smtClean="0"/>
              <a:t>Issue</a:t>
            </a:r>
          </a:p>
          <a:p>
            <a:r>
              <a:rPr lang="en-US" altLang="zh-TW" smtClean="0"/>
              <a:t>Reference</a:t>
            </a:r>
          </a:p>
          <a:p>
            <a:r>
              <a:rPr lang="en-US" altLang="zh-TW" smtClean="0"/>
              <a:t>Appendix</a:t>
            </a:r>
            <a:endParaRPr lang="en-US" altLang="zh-TW" dirty="0"/>
          </a:p>
        </p:txBody>
      </p:sp>
    </p:spTree>
    <p:extLst>
      <p:ext uri="{BB962C8B-B14F-4D97-AF65-F5344CB8AC3E}">
        <p14:creationId xmlns:p14="http://schemas.microsoft.com/office/powerpoint/2010/main" val="2583289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Example - 2</a:t>
            </a:r>
            <a:endParaRPr lang="zh-TW" altLang="en-US"/>
          </a:p>
        </p:txBody>
      </p:sp>
      <p:sp>
        <p:nvSpPr>
          <p:cNvPr id="3" name="內容版面配置區 2"/>
          <p:cNvSpPr>
            <a:spLocks noGrp="1"/>
          </p:cNvSpPr>
          <p:nvPr>
            <p:ph sz="quarter" idx="10"/>
          </p:nvPr>
        </p:nvSpPr>
        <p:spPr/>
        <p:txBody>
          <a:bodyPr/>
          <a:lstStyle/>
          <a:p>
            <a:r>
              <a:rPr lang="en-US" altLang="zh-TW" dirty="0" smtClean="0"/>
              <a:t>Input</a:t>
            </a:r>
          </a:p>
          <a:p>
            <a:endParaRPr lang="en-US" altLang="zh-TW" dirty="0"/>
          </a:p>
          <a:p>
            <a:endParaRPr lang="en-US" altLang="zh-TW" dirty="0" smtClean="0"/>
          </a:p>
          <a:p>
            <a:endParaRPr lang="en-US" altLang="zh-TW" dirty="0"/>
          </a:p>
          <a:p>
            <a:r>
              <a:rPr lang="en-US" altLang="zh-TW" dirty="0" smtClean="0"/>
              <a:t>Command</a:t>
            </a:r>
          </a:p>
          <a:p>
            <a:pPr lvl="1"/>
            <a:r>
              <a:rPr lang="en-US" altLang="zh-TW" dirty="0"/>
              <a:t>/home/</a:t>
            </a:r>
            <a:r>
              <a:rPr lang="en-US" altLang="zh-TW" dirty="0" err="1"/>
              <a:t>eda</a:t>
            </a:r>
            <a:r>
              <a:rPr lang="en-US" altLang="zh-TW" dirty="0"/>
              <a:t>/FTC_CADTOOL/EXE/</a:t>
            </a:r>
            <a:r>
              <a:rPr lang="en-US" altLang="zh-TW" dirty="0" err="1"/>
              <a:t>merge_model.tcl</a:t>
            </a:r>
            <a:r>
              <a:rPr lang="en-US" altLang="zh-TW" dirty="0"/>
              <a:t> -top </a:t>
            </a:r>
            <a:r>
              <a:rPr lang="en-US" altLang="zh-TW" dirty="0" err="1"/>
              <a:t>otn_top</a:t>
            </a:r>
            <a:r>
              <a:rPr lang="en-US" altLang="zh-TW" dirty="0"/>
              <a:t> -</a:t>
            </a:r>
            <a:r>
              <a:rPr lang="en-US" altLang="zh-TW" dirty="0" err="1"/>
              <a:t>runpt</a:t>
            </a:r>
            <a:r>
              <a:rPr lang="en-US" altLang="zh-TW" dirty="0"/>
              <a:t> -</a:t>
            </a:r>
            <a:r>
              <a:rPr lang="en-US" altLang="zh-TW" dirty="0" err="1" smtClean="0"/>
              <a:t>gendb</a:t>
            </a:r>
            <a:endParaRPr lang="en-US" altLang="zh-TW" dirty="0" smtClean="0"/>
          </a:p>
          <a:p>
            <a:r>
              <a:rPr lang="en-US" altLang="zh-TW" dirty="0" smtClean="0"/>
              <a:t>Output</a:t>
            </a:r>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1402106" y="2300215"/>
            <a:ext cx="4439270" cy="1038370"/>
          </a:xfrm>
          <a:prstGeom prst="rect">
            <a:avLst/>
          </a:prstGeom>
        </p:spPr>
      </p:pic>
      <p:pic>
        <p:nvPicPr>
          <p:cNvPr id="5" name="圖片 4"/>
          <p:cNvPicPr>
            <a:picLocks noChangeAspect="1"/>
          </p:cNvPicPr>
          <p:nvPr/>
        </p:nvPicPr>
        <p:blipFill>
          <a:blip r:embed="rId3"/>
          <a:stretch>
            <a:fillRect/>
          </a:stretch>
        </p:blipFill>
        <p:spPr>
          <a:xfrm>
            <a:off x="1402106" y="4229232"/>
            <a:ext cx="1914792" cy="666843"/>
          </a:xfrm>
          <a:prstGeom prst="rect">
            <a:avLst/>
          </a:prstGeom>
        </p:spPr>
      </p:pic>
      <p:pic>
        <p:nvPicPr>
          <p:cNvPr id="6" name="圖片 5"/>
          <p:cNvPicPr>
            <a:picLocks noChangeAspect="1"/>
          </p:cNvPicPr>
          <p:nvPr/>
        </p:nvPicPr>
        <p:blipFill>
          <a:blip r:embed="rId4"/>
          <a:stretch>
            <a:fillRect/>
          </a:stretch>
        </p:blipFill>
        <p:spPr>
          <a:xfrm>
            <a:off x="1402106" y="4979310"/>
            <a:ext cx="4858428" cy="428685"/>
          </a:xfrm>
          <a:prstGeom prst="rect">
            <a:avLst/>
          </a:prstGeom>
        </p:spPr>
      </p:pic>
    </p:spTree>
    <p:extLst>
      <p:ext uri="{BB962C8B-B14F-4D97-AF65-F5344CB8AC3E}">
        <p14:creationId xmlns:p14="http://schemas.microsoft.com/office/powerpoint/2010/main" val="3394568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Example - 3</a:t>
            </a:r>
            <a:endParaRPr lang="zh-TW" altLang="en-US"/>
          </a:p>
        </p:txBody>
      </p:sp>
      <p:sp>
        <p:nvSpPr>
          <p:cNvPr id="3" name="內容版面配置區 2"/>
          <p:cNvSpPr>
            <a:spLocks noGrp="1"/>
          </p:cNvSpPr>
          <p:nvPr>
            <p:ph sz="quarter" idx="10"/>
          </p:nvPr>
        </p:nvSpPr>
        <p:spPr/>
        <p:txBody>
          <a:bodyPr/>
          <a:lstStyle/>
          <a:p>
            <a:r>
              <a:rPr lang="en-US" altLang="zh-TW" dirty="0" smtClean="0"/>
              <a:t>Input</a:t>
            </a:r>
          </a:p>
          <a:p>
            <a:endParaRPr lang="en-US" altLang="zh-TW" dirty="0"/>
          </a:p>
          <a:p>
            <a:endParaRPr lang="en-US" altLang="zh-TW" dirty="0" smtClean="0"/>
          </a:p>
          <a:p>
            <a:endParaRPr lang="en-US" altLang="zh-TW" dirty="0"/>
          </a:p>
          <a:p>
            <a:r>
              <a:rPr lang="en-US" altLang="zh-TW" dirty="0" smtClean="0"/>
              <a:t>Command</a:t>
            </a:r>
          </a:p>
          <a:p>
            <a:pPr lvl="1"/>
            <a:r>
              <a:rPr lang="en-US" altLang="zh-TW" dirty="0"/>
              <a:t>/home/</a:t>
            </a:r>
            <a:r>
              <a:rPr lang="en-US" altLang="zh-TW" dirty="0" err="1"/>
              <a:t>eda</a:t>
            </a:r>
            <a:r>
              <a:rPr lang="en-US" altLang="zh-TW" dirty="0"/>
              <a:t>/FTC_CADTOOL/EXE/</a:t>
            </a:r>
            <a:r>
              <a:rPr lang="en-US" altLang="zh-TW" dirty="0" err="1"/>
              <a:t>merge_model.tcl</a:t>
            </a:r>
            <a:r>
              <a:rPr lang="en-US" altLang="zh-TW" dirty="0"/>
              <a:t> -top fzotg267nshn0u -</a:t>
            </a:r>
            <a:r>
              <a:rPr lang="en-US" altLang="zh-TW" dirty="0" err="1"/>
              <a:t>runpt</a:t>
            </a:r>
            <a:r>
              <a:rPr lang="en-US" altLang="zh-TW" dirty="0"/>
              <a:t> -</a:t>
            </a:r>
            <a:r>
              <a:rPr lang="en-US" altLang="zh-TW" dirty="0" err="1" smtClean="0"/>
              <a:t>gendb</a:t>
            </a:r>
            <a:endParaRPr lang="en-US" altLang="zh-TW" dirty="0" smtClean="0"/>
          </a:p>
          <a:p>
            <a:r>
              <a:rPr lang="en-US" altLang="zh-TW" dirty="0" smtClean="0"/>
              <a:t>Output</a:t>
            </a:r>
            <a:endParaRPr lang="en-US" altLang="zh-TW" dirty="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750" y="2334330"/>
            <a:ext cx="8667750" cy="706019"/>
          </a:xfrm>
          <a:prstGeom prst="rect">
            <a:avLst/>
          </a:prstGeom>
        </p:spPr>
      </p:pic>
      <p:pic>
        <p:nvPicPr>
          <p:cNvPr id="5" name="圖片 4"/>
          <p:cNvPicPr>
            <a:picLocks noChangeAspect="1"/>
          </p:cNvPicPr>
          <p:nvPr/>
        </p:nvPicPr>
        <p:blipFill>
          <a:blip r:embed="rId3"/>
          <a:stretch>
            <a:fillRect/>
          </a:stretch>
        </p:blipFill>
        <p:spPr>
          <a:xfrm>
            <a:off x="1437976" y="4207119"/>
            <a:ext cx="3238799" cy="1417874"/>
          </a:xfrm>
          <a:prstGeom prst="rect">
            <a:avLst/>
          </a:prstGeom>
        </p:spPr>
      </p:pic>
      <p:pic>
        <p:nvPicPr>
          <p:cNvPr id="7" name="圖片 6"/>
          <p:cNvPicPr>
            <a:picLocks noChangeAspect="1"/>
          </p:cNvPicPr>
          <p:nvPr/>
        </p:nvPicPr>
        <p:blipFill>
          <a:blip r:embed="rId4"/>
          <a:stretch>
            <a:fillRect/>
          </a:stretch>
        </p:blipFill>
        <p:spPr>
          <a:xfrm>
            <a:off x="66674" y="5674905"/>
            <a:ext cx="8886825" cy="641391"/>
          </a:xfrm>
          <a:prstGeom prst="rect">
            <a:avLst/>
          </a:prstGeom>
        </p:spPr>
      </p:pic>
    </p:spTree>
    <p:extLst>
      <p:ext uri="{BB962C8B-B14F-4D97-AF65-F5344CB8AC3E}">
        <p14:creationId xmlns:p14="http://schemas.microsoft.com/office/powerpoint/2010/main" val="417347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Merging Model </a:t>
            </a:r>
            <a:r>
              <a:rPr lang="en-US" altLang="zh-TW" smtClean="0"/>
              <a:t>Issue</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a:pPr>
            <a:r>
              <a:rPr lang="en-US" altLang="zh-TW"/>
              <a:t>Library file is invalid for merging</a:t>
            </a:r>
          </a:p>
          <a:p>
            <a:pPr lvl="1"/>
            <a:r>
              <a:rPr lang="en-US" altLang="zh-TW"/>
              <a:t>Primetime returned</a:t>
            </a:r>
          </a:p>
          <a:p>
            <a:pPr lvl="1"/>
            <a:endParaRPr lang="en-US" altLang="zh-TW"/>
          </a:p>
          <a:p>
            <a:pPr lvl="1"/>
            <a:endParaRPr lang="en-US" altLang="zh-TW"/>
          </a:p>
          <a:p>
            <a:pPr lvl="1"/>
            <a:endParaRPr lang="en-US" altLang="zh-TW"/>
          </a:p>
          <a:p>
            <a:pPr lvl="1"/>
            <a:endParaRPr lang="en-US" altLang="zh-TW"/>
          </a:p>
          <a:p>
            <a:r>
              <a:rPr lang="en-US" altLang="zh-TW"/>
              <a:t>Solution</a:t>
            </a:r>
          </a:p>
          <a:p>
            <a:pPr lvl="1"/>
            <a:r>
              <a:rPr lang="en-US" altLang="zh-TW"/>
              <a:t>Check if the input libraries are merged </a:t>
            </a:r>
            <a:r>
              <a:rPr lang="en-US" altLang="zh-TW" smtClean="0"/>
              <a:t>ETM. </a:t>
            </a:r>
            <a:r>
              <a:rPr lang="en-US" altLang="zh-TW"/>
              <a:t>The merged ETM can not be merged again.</a:t>
            </a:r>
          </a:p>
          <a:p>
            <a:pPr lvl="1"/>
            <a:r>
              <a:rPr lang="en-US" altLang="zh-TW"/>
              <a:t>How to check if the ETM is a merged ETM?</a:t>
            </a:r>
          </a:p>
          <a:p>
            <a:pPr lvl="2"/>
            <a:r>
              <a:rPr lang="en-US" altLang="zh-TW"/>
              <a:t>grep if there is a keyword of </a:t>
            </a:r>
            <a:r>
              <a:rPr lang="en-US" altLang="zh-TW" smtClean="0"/>
              <a:t>“mode_definition” </a:t>
            </a:r>
            <a:r>
              <a:rPr lang="en-US" altLang="zh-TW"/>
              <a:t>in ETM</a:t>
            </a:r>
          </a:p>
          <a:p>
            <a:pPr lvl="1"/>
            <a:endParaRPr lang="zh-TW" altLang="en-US"/>
          </a:p>
        </p:txBody>
      </p:sp>
      <p:pic>
        <p:nvPicPr>
          <p:cNvPr id="4" name="圖片 3"/>
          <p:cNvPicPr>
            <a:picLocks noChangeAspect="1"/>
          </p:cNvPicPr>
          <p:nvPr/>
        </p:nvPicPr>
        <p:blipFill>
          <a:blip r:embed="rId2"/>
          <a:stretch>
            <a:fillRect/>
          </a:stretch>
        </p:blipFill>
        <p:spPr>
          <a:xfrm>
            <a:off x="1080000" y="2616234"/>
            <a:ext cx="7716327" cy="847843"/>
          </a:xfrm>
          <a:prstGeom prst="rect">
            <a:avLst/>
          </a:prstGeom>
        </p:spPr>
      </p:pic>
      <p:sp>
        <p:nvSpPr>
          <p:cNvPr id="5" name="矩形 4"/>
          <p:cNvSpPr/>
          <p:nvPr/>
        </p:nvSpPr>
        <p:spPr>
          <a:xfrm>
            <a:off x="601152" y="4867275"/>
            <a:ext cx="8195175" cy="1152525"/>
          </a:xfrm>
          <a:prstGeom prst="rect">
            <a:avLst/>
          </a:prstGeom>
          <a:solidFill>
            <a:srgbClr val="000000"/>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z="1400" b="1" smtClean="0">
                <a:latin typeface="Courier New" panose="02070309020205020404" pitchFamily="49" charset="0"/>
                <a:cs typeface="Courier New" panose="02070309020205020404" pitchFamily="49" charset="0"/>
              </a:rPr>
              <a:t>% </a:t>
            </a:r>
            <a:r>
              <a:rPr lang="en-US" altLang="zh-TW" sz="1400" b="1">
                <a:latin typeface="Courier New" panose="02070309020205020404" pitchFamily="49" charset="0"/>
                <a:cs typeface="Courier New" panose="02070309020205020404" pitchFamily="49" charset="0"/>
              </a:rPr>
              <a:t>grep "mode_definition" </a:t>
            </a:r>
            <a:r>
              <a:rPr lang="en-US" altLang="zh-TW" sz="1400" b="1" smtClean="0">
                <a:latin typeface="Courier New" panose="02070309020205020404" pitchFamily="49" charset="0"/>
                <a:cs typeface="Courier New" panose="02070309020205020404" pitchFamily="49" charset="0"/>
              </a:rPr>
              <a:t>otn_top_post_ffg0p99v125c_cmin.lib</a:t>
            </a:r>
          </a:p>
          <a:p>
            <a:r>
              <a:rPr lang="en-US" altLang="zh-TW" sz="1400" b="1" smtClean="0">
                <a:solidFill>
                  <a:srgbClr val="FFC000"/>
                </a:solidFill>
                <a:latin typeface="Courier New" panose="02070309020205020404" pitchFamily="49" charset="0"/>
                <a:cs typeface="Courier New" panose="02070309020205020404" pitchFamily="49" charset="0"/>
              </a:rPr>
              <a:t>  #</a:t>
            </a:r>
            <a:r>
              <a:rPr lang="zh-TW" altLang="en-US" sz="1400" b="1" smtClean="0">
                <a:solidFill>
                  <a:srgbClr val="FFC000"/>
                </a:solidFill>
                <a:latin typeface="Courier New" panose="02070309020205020404" pitchFamily="49" charset="0"/>
                <a:cs typeface="Courier New" panose="02070309020205020404" pitchFamily="49" charset="0"/>
              </a:rPr>
              <a:t> </a:t>
            </a:r>
            <a:r>
              <a:rPr lang="en-US" altLang="zh-TW" sz="1400" b="1" smtClean="0">
                <a:solidFill>
                  <a:srgbClr val="FFC000"/>
                </a:solidFill>
                <a:latin typeface="Courier New" panose="02070309020205020404" pitchFamily="49" charset="0"/>
                <a:cs typeface="Courier New" panose="02070309020205020404" pitchFamily="49" charset="0"/>
              </a:rPr>
              <a:t>Returned nothing means this is not a merged ETM </a:t>
            </a:r>
          </a:p>
          <a:p>
            <a:r>
              <a:rPr lang="en-US" altLang="zh-TW" sz="1400" b="1" smtClean="0">
                <a:latin typeface="Courier New" panose="02070309020205020404" pitchFamily="49" charset="0"/>
                <a:cs typeface="Courier New" panose="02070309020205020404" pitchFamily="49" charset="0"/>
              </a:rPr>
              <a:t>%</a:t>
            </a:r>
            <a:r>
              <a:rPr lang="en-US" altLang="zh-TW" sz="1400" b="1">
                <a:latin typeface="Courier New" panose="02070309020205020404" pitchFamily="49" charset="0"/>
                <a:cs typeface="Courier New" panose="02070309020205020404" pitchFamily="49" charset="0"/>
              </a:rPr>
              <a:t> grep "mode_definition" </a:t>
            </a:r>
            <a:r>
              <a:rPr lang="en-US" altLang="zh-TW" sz="1400" b="1" smtClean="0">
                <a:latin typeface="Courier New" panose="02070309020205020404" pitchFamily="49" charset="0"/>
                <a:cs typeface="Courier New" panose="02070309020205020404" pitchFamily="49" charset="0"/>
              </a:rPr>
              <a:t>merged_post_lib/otn_top_post_ffg0p99v125c_cmin.lib</a:t>
            </a:r>
          </a:p>
          <a:p>
            <a:r>
              <a:rPr lang="en-US" altLang="zh-TW" sz="1400" b="1" smtClean="0">
                <a:latin typeface="Courier New" panose="02070309020205020404" pitchFamily="49" charset="0"/>
                <a:cs typeface="Courier New" panose="02070309020205020404" pitchFamily="49" charset="0"/>
              </a:rPr>
              <a:t>  </a:t>
            </a:r>
            <a:r>
              <a:rPr lang="en-US" altLang="zh-TW" sz="1400" b="1" smtClean="0">
                <a:solidFill>
                  <a:srgbClr val="FF0000"/>
                </a:solidFill>
                <a:latin typeface="Courier New" panose="02070309020205020404" pitchFamily="49" charset="0"/>
                <a:cs typeface="Courier New" panose="02070309020205020404" pitchFamily="49" charset="0"/>
              </a:rPr>
              <a:t>mode_definition </a:t>
            </a:r>
            <a:r>
              <a:rPr lang="en-US" altLang="zh-TW" sz="1400" b="1">
                <a:solidFill>
                  <a:srgbClr val="FF0000"/>
                </a:solidFill>
                <a:latin typeface="Courier New" panose="02070309020205020404" pitchFamily="49" charset="0"/>
                <a:cs typeface="Courier New" panose="02070309020205020404" pitchFamily="49" charset="0"/>
              </a:rPr>
              <a:t>( etm_modes_1 ) {</a:t>
            </a:r>
          </a:p>
          <a:p>
            <a:r>
              <a:rPr lang="en-US" altLang="zh-TW" sz="1400" b="1" smtClean="0">
                <a:solidFill>
                  <a:srgbClr val="FFC000"/>
                </a:solidFill>
                <a:latin typeface="Courier New" panose="02070309020205020404" pitchFamily="49" charset="0"/>
                <a:cs typeface="Courier New" panose="02070309020205020404" pitchFamily="49" charset="0"/>
              </a:rPr>
              <a:t>  # If there is a “mode_definition” in ETM means this is a merged ETM</a:t>
            </a:r>
            <a:endParaRPr lang="en-US" altLang="zh-TW" sz="1400" b="1">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0079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Merging Model Issue</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2"/>
            </a:pPr>
            <a:r>
              <a:rPr lang="en-US" altLang="zh-TW" smtClean="0"/>
              <a:t>Found Different values defined for attribute (MODEL-18)</a:t>
            </a:r>
          </a:p>
          <a:p>
            <a:pPr marL="642938" lvl="1" indent="-342900"/>
            <a:r>
              <a:rPr lang="en-US" altLang="zh-TW" smtClean="0"/>
              <a:t>Area</a:t>
            </a:r>
          </a:p>
          <a:p>
            <a:pPr marL="642938" lvl="1" indent="-342900"/>
            <a:r>
              <a:rPr lang="en-US" altLang="zh-TW" smtClean="0"/>
              <a:t>Cell </a:t>
            </a:r>
            <a:r>
              <a:rPr lang="en-US" altLang="zh-TW"/>
              <a:t>Leakage </a:t>
            </a:r>
            <a:r>
              <a:rPr lang="en-US" altLang="zh-TW" smtClean="0"/>
              <a:t>Power</a:t>
            </a:r>
          </a:p>
          <a:p>
            <a:pPr marL="642938" lvl="1" indent="-342900"/>
            <a:endParaRPr lang="en-US" altLang="zh-TW" smtClean="0"/>
          </a:p>
          <a:p>
            <a:pPr marL="342900" indent="-342900">
              <a:buFont typeface="+mj-lt"/>
              <a:buAutoNum type="arabicPeriod" startAt="3"/>
            </a:pPr>
            <a:r>
              <a:rPr lang="en-US" altLang="zh-TW" smtClean="0"/>
              <a:t>Found inconsistent content (MODEL-20), (MODEL-23)</a:t>
            </a:r>
          </a:p>
          <a:p>
            <a:pPr marL="642938" lvl="1" indent="-342900"/>
            <a:r>
              <a:rPr lang="en-US" altLang="zh-TW" smtClean="0"/>
              <a:t>Related </a:t>
            </a:r>
            <a:r>
              <a:rPr lang="en-US" altLang="zh-TW"/>
              <a:t>PG </a:t>
            </a:r>
            <a:r>
              <a:rPr lang="en-US" altLang="zh-TW" smtClean="0"/>
              <a:t>pin</a:t>
            </a:r>
          </a:p>
          <a:p>
            <a:pPr marL="642938" lvl="1" indent="-342900"/>
            <a:r>
              <a:rPr lang="en-US" altLang="zh-TW" smtClean="0"/>
              <a:t>Voltage Map</a:t>
            </a:r>
          </a:p>
          <a:p>
            <a:pPr marL="642938" lvl="1" indent="-342900"/>
            <a:r>
              <a:rPr lang="en-US" altLang="zh-TW" smtClean="0"/>
              <a:t>Generated Clock</a:t>
            </a:r>
          </a:p>
          <a:p>
            <a:pPr marL="642938" lvl="1" indent="-342900"/>
            <a:r>
              <a:rPr lang="en-US" altLang="zh-TW" smtClean="0"/>
              <a:t>Capacitance</a:t>
            </a:r>
          </a:p>
          <a:p>
            <a:pPr marL="642938" lvl="1" indent="-342900"/>
            <a:endParaRPr lang="en-US" altLang="zh-TW"/>
          </a:p>
          <a:p>
            <a:pPr marL="342900" indent="-342900"/>
            <a:r>
              <a:rPr lang="en-US" altLang="zh-TW" smtClean="0"/>
              <a:t>Solution</a:t>
            </a:r>
            <a:r>
              <a:rPr lang="zh-TW" altLang="en-US" smtClean="0"/>
              <a:t> </a:t>
            </a:r>
            <a:r>
              <a:rPr lang="en-US" altLang="zh-TW" smtClean="0"/>
              <a:t>for issue 2 &amp; 3:</a:t>
            </a:r>
          </a:p>
          <a:p>
            <a:pPr marL="642938" lvl="1" indent="-342900"/>
            <a:r>
              <a:rPr lang="en-US" altLang="zh-TW" smtClean="0"/>
              <a:t>Re-gen ETM</a:t>
            </a:r>
          </a:p>
          <a:p>
            <a:pPr marL="642938" lvl="1" indent="-342900"/>
            <a:endParaRPr lang="en-US" altLang="zh-TW"/>
          </a:p>
          <a:p>
            <a:pPr marL="342900" indent="-342900"/>
            <a:r>
              <a:rPr lang="en-US" altLang="zh-TW" smtClean="0"/>
              <a:t>Refer to Appendix 1.* for more detailed information of merging model issue</a:t>
            </a:r>
            <a:endParaRPr lang="en-US" altLang="zh-TW"/>
          </a:p>
          <a:p>
            <a:pPr marL="642938" lvl="1" indent="-342900"/>
            <a:endParaRPr lang="zh-TW" altLang="en-US"/>
          </a:p>
        </p:txBody>
      </p:sp>
    </p:spTree>
    <p:extLst>
      <p:ext uri="{BB962C8B-B14F-4D97-AF65-F5344CB8AC3E}">
        <p14:creationId xmlns:p14="http://schemas.microsoft.com/office/powerpoint/2010/main" val="3782105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Summary</a:t>
            </a:r>
            <a:endParaRPr lang="zh-TW" altLang="en-US"/>
          </a:p>
        </p:txBody>
      </p:sp>
      <p:sp>
        <p:nvSpPr>
          <p:cNvPr id="3" name="內容版面配置區 2"/>
          <p:cNvSpPr>
            <a:spLocks noGrp="1"/>
          </p:cNvSpPr>
          <p:nvPr>
            <p:ph sz="quarter" idx="10"/>
          </p:nvPr>
        </p:nvSpPr>
        <p:spPr/>
        <p:txBody>
          <a:bodyPr/>
          <a:lstStyle/>
          <a:p>
            <a:r>
              <a:rPr lang="en-US" altLang="zh-TW" smtClean="0"/>
              <a:t>single mode ETM + merge_model = merged ETM</a:t>
            </a:r>
          </a:p>
        </p:txBody>
      </p:sp>
      <p:grpSp>
        <p:nvGrpSpPr>
          <p:cNvPr id="9" name="群組 8"/>
          <p:cNvGrpSpPr/>
          <p:nvPr/>
        </p:nvGrpSpPr>
        <p:grpSpPr>
          <a:xfrm>
            <a:off x="176981" y="2403346"/>
            <a:ext cx="3008670" cy="4182348"/>
            <a:chOff x="176981" y="2467896"/>
            <a:chExt cx="3008670" cy="4182348"/>
          </a:xfrm>
        </p:grpSpPr>
        <p:sp>
          <p:nvSpPr>
            <p:cNvPr id="5" name="矩形 4"/>
            <p:cNvSpPr/>
            <p:nvPr/>
          </p:nvSpPr>
          <p:spPr>
            <a:xfrm>
              <a:off x="176981" y="2467896"/>
              <a:ext cx="3008670" cy="2025446"/>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r>
                <a:rPr lang="en-US" altLang="zh-TW" sz="1400" b="1" smtClean="0">
                  <a:solidFill>
                    <a:srgbClr val="00B050"/>
                  </a:solidFill>
                  <a:latin typeface="Courier New" panose="02070309020205020404" pitchFamily="49" charset="0"/>
                  <a:cs typeface="Courier New" panose="02070309020205020404" pitchFamily="49" charset="0"/>
                </a:rPr>
                <a:t>IP_capture</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B050"/>
                  </a:solidFill>
                  <a:latin typeface="Courier New" panose="02070309020205020404" pitchFamily="49" charset="0"/>
                  <a:cs typeface="Courier New" panose="02070309020205020404" pitchFamily="49" charset="0"/>
                </a:rPr>
                <a:t>** capture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a:t>
              </a:r>
              <a:endParaRPr lang="en-US" altLang="zh-TW" sz="1400" b="1" smtClean="0">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6" name="矩形 5"/>
            <p:cNvSpPr/>
            <p:nvPr/>
          </p:nvSpPr>
          <p:spPr>
            <a:xfrm>
              <a:off x="176981" y="4624798"/>
              <a:ext cx="3008670" cy="2025446"/>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r>
                <a:rPr lang="en-US" altLang="zh-TW" sz="1400" b="1" smtClean="0">
                  <a:solidFill>
                    <a:srgbClr val="0070C0"/>
                  </a:solidFill>
                  <a:latin typeface="Courier New" panose="02070309020205020404" pitchFamily="49" charset="0"/>
                  <a:cs typeface="Courier New" panose="02070309020205020404" pitchFamily="49" charset="0"/>
                </a:rPr>
                <a:t>IP_shift</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70C0"/>
                  </a:solidFill>
                  <a:latin typeface="Courier New" panose="02070309020205020404" pitchFamily="49" charset="0"/>
                  <a:cs typeface="Courier New" panose="02070309020205020404" pitchFamily="49" charset="0"/>
                </a:rPr>
                <a:t>** shift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a:t>
              </a:r>
              <a:endParaRPr lang="en-US" altLang="zh-TW" sz="1400" b="1" smtClean="0">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grpSp>
      <p:sp>
        <p:nvSpPr>
          <p:cNvPr id="11" name="矩形 10"/>
          <p:cNvSpPr/>
          <p:nvPr/>
        </p:nvSpPr>
        <p:spPr>
          <a:xfrm>
            <a:off x="5429770" y="2338797"/>
            <a:ext cx="3625740" cy="4311447"/>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r>
              <a:rPr lang="en-US" altLang="zh-TW" sz="1400" b="1" smtClean="0">
                <a:solidFill>
                  <a:srgbClr val="FF0000"/>
                </a:solidFill>
                <a:latin typeface="Courier New" panose="02070309020205020404" pitchFamily="49" charset="0"/>
                <a:cs typeface="Courier New" panose="02070309020205020404" pitchFamily="49" charset="0"/>
              </a:rPr>
              <a:t>IP_merged</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mode_definition (etm_mode)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mode_value (</a:t>
            </a:r>
            <a:r>
              <a:rPr lang="en-US" altLang="zh-TW" sz="1400" b="1">
                <a:solidFill>
                  <a:srgbClr val="00B05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mode_value (</a:t>
            </a:r>
            <a:r>
              <a:rPr lang="en-US" altLang="zh-TW" sz="1400" b="1">
                <a:solidFill>
                  <a:srgbClr val="0070C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B05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B050"/>
                </a:solidFill>
                <a:latin typeface="Courier New" panose="02070309020205020404" pitchFamily="49" charset="0"/>
                <a:cs typeface="Courier New" panose="02070309020205020404" pitchFamily="49" charset="0"/>
              </a:rPr>
              <a:t>** capture timing **</a:t>
            </a:r>
            <a:endParaRPr lang="en-US" altLang="zh-TW" sz="1400" b="1">
              <a:solidFill>
                <a:srgbClr val="00B05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70C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70C0"/>
                </a:solidFill>
                <a:latin typeface="Courier New" panose="02070309020205020404" pitchFamily="49" charset="0"/>
                <a:cs typeface="Courier New" panose="02070309020205020404" pitchFamily="49" charset="0"/>
              </a:rPr>
              <a:t>** shift timing **</a:t>
            </a:r>
            <a:endParaRPr lang="en-US" altLang="zh-TW" sz="1400" b="1">
              <a:solidFill>
                <a:srgbClr val="0070C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8" name="矩形 7"/>
          <p:cNvSpPr/>
          <p:nvPr/>
        </p:nvSpPr>
        <p:spPr>
          <a:xfrm>
            <a:off x="3590227" y="4135003"/>
            <a:ext cx="1434967" cy="719034"/>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b="1" smtClean="0">
                <a:solidFill>
                  <a:schemeClr val="tx1">
                    <a:lumMod val="50000"/>
                  </a:schemeClr>
                </a:solidFill>
                <a:latin typeface="Courier New" panose="02070309020205020404" pitchFamily="49" charset="0"/>
                <a:cs typeface="Courier New" panose="02070309020205020404" pitchFamily="49" charset="0"/>
              </a:rPr>
              <a:t>merge_model</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cxnSp>
        <p:nvCxnSpPr>
          <p:cNvPr id="47" name="肘形接點 46"/>
          <p:cNvCxnSpPr>
            <a:stCxn id="5" idx="3"/>
            <a:endCxn id="8" idx="1"/>
          </p:cNvCxnSpPr>
          <p:nvPr/>
        </p:nvCxnSpPr>
        <p:spPr>
          <a:xfrm>
            <a:off x="3185651" y="3416069"/>
            <a:ext cx="404576" cy="1078451"/>
          </a:xfrm>
          <a:prstGeom prst="bentConnector3">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接點 48"/>
          <p:cNvCxnSpPr>
            <a:stCxn id="6" idx="3"/>
            <a:endCxn id="8" idx="1"/>
          </p:cNvCxnSpPr>
          <p:nvPr/>
        </p:nvCxnSpPr>
        <p:spPr>
          <a:xfrm flipV="1">
            <a:off x="3185651" y="4494520"/>
            <a:ext cx="404576" cy="1078451"/>
          </a:xfrm>
          <a:prstGeom prst="bentConnector3">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接點 49"/>
          <p:cNvCxnSpPr>
            <a:stCxn id="8" idx="3"/>
            <a:endCxn id="11" idx="1"/>
          </p:cNvCxnSpPr>
          <p:nvPr/>
        </p:nvCxnSpPr>
        <p:spPr>
          <a:xfrm>
            <a:off x="5025194" y="4494520"/>
            <a:ext cx="404576" cy="1"/>
          </a:xfrm>
          <a:prstGeom prst="bentConnector3">
            <a:avLst>
              <a:gd name="adj1" fmla="val 50000"/>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53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Summary</a:t>
            </a:r>
            <a:endParaRPr lang="zh-TW" altLang="en-US"/>
          </a:p>
        </p:txBody>
      </p:sp>
      <p:sp>
        <p:nvSpPr>
          <p:cNvPr id="4" name="矩形 3"/>
          <p:cNvSpPr/>
          <p:nvPr/>
        </p:nvSpPr>
        <p:spPr>
          <a:xfrm>
            <a:off x="61359" y="2555108"/>
            <a:ext cx="3625740" cy="3912042"/>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r>
              <a:rPr lang="en-US" altLang="zh-TW" sz="1400" b="1" smtClean="0">
                <a:solidFill>
                  <a:srgbClr val="FF0000"/>
                </a:solidFill>
                <a:latin typeface="Courier New" panose="02070309020205020404" pitchFamily="49" charset="0"/>
                <a:cs typeface="Courier New" panose="02070309020205020404" pitchFamily="49" charset="0"/>
              </a:rPr>
              <a:t>IP_merged</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mode_definition (etm_mode)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mode_value (</a:t>
            </a:r>
            <a:r>
              <a:rPr lang="en-US" altLang="zh-TW" sz="1400" b="1">
                <a:solidFill>
                  <a:srgbClr val="00B05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mode_value (</a:t>
            </a:r>
            <a:r>
              <a:rPr lang="en-US" altLang="zh-TW" sz="1400" b="1">
                <a:solidFill>
                  <a:srgbClr val="0070C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B05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B050"/>
                </a:solidFill>
                <a:latin typeface="Courier New" panose="02070309020205020404" pitchFamily="49" charset="0"/>
                <a:cs typeface="Courier New" panose="02070309020205020404" pitchFamily="49" charset="0"/>
              </a:rPr>
              <a:t>** capture timing **</a:t>
            </a:r>
            <a:endParaRPr lang="en-US" altLang="zh-TW" sz="1400" b="1">
              <a:solidFill>
                <a:srgbClr val="00B05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70C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70C0"/>
                </a:solidFill>
                <a:latin typeface="Courier New" panose="02070309020205020404" pitchFamily="49" charset="0"/>
                <a:cs typeface="Courier New" panose="02070309020205020404" pitchFamily="49" charset="0"/>
              </a:rPr>
              <a:t>** shift timing **</a:t>
            </a:r>
            <a:endParaRPr lang="en-US" altLang="zh-TW" sz="1400" b="1">
              <a:solidFill>
                <a:srgbClr val="0070C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12" name="矩形 11"/>
          <p:cNvSpPr/>
          <p:nvPr/>
        </p:nvSpPr>
        <p:spPr>
          <a:xfrm>
            <a:off x="5446649" y="472663"/>
            <a:ext cx="3625740" cy="2847797"/>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(“IP_merged”) </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B05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B050"/>
                </a:solidFill>
                <a:latin typeface="Courier New" panose="02070309020205020404" pitchFamily="49" charset="0"/>
                <a:cs typeface="Courier New" panose="02070309020205020404" pitchFamily="49" charset="0"/>
              </a:rPr>
              <a:t>** capture timing **</a:t>
            </a:r>
            <a:endParaRPr lang="en-US" altLang="zh-TW" sz="1400" b="1">
              <a:solidFill>
                <a:srgbClr val="00B05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FF000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shift timing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13" name="矩形 12"/>
          <p:cNvSpPr/>
          <p:nvPr/>
        </p:nvSpPr>
        <p:spPr>
          <a:xfrm>
            <a:off x="5453632" y="2005896"/>
            <a:ext cx="3611775" cy="845575"/>
          </a:xfrm>
          <a:prstGeom prst="rect">
            <a:avLst/>
          </a:prstGeom>
          <a:solidFill>
            <a:schemeClr val="accent4">
              <a:lumMod val="60000"/>
              <a:lumOff val="40000"/>
              <a:alpha val="50000"/>
            </a:schemeClr>
          </a:solid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2800" smtClean="0">
                <a:solidFill>
                  <a:schemeClr val="bg1"/>
                </a:solidFill>
                <a:effectLst>
                  <a:outerShdw blurRad="38100" dist="38100" dir="2700000" algn="tl">
                    <a:srgbClr val="000000">
                      <a:alpha val="43137"/>
                    </a:srgbClr>
                  </a:outerShdw>
                </a:effectLst>
              </a:rPr>
              <a:t>DISABLED</a:t>
            </a:r>
            <a:endParaRPr lang="zh-TW" altLang="en-US">
              <a:solidFill>
                <a:schemeClr val="bg1"/>
              </a:solidFill>
              <a:effectLst>
                <a:outerShdw blurRad="38100" dist="38100" dir="2700000" algn="tl">
                  <a:srgbClr val="000000">
                    <a:alpha val="43137"/>
                  </a:srgbClr>
                </a:outerShdw>
              </a:effectLst>
            </a:endParaRPr>
          </a:p>
        </p:txBody>
      </p:sp>
      <p:sp>
        <p:nvSpPr>
          <p:cNvPr id="15" name="矩形 14"/>
          <p:cNvSpPr/>
          <p:nvPr/>
        </p:nvSpPr>
        <p:spPr>
          <a:xfrm>
            <a:off x="5453632" y="3619353"/>
            <a:ext cx="3611775" cy="2847797"/>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TW" sz="1400" b="1">
                <a:solidFill>
                  <a:schemeClr val="tx1">
                    <a:lumMod val="50000"/>
                  </a:schemeClr>
                </a:solidFill>
                <a:latin typeface="Courier New" panose="02070309020205020404" pitchFamily="49" charset="0"/>
                <a:cs typeface="Courier New" panose="02070309020205020404" pitchFamily="49" charset="0"/>
              </a:rPr>
              <a:t>library</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r>
              <a:rPr lang="en-US" altLang="zh-TW" sz="1400" b="1" smtClean="0">
                <a:solidFill>
                  <a:srgbClr val="FF0000"/>
                </a:solidFill>
                <a:latin typeface="Courier New" panose="02070309020205020404" pitchFamily="49" charset="0"/>
                <a:cs typeface="Courier New" panose="02070309020205020404" pitchFamily="49" charset="0"/>
              </a:rPr>
              <a:t>IP_merged</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pin(“...”)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FF0000"/>
                </a:solidFill>
                <a:latin typeface="Courier New" panose="02070309020205020404" pitchFamily="49" charset="0"/>
                <a:cs typeface="Courier New" panose="02070309020205020404" pitchFamily="49" charset="0"/>
              </a:rPr>
              <a:t>capture</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chemeClr val="tx1">
                    <a:lumMod val="50000"/>
                  </a:schemeClr>
                </a:solidFill>
                <a:latin typeface="Courier New" panose="02070309020205020404" pitchFamily="49" charset="0"/>
                <a:cs typeface="Courier New" panose="02070309020205020404" pitchFamily="49" charset="0"/>
              </a:rPr>
              <a:t>** capture timing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timing() {</a:t>
            </a:r>
          </a:p>
          <a:p>
            <a:r>
              <a:rPr lang="en-US" altLang="zh-TW" sz="1400" b="1">
                <a:solidFill>
                  <a:schemeClr val="tx1">
                    <a:lumMod val="50000"/>
                  </a:schemeClr>
                </a:solidFill>
                <a:latin typeface="Courier New" panose="02070309020205020404" pitchFamily="49" charset="0"/>
                <a:cs typeface="Courier New" panose="02070309020205020404" pitchFamily="49" charset="0"/>
              </a:rPr>
              <a:t>      mode (etm_mode, “</a:t>
            </a:r>
            <a:r>
              <a:rPr lang="en-US" altLang="zh-TW" sz="1400" b="1">
                <a:solidFill>
                  <a:srgbClr val="0070C0"/>
                </a:solidFill>
                <a:latin typeface="Courier New" panose="02070309020205020404" pitchFamily="49" charset="0"/>
                <a:cs typeface="Courier New" panose="02070309020205020404" pitchFamily="49" charset="0"/>
              </a:rPr>
              <a:t>shift</a:t>
            </a:r>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r>
              <a:rPr lang="en-US" altLang="zh-TW" sz="1400" b="1" smtClean="0">
                <a:solidFill>
                  <a:srgbClr val="0070C0"/>
                </a:solidFill>
                <a:latin typeface="Courier New" panose="02070309020205020404" pitchFamily="49" charset="0"/>
                <a:cs typeface="Courier New" panose="02070309020205020404" pitchFamily="49" charset="0"/>
              </a:rPr>
              <a:t>** shift timing **</a:t>
            </a:r>
            <a:endParaRPr lang="en-US" altLang="zh-TW" sz="1400" b="1">
              <a:solidFill>
                <a:srgbClr val="0070C0"/>
              </a:solidFill>
              <a:latin typeface="Courier New" panose="02070309020205020404" pitchFamily="49" charset="0"/>
              <a:cs typeface="Courier New" panose="02070309020205020404" pitchFamily="49" charset="0"/>
            </a:endParaRP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  }</a:t>
            </a:r>
          </a:p>
          <a:p>
            <a:r>
              <a:rPr lang="en-US" altLang="zh-TW" sz="1400" b="1">
                <a:solidFill>
                  <a:schemeClr val="tx1">
                    <a:lumMod val="50000"/>
                  </a:schemeClr>
                </a:solidFill>
                <a:latin typeface="Courier New" panose="02070309020205020404" pitchFamily="49" charset="0"/>
                <a:cs typeface="Courier New" panose="02070309020205020404" pitchFamily="49" charset="0"/>
              </a:rPr>
              <a:t>}</a:t>
            </a:r>
          </a:p>
          <a:p>
            <a:r>
              <a:rPr lang="en-US" altLang="zh-TW" sz="1400" b="1" smtClean="0">
                <a:solidFill>
                  <a:schemeClr val="tx1">
                    <a:lumMod val="50000"/>
                  </a:schemeClr>
                </a:solidFill>
                <a:latin typeface="Courier New" panose="02070309020205020404" pitchFamily="49" charset="0"/>
                <a:cs typeface="Courier New" panose="02070309020205020404" pitchFamily="49" charset="0"/>
              </a:rPr>
              <a:t>    </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16" name="矩形 15"/>
          <p:cNvSpPr/>
          <p:nvPr/>
        </p:nvSpPr>
        <p:spPr>
          <a:xfrm>
            <a:off x="5453633" y="4297179"/>
            <a:ext cx="3611774" cy="845575"/>
          </a:xfrm>
          <a:prstGeom prst="rect">
            <a:avLst/>
          </a:prstGeom>
          <a:solidFill>
            <a:schemeClr val="accent4">
              <a:lumMod val="60000"/>
              <a:lumOff val="40000"/>
              <a:alpha val="50000"/>
            </a:schemeClr>
          </a:solid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2800" smtClean="0">
                <a:solidFill>
                  <a:schemeClr val="bg1"/>
                </a:solidFill>
                <a:effectLst>
                  <a:outerShdw blurRad="38100" dist="38100" dir="2700000" algn="tl">
                    <a:srgbClr val="000000">
                      <a:alpha val="43137"/>
                    </a:srgbClr>
                  </a:outerShdw>
                </a:effectLst>
              </a:rPr>
              <a:t>DISABLED</a:t>
            </a:r>
            <a:endParaRPr lang="zh-TW" altLang="en-US">
              <a:solidFill>
                <a:schemeClr val="bg1"/>
              </a:solidFill>
              <a:effectLst>
                <a:outerShdw blurRad="38100" dist="38100" dir="2700000" algn="tl">
                  <a:srgbClr val="000000">
                    <a:alpha val="43137"/>
                  </a:srgbClr>
                </a:outerShdw>
              </a:effectLst>
            </a:endParaRPr>
          </a:p>
        </p:txBody>
      </p:sp>
      <p:grpSp>
        <p:nvGrpSpPr>
          <p:cNvPr id="21" name="群組 20"/>
          <p:cNvGrpSpPr/>
          <p:nvPr/>
        </p:nvGrpSpPr>
        <p:grpSpPr>
          <a:xfrm>
            <a:off x="3930266" y="3567336"/>
            <a:ext cx="1273216" cy="1887585"/>
            <a:chOff x="3849390" y="3515183"/>
            <a:chExt cx="1434967" cy="1887585"/>
          </a:xfrm>
        </p:grpSpPr>
        <p:sp>
          <p:nvSpPr>
            <p:cNvPr id="19" name="矩形 18"/>
            <p:cNvSpPr/>
            <p:nvPr/>
          </p:nvSpPr>
          <p:spPr>
            <a:xfrm>
              <a:off x="3849390" y="4683734"/>
              <a:ext cx="1434967" cy="719034"/>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b="1" smtClean="0">
                  <a:solidFill>
                    <a:schemeClr val="tx1">
                      <a:lumMod val="50000"/>
                    </a:schemeClr>
                  </a:solidFill>
                  <a:latin typeface="Courier New" panose="02070309020205020404" pitchFamily="49" charset="0"/>
                  <a:cs typeface="Courier New" panose="02070309020205020404" pitchFamily="49" charset="0"/>
                </a:rPr>
                <a:t>set_mode shift</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sp>
          <p:nvSpPr>
            <p:cNvPr id="20" name="矩形 19"/>
            <p:cNvSpPr/>
            <p:nvPr/>
          </p:nvSpPr>
          <p:spPr>
            <a:xfrm>
              <a:off x="3849390" y="3515183"/>
              <a:ext cx="1434967" cy="719034"/>
            </a:xfrm>
            <a:prstGeom prst="rect">
              <a:avLst/>
            </a:prstGeom>
            <a:solidFill>
              <a:schemeClr val="bg1"/>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b="1" smtClean="0">
                  <a:solidFill>
                    <a:schemeClr val="tx1">
                      <a:lumMod val="50000"/>
                    </a:schemeClr>
                  </a:solidFill>
                  <a:latin typeface="Courier New" panose="02070309020205020404" pitchFamily="49" charset="0"/>
                  <a:cs typeface="Courier New" panose="02070309020205020404" pitchFamily="49" charset="0"/>
                </a:rPr>
                <a:t>set_mode capture</a:t>
              </a:r>
              <a:endParaRPr lang="en-US" altLang="zh-TW" sz="1400" b="1">
                <a:solidFill>
                  <a:schemeClr val="tx1">
                    <a:lumMod val="50000"/>
                  </a:schemeClr>
                </a:solidFill>
                <a:latin typeface="Courier New" panose="02070309020205020404" pitchFamily="49" charset="0"/>
                <a:cs typeface="Courier New" panose="02070309020205020404" pitchFamily="49" charset="0"/>
              </a:endParaRPr>
            </a:p>
          </p:txBody>
        </p:sp>
      </p:grpSp>
      <p:cxnSp>
        <p:nvCxnSpPr>
          <p:cNvPr id="22" name="肘形接點 21"/>
          <p:cNvCxnSpPr>
            <a:stCxn id="4" idx="3"/>
            <a:endCxn id="20" idx="1"/>
          </p:cNvCxnSpPr>
          <p:nvPr/>
        </p:nvCxnSpPr>
        <p:spPr>
          <a:xfrm flipV="1">
            <a:off x="3687099" y="3926853"/>
            <a:ext cx="243167" cy="584276"/>
          </a:xfrm>
          <a:prstGeom prst="bentConnector3">
            <a:avLst>
              <a:gd name="adj1" fmla="val 50000"/>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接點 24"/>
          <p:cNvCxnSpPr>
            <a:stCxn id="4" idx="3"/>
            <a:endCxn id="19" idx="1"/>
          </p:cNvCxnSpPr>
          <p:nvPr/>
        </p:nvCxnSpPr>
        <p:spPr>
          <a:xfrm>
            <a:off x="3687099" y="4511129"/>
            <a:ext cx="243167" cy="584275"/>
          </a:xfrm>
          <a:prstGeom prst="bentConnector3">
            <a:avLst>
              <a:gd name="adj1" fmla="val 50000"/>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20" idx="3"/>
            <a:endCxn id="12" idx="1"/>
          </p:cNvCxnSpPr>
          <p:nvPr/>
        </p:nvCxnSpPr>
        <p:spPr>
          <a:xfrm flipV="1">
            <a:off x="5203482" y="1896562"/>
            <a:ext cx="243167" cy="2030291"/>
          </a:xfrm>
          <a:prstGeom prst="bentConnector3">
            <a:avLst>
              <a:gd name="adj1" fmla="val 50000"/>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接點 30"/>
          <p:cNvCxnSpPr>
            <a:stCxn id="19" idx="3"/>
            <a:endCxn id="16" idx="1"/>
          </p:cNvCxnSpPr>
          <p:nvPr/>
        </p:nvCxnSpPr>
        <p:spPr>
          <a:xfrm flipV="1">
            <a:off x="5203482" y="4719967"/>
            <a:ext cx="250151" cy="375437"/>
          </a:xfrm>
          <a:prstGeom prst="bentConnector3">
            <a:avLst>
              <a:gd name="adj1" fmla="val 50000"/>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sz="quarter" idx="10"/>
          </p:nvPr>
        </p:nvSpPr>
        <p:spPr/>
        <p:txBody>
          <a:bodyPr/>
          <a:lstStyle/>
          <a:p>
            <a:r>
              <a:rPr lang="en-US" altLang="zh-TW" smtClean="0"/>
              <a:t>merged ETM</a:t>
            </a:r>
            <a:r>
              <a:rPr lang="zh-TW" altLang="en-US" smtClean="0"/>
              <a:t> </a:t>
            </a:r>
            <a:r>
              <a:rPr lang="en-US" altLang="zh-TW" smtClean="0"/>
              <a:t>+</a:t>
            </a:r>
            <a:r>
              <a:rPr lang="zh-TW" altLang="en-US" smtClean="0"/>
              <a:t> </a:t>
            </a:r>
            <a:r>
              <a:rPr lang="en-US" altLang="zh-TW" smtClean="0"/>
              <a:t>set_mode = single mode ETM</a:t>
            </a:r>
            <a:endParaRPr lang="zh-TW" altLang="en-US"/>
          </a:p>
        </p:txBody>
      </p:sp>
    </p:spTree>
    <p:extLst>
      <p:ext uri="{BB962C8B-B14F-4D97-AF65-F5344CB8AC3E}">
        <p14:creationId xmlns:p14="http://schemas.microsoft.com/office/powerpoint/2010/main" val="221862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Reference</a:t>
            </a:r>
            <a:endParaRPr lang="zh-TW" altLang="en-US"/>
          </a:p>
        </p:txBody>
      </p:sp>
      <p:sp>
        <p:nvSpPr>
          <p:cNvPr id="3" name="內容版面配置區 2"/>
          <p:cNvSpPr>
            <a:spLocks noGrp="1"/>
          </p:cNvSpPr>
          <p:nvPr>
            <p:ph sz="quarter" idx="10"/>
          </p:nvPr>
        </p:nvSpPr>
        <p:spPr/>
        <p:txBody>
          <a:bodyPr/>
          <a:lstStyle/>
          <a:p>
            <a:r>
              <a:rPr lang="en-US" altLang="zh-TW">
                <a:hlinkClick r:id="rId2"/>
              </a:rPr>
              <a:t>https://</a:t>
            </a:r>
            <a:r>
              <a:rPr lang="en-US" altLang="zh-TW" smtClean="0">
                <a:hlinkClick r:id="rId2"/>
              </a:rPr>
              <a:t>spdocs.synopsys.com/dow_retrieve/qsc-t/dg/ptolh/T-2022.03/ptolh/Content/ptug/ptug/hierarchical_analysis/etm/options/merging_extracted_models.htm</a:t>
            </a:r>
            <a:endParaRPr lang="en-US" altLang="zh-TW" smtClean="0"/>
          </a:p>
          <a:p>
            <a:endParaRPr lang="en-US" altLang="zh-TW" smtClean="0"/>
          </a:p>
          <a:p>
            <a:r>
              <a:rPr lang="en-US" altLang="zh-TW" smtClean="0"/>
              <a:t>U</a:t>
            </a:r>
            <a:r>
              <a:rPr lang="en-US" altLang="zh-TW"/>
              <a:t>:\</a:t>
            </a:r>
            <a:r>
              <a:rPr lang="en-US" altLang="zh-TW" smtClean="0"/>
              <a:t>DesignKitUsage\fetm\Merging_Extracted_Models.pdf</a:t>
            </a:r>
          </a:p>
          <a:p>
            <a:endParaRPr lang="en-US" altLang="zh-TW"/>
          </a:p>
          <a:p>
            <a:r>
              <a:rPr lang="en-US" altLang="zh-TW" smtClean="0"/>
              <a:t>Testcase and QA result provided by IPT/Ann</a:t>
            </a:r>
          </a:p>
          <a:p>
            <a:pPr marL="342900" lvl="1" indent="0">
              <a:buNone/>
            </a:pPr>
            <a:endParaRPr lang="en-US" altLang="zh-TW" smtClean="0"/>
          </a:p>
          <a:p>
            <a:endParaRPr lang="en-US" altLang="zh-TW" smtClean="0"/>
          </a:p>
          <a:p>
            <a:endParaRPr lang="en-US" altLang="zh-TW" smtClean="0"/>
          </a:p>
          <a:p>
            <a:endParaRPr lang="zh-TW" altLang="en-US"/>
          </a:p>
        </p:txBody>
      </p:sp>
    </p:spTree>
    <p:extLst>
      <p:ext uri="{BB962C8B-B14F-4D97-AF65-F5344CB8AC3E}">
        <p14:creationId xmlns:p14="http://schemas.microsoft.com/office/powerpoint/2010/main" val="2283938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mtClean="0"/>
              <a:t>QA</a:t>
            </a:r>
            <a:endParaRPr lang="zh-TW" altLang="en-US"/>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042518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mtClean="0"/>
              <a:t>Thanks</a:t>
            </a:r>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04161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Appendix - 1.1</a:t>
            </a:r>
            <a:endParaRPr lang="zh-TW" altLang="en-US"/>
          </a:p>
        </p:txBody>
      </p:sp>
      <p:sp>
        <p:nvSpPr>
          <p:cNvPr id="3" name="內容版面配置區 2"/>
          <p:cNvSpPr>
            <a:spLocks noGrp="1"/>
          </p:cNvSpPr>
          <p:nvPr>
            <p:ph sz="quarter" idx="10"/>
          </p:nvPr>
        </p:nvSpPr>
        <p:spPr/>
        <p:txBody>
          <a:bodyPr/>
          <a:lstStyle/>
          <a:p>
            <a:r>
              <a:rPr lang="en-US" altLang="zh-TW" dirty="0" smtClean="0"/>
              <a:t>How to validate a merged ETM?</a:t>
            </a:r>
          </a:p>
          <a:p>
            <a:pPr lvl="1"/>
            <a:r>
              <a:rPr lang="en-US" altLang="zh-TW" dirty="0" smtClean="0"/>
              <a:t>We can validate a merged ETM by comparing the interface timing difference between single mode ETM and merged ETM.</a:t>
            </a:r>
          </a:p>
          <a:p>
            <a:pPr lvl="1"/>
            <a:endParaRPr lang="en-US" altLang="zh-TW" dirty="0" smtClean="0"/>
          </a:p>
          <a:p>
            <a:r>
              <a:rPr lang="en-US" altLang="zh-TW" dirty="0" smtClean="0"/>
              <a:t>How to build single mode ETM wrapper and merged ETM wrapper?</a:t>
            </a:r>
          </a:p>
          <a:p>
            <a:pPr lvl="1"/>
            <a:r>
              <a:rPr lang="en-US" altLang="zh-TW" dirty="0" err="1" smtClean="0"/>
              <a:t>PrimeTime</a:t>
            </a:r>
            <a:r>
              <a:rPr lang="en-US" altLang="zh-TW" dirty="0" smtClean="0"/>
              <a:t> generates a test design containing an instance of the extracted timing model as well as the extracted model itself.</a:t>
            </a:r>
          </a:p>
          <a:p>
            <a:pPr lvl="1"/>
            <a:endParaRPr lang="en-US" altLang="zh-TW" dirty="0"/>
          </a:p>
          <a:p>
            <a:r>
              <a:rPr lang="en-US" altLang="zh-TW" dirty="0" smtClean="0"/>
              <a:t>What related files are required for merged ETM validation?</a:t>
            </a:r>
          </a:p>
          <a:p>
            <a:pPr lvl="1"/>
            <a:r>
              <a:rPr lang="en-US" altLang="zh-TW" dirty="0" smtClean="0"/>
              <a:t>single mode ETM, </a:t>
            </a:r>
            <a:r>
              <a:rPr lang="en-US" altLang="zh-TW" dirty="0" err="1" smtClean="0"/>
              <a:t>mode.sdc</a:t>
            </a:r>
            <a:r>
              <a:rPr lang="en-US" altLang="zh-TW" dirty="0" smtClean="0"/>
              <a:t>, </a:t>
            </a:r>
            <a:r>
              <a:rPr lang="en-US" altLang="zh-TW" dirty="0" err="1" smtClean="0"/>
              <a:t>mod_test.db</a:t>
            </a:r>
            <a:r>
              <a:rPr lang="en-US" altLang="zh-TW" dirty="0" smtClean="0"/>
              <a:t>, </a:t>
            </a:r>
            <a:r>
              <a:rPr lang="en-US" altLang="zh-TW" dirty="0" err="1" smtClean="0"/>
              <a:t>fetm</a:t>
            </a:r>
            <a:r>
              <a:rPr lang="en-US" altLang="zh-TW" dirty="0" smtClean="0"/>
              <a:t> working directory of single mode ETM</a:t>
            </a:r>
          </a:p>
          <a:p>
            <a:pPr lvl="1"/>
            <a:endParaRPr lang="en-US" altLang="zh-TW" dirty="0" smtClean="0"/>
          </a:p>
          <a:p>
            <a:r>
              <a:rPr lang="en-US" altLang="zh-TW" dirty="0" smtClean="0"/>
              <a:t>How to review the validation report?</a:t>
            </a:r>
          </a:p>
          <a:p>
            <a:pPr lvl="1"/>
            <a:r>
              <a:rPr lang="en-US" altLang="zh-TW" dirty="0" smtClean="0"/>
              <a:t>Check the interface timing difference</a:t>
            </a:r>
          </a:p>
          <a:p>
            <a:pPr lvl="1"/>
            <a:r>
              <a:rPr lang="en-US" altLang="zh-TW" dirty="0" smtClean="0">
                <a:solidFill>
                  <a:srgbClr val="FF0000"/>
                </a:solidFill>
              </a:rPr>
              <a:t>Since there is no merged table in merged ETM, the interface timing difference should be zero</a:t>
            </a:r>
          </a:p>
        </p:txBody>
      </p:sp>
    </p:spTree>
    <p:extLst>
      <p:ext uri="{BB962C8B-B14F-4D97-AF65-F5344CB8AC3E}">
        <p14:creationId xmlns:p14="http://schemas.microsoft.com/office/powerpoint/2010/main" val="304171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771662" y="3615596"/>
            <a:ext cx="7868338" cy="3011941"/>
            <a:chOff x="576000" y="969988"/>
            <a:chExt cx="10056200" cy="3849439"/>
          </a:xfrm>
        </p:grpSpPr>
        <p:pic>
          <p:nvPicPr>
            <p:cNvPr id="12" name="圖片 11"/>
            <p:cNvPicPr>
              <a:picLocks noChangeAspect="1"/>
            </p:cNvPicPr>
            <p:nvPr/>
          </p:nvPicPr>
          <p:blipFill rotWithShape="1">
            <a:blip r:embed="rId2"/>
            <a:srcRect b="31930"/>
            <a:stretch/>
          </p:blipFill>
          <p:spPr>
            <a:xfrm>
              <a:off x="576000" y="969988"/>
              <a:ext cx="6202676" cy="3743774"/>
            </a:xfrm>
            <a:prstGeom prst="rect">
              <a:avLst/>
            </a:prstGeom>
          </p:spPr>
        </p:pic>
        <p:pic>
          <p:nvPicPr>
            <p:cNvPr id="13" name="圖片 12"/>
            <p:cNvPicPr>
              <a:picLocks noChangeAspect="1"/>
            </p:cNvPicPr>
            <p:nvPr/>
          </p:nvPicPr>
          <p:blipFill>
            <a:blip r:embed="rId3"/>
            <a:stretch>
              <a:fillRect/>
            </a:stretch>
          </p:blipFill>
          <p:spPr>
            <a:xfrm>
              <a:off x="6778676" y="1573876"/>
              <a:ext cx="3853524" cy="1967113"/>
            </a:xfrm>
            <a:prstGeom prst="rect">
              <a:avLst/>
            </a:prstGeom>
          </p:spPr>
        </p:pic>
        <p:sp>
          <p:nvSpPr>
            <p:cNvPr id="14" name="圓角矩形 13"/>
            <p:cNvSpPr/>
            <p:nvPr/>
          </p:nvSpPr>
          <p:spPr>
            <a:xfrm>
              <a:off x="6778676" y="1309488"/>
              <a:ext cx="1118795" cy="460779"/>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5199095" y="4483373"/>
              <a:ext cx="1277009" cy="3360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標題 1"/>
          <p:cNvSpPr>
            <a:spLocks noGrp="1"/>
          </p:cNvSpPr>
          <p:nvPr>
            <p:ph type="title"/>
          </p:nvPr>
        </p:nvSpPr>
        <p:spPr/>
        <p:txBody>
          <a:bodyPr/>
          <a:lstStyle/>
          <a:p>
            <a:r>
              <a:rPr lang="en-US" altLang="zh-TW" smtClean="0"/>
              <a:t>Introduction</a:t>
            </a:r>
            <a:endParaRPr lang="zh-TW" altLang="en-US"/>
          </a:p>
        </p:txBody>
      </p:sp>
      <p:sp>
        <p:nvSpPr>
          <p:cNvPr id="3" name="內容版面配置區 2"/>
          <p:cNvSpPr>
            <a:spLocks noGrp="1"/>
          </p:cNvSpPr>
          <p:nvPr>
            <p:ph sz="quarter" idx="10"/>
          </p:nvPr>
        </p:nvSpPr>
        <p:spPr/>
        <p:txBody>
          <a:bodyPr/>
          <a:lstStyle/>
          <a:p>
            <a:r>
              <a:rPr lang="en-US" altLang="zh-TW" dirty="0" smtClean="0"/>
              <a:t>Merging model overview</a:t>
            </a:r>
          </a:p>
          <a:p>
            <a:pPr lvl="1"/>
            <a:r>
              <a:rPr lang="en-US" altLang="zh-TW" dirty="0" smtClean="0"/>
              <a:t>Users </a:t>
            </a:r>
            <a:r>
              <a:rPr lang="en-US" altLang="zh-TW" dirty="0"/>
              <a:t>can use the </a:t>
            </a:r>
            <a:r>
              <a:rPr lang="en-US" altLang="zh-TW" b="1" err="1"/>
              <a:t>merge_models</a:t>
            </a:r>
            <a:r>
              <a:rPr lang="en-US" altLang="zh-TW"/>
              <a:t> </a:t>
            </a:r>
            <a:r>
              <a:rPr lang="en-US" altLang="zh-TW" smtClean="0"/>
              <a:t>command to merge </a:t>
            </a:r>
            <a:r>
              <a:rPr lang="en-US" altLang="zh-TW" smtClean="0">
                <a:solidFill>
                  <a:srgbClr val="FF0000"/>
                </a:solidFill>
              </a:rPr>
              <a:t>multiple single-mode ETM .lib </a:t>
            </a:r>
            <a:r>
              <a:rPr lang="en-US" altLang="zh-TW" smtClean="0"/>
              <a:t>files into a </a:t>
            </a:r>
            <a:r>
              <a:rPr lang="en-US" altLang="zh-TW" smtClean="0">
                <a:solidFill>
                  <a:srgbClr val="FF0000"/>
                </a:solidFill>
              </a:rPr>
              <a:t>single multiple-mode ETM .lib</a:t>
            </a:r>
            <a:r>
              <a:rPr lang="en-US" altLang="zh-TW" smtClean="0"/>
              <a:t> file. The resulting merged ETM can then be set to its available modes by using the </a:t>
            </a:r>
            <a:r>
              <a:rPr lang="en-US" altLang="zh-TW" b="1" smtClean="0"/>
              <a:t>set_mode</a:t>
            </a:r>
            <a:r>
              <a:rPr lang="en-US" altLang="zh-TW" smtClean="0"/>
              <a:t> command in the PrimeTime tool.</a:t>
            </a:r>
          </a:p>
          <a:p>
            <a:pPr lvl="1"/>
            <a:r>
              <a:rPr lang="en-US" altLang="zh-TW" smtClean="0"/>
              <a:t>The models being merged must be consistent, with the same I/O pins, operating conditions (process/voltage/temperature), and so on.</a:t>
            </a:r>
            <a:endParaRPr lang="zh-TW" altLang="en-US" smtClean="0"/>
          </a:p>
          <a:p>
            <a:pPr lvl="1"/>
            <a:endParaRPr lang="en-US" altLang="zh-TW" dirty="0"/>
          </a:p>
        </p:txBody>
      </p:sp>
    </p:spTree>
    <p:extLst>
      <p:ext uri="{BB962C8B-B14F-4D97-AF65-F5344CB8AC3E}">
        <p14:creationId xmlns:p14="http://schemas.microsoft.com/office/powerpoint/2010/main" val="121352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1.2</a:t>
            </a:r>
            <a:endParaRPr lang="zh-TW" altLang="en-US"/>
          </a:p>
        </p:txBody>
      </p:sp>
      <p:sp>
        <p:nvSpPr>
          <p:cNvPr id="3" name="內容版面配置區 2"/>
          <p:cNvSpPr>
            <a:spLocks noGrp="1"/>
          </p:cNvSpPr>
          <p:nvPr>
            <p:ph sz="quarter" idx="10"/>
          </p:nvPr>
        </p:nvSpPr>
        <p:spPr>
          <a:xfrm>
            <a:off x="1080000" y="1980000"/>
            <a:ext cx="7560000" cy="1248408"/>
          </a:xfrm>
        </p:spPr>
        <p:txBody>
          <a:bodyPr/>
          <a:lstStyle/>
          <a:p>
            <a:r>
              <a:rPr lang="en-US" altLang="zh-TW" smtClean="0"/>
              <a:t>flow chart</a:t>
            </a:r>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p:txBody>
      </p:sp>
      <p:grpSp>
        <p:nvGrpSpPr>
          <p:cNvPr id="60" name="群組 59"/>
          <p:cNvGrpSpPr/>
          <p:nvPr/>
        </p:nvGrpSpPr>
        <p:grpSpPr>
          <a:xfrm>
            <a:off x="467674" y="2560471"/>
            <a:ext cx="8334658" cy="2979057"/>
            <a:chOff x="413886" y="2559313"/>
            <a:chExt cx="8334658" cy="2979057"/>
          </a:xfrm>
        </p:grpSpPr>
        <p:sp>
          <p:nvSpPr>
            <p:cNvPr id="4" name="流程圖: 資料 3"/>
            <p:cNvSpPr/>
            <p:nvPr/>
          </p:nvSpPr>
          <p:spPr>
            <a:xfrm>
              <a:off x="413886" y="2559313"/>
              <a:ext cx="1779554" cy="847023"/>
            </a:xfrm>
            <a:prstGeom prst="flowChartInputOutp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200" smtClean="0"/>
                <a:t>mode.sdc</a:t>
              </a:r>
            </a:p>
            <a:p>
              <a:r>
                <a:rPr lang="en-US" altLang="zh-TW" sz="1200" smtClean="0"/>
                <a:t>mode_ETM</a:t>
              </a:r>
              <a:endParaRPr lang="zh-TW" altLang="en-US" sz="1200"/>
            </a:p>
          </p:txBody>
        </p:sp>
        <p:sp>
          <p:nvSpPr>
            <p:cNvPr id="5" name="流程圖: 程序 4"/>
            <p:cNvSpPr/>
            <p:nvPr/>
          </p:nvSpPr>
          <p:spPr>
            <a:xfrm>
              <a:off x="2466035" y="2559313"/>
              <a:ext cx="1643953" cy="84702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smtClean="0"/>
                <a:t>pt_shell</a:t>
              </a:r>
            </a:p>
            <a:p>
              <a:pPr algn="ctr"/>
              <a:r>
                <a:rPr lang="en-US" altLang="zh-TW" sz="1200" smtClean="0"/>
                <a:t>write_interface_timing</a:t>
              </a:r>
              <a:endParaRPr lang="zh-TW" altLang="en-US" sz="1200"/>
            </a:p>
          </p:txBody>
        </p:sp>
        <p:sp>
          <p:nvSpPr>
            <p:cNvPr id="6" name="流程圖: 資料 5"/>
            <p:cNvSpPr/>
            <p:nvPr/>
          </p:nvSpPr>
          <p:spPr>
            <a:xfrm>
              <a:off x="4382583" y="2559313"/>
              <a:ext cx="1779554" cy="84702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smtClean="0"/>
                <a:t>mode.tim</a:t>
              </a:r>
              <a:endParaRPr lang="zh-TW" altLang="en-US" sz="1200"/>
            </a:p>
          </p:txBody>
        </p:sp>
        <p:cxnSp>
          <p:nvCxnSpPr>
            <p:cNvPr id="7" name="直線單箭頭接點 6"/>
            <p:cNvCxnSpPr>
              <a:endCxn id="5" idx="1"/>
            </p:cNvCxnSpPr>
            <p:nvPr/>
          </p:nvCxnSpPr>
          <p:spPr>
            <a:xfrm>
              <a:off x="2015485" y="2982825"/>
              <a:ext cx="45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stCxn id="5" idx="3"/>
            </p:cNvCxnSpPr>
            <p:nvPr/>
          </p:nvCxnSpPr>
          <p:spPr>
            <a:xfrm>
              <a:off x="4109988" y="2982825"/>
              <a:ext cx="45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圖: 資料 14"/>
            <p:cNvSpPr/>
            <p:nvPr/>
          </p:nvSpPr>
          <p:spPr>
            <a:xfrm>
              <a:off x="413886" y="3828841"/>
              <a:ext cx="1779554" cy="847023"/>
            </a:xfrm>
            <a:prstGeom prst="flowChartInputOutp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200" smtClean="0"/>
                <a:t>mode.sdc</a:t>
              </a:r>
            </a:p>
            <a:p>
              <a:r>
                <a:rPr lang="en-US" altLang="zh-TW" sz="1200" smtClean="0"/>
                <a:t>set_mode …</a:t>
              </a:r>
            </a:p>
            <a:p>
              <a:r>
                <a:rPr lang="en-US" altLang="zh-TW" sz="1200" smtClean="0"/>
                <a:t>merged_ETM</a:t>
              </a:r>
              <a:endParaRPr lang="en-US" altLang="zh-TW" sz="1200"/>
            </a:p>
          </p:txBody>
        </p:sp>
        <p:sp>
          <p:nvSpPr>
            <p:cNvPr id="16" name="流程圖: 程序 15"/>
            <p:cNvSpPr/>
            <p:nvPr/>
          </p:nvSpPr>
          <p:spPr>
            <a:xfrm>
              <a:off x="2466035" y="3828841"/>
              <a:ext cx="1643953" cy="84702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smtClean="0"/>
                <a:t>pt_shell</a:t>
              </a:r>
            </a:p>
            <a:p>
              <a:pPr algn="ctr"/>
              <a:r>
                <a:rPr lang="en-US" altLang="zh-TW" sz="1200" smtClean="0"/>
                <a:t>write_interface_timing</a:t>
              </a:r>
              <a:endParaRPr lang="zh-TW" altLang="en-US" sz="1200"/>
            </a:p>
          </p:txBody>
        </p:sp>
        <p:sp>
          <p:nvSpPr>
            <p:cNvPr id="17" name="流程圖: 資料 16"/>
            <p:cNvSpPr/>
            <p:nvPr/>
          </p:nvSpPr>
          <p:spPr>
            <a:xfrm>
              <a:off x="4382583" y="3828841"/>
              <a:ext cx="1779554" cy="84702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smtClean="0"/>
                <a:t>merged.tim</a:t>
              </a:r>
              <a:endParaRPr lang="zh-TW" altLang="en-US" sz="1200"/>
            </a:p>
          </p:txBody>
        </p:sp>
        <p:cxnSp>
          <p:nvCxnSpPr>
            <p:cNvPr id="18" name="直線單箭頭接點 17"/>
            <p:cNvCxnSpPr>
              <a:endCxn id="16" idx="1"/>
            </p:cNvCxnSpPr>
            <p:nvPr/>
          </p:nvCxnSpPr>
          <p:spPr>
            <a:xfrm>
              <a:off x="2015485" y="4252353"/>
              <a:ext cx="45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6" idx="3"/>
            </p:cNvCxnSpPr>
            <p:nvPr/>
          </p:nvCxnSpPr>
          <p:spPr>
            <a:xfrm>
              <a:off x="4109988" y="4252353"/>
              <a:ext cx="45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圖: 程序 40"/>
            <p:cNvSpPr/>
            <p:nvPr/>
          </p:nvSpPr>
          <p:spPr>
            <a:xfrm>
              <a:off x="6974256" y="3202977"/>
              <a:ext cx="1643953" cy="84702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smtClean="0"/>
                <a:t>pt_shell</a:t>
              </a:r>
            </a:p>
            <a:p>
              <a:pPr algn="ctr"/>
              <a:r>
                <a:rPr lang="en-US" altLang="zh-TW" sz="1200" smtClean="0"/>
                <a:t>compare_interface_timing</a:t>
              </a:r>
              <a:endParaRPr lang="zh-TW" altLang="en-US" sz="1200"/>
            </a:p>
          </p:txBody>
        </p:sp>
        <p:sp>
          <p:nvSpPr>
            <p:cNvPr id="42" name="流程圖: 資料 41"/>
            <p:cNvSpPr/>
            <p:nvPr/>
          </p:nvSpPr>
          <p:spPr>
            <a:xfrm>
              <a:off x="6843923" y="4691347"/>
              <a:ext cx="1904621" cy="84702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200" smtClean="0"/>
                <a:t>merged_ETM_validation.rpt</a:t>
              </a:r>
              <a:endParaRPr lang="zh-TW" altLang="en-US" sz="1200"/>
            </a:p>
          </p:txBody>
        </p:sp>
        <p:cxnSp>
          <p:nvCxnSpPr>
            <p:cNvPr id="44" name="肘形接點 43"/>
            <p:cNvCxnSpPr>
              <a:stCxn id="6" idx="5"/>
              <a:endCxn id="41" idx="1"/>
            </p:cNvCxnSpPr>
            <p:nvPr/>
          </p:nvCxnSpPr>
          <p:spPr>
            <a:xfrm>
              <a:off x="5984182" y="2982825"/>
              <a:ext cx="990074" cy="6436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17" idx="5"/>
              <a:endCxn id="41" idx="1"/>
            </p:cNvCxnSpPr>
            <p:nvPr/>
          </p:nvCxnSpPr>
          <p:spPr>
            <a:xfrm flipV="1">
              <a:off x="5984182" y="3626489"/>
              <a:ext cx="990074" cy="625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41" idx="2"/>
              <a:endCxn id="42" idx="1"/>
            </p:cNvCxnSpPr>
            <p:nvPr/>
          </p:nvCxnSpPr>
          <p:spPr>
            <a:xfrm>
              <a:off x="7796233" y="4050000"/>
              <a:ext cx="1" cy="64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 name="內容版面配置區 2"/>
          <p:cNvSpPr txBox="1">
            <a:spLocks/>
          </p:cNvSpPr>
          <p:nvPr/>
        </p:nvSpPr>
        <p:spPr>
          <a:xfrm>
            <a:off x="1080000" y="4852950"/>
            <a:ext cx="1844269" cy="18104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500" kern="1200" baseline="0">
                <a:solidFill>
                  <a:schemeClr val="tx1"/>
                </a:solidFill>
                <a:latin typeface="Calibri" panose="020F050202020403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libri" panose="020F050202020403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libri" panose="020F050202020403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libri" panose="020F050202020403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TW" dirty="0" smtClean="0">
                <a:solidFill>
                  <a:schemeClr val="tx1">
                    <a:lumMod val="50000"/>
                  </a:schemeClr>
                </a:solidFill>
              </a:rPr>
              <a:t>Input files</a:t>
            </a:r>
          </a:p>
          <a:p>
            <a:pPr lvl="1"/>
            <a:r>
              <a:rPr lang="en-US" altLang="zh-TW" dirty="0" err="1" smtClean="0">
                <a:solidFill>
                  <a:schemeClr val="tx1">
                    <a:lumMod val="50000"/>
                  </a:schemeClr>
                </a:solidFill>
              </a:rPr>
              <a:t>mode.sdc</a:t>
            </a:r>
            <a:endParaRPr lang="en-US" altLang="zh-TW" dirty="0" smtClean="0">
              <a:solidFill>
                <a:schemeClr val="tx1">
                  <a:lumMod val="50000"/>
                </a:schemeClr>
              </a:solidFill>
            </a:endParaRPr>
          </a:p>
          <a:p>
            <a:pPr lvl="1"/>
            <a:r>
              <a:rPr lang="en-US" altLang="zh-TW" dirty="0" err="1" smtClean="0">
                <a:solidFill>
                  <a:schemeClr val="tx1">
                    <a:lumMod val="50000"/>
                  </a:schemeClr>
                </a:solidFill>
              </a:rPr>
              <a:t>mode_ETM</a:t>
            </a:r>
            <a:endParaRPr lang="en-US" altLang="zh-TW" dirty="0" smtClean="0">
              <a:solidFill>
                <a:schemeClr val="tx1">
                  <a:lumMod val="50000"/>
                </a:schemeClr>
              </a:solidFill>
            </a:endParaRPr>
          </a:p>
          <a:p>
            <a:pPr lvl="1"/>
            <a:r>
              <a:rPr lang="en-US" altLang="zh-TW" dirty="0" err="1" smtClean="0">
                <a:solidFill>
                  <a:schemeClr val="tx1">
                    <a:lumMod val="50000"/>
                  </a:schemeClr>
                </a:solidFill>
              </a:rPr>
              <a:t>merged_ETM</a:t>
            </a:r>
            <a:endParaRPr lang="en-US" altLang="zh-TW" dirty="0" smtClean="0">
              <a:solidFill>
                <a:schemeClr val="tx1">
                  <a:lumMod val="50000"/>
                </a:schemeClr>
              </a:solidFill>
            </a:endParaRPr>
          </a:p>
          <a:p>
            <a:pPr lvl="1"/>
            <a:r>
              <a:rPr lang="en-US" altLang="zh-TW" dirty="0" err="1" smtClean="0">
                <a:solidFill>
                  <a:schemeClr val="tx1">
                    <a:lumMod val="50000"/>
                  </a:schemeClr>
                </a:solidFill>
              </a:rPr>
              <a:t>test.db</a:t>
            </a:r>
            <a:endParaRPr lang="en-US" altLang="zh-TW" dirty="0" smtClean="0">
              <a:solidFill>
                <a:schemeClr val="tx1">
                  <a:lumMod val="50000"/>
                </a:schemeClr>
              </a:solidFill>
            </a:endParaRPr>
          </a:p>
          <a:p>
            <a:endParaRPr lang="en-US" altLang="zh-TW" dirty="0" smtClean="0"/>
          </a:p>
          <a:p>
            <a:endParaRPr lang="en-US" altLang="zh-TW" dirty="0" smtClean="0"/>
          </a:p>
        </p:txBody>
      </p:sp>
      <p:sp>
        <p:nvSpPr>
          <p:cNvPr id="62" name="內容版面配置區 2"/>
          <p:cNvSpPr txBox="1">
            <a:spLocks/>
          </p:cNvSpPr>
          <p:nvPr/>
        </p:nvSpPr>
        <p:spPr>
          <a:xfrm>
            <a:off x="3341799" y="4852950"/>
            <a:ext cx="3013734" cy="18104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500" kern="1200" baseline="0">
                <a:solidFill>
                  <a:schemeClr val="tx1"/>
                </a:solidFill>
                <a:latin typeface="Calibri" panose="020F050202020403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libri" panose="020F050202020403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libri" panose="020F050202020403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libri" panose="020F050202020403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TW" smtClean="0">
                <a:solidFill>
                  <a:schemeClr val="tx1">
                    <a:lumMod val="50000"/>
                  </a:schemeClr>
                </a:solidFill>
              </a:rPr>
              <a:t>Output files</a:t>
            </a:r>
          </a:p>
          <a:p>
            <a:pPr lvl="1"/>
            <a:r>
              <a:rPr lang="en-US" altLang="zh-TW" smtClean="0">
                <a:solidFill>
                  <a:schemeClr val="tx1">
                    <a:lumMod val="50000"/>
                  </a:schemeClr>
                </a:solidFill>
              </a:rPr>
              <a:t>mode.tim</a:t>
            </a:r>
          </a:p>
          <a:p>
            <a:pPr lvl="1"/>
            <a:r>
              <a:rPr lang="en-US" altLang="zh-TW" smtClean="0">
                <a:solidFill>
                  <a:schemeClr val="tx1">
                    <a:lumMod val="50000"/>
                  </a:schemeClr>
                </a:solidFill>
              </a:rPr>
              <a:t>merged_ETM.tim</a:t>
            </a:r>
          </a:p>
          <a:p>
            <a:pPr lvl="1"/>
            <a:r>
              <a:rPr lang="en-US" altLang="zh-TW" smtClean="0">
                <a:solidFill>
                  <a:schemeClr val="tx1">
                    <a:lumMod val="50000"/>
                  </a:schemeClr>
                </a:solidFill>
              </a:rPr>
              <a:t>merged_ETM_validation.rpt</a:t>
            </a:r>
          </a:p>
        </p:txBody>
      </p:sp>
    </p:spTree>
    <p:extLst>
      <p:ext uri="{BB962C8B-B14F-4D97-AF65-F5344CB8AC3E}">
        <p14:creationId xmlns:p14="http://schemas.microsoft.com/office/powerpoint/2010/main" val="327572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1.3</a:t>
            </a:r>
            <a:endParaRPr lang="zh-TW" altLang="en-US"/>
          </a:p>
        </p:txBody>
      </p:sp>
      <p:sp>
        <p:nvSpPr>
          <p:cNvPr id="3" name="內容版面配置區 2"/>
          <p:cNvSpPr>
            <a:spLocks noGrp="1"/>
          </p:cNvSpPr>
          <p:nvPr>
            <p:ph sz="quarter" idx="10"/>
          </p:nvPr>
        </p:nvSpPr>
        <p:spPr/>
        <p:txBody>
          <a:bodyPr/>
          <a:lstStyle/>
          <a:p>
            <a:r>
              <a:rPr lang="en-US" altLang="zh-TW" dirty="0" smtClean="0"/>
              <a:t>All of the input can be found in </a:t>
            </a:r>
            <a:r>
              <a:rPr lang="en-US" altLang="zh-TW" dirty="0" err="1" smtClean="0"/>
              <a:t>fetm</a:t>
            </a:r>
            <a:r>
              <a:rPr lang="en-US" altLang="zh-TW" dirty="0" smtClean="0"/>
              <a:t> working </a:t>
            </a:r>
            <a:r>
              <a:rPr lang="en-US" altLang="zh-TW" dirty="0" err="1" smtClean="0"/>
              <a:t>dir</a:t>
            </a:r>
            <a:endParaRPr lang="en-US" altLang="zh-TW" dirty="0" smtClean="0"/>
          </a:p>
          <a:p>
            <a:r>
              <a:rPr lang="en-US" altLang="zh-TW" dirty="0" smtClean="0"/>
              <a:t>Input</a:t>
            </a:r>
          </a:p>
          <a:p>
            <a:pPr lvl="1"/>
            <a:r>
              <a:rPr lang="en-US" altLang="zh-TW" dirty="0" smtClean="0"/>
              <a:t>mode SDC</a:t>
            </a:r>
          </a:p>
          <a:p>
            <a:pPr lvl="2"/>
            <a:r>
              <a:rPr lang="en-US" altLang="zh-TW" b="1" dirty="0" smtClean="0"/>
              <a:t>${</a:t>
            </a:r>
            <a:r>
              <a:rPr lang="en-US" altLang="zh-TW" b="1" dirty="0" err="1" smtClean="0"/>
              <a:t>fetm_dir</a:t>
            </a:r>
            <a:r>
              <a:rPr lang="en-US" altLang="zh-TW" b="1" dirty="0" smtClean="0"/>
              <a:t>}/${TOP}_${mode}.</a:t>
            </a:r>
            <a:r>
              <a:rPr lang="en-US" altLang="zh-TW" b="1" dirty="0" err="1" smtClean="0"/>
              <a:t>sdc</a:t>
            </a:r>
            <a:endParaRPr lang="en-US" altLang="zh-TW" b="1" dirty="0" smtClean="0"/>
          </a:p>
          <a:p>
            <a:pPr lvl="2"/>
            <a:r>
              <a:rPr lang="en-US" altLang="zh-TW"/>
              <a:t>/</a:t>
            </a:r>
            <a:r>
              <a:rPr lang="en-US" altLang="zh-TW" smtClean="0"/>
              <a:t>home/FSJ0AS085A_PR/FSJ0AS085A/PartitionPR/lds_cpu/ETM/post/capture/lds_cpu_capture.sdc</a:t>
            </a:r>
            <a:endParaRPr lang="en-US" altLang="zh-TW" dirty="0" smtClean="0"/>
          </a:p>
          <a:p>
            <a:pPr lvl="1"/>
            <a:r>
              <a:rPr lang="en-US" altLang="zh-TW" dirty="0" err="1" smtClean="0"/>
              <a:t>test.db</a:t>
            </a:r>
            <a:endParaRPr lang="en-US" altLang="zh-TW" dirty="0" smtClean="0"/>
          </a:p>
          <a:p>
            <a:pPr lvl="2"/>
            <a:r>
              <a:rPr lang="en-US" altLang="zh-TW" b="1" dirty="0" smtClean="0"/>
              <a:t>${</a:t>
            </a:r>
            <a:r>
              <a:rPr lang="en-US" altLang="zh-TW" b="1" dirty="0" err="1" smtClean="0"/>
              <a:t>fetm_dir</a:t>
            </a:r>
            <a:r>
              <a:rPr lang="en-US" altLang="zh-TW" b="1" dirty="0" smtClean="0"/>
              <a:t>}/${</a:t>
            </a:r>
            <a:r>
              <a:rPr lang="en-US" altLang="zh-TW" b="1" dirty="0" err="1" smtClean="0"/>
              <a:t>tmp_dir</a:t>
            </a:r>
            <a:r>
              <a:rPr lang="en-US" altLang="zh-TW" b="1" dirty="0" smtClean="0"/>
              <a:t>}/ETM/${TOP}_${mode}_${PVT}_${RC}/</a:t>
            </a:r>
            <a:r>
              <a:rPr lang="en-US" altLang="zh-TW" b="1" dirty="0" err="1" smtClean="0"/>
              <a:t>mod_test.db</a:t>
            </a:r>
            <a:endParaRPr lang="en-US" altLang="zh-TW" b="1" dirty="0" smtClean="0"/>
          </a:p>
          <a:p>
            <a:pPr lvl="2"/>
            <a:r>
              <a:rPr lang="en-US" altLang="zh-TW"/>
              <a:t>/</a:t>
            </a:r>
            <a:r>
              <a:rPr lang="en-US" altLang="zh-TW" smtClean="0"/>
              <a:t>home/FSJ0AS085A_PR/FSJ0AS085A/PartitionPR/lds_cpu/ETM/post/capture/tmpcapture_post/ETM/lds_cpu_capture_post_tt0p9v25c_typ/mod_test.db</a:t>
            </a:r>
            <a:endParaRPr lang="en-US" altLang="zh-TW" dirty="0" smtClean="0"/>
          </a:p>
          <a:p>
            <a:pPr lvl="2"/>
            <a:endParaRPr lang="en-US" altLang="zh-TW" dirty="0"/>
          </a:p>
          <a:p>
            <a:pPr lvl="2"/>
            <a:r>
              <a:rPr lang="en-US" altLang="zh-TW" dirty="0" smtClean="0"/>
              <a:t>User should link the ${</a:t>
            </a:r>
            <a:r>
              <a:rPr lang="en-US" altLang="zh-TW" dirty="0" err="1" smtClean="0"/>
              <a:t>fetm_dir</a:t>
            </a:r>
            <a:r>
              <a:rPr lang="en-US" altLang="zh-TW" dirty="0" smtClean="0"/>
              <a:t>}/${</a:t>
            </a:r>
            <a:r>
              <a:rPr lang="en-US" altLang="zh-TW" dirty="0" err="1" smtClean="0"/>
              <a:t>tmp_dir</a:t>
            </a:r>
            <a:r>
              <a:rPr lang="en-US" altLang="zh-TW" dirty="0" smtClean="0"/>
              <a:t>}/ETM </a:t>
            </a:r>
            <a:r>
              <a:rPr lang="en-US" altLang="zh-TW" dirty="0" err="1" smtClean="0"/>
              <a:t>dir</a:t>
            </a:r>
            <a:r>
              <a:rPr lang="en-US" altLang="zh-TW" dirty="0" smtClean="0"/>
              <a:t> to the merging model </a:t>
            </a:r>
            <a:r>
              <a:rPr lang="en-US" altLang="zh-TW" dirty="0" err="1" smtClean="0"/>
              <a:t>dir</a:t>
            </a:r>
            <a:endParaRPr lang="en-US" altLang="zh-TW" dirty="0" smtClean="0"/>
          </a:p>
          <a:p>
            <a:pPr lvl="2"/>
            <a:endParaRPr lang="zh-TW" altLang="en-US" dirty="0"/>
          </a:p>
        </p:txBody>
      </p:sp>
      <p:pic>
        <p:nvPicPr>
          <p:cNvPr id="4" name="圖片 3"/>
          <p:cNvPicPr>
            <a:picLocks noChangeAspect="1"/>
          </p:cNvPicPr>
          <p:nvPr/>
        </p:nvPicPr>
        <p:blipFill>
          <a:blip r:embed="rId2"/>
          <a:stretch>
            <a:fillRect/>
          </a:stretch>
        </p:blipFill>
        <p:spPr>
          <a:xfrm>
            <a:off x="99116" y="5118271"/>
            <a:ext cx="8942072" cy="1510007"/>
          </a:xfrm>
          <a:prstGeom prst="rect">
            <a:avLst/>
          </a:prstGeom>
        </p:spPr>
      </p:pic>
    </p:spTree>
    <p:extLst>
      <p:ext uri="{BB962C8B-B14F-4D97-AF65-F5344CB8AC3E}">
        <p14:creationId xmlns:p14="http://schemas.microsoft.com/office/powerpoint/2010/main" val="300447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1.4</a:t>
            </a:r>
            <a:endParaRPr lang="zh-TW" altLang="en-US"/>
          </a:p>
        </p:txBody>
      </p:sp>
      <p:sp>
        <p:nvSpPr>
          <p:cNvPr id="3" name="內容版面配置區 2"/>
          <p:cNvSpPr>
            <a:spLocks noGrp="1"/>
          </p:cNvSpPr>
          <p:nvPr>
            <p:ph sz="quarter" idx="10"/>
          </p:nvPr>
        </p:nvSpPr>
        <p:spPr/>
        <p:txBody>
          <a:bodyPr/>
          <a:lstStyle/>
          <a:p>
            <a:r>
              <a:rPr lang="en-US" altLang="zh-TW" dirty="0" smtClean="0"/>
              <a:t>Output</a:t>
            </a:r>
          </a:p>
          <a:p>
            <a:pPr lvl="1"/>
            <a:r>
              <a:rPr lang="en-US" altLang="zh-TW" b="1" dirty="0" err="1" smtClean="0"/>
              <a:t>model_validation</a:t>
            </a:r>
            <a:r>
              <a:rPr lang="en-US" altLang="zh-TW" b="1" dirty="0" smtClean="0"/>
              <a:t>/${TOP}_${mode}_${stage}_${PVT}_${RC}.</a:t>
            </a:r>
            <a:r>
              <a:rPr lang="en-US" altLang="zh-TW" b="1" dirty="0" err="1" smtClean="0"/>
              <a:t>rpt</a:t>
            </a:r>
            <a:endParaRPr lang="en-US" altLang="zh-TW" b="1" dirty="0" smtClean="0"/>
          </a:p>
          <a:p>
            <a:pPr lvl="1"/>
            <a:r>
              <a:rPr lang="en-US" altLang="zh-TW" dirty="0"/>
              <a:t>/</a:t>
            </a:r>
            <a:r>
              <a:rPr lang="en-US" altLang="zh-TW" dirty="0" smtClean="0"/>
              <a:t>home/</a:t>
            </a:r>
            <a:r>
              <a:rPr lang="en-US" altLang="zh-TW" dirty="0" err="1" smtClean="0"/>
              <a:t>dmd_proj</a:t>
            </a:r>
            <a:r>
              <a:rPr lang="en-US" altLang="zh-TW" dirty="0" smtClean="0"/>
              <a:t>/</a:t>
            </a:r>
            <a:r>
              <a:rPr lang="en-US" altLang="zh-TW" dirty="0" err="1" smtClean="0"/>
              <a:t>ollie_tsai_designkits_development</a:t>
            </a:r>
            <a:r>
              <a:rPr lang="en-US" altLang="zh-TW" dirty="0" smtClean="0"/>
              <a:t>/script/</a:t>
            </a:r>
            <a:r>
              <a:rPr lang="en-US" altLang="zh-TW" dirty="0" err="1" smtClean="0"/>
              <a:t>merge_model</a:t>
            </a:r>
            <a:r>
              <a:rPr lang="en-US" altLang="zh-TW" dirty="0" smtClean="0"/>
              <a:t>/</a:t>
            </a:r>
            <a:r>
              <a:rPr lang="en-US" altLang="zh-TW" dirty="0" err="1" smtClean="0"/>
              <a:t>val</a:t>
            </a:r>
            <a:r>
              <a:rPr lang="en-US" altLang="zh-TW" dirty="0" smtClean="0"/>
              <a:t>/</a:t>
            </a:r>
            <a:r>
              <a:rPr lang="en-US" altLang="zh-TW" dirty="0" err="1" smtClean="0"/>
              <a:t>model_validation</a:t>
            </a:r>
            <a:r>
              <a:rPr lang="en-US" altLang="zh-TW" dirty="0" smtClean="0"/>
              <a:t>/lds_cpu_capture_post_ffg0p99v125c_cmin.rpt</a:t>
            </a:r>
          </a:p>
          <a:p>
            <a:r>
              <a:rPr lang="en-US" altLang="zh-TW" dirty="0" smtClean="0"/>
              <a:t>Report</a:t>
            </a:r>
          </a:p>
          <a:p>
            <a:pPr lvl="1"/>
            <a:r>
              <a:rPr lang="en-US" altLang="zh-TW" dirty="0"/>
              <a:t>Since there is no merged table in merged ETM, the interface timing difference should be </a:t>
            </a:r>
            <a:r>
              <a:rPr lang="en-US" altLang="zh-TW" dirty="0" smtClean="0"/>
              <a:t>zero and status should be PASS</a:t>
            </a:r>
            <a:endParaRPr lang="en-US" altLang="zh-TW" dirty="0"/>
          </a:p>
          <a:p>
            <a:pPr lvl="1"/>
            <a:endParaRPr lang="zh-TW" altLang="en-US" dirty="0"/>
          </a:p>
        </p:txBody>
      </p:sp>
      <p:pic>
        <p:nvPicPr>
          <p:cNvPr id="4" name="圖片 3"/>
          <p:cNvPicPr>
            <a:picLocks noChangeAspect="1"/>
          </p:cNvPicPr>
          <p:nvPr/>
        </p:nvPicPr>
        <p:blipFill>
          <a:blip r:embed="rId2"/>
          <a:stretch>
            <a:fillRect/>
          </a:stretch>
        </p:blipFill>
        <p:spPr>
          <a:xfrm>
            <a:off x="854178" y="3952401"/>
            <a:ext cx="8011643" cy="2772162"/>
          </a:xfrm>
          <a:prstGeom prst="rect">
            <a:avLst/>
          </a:prstGeom>
        </p:spPr>
      </p:pic>
    </p:spTree>
    <p:extLst>
      <p:ext uri="{BB962C8B-B14F-4D97-AF65-F5344CB8AC3E}">
        <p14:creationId xmlns:p14="http://schemas.microsoft.com/office/powerpoint/2010/main" val="308070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1.5</a:t>
            </a:r>
            <a:endParaRPr lang="zh-TW" altLang="en-US"/>
          </a:p>
        </p:txBody>
      </p:sp>
      <p:sp>
        <p:nvSpPr>
          <p:cNvPr id="3" name="內容版面配置區 2"/>
          <p:cNvSpPr>
            <a:spLocks noGrp="1"/>
          </p:cNvSpPr>
          <p:nvPr>
            <p:ph sz="quarter" idx="10"/>
          </p:nvPr>
        </p:nvSpPr>
        <p:spPr/>
        <p:txBody>
          <a:bodyPr/>
          <a:lstStyle/>
          <a:p>
            <a:r>
              <a:rPr lang="en-US" altLang="zh-TW" smtClean="0"/>
              <a:t>Steps</a:t>
            </a:r>
          </a:p>
          <a:p>
            <a:pPr marL="685800" lvl="1" indent="-342900">
              <a:buFont typeface="+mj-lt"/>
              <a:buAutoNum type="arabicPeriod"/>
            </a:pPr>
            <a:r>
              <a:rPr lang="en-US" altLang="zh-TW" smtClean="0"/>
              <a:t>link all the single mode ETM to merging model dir</a:t>
            </a:r>
          </a:p>
          <a:p>
            <a:pPr marL="685800" lvl="1" indent="-342900">
              <a:buFont typeface="+mj-lt"/>
              <a:buAutoNum type="arabicPeriod"/>
            </a:pPr>
            <a:r>
              <a:rPr lang="en-US" altLang="zh-TW" smtClean="0"/>
              <a:t>link all the mode SDC to merging model dir</a:t>
            </a:r>
          </a:p>
          <a:p>
            <a:pPr marL="685800" lvl="1" indent="-342900">
              <a:buFont typeface="+mj-lt"/>
              <a:buAutoNum type="arabicPeriod"/>
            </a:pPr>
            <a:r>
              <a:rPr lang="en-US" altLang="zh-TW" smtClean="0"/>
              <a:t>mkdir ETM</a:t>
            </a:r>
          </a:p>
          <a:p>
            <a:pPr marL="685800" lvl="1" indent="-342900">
              <a:buFont typeface="+mj-lt"/>
              <a:buAutoNum type="arabicPeriod"/>
            </a:pPr>
            <a:r>
              <a:rPr lang="en-US" altLang="zh-TW" smtClean="0"/>
              <a:t>link all the ${fetm_dir}/${tmp_dir}/ETM/* to ETM/.</a:t>
            </a:r>
          </a:p>
          <a:p>
            <a:pPr marL="685800" lvl="1" indent="-342900">
              <a:buFont typeface="+mj-lt"/>
              <a:buAutoNum type="arabicPeriod"/>
            </a:pPr>
            <a:r>
              <a:rPr lang="en-US" altLang="zh-TW" b="1" smtClean="0"/>
              <a:t>merge_model.tcl -top ${TOP} </a:t>
            </a:r>
            <a:r>
              <a:rPr lang="en-US" altLang="zh-TW" b="1" smtClean="0">
                <a:solidFill>
                  <a:srgbClr val="FF0000"/>
                </a:solidFill>
              </a:rPr>
              <a:t>-runpt -val</a:t>
            </a:r>
          </a:p>
          <a:p>
            <a:pPr marL="685800" lvl="1" indent="-342900">
              <a:buFont typeface="+mj-lt"/>
              <a:buAutoNum type="arabicPeriod"/>
            </a:pPr>
            <a:r>
              <a:rPr lang="en-US" altLang="zh-TW" smtClean="0"/>
              <a:t>The validating report will be in model_validation dir</a:t>
            </a:r>
          </a:p>
          <a:p>
            <a:pPr marL="685800" lvl="1" indent="-342900">
              <a:buFont typeface="+mj-lt"/>
              <a:buAutoNum type="arabicPeriod"/>
            </a:pPr>
            <a:endParaRPr lang="en-US" altLang="zh-TW"/>
          </a:p>
        </p:txBody>
      </p:sp>
      <p:pic>
        <p:nvPicPr>
          <p:cNvPr id="4" name="圖片 3"/>
          <p:cNvPicPr>
            <a:picLocks noChangeAspect="1"/>
          </p:cNvPicPr>
          <p:nvPr/>
        </p:nvPicPr>
        <p:blipFill>
          <a:blip r:embed="rId2"/>
          <a:stretch>
            <a:fillRect/>
          </a:stretch>
        </p:blipFill>
        <p:spPr>
          <a:xfrm>
            <a:off x="52813" y="4104603"/>
            <a:ext cx="9009953" cy="2309084"/>
          </a:xfrm>
          <a:prstGeom prst="rect">
            <a:avLst/>
          </a:prstGeom>
        </p:spPr>
      </p:pic>
      <p:sp>
        <p:nvSpPr>
          <p:cNvPr id="9" name="手繪多邊形 8"/>
          <p:cNvSpPr/>
          <p:nvPr/>
        </p:nvSpPr>
        <p:spPr>
          <a:xfrm>
            <a:off x="26894" y="4060031"/>
            <a:ext cx="9072282" cy="2382310"/>
          </a:xfrm>
          <a:custGeom>
            <a:avLst/>
            <a:gdLst>
              <a:gd name="connsiteX0" fmla="*/ 0 w 9072282"/>
              <a:gd name="connsiteY0" fmla="*/ 0 h 2402541"/>
              <a:gd name="connsiteX1" fmla="*/ 0 w 9072282"/>
              <a:gd name="connsiteY1" fmla="*/ 2402541 h 2402541"/>
              <a:gd name="connsiteX2" fmla="*/ 6006353 w 9072282"/>
              <a:gd name="connsiteY2" fmla="*/ 2402541 h 2402541"/>
              <a:gd name="connsiteX3" fmla="*/ 6006353 w 9072282"/>
              <a:gd name="connsiteY3" fmla="*/ 1488141 h 2402541"/>
              <a:gd name="connsiteX4" fmla="*/ 9072282 w 9072282"/>
              <a:gd name="connsiteY4" fmla="*/ 1488141 h 2402541"/>
              <a:gd name="connsiteX5" fmla="*/ 9072282 w 9072282"/>
              <a:gd name="connsiteY5" fmla="*/ 35859 h 2402541"/>
              <a:gd name="connsiteX6" fmla="*/ 0 w 9072282"/>
              <a:gd name="connsiteY6" fmla="*/ 0 h 240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282" h="2402541">
                <a:moveTo>
                  <a:pt x="0" y="0"/>
                </a:moveTo>
                <a:lnTo>
                  <a:pt x="0" y="2402541"/>
                </a:lnTo>
                <a:lnTo>
                  <a:pt x="6006353" y="2402541"/>
                </a:lnTo>
                <a:lnTo>
                  <a:pt x="6006353" y="1488141"/>
                </a:lnTo>
                <a:lnTo>
                  <a:pt x="9072282" y="1488141"/>
                </a:lnTo>
                <a:lnTo>
                  <a:pt x="9072282" y="35859"/>
                </a:lnTo>
                <a:lnTo>
                  <a:pt x="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575177" y="3717841"/>
            <a:ext cx="769763" cy="369332"/>
          </a:xfrm>
          <a:prstGeom prst="rect">
            <a:avLst/>
          </a:prstGeom>
          <a:noFill/>
        </p:spPr>
        <p:txBody>
          <a:bodyPr wrap="none" rtlCol="0">
            <a:spAutoFit/>
          </a:bodyPr>
          <a:lstStyle/>
          <a:p>
            <a:r>
              <a:rPr lang="en-US" altLang="zh-TW" smtClean="0">
                <a:solidFill>
                  <a:srgbClr val="FF0000"/>
                </a:solidFill>
              </a:rPr>
              <a:t>inputs</a:t>
            </a:r>
            <a:endParaRPr lang="zh-TW" altLang="en-US">
              <a:solidFill>
                <a:srgbClr val="FF0000"/>
              </a:solidFill>
            </a:endParaRPr>
          </a:p>
        </p:txBody>
      </p:sp>
      <p:sp>
        <p:nvSpPr>
          <p:cNvPr id="11" name="矩形 10"/>
          <p:cNvSpPr/>
          <p:nvPr/>
        </p:nvSpPr>
        <p:spPr>
          <a:xfrm>
            <a:off x="6067425" y="5562040"/>
            <a:ext cx="3031751" cy="8802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575177" y="6442340"/>
            <a:ext cx="915635" cy="369332"/>
          </a:xfrm>
          <a:prstGeom prst="rect">
            <a:avLst/>
          </a:prstGeom>
          <a:noFill/>
        </p:spPr>
        <p:txBody>
          <a:bodyPr wrap="none" rtlCol="0">
            <a:spAutoFit/>
          </a:bodyPr>
          <a:lstStyle/>
          <a:p>
            <a:r>
              <a:rPr lang="en-US" altLang="zh-TW" smtClean="0">
                <a:solidFill>
                  <a:srgbClr val="0070C0"/>
                </a:solidFill>
              </a:rPr>
              <a:t>outputs</a:t>
            </a:r>
            <a:endParaRPr lang="zh-TW" altLang="en-US">
              <a:solidFill>
                <a:srgbClr val="0070C0"/>
              </a:solidFill>
            </a:endParaRPr>
          </a:p>
        </p:txBody>
      </p:sp>
      <p:cxnSp>
        <p:nvCxnSpPr>
          <p:cNvPr id="6" name="直線接點 5"/>
          <p:cNvCxnSpPr/>
          <p:nvPr/>
        </p:nvCxnSpPr>
        <p:spPr>
          <a:xfrm>
            <a:off x="6153150" y="6029325"/>
            <a:ext cx="9715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495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2.1</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a:pPr>
            <a:r>
              <a:rPr lang="en-US" altLang="zh-TW" smtClean="0"/>
              <a:t>Inconsistent Related PG pin</a:t>
            </a:r>
          </a:p>
          <a:p>
            <a:pPr lvl="1"/>
            <a:r>
              <a:rPr lang="en-US" altLang="zh-TW" smtClean="0"/>
              <a:t>Primetime returned</a:t>
            </a:r>
          </a:p>
          <a:p>
            <a:pPr lvl="1"/>
            <a:endParaRPr lang="en-US" altLang="zh-TW"/>
          </a:p>
          <a:p>
            <a:pPr lvl="1"/>
            <a:endParaRPr lang="en-US" altLang="zh-TW" smtClean="0"/>
          </a:p>
          <a:p>
            <a:pPr lvl="1"/>
            <a:endParaRPr lang="en-US" altLang="zh-TW"/>
          </a:p>
          <a:p>
            <a:pPr lvl="1"/>
            <a:r>
              <a:rPr lang="en-US" altLang="zh-TW" smtClean="0"/>
              <a:t>related_power_pin of ‘X_RREF’ in single mode ETM</a:t>
            </a:r>
          </a:p>
          <a:p>
            <a:pPr lvl="1"/>
            <a:endParaRPr lang="en-US" altLang="zh-TW"/>
          </a:p>
          <a:p>
            <a:pPr lvl="1"/>
            <a:endParaRPr lang="en-US" altLang="zh-TW" smtClean="0"/>
          </a:p>
          <a:p>
            <a:pPr lvl="1"/>
            <a:endParaRPr lang="en-US" altLang="zh-TW"/>
          </a:p>
          <a:p>
            <a:pPr lvl="1"/>
            <a:endParaRPr lang="en-US" altLang="zh-TW" smtClean="0"/>
          </a:p>
          <a:p>
            <a:pPr lvl="1"/>
            <a:endParaRPr lang="en-US" altLang="zh-TW"/>
          </a:p>
          <a:p>
            <a:pPr lvl="1"/>
            <a:endParaRPr lang="en-US" altLang="zh-TW" smtClean="0"/>
          </a:p>
          <a:p>
            <a:pPr lvl="1"/>
            <a:r>
              <a:rPr lang="en-US" altLang="zh-TW" smtClean="0"/>
              <a:t>Solution</a:t>
            </a:r>
          </a:p>
          <a:p>
            <a:pPr lvl="2"/>
            <a:r>
              <a:rPr lang="en-US" altLang="zh-TW" b="1" smtClean="0"/>
              <a:t>Ask AC &amp; RD check the PGPIN in PGMAP and re-gen ETM</a:t>
            </a:r>
            <a:endParaRPr lang="zh-TW" altLang="en-US" b="1"/>
          </a:p>
        </p:txBody>
      </p:sp>
      <p:pic>
        <p:nvPicPr>
          <p:cNvPr id="5" name="圖片 4"/>
          <p:cNvPicPr>
            <a:picLocks noChangeAspect="1"/>
          </p:cNvPicPr>
          <p:nvPr/>
        </p:nvPicPr>
        <p:blipFill>
          <a:blip r:embed="rId2"/>
          <a:stretch>
            <a:fillRect/>
          </a:stretch>
        </p:blipFill>
        <p:spPr>
          <a:xfrm>
            <a:off x="1507526" y="3697687"/>
            <a:ext cx="2469387" cy="1658327"/>
          </a:xfrm>
          <a:prstGeom prst="rect">
            <a:avLst/>
          </a:prstGeom>
        </p:spPr>
      </p:pic>
      <p:pic>
        <p:nvPicPr>
          <p:cNvPr id="6" name="圖片 5"/>
          <p:cNvPicPr>
            <a:picLocks noChangeAspect="1"/>
          </p:cNvPicPr>
          <p:nvPr/>
        </p:nvPicPr>
        <p:blipFill rotWithShape="1">
          <a:blip r:embed="rId3"/>
          <a:srcRect t="2088"/>
          <a:stretch/>
        </p:blipFill>
        <p:spPr>
          <a:xfrm>
            <a:off x="3976913" y="3725224"/>
            <a:ext cx="2491112" cy="1630790"/>
          </a:xfrm>
          <a:prstGeom prst="rect">
            <a:avLst/>
          </a:prstGeom>
        </p:spPr>
      </p:pic>
      <p:pic>
        <p:nvPicPr>
          <p:cNvPr id="7" name="圖片 6"/>
          <p:cNvPicPr>
            <a:picLocks noChangeAspect="1"/>
          </p:cNvPicPr>
          <p:nvPr/>
        </p:nvPicPr>
        <p:blipFill>
          <a:blip r:embed="rId4"/>
          <a:stretch>
            <a:fillRect/>
          </a:stretch>
        </p:blipFill>
        <p:spPr>
          <a:xfrm>
            <a:off x="6519169" y="3758294"/>
            <a:ext cx="2360763" cy="1578670"/>
          </a:xfrm>
          <a:prstGeom prst="rect">
            <a:avLst/>
          </a:prstGeom>
        </p:spPr>
      </p:pic>
      <p:sp>
        <p:nvSpPr>
          <p:cNvPr id="10" name="矩形 9"/>
          <p:cNvSpPr/>
          <p:nvPr/>
        </p:nvSpPr>
        <p:spPr>
          <a:xfrm>
            <a:off x="1080000" y="2609851"/>
            <a:ext cx="7677150"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a:t>Error: Found pin </a:t>
            </a:r>
            <a:r>
              <a:rPr lang="en-US" altLang="zh-TW" b="1"/>
              <a:t>'X_RREF</a:t>
            </a:r>
            <a:r>
              <a:rPr lang="en-US" altLang="zh-TW"/>
              <a:t>' in the models defined with different related PG pin, cannot merge them. (MODEL-20)</a:t>
            </a:r>
          </a:p>
        </p:txBody>
      </p:sp>
    </p:spTree>
    <p:extLst>
      <p:ext uri="{BB962C8B-B14F-4D97-AF65-F5344CB8AC3E}">
        <p14:creationId xmlns:p14="http://schemas.microsoft.com/office/powerpoint/2010/main" val="526521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2.2</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2"/>
            </a:pPr>
            <a:r>
              <a:rPr lang="en-US" altLang="zh-TW" smtClean="0"/>
              <a:t>Inconsistent Voltage Map</a:t>
            </a:r>
          </a:p>
          <a:p>
            <a:pPr lvl="1"/>
            <a:r>
              <a:rPr lang="en-US" altLang="zh-TW" smtClean="0"/>
              <a:t>Primetime returned</a:t>
            </a:r>
          </a:p>
          <a:p>
            <a:pPr lvl="1"/>
            <a:endParaRPr lang="en-US" altLang="zh-TW"/>
          </a:p>
          <a:p>
            <a:pPr lvl="1"/>
            <a:endParaRPr lang="en-US" altLang="zh-TW" smtClean="0"/>
          </a:p>
          <a:p>
            <a:pPr lvl="1"/>
            <a:endParaRPr lang="en-US" altLang="zh-TW"/>
          </a:p>
          <a:p>
            <a:pPr lvl="1"/>
            <a:r>
              <a:rPr lang="en-US" altLang="zh-TW" smtClean="0"/>
              <a:t>voltage_map of ‘VCC10R’ in single mode ETM</a:t>
            </a:r>
          </a:p>
          <a:p>
            <a:pPr lvl="1"/>
            <a:endParaRPr lang="en-US" altLang="zh-TW"/>
          </a:p>
          <a:p>
            <a:pPr lvl="1"/>
            <a:endParaRPr lang="en-US" altLang="zh-TW" smtClean="0"/>
          </a:p>
          <a:p>
            <a:pPr lvl="1"/>
            <a:endParaRPr lang="en-US" altLang="zh-TW"/>
          </a:p>
          <a:p>
            <a:pPr lvl="1"/>
            <a:endParaRPr lang="en-US" altLang="zh-TW" smtClean="0"/>
          </a:p>
          <a:p>
            <a:pPr lvl="1"/>
            <a:r>
              <a:rPr lang="en-US" altLang="zh-TW" smtClean="0"/>
              <a:t>Solution</a:t>
            </a:r>
          </a:p>
          <a:p>
            <a:pPr lvl="2"/>
            <a:r>
              <a:rPr lang="en-US" altLang="zh-TW" b="1" smtClean="0"/>
              <a:t>Ask AC &amp; RD check the voltage in powervalue.list and re-gen ETM</a:t>
            </a:r>
            <a:endParaRPr lang="zh-TW" altLang="en-US" b="1"/>
          </a:p>
        </p:txBody>
      </p:sp>
      <p:sp>
        <p:nvSpPr>
          <p:cNvPr id="4" name="矩形 3"/>
          <p:cNvSpPr/>
          <p:nvPr/>
        </p:nvSpPr>
        <p:spPr>
          <a:xfrm>
            <a:off x="1080000" y="2609851"/>
            <a:ext cx="7677150"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a:t>Error: Found PG pin</a:t>
            </a:r>
            <a:r>
              <a:rPr lang="en-US" altLang="zh-TW" b="1"/>
              <a:t> 'VCC10R' </a:t>
            </a:r>
            <a:r>
              <a:rPr lang="en-US" altLang="zh-TW"/>
              <a:t>in the models defined with</a:t>
            </a:r>
            <a:r>
              <a:rPr lang="en-US" altLang="zh-TW" b="1"/>
              <a:t> different voltage value</a:t>
            </a:r>
            <a:r>
              <a:rPr lang="en-US" altLang="zh-TW"/>
              <a:t>, cannot merge them. (MODEL-20)</a:t>
            </a:r>
          </a:p>
        </p:txBody>
      </p:sp>
      <p:sp>
        <p:nvSpPr>
          <p:cNvPr id="5" name="矩形 4"/>
          <p:cNvSpPr/>
          <p:nvPr/>
        </p:nvSpPr>
        <p:spPr>
          <a:xfrm>
            <a:off x="1080000" y="3743552"/>
            <a:ext cx="7677150" cy="9713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z="1400"/>
              <a:t>$ zgrep "voltage_map ( VCC10R" FXCMM0016HJ0P*_post_ffg0p99v0c_cmin.pglib.gz</a:t>
            </a:r>
            <a:endParaRPr lang="zh-TW" altLang="zh-TW" sz="1400"/>
          </a:p>
          <a:p>
            <a:r>
              <a:rPr lang="en-US" altLang="zh-TW" sz="1400"/>
              <a:t>        FXCMM0016HJ0P_capture_post_ffg0p99v0c_cmin.pglib.gz:  voltage_map ( VCC10R, 1.050000 );</a:t>
            </a:r>
            <a:endParaRPr lang="zh-TW" altLang="zh-TW" sz="1400"/>
          </a:p>
          <a:p>
            <a:r>
              <a:rPr lang="en-US" altLang="zh-TW" sz="1400"/>
              <a:t>        FXCMM0016HJ0P_shift_post_ffg0p99v0c_cmin.pglib.gz:     voltage_map ( VCC10R, 1.050000 );</a:t>
            </a:r>
            <a:endParaRPr lang="zh-TW" altLang="zh-TW" sz="1400"/>
          </a:p>
          <a:p>
            <a:r>
              <a:rPr lang="en-US" altLang="zh-TW" sz="1400"/>
              <a:t>        FXCMM0016HJ0P_post_ffg0p99v0c_cmin.pglib.gz:              voltage_map ( VCC10R, 1.100000 );</a:t>
            </a:r>
            <a:endParaRPr lang="zh-TW" altLang="zh-TW" sz="1400"/>
          </a:p>
        </p:txBody>
      </p:sp>
    </p:spTree>
    <p:extLst>
      <p:ext uri="{BB962C8B-B14F-4D97-AF65-F5344CB8AC3E}">
        <p14:creationId xmlns:p14="http://schemas.microsoft.com/office/powerpoint/2010/main" val="1971168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2.3</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3"/>
            </a:pPr>
            <a:r>
              <a:rPr lang="en-US" altLang="zh-TW" smtClean="0"/>
              <a:t>Inconsistent Area</a:t>
            </a:r>
          </a:p>
          <a:p>
            <a:pPr lvl="1"/>
            <a:r>
              <a:rPr lang="en-US" altLang="zh-TW" smtClean="0"/>
              <a:t>Primetime returned</a:t>
            </a:r>
          </a:p>
          <a:p>
            <a:pPr lvl="1"/>
            <a:endParaRPr lang="en-US" altLang="zh-TW"/>
          </a:p>
          <a:p>
            <a:pPr lvl="1"/>
            <a:endParaRPr lang="en-US" altLang="zh-TW" smtClean="0"/>
          </a:p>
          <a:p>
            <a:pPr lvl="1"/>
            <a:endParaRPr lang="en-US" altLang="zh-TW"/>
          </a:p>
          <a:p>
            <a:pPr lvl="1"/>
            <a:r>
              <a:rPr lang="en-US" altLang="zh-TW" smtClean="0"/>
              <a:t>Area in single mode ETM</a:t>
            </a:r>
          </a:p>
          <a:p>
            <a:pPr marL="342900" lvl="1" indent="0">
              <a:buNone/>
            </a:pPr>
            <a:r>
              <a:rPr lang="en-US" altLang="zh-TW" smtClean="0"/>
              <a:t>	capture				func</a:t>
            </a:r>
          </a:p>
          <a:p>
            <a:pPr marL="342900" lvl="1" indent="0">
              <a:buNone/>
            </a:pPr>
            <a:endParaRPr lang="en-US" altLang="zh-TW"/>
          </a:p>
          <a:p>
            <a:pPr marL="342900" lvl="1" indent="0">
              <a:buNone/>
            </a:pPr>
            <a:endParaRPr lang="en-US" altLang="zh-TW" smtClean="0"/>
          </a:p>
          <a:p>
            <a:pPr marL="342900" lvl="1" indent="0">
              <a:buNone/>
            </a:pPr>
            <a:endParaRPr lang="en-US" altLang="zh-TW"/>
          </a:p>
          <a:p>
            <a:pPr marL="342900" lvl="1" indent="0">
              <a:buNone/>
            </a:pPr>
            <a:endParaRPr lang="en-US" altLang="zh-TW" smtClean="0"/>
          </a:p>
          <a:p>
            <a:pPr lvl="1"/>
            <a:r>
              <a:rPr lang="en-US" altLang="zh-TW" smtClean="0"/>
              <a:t>Solution</a:t>
            </a:r>
          </a:p>
          <a:p>
            <a:pPr lvl="2"/>
            <a:r>
              <a:rPr lang="en-US" altLang="zh-TW" b="1"/>
              <a:t>Ask AC &amp; RD re-gen ETM with same setting (PT version) and design content (netlist, lib)</a:t>
            </a:r>
            <a:endParaRPr lang="zh-TW" altLang="en-US" b="1"/>
          </a:p>
          <a:p>
            <a:pPr lvl="2"/>
            <a:r>
              <a:rPr lang="en-US" altLang="zh-TW" smtClean="0"/>
              <a:t>Area is calculated by Primetime, and can be reviewed by command: </a:t>
            </a:r>
          </a:p>
          <a:p>
            <a:pPr marL="685800" lvl="2" indent="0">
              <a:buNone/>
            </a:pPr>
            <a:r>
              <a:rPr lang="en-US" altLang="zh-TW"/>
              <a:t>	</a:t>
            </a:r>
            <a:r>
              <a:rPr lang="en-US" altLang="zh-TW" smtClean="0"/>
              <a:t>get_attriburte [get_design $DESIGN] </a:t>
            </a:r>
          </a:p>
        </p:txBody>
      </p:sp>
      <p:sp>
        <p:nvSpPr>
          <p:cNvPr id="4" name="矩形 3"/>
          <p:cNvSpPr/>
          <p:nvPr/>
        </p:nvSpPr>
        <p:spPr>
          <a:xfrm>
            <a:off x="1080000" y="2609851"/>
            <a:ext cx="7677150"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mtClean="0"/>
              <a:t>Error</a:t>
            </a:r>
            <a:r>
              <a:rPr lang="en-US" altLang="zh-TW"/>
              <a:t>: Found</a:t>
            </a:r>
            <a:r>
              <a:rPr lang="en-US" altLang="zh-TW" b="1"/>
              <a:t> different values defined for attribute 'area',</a:t>
            </a:r>
            <a:r>
              <a:rPr lang="en-US" altLang="zh-TW"/>
              <a:t> 478500.000000 and 461301.500000 in the models, cannot merge them. (MODEL-18)</a:t>
            </a:r>
            <a:endParaRPr lang="zh-TW" altLang="zh-TW"/>
          </a:p>
        </p:txBody>
      </p:sp>
      <p:pic>
        <p:nvPicPr>
          <p:cNvPr id="2050" name="圖片 1" descr="image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613" y="3995738"/>
            <a:ext cx="28670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圖片 12" descr="image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3995738"/>
            <a:ext cx="3200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88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2.4</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4"/>
            </a:pPr>
            <a:r>
              <a:rPr lang="en-US" altLang="zh-TW" smtClean="0"/>
              <a:t>Inconsistent Capacitance</a:t>
            </a:r>
          </a:p>
          <a:p>
            <a:pPr lvl="1"/>
            <a:r>
              <a:rPr lang="en-US" altLang="zh-TW" smtClean="0"/>
              <a:t>Primetime returned</a:t>
            </a:r>
          </a:p>
          <a:p>
            <a:pPr lvl="1"/>
            <a:endParaRPr lang="en-US" altLang="zh-TW"/>
          </a:p>
          <a:p>
            <a:pPr lvl="1"/>
            <a:endParaRPr lang="en-US" altLang="zh-TW" smtClean="0"/>
          </a:p>
          <a:p>
            <a:pPr lvl="1"/>
            <a:endParaRPr lang="en-US" altLang="zh-TW"/>
          </a:p>
          <a:p>
            <a:pPr lvl="1"/>
            <a:r>
              <a:rPr lang="en-US" altLang="zh-TW" smtClean="0"/>
              <a:t>Capacitance in single mode ETM</a:t>
            </a:r>
          </a:p>
          <a:p>
            <a:pPr lvl="1"/>
            <a:endParaRPr lang="en-US" altLang="zh-TW"/>
          </a:p>
          <a:p>
            <a:pPr lvl="1"/>
            <a:endParaRPr lang="en-US" altLang="zh-TW" smtClean="0"/>
          </a:p>
          <a:p>
            <a:pPr lvl="1"/>
            <a:endParaRPr lang="en-US" altLang="zh-TW"/>
          </a:p>
          <a:p>
            <a:pPr lvl="1"/>
            <a:endParaRPr lang="en-US" altLang="zh-TW" smtClean="0"/>
          </a:p>
          <a:p>
            <a:pPr lvl="1"/>
            <a:endParaRPr lang="en-US" altLang="zh-TW"/>
          </a:p>
          <a:p>
            <a:pPr lvl="1"/>
            <a:endParaRPr lang="en-US" altLang="zh-TW" smtClean="0"/>
          </a:p>
          <a:p>
            <a:pPr lvl="1"/>
            <a:r>
              <a:rPr lang="en-US" altLang="zh-TW" smtClean="0"/>
              <a:t>Solution</a:t>
            </a:r>
          </a:p>
          <a:p>
            <a:pPr lvl="2"/>
            <a:r>
              <a:rPr lang="en-US" altLang="zh-TW" b="1"/>
              <a:t>Ask AC &amp; RD re-gen ETM</a:t>
            </a:r>
          </a:p>
          <a:p>
            <a:pPr lvl="2"/>
            <a:r>
              <a:rPr lang="en-US" altLang="zh-TW" smtClean="0"/>
              <a:t>Capacitance is calculated by Primetime</a:t>
            </a:r>
          </a:p>
          <a:p>
            <a:pPr lvl="2"/>
            <a:endParaRPr lang="zh-TW" altLang="en-US"/>
          </a:p>
        </p:txBody>
      </p:sp>
      <p:sp>
        <p:nvSpPr>
          <p:cNvPr id="4" name="矩形 3"/>
          <p:cNvSpPr/>
          <p:nvPr/>
        </p:nvSpPr>
        <p:spPr>
          <a:xfrm>
            <a:off x="1080000" y="2609851"/>
            <a:ext cx="7677150"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a:t>Error: Cannot merge</a:t>
            </a:r>
            <a:r>
              <a:rPr lang="en-US" altLang="zh-TW" b="1"/>
              <a:t> pin 'TEST_CLK1' with different 'capacitance'</a:t>
            </a:r>
            <a:r>
              <a:rPr lang="en-US" altLang="zh-TW"/>
              <a:t> 0.021336 and 0.023484 in the models. (MODEL-23)</a:t>
            </a:r>
            <a:endParaRPr lang="zh-TW" altLang="zh-TW"/>
          </a:p>
        </p:txBody>
      </p:sp>
      <p:pic>
        <p:nvPicPr>
          <p:cNvPr id="3074" name="圖片 16" descr="image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00" y="3727763"/>
            <a:ext cx="38671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圖片 18" descr="image0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800" y="3727763"/>
            <a:ext cx="38862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718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2.5</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5"/>
            </a:pPr>
            <a:r>
              <a:rPr lang="en-US" altLang="zh-TW" smtClean="0"/>
              <a:t>Inconsistent Cell Leakage Power</a:t>
            </a:r>
          </a:p>
          <a:p>
            <a:pPr lvl="1"/>
            <a:r>
              <a:rPr lang="en-US" altLang="zh-TW" smtClean="0"/>
              <a:t>Primetime returned</a:t>
            </a:r>
          </a:p>
          <a:p>
            <a:pPr lvl="1"/>
            <a:endParaRPr lang="en-US" altLang="zh-TW"/>
          </a:p>
          <a:p>
            <a:pPr lvl="1"/>
            <a:endParaRPr lang="en-US" altLang="zh-TW" smtClean="0"/>
          </a:p>
          <a:p>
            <a:pPr lvl="1"/>
            <a:endParaRPr lang="en-US" altLang="zh-TW"/>
          </a:p>
          <a:p>
            <a:pPr lvl="1"/>
            <a:endParaRPr lang="en-US" altLang="zh-TW" smtClean="0"/>
          </a:p>
          <a:p>
            <a:pPr lvl="1"/>
            <a:r>
              <a:rPr lang="en-US" altLang="zh-TW" smtClean="0"/>
              <a:t>single mode ETM</a:t>
            </a:r>
          </a:p>
          <a:p>
            <a:pPr lvl="1"/>
            <a:endParaRPr lang="en-US" altLang="zh-TW"/>
          </a:p>
          <a:p>
            <a:pPr lvl="1"/>
            <a:endParaRPr lang="en-US" altLang="zh-TW" smtClean="0"/>
          </a:p>
          <a:p>
            <a:pPr lvl="1"/>
            <a:endParaRPr lang="en-US" altLang="zh-TW"/>
          </a:p>
          <a:p>
            <a:pPr lvl="1"/>
            <a:endParaRPr lang="en-US" altLang="zh-TW" smtClean="0"/>
          </a:p>
          <a:p>
            <a:pPr lvl="1"/>
            <a:endParaRPr lang="en-US" altLang="zh-TW"/>
          </a:p>
          <a:p>
            <a:pPr lvl="1"/>
            <a:r>
              <a:rPr lang="en-US" altLang="zh-TW" smtClean="0"/>
              <a:t>Solution</a:t>
            </a:r>
          </a:p>
          <a:p>
            <a:pPr lvl="2"/>
            <a:r>
              <a:rPr lang="en-US" altLang="zh-TW" b="1" smtClean="0"/>
              <a:t>Ask AC &amp; RD re-gen ETM</a:t>
            </a:r>
          </a:p>
          <a:p>
            <a:pPr lvl="2"/>
            <a:r>
              <a:rPr lang="en-US" altLang="zh-TW" smtClean="0"/>
              <a:t>The lib attribute, cell_leakage_power, is added by fetm according to powerdownfile</a:t>
            </a:r>
          </a:p>
          <a:p>
            <a:pPr lvl="1"/>
            <a:endParaRPr lang="zh-TW" altLang="en-US"/>
          </a:p>
        </p:txBody>
      </p:sp>
      <p:sp>
        <p:nvSpPr>
          <p:cNvPr id="4" name="矩形 3"/>
          <p:cNvSpPr/>
          <p:nvPr/>
        </p:nvSpPr>
        <p:spPr>
          <a:xfrm>
            <a:off x="1080000" y="2609850"/>
            <a:ext cx="7677150" cy="9143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a:t>Error: Found</a:t>
            </a:r>
            <a:r>
              <a:rPr lang="en-US" altLang="zh-TW" b="1"/>
              <a:t> different values defined for attribute 'cell_leakage_power',</a:t>
            </a:r>
            <a:r>
              <a:rPr lang="en-US" altLang="zh-TW"/>
              <a:t> 1910537344.000000 and 8139100.000000 in the models, cannot merge them. (MODEL-18)</a:t>
            </a:r>
            <a:endParaRPr lang="zh-TW" altLang="zh-TW"/>
          </a:p>
        </p:txBody>
      </p:sp>
      <p:pic>
        <p:nvPicPr>
          <p:cNvPr id="1026" name="圖片 13" descr="image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4027050"/>
            <a:ext cx="381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圖片 15" descr="image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438" y="4027050"/>
            <a:ext cx="38195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4"/>
          <p:cNvPicPr>
            <a:picLocks noChangeAspect="1"/>
          </p:cNvPicPr>
          <p:nvPr/>
        </p:nvPicPr>
        <p:blipFill>
          <a:blip r:embed="rId4"/>
          <a:stretch>
            <a:fillRect/>
          </a:stretch>
        </p:blipFill>
        <p:spPr>
          <a:xfrm>
            <a:off x="5507396" y="6081900"/>
            <a:ext cx="3336567" cy="677475"/>
          </a:xfrm>
          <a:prstGeom prst="rect">
            <a:avLst/>
          </a:prstGeom>
        </p:spPr>
      </p:pic>
    </p:spTree>
    <p:extLst>
      <p:ext uri="{BB962C8B-B14F-4D97-AF65-F5344CB8AC3E}">
        <p14:creationId xmlns:p14="http://schemas.microsoft.com/office/powerpoint/2010/main" val="623385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2.6</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6"/>
            </a:pPr>
            <a:r>
              <a:rPr lang="en-US" altLang="zh-TW" smtClean="0"/>
              <a:t>Library file is invalid for merging</a:t>
            </a:r>
          </a:p>
          <a:p>
            <a:pPr lvl="1"/>
            <a:r>
              <a:rPr lang="en-US" altLang="zh-TW" smtClean="0"/>
              <a:t>Primetime returned</a:t>
            </a:r>
          </a:p>
          <a:p>
            <a:pPr lvl="1"/>
            <a:endParaRPr lang="en-US" altLang="zh-TW"/>
          </a:p>
          <a:p>
            <a:pPr lvl="1"/>
            <a:endParaRPr lang="en-US" altLang="zh-TW" smtClean="0"/>
          </a:p>
          <a:p>
            <a:pPr lvl="1"/>
            <a:endParaRPr lang="en-US" altLang="zh-TW"/>
          </a:p>
          <a:p>
            <a:pPr lvl="1"/>
            <a:endParaRPr lang="en-US" altLang="zh-TW" smtClean="0"/>
          </a:p>
          <a:p>
            <a:pPr lvl="1"/>
            <a:r>
              <a:rPr lang="en-US" altLang="zh-TW" smtClean="0"/>
              <a:t>Solution</a:t>
            </a:r>
          </a:p>
          <a:p>
            <a:pPr lvl="2"/>
            <a:r>
              <a:rPr lang="en-US" altLang="zh-TW" smtClean="0"/>
              <a:t>Check if the input libraries are merged ETM. The merged ETM can not be merged again.</a:t>
            </a:r>
          </a:p>
          <a:p>
            <a:pPr lvl="2"/>
            <a:r>
              <a:rPr lang="en-US" altLang="zh-TW" smtClean="0"/>
              <a:t>How to check if the ETM is a merged ETM?</a:t>
            </a:r>
          </a:p>
          <a:p>
            <a:pPr lvl="3"/>
            <a:r>
              <a:rPr lang="en-US" altLang="zh-TW" smtClean="0"/>
              <a:t>grep if there is a keyword of “MODE DEFINITION” in ETM</a:t>
            </a:r>
          </a:p>
          <a:p>
            <a:pPr lvl="2"/>
            <a:endParaRPr lang="en-US" altLang="zh-TW" smtClean="0"/>
          </a:p>
          <a:p>
            <a:endParaRPr lang="zh-TW" altLang="en-US"/>
          </a:p>
        </p:txBody>
      </p:sp>
      <p:pic>
        <p:nvPicPr>
          <p:cNvPr id="4" name="圖片 3"/>
          <p:cNvPicPr>
            <a:picLocks noChangeAspect="1"/>
          </p:cNvPicPr>
          <p:nvPr/>
        </p:nvPicPr>
        <p:blipFill>
          <a:blip r:embed="rId2"/>
          <a:stretch>
            <a:fillRect/>
          </a:stretch>
        </p:blipFill>
        <p:spPr>
          <a:xfrm>
            <a:off x="1080000" y="2616234"/>
            <a:ext cx="7716327" cy="847843"/>
          </a:xfrm>
          <a:prstGeom prst="rect">
            <a:avLst/>
          </a:prstGeom>
        </p:spPr>
      </p:pic>
      <p:sp>
        <p:nvSpPr>
          <p:cNvPr id="5" name="矩形 4"/>
          <p:cNvSpPr/>
          <p:nvPr/>
        </p:nvSpPr>
        <p:spPr>
          <a:xfrm>
            <a:off x="601152" y="4705350"/>
            <a:ext cx="8195175" cy="1352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z="1400" smtClean="0">
                <a:latin typeface="Courier New" panose="02070309020205020404" pitchFamily="49" charset="0"/>
                <a:cs typeface="Courier New" panose="02070309020205020404" pitchFamily="49" charset="0"/>
              </a:rPr>
              <a:t>% grep </a:t>
            </a:r>
            <a:r>
              <a:rPr lang="en-US" altLang="zh-TW" sz="1400">
                <a:latin typeface="Courier New" panose="02070309020205020404" pitchFamily="49" charset="0"/>
                <a:cs typeface="Courier New" panose="02070309020205020404" pitchFamily="49" charset="0"/>
              </a:rPr>
              <a:t>"MODE DEFINITION" </a:t>
            </a:r>
            <a:r>
              <a:rPr lang="en-US" altLang="zh-TW" sz="1400" smtClean="0">
                <a:latin typeface="Courier New" panose="02070309020205020404" pitchFamily="49" charset="0"/>
                <a:cs typeface="Courier New" panose="02070309020205020404" pitchFamily="49" charset="0"/>
              </a:rPr>
              <a:t>otn_top_post_ffg0p99v125c_cmin.lib</a:t>
            </a:r>
          </a:p>
          <a:p>
            <a:r>
              <a:rPr lang="en-US" altLang="zh-TW" sz="1400" smtClean="0">
                <a:solidFill>
                  <a:srgbClr val="FFC000"/>
                </a:solidFill>
                <a:latin typeface="Courier New" panose="02070309020205020404" pitchFamily="49" charset="0"/>
                <a:cs typeface="Courier New" panose="02070309020205020404" pitchFamily="49" charset="0"/>
              </a:rPr>
              <a:t>  #</a:t>
            </a:r>
            <a:r>
              <a:rPr lang="zh-TW" altLang="en-US" sz="1400" smtClean="0">
                <a:solidFill>
                  <a:srgbClr val="FFC000"/>
                </a:solidFill>
                <a:latin typeface="Courier New" panose="02070309020205020404" pitchFamily="49" charset="0"/>
                <a:cs typeface="Courier New" panose="02070309020205020404" pitchFamily="49" charset="0"/>
              </a:rPr>
              <a:t> </a:t>
            </a:r>
            <a:r>
              <a:rPr lang="en-US" altLang="zh-TW" sz="1400" smtClean="0">
                <a:solidFill>
                  <a:srgbClr val="FFC000"/>
                </a:solidFill>
                <a:latin typeface="Courier New" panose="02070309020205020404" pitchFamily="49" charset="0"/>
                <a:cs typeface="Courier New" panose="02070309020205020404" pitchFamily="49" charset="0"/>
              </a:rPr>
              <a:t>Returned nothing means this is not a merged ETM </a:t>
            </a:r>
          </a:p>
          <a:p>
            <a:r>
              <a:rPr lang="en-US" altLang="zh-TW" sz="1400" smtClean="0">
                <a:latin typeface="Courier New" panose="02070309020205020404" pitchFamily="49" charset="0"/>
                <a:cs typeface="Courier New" panose="02070309020205020404" pitchFamily="49" charset="0"/>
              </a:rPr>
              <a:t>%</a:t>
            </a:r>
            <a:r>
              <a:rPr lang="en-US" altLang="zh-TW" sz="1400">
                <a:latin typeface="Courier New" panose="02070309020205020404" pitchFamily="49" charset="0"/>
                <a:cs typeface="Courier New" panose="02070309020205020404" pitchFamily="49" charset="0"/>
              </a:rPr>
              <a:t> grep "MODE </a:t>
            </a:r>
            <a:r>
              <a:rPr lang="en-US" altLang="zh-TW" sz="1400" smtClean="0">
                <a:latin typeface="Courier New" panose="02070309020205020404" pitchFamily="49" charset="0"/>
                <a:cs typeface="Courier New" panose="02070309020205020404" pitchFamily="49" charset="0"/>
              </a:rPr>
              <a:t>DEFINITION“ merged_post_lib/otn_top_post_ffg0p99v125c_cmin.lib </a:t>
            </a:r>
            <a:endParaRPr lang="en-US" altLang="zh-TW" sz="1400">
              <a:latin typeface="Courier New" panose="02070309020205020404" pitchFamily="49" charset="0"/>
              <a:cs typeface="Courier New" panose="02070309020205020404" pitchFamily="49" charset="0"/>
            </a:endParaRPr>
          </a:p>
          <a:p>
            <a:r>
              <a:rPr lang="en-US" altLang="zh-TW" sz="1400" smtClean="0">
                <a:latin typeface="Courier New" panose="02070309020205020404" pitchFamily="49" charset="0"/>
                <a:cs typeface="Courier New" panose="02070309020205020404" pitchFamily="49" charset="0"/>
              </a:rPr>
              <a:t>  /* </a:t>
            </a:r>
            <a:r>
              <a:rPr lang="en-US" altLang="zh-TW" sz="1400">
                <a:latin typeface="Courier New" panose="02070309020205020404" pitchFamily="49" charset="0"/>
                <a:cs typeface="Courier New" panose="02070309020205020404" pitchFamily="49" charset="0"/>
              </a:rPr>
              <a:t>MODE DEFINITIONS start here */</a:t>
            </a:r>
          </a:p>
          <a:p>
            <a:r>
              <a:rPr lang="en-US" altLang="zh-TW" sz="1400" smtClean="0">
                <a:latin typeface="Courier New" panose="02070309020205020404" pitchFamily="49" charset="0"/>
                <a:cs typeface="Courier New" panose="02070309020205020404" pitchFamily="49" charset="0"/>
              </a:rPr>
              <a:t>  /* </a:t>
            </a:r>
            <a:r>
              <a:rPr lang="en-US" altLang="zh-TW" sz="1400">
                <a:latin typeface="Courier New" panose="02070309020205020404" pitchFamily="49" charset="0"/>
                <a:cs typeface="Courier New" panose="02070309020205020404" pitchFamily="49" charset="0"/>
              </a:rPr>
              <a:t>MODE DEFINITIONS end here </a:t>
            </a:r>
            <a:r>
              <a:rPr lang="en-US" altLang="zh-TW" sz="1400" smtClean="0">
                <a:latin typeface="Courier New" panose="02070309020205020404" pitchFamily="49" charset="0"/>
                <a:cs typeface="Courier New" panose="02070309020205020404" pitchFamily="49" charset="0"/>
              </a:rPr>
              <a:t>*/</a:t>
            </a:r>
          </a:p>
          <a:p>
            <a:r>
              <a:rPr lang="en-US" altLang="zh-TW" sz="1400" smtClean="0">
                <a:solidFill>
                  <a:srgbClr val="FFC000"/>
                </a:solidFill>
                <a:latin typeface="Courier New" panose="02070309020205020404" pitchFamily="49" charset="0"/>
                <a:cs typeface="Courier New" panose="02070309020205020404" pitchFamily="49" charset="0"/>
              </a:rPr>
              <a:t>  # If there is a “MODE DEFINITION” in ETM means this is a merged ETM</a:t>
            </a:r>
            <a:endParaRPr lang="en-US" altLang="zh-TW" sz="1400">
              <a:solidFill>
                <a:srgbClr val="FFC000"/>
              </a:solidFill>
              <a:latin typeface="Courier New" panose="02070309020205020404" pitchFamily="49" charset="0"/>
              <a:cs typeface="Courier New" panose="02070309020205020404" pitchFamily="49" charset="0"/>
            </a:endParaRPr>
          </a:p>
          <a:p>
            <a:endParaRPr lang="en-US" altLang="zh-TW" sz="1400" smtClean="0"/>
          </a:p>
        </p:txBody>
      </p:sp>
    </p:spTree>
    <p:extLst>
      <p:ext uri="{BB962C8B-B14F-4D97-AF65-F5344CB8AC3E}">
        <p14:creationId xmlns:p14="http://schemas.microsoft.com/office/powerpoint/2010/main" val="974475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Introduction</a:t>
            </a:r>
            <a:endParaRPr lang="zh-TW" altLang="en-US"/>
          </a:p>
        </p:txBody>
      </p:sp>
      <p:sp>
        <p:nvSpPr>
          <p:cNvPr id="3" name="內容版面配置區 2"/>
          <p:cNvSpPr>
            <a:spLocks noGrp="1"/>
          </p:cNvSpPr>
          <p:nvPr>
            <p:ph sz="quarter" idx="10"/>
          </p:nvPr>
        </p:nvSpPr>
        <p:spPr/>
        <p:txBody>
          <a:bodyPr/>
          <a:lstStyle/>
          <a:p>
            <a:r>
              <a:rPr lang="en-US" altLang="zh-TW" dirty="0" smtClean="0"/>
              <a:t>Merging multiple modes into a mode group</a:t>
            </a:r>
          </a:p>
          <a:p>
            <a:pPr lvl="1"/>
            <a:r>
              <a:rPr lang="en-US" altLang="zh-TW" dirty="0"/>
              <a:t>To create a merged model that merges multiple modes into a single mode group</a:t>
            </a:r>
          </a:p>
          <a:p>
            <a:pPr lvl="1"/>
            <a:r>
              <a:rPr lang="en-US" altLang="zh-TW" dirty="0" smtClean="0"/>
              <a:t>The </a:t>
            </a:r>
            <a:r>
              <a:rPr lang="en-US" altLang="zh-TW" dirty="0"/>
              <a:t>resulting merged.lib contains mode-specific arcs where the model behaviors differ</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4353063"/>
              </p:ext>
            </p:extLst>
          </p:nvPr>
        </p:nvGraphicFramePr>
        <p:xfrm>
          <a:off x="786581" y="2956552"/>
          <a:ext cx="3917912" cy="1325880"/>
        </p:xfrm>
        <a:graphic>
          <a:graphicData uri="http://schemas.openxmlformats.org/drawingml/2006/table">
            <a:tbl>
              <a:tblPr firstRow="1" bandRow="1">
                <a:tableStyleId>{5940675A-B579-460E-94D1-54222C63F5DA}</a:tableStyleId>
              </a:tblPr>
              <a:tblGrid>
                <a:gridCol w="3917912">
                  <a:extLst>
                    <a:ext uri="{9D8B030D-6E8A-4147-A177-3AD203B41FA5}">
                      <a16:colId xmlns:a16="http://schemas.microsoft.com/office/drawing/2014/main" val="748312557"/>
                    </a:ext>
                  </a:extLst>
                </a:gridCol>
              </a:tblGrid>
              <a:tr h="370840">
                <a:tc>
                  <a:txBody>
                    <a:bodyPr/>
                    <a:lstStyle/>
                    <a:p>
                      <a:r>
                        <a:rPr lang="en-US" altLang="zh-TW" b="1" smtClean="0">
                          <a:solidFill>
                            <a:schemeClr val="tx1">
                              <a:lumMod val="50000"/>
                            </a:schemeClr>
                          </a:solidFill>
                          <a:latin typeface="Courier New" panose="02070309020205020404" pitchFamily="49" charset="0"/>
                          <a:cs typeface="Courier New" panose="02070309020205020404" pitchFamily="49" charset="0"/>
                        </a:rPr>
                        <a:t>merge_models</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-group_name {etm_mode}</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-mode_names {</a:t>
                      </a:r>
                      <a:r>
                        <a:rPr lang="en-US" altLang="zh-TW" b="1" baseline="0" smtClean="0">
                          <a:solidFill>
                            <a:srgbClr val="FF0000"/>
                          </a:solidFill>
                          <a:latin typeface="Courier New" panose="02070309020205020404" pitchFamily="49" charset="0"/>
                          <a:cs typeface="Courier New" panose="02070309020205020404" pitchFamily="49" charset="0"/>
                        </a:rPr>
                        <a:t>capture shift</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-lib_files {</a:t>
                      </a:r>
                      <a:r>
                        <a:rPr lang="en-US" altLang="zh-TW" b="1" baseline="0" smtClean="0">
                          <a:solidFill>
                            <a:srgbClr val="FF0000"/>
                          </a:solidFill>
                          <a:latin typeface="Courier New" panose="02070309020205020404" pitchFamily="49" charset="0"/>
                          <a:cs typeface="Courier New" panose="02070309020205020404" pitchFamily="49" charset="0"/>
                        </a:rPr>
                        <a:t>capture.lib shift.lib</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-output merged.lib</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-format {lib db}</a:t>
                      </a:r>
                    </a:p>
                  </a:txBody>
                  <a:tcPr/>
                </a:tc>
                <a:extLst>
                  <a:ext uri="{0D108BD9-81ED-4DB2-BD59-A6C34878D82A}">
                    <a16:rowId xmlns:a16="http://schemas.microsoft.com/office/drawing/2014/main" val="421758092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21832711"/>
              </p:ext>
            </p:extLst>
          </p:nvPr>
        </p:nvGraphicFramePr>
        <p:xfrm>
          <a:off x="4996448" y="2956552"/>
          <a:ext cx="3935507" cy="3794760"/>
        </p:xfrm>
        <a:graphic>
          <a:graphicData uri="http://schemas.openxmlformats.org/drawingml/2006/table">
            <a:tbl>
              <a:tblPr firstRow="1" bandRow="1">
                <a:tableStyleId>{5940675A-B579-460E-94D1-54222C63F5DA}</a:tableStyleId>
              </a:tblPr>
              <a:tblGrid>
                <a:gridCol w="3935507">
                  <a:extLst>
                    <a:ext uri="{9D8B030D-6E8A-4147-A177-3AD203B41FA5}">
                      <a16:colId xmlns:a16="http://schemas.microsoft.com/office/drawing/2014/main" val="748312557"/>
                    </a:ext>
                  </a:extLst>
                </a:gridCol>
              </a:tblGrid>
              <a:tr h="370840">
                <a:tc>
                  <a:txBody>
                    <a:bodyPr/>
                    <a:lstStyle/>
                    <a:p>
                      <a:r>
                        <a:rPr lang="en-US" altLang="zh-TW" b="1" smtClean="0">
                          <a:solidFill>
                            <a:schemeClr val="tx1">
                              <a:lumMod val="50000"/>
                            </a:schemeClr>
                          </a:solidFill>
                          <a:latin typeface="Courier New" panose="02070309020205020404" pitchFamily="49" charset="0"/>
                          <a:cs typeface="Courier New" panose="02070309020205020404" pitchFamily="49" charset="0"/>
                        </a:rPr>
                        <a:t>library(“...”) {</a:t>
                      </a:r>
                    </a:p>
                    <a:p>
                      <a:r>
                        <a:rPr lang="en-US" altLang="zh-TW" b="1"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smtClean="0">
                          <a:solidFill>
                            <a:schemeClr val="tx1">
                              <a:lumMod val="50000"/>
                            </a:schemeClr>
                          </a:solidFill>
                          <a:latin typeface="Courier New" panose="02070309020205020404" pitchFamily="49" charset="0"/>
                          <a:cs typeface="Courier New" panose="02070309020205020404" pitchFamily="49" charset="0"/>
                        </a:rPr>
                        <a:t>  mode_definition</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(etm_mode)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mode_value (</a:t>
                      </a:r>
                      <a:r>
                        <a:rPr lang="en-US" altLang="zh-TW" b="1" baseline="0" smtClean="0">
                          <a:solidFill>
                            <a:srgbClr val="FF0000"/>
                          </a:solidFill>
                          <a:latin typeface="Courier New" panose="02070309020205020404" pitchFamily="49" charset="0"/>
                          <a:cs typeface="Courier New" panose="02070309020205020404" pitchFamily="49" charset="0"/>
                        </a:rPr>
                        <a:t>capture</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mode_value (</a:t>
                      </a:r>
                      <a:r>
                        <a:rPr lang="en-US" altLang="zh-TW" b="1" baseline="0" smtClean="0">
                          <a:solidFill>
                            <a:srgbClr val="FF0000"/>
                          </a:solidFill>
                          <a:latin typeface="Courier New" panose="02070309020205020404" pitchFamily="49" charset="0"/>
                          <a:cs typeface="Courier New" panose="02070309020205020404" pitchFamily="49" charset="0"/>
                        </a:rPr>
                        <a:t>shift</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pin(“...”)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timing()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mode (etm_mode, “</a:t>
                      </a:r>
                      <a:r>
                        <a:rPr lang="en-US" altLang="zh-TW" b="1" baseline="0" smtClean="0">
                          <a:solidFill>
                            <a:srgbClr val="FF0000"/>
                          </a:solidFill>
                          <a:latin typeface="Courier New" panose="02070309020205020404" pitchFamily="49" charset="0"/>
                          <a:cs typeface="Courier New" panose="02070309020205020404" pitchFamily="49" charset="0"/>
                        </a:rPr>
                        <a:t>capture</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timing()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mode (etm_mode, “</a:t>
                      </a:r>
                      <a:r>
                        <a:rPr lang="en-US" altLang="zh-TW" b="1" baseline="0" smtClean="0">
                          <a:solidFill>
                            <a:srgbClr val="FF0000"/>
                          </a:solidFill>
                          <a:latin typeface="Courier New" panose="02070309020205020404" pitchFamily="49" charset="0"/>
                          <a:cs typeface="Courier New" panose="02070309020205020404" pitchFamily="49" charset="0"/>
                        </a:rPr>
                        <a:t>shift</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4217580926"/>
                  </a:ext>
                </a:extLst>
              </a:tr>
            </a:tbl>
          </a:graphicData>
        </a:graphic>
      </p:graphicFrame>
      <p:sp>
        <p:nvSpPr>
          <p:cNvPr id="6" name="文字方塊 5"/>
          <p:cNvSpPr txBox="1"/>
          <p:nvPr/>
        </p:nvSpPr>
        <p:spPr>
          <a:xfrm>
            <a:off x="788045" y="4354071"/>
            <a:ext cx="3916448" cy="1477328"/>
          </a:xfrm>
          <a:prstGeom prst="rect">
            <a:avLst/>
          </a:prstGeom>
          <a:noFill/>
        </p:spPr>
        <p:txBody>
          <a:bodyPr wrap="square" rtlCol="0">
            <a:spAutoFit/>
          </a:bodyPr>
          <a:lstStyle/>
          <a:p>
            <a:r>
              <a:rPr lang="en-US" altLang="zh-TW" sz="1500" smtClean="0"/>
              <a:t>Use </a:t>
            </a:r>
            <a:r>
              <a:rPr lang="en-US" altLang="zh-TW" sz="1500"/>
              <a:t>the -mode_names option to specify the list of mode names.</a:t>
            </a:r>
          </a:p>
          <a:p>
            <a:endParaRPr lang="en-US" altLang="zh-TW" sz="1500"/>
          </a:p>
          <a:p>
            <a:r>
              <a:rPr lang="en-US" altLang="zh-TW" sz="1500"/>
              <a:t>Use the -lib_files option to specify the input .lib model files, exactly in the same number and order given in the -mode_names option.</a:t>
            </a:r>
            <a:endParaRPr lang="zh-TW" altLang="en-US" sz="1500"/>
          </a:p>
        </p:txBody>
      </p:sp>
      <p:sp>
        <p:nvSpPr>
          <p:cNvPr id="7" name="向右箭號 6"/>
          <p:cNvSpPr/>
          <p:nvPr/>
        </p:nvSpPr>
        <p:spPr>
          <a:xfrm>
            <a:off x="4791776" y="3553381"/>
            <a:ext cx="136448" cy="132221"/>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12700">
                <a:solidFill>
                  <a:schemeClr val="tx1"/>
                </a:solidFill>
              </a:ln>
            </a:endParaRPr>
          </a:p>
        </p:txBody>
      </p:sp>
    </p:spTree>
    <p:extLst>
      <p:ext uri="{BB962C8B-B14F-4D97-AF65-F5344CB8AC3E}">
        <p14:creationId xmlns:p14="http://schemas.microsoft.com/office/powerpoint/2010/main" val="1141305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Appendix - </a:t>
            </a:r>
            <a:r>
              <a:rPr lang="en-US" altLang="zh-TW" smtClean="0"/>
              <a:t>2.7</a:t>
            </a:r>
            <a:endParaRPr lang="zh-TW" altLang="en-US"/>
          </a:p>
        </p:txBody>
      </p:sp>
      <p:sp>
        <p:nvSpPr>
          <p:cNvPr id="3" name="內容版面配置區 2"/>
          <p:cNvSpPr>
            <a:spLocks noGrp="1"/>
          </p:cNvSpPr>
          <p:nvPr>
            <p:ph sz="quarter" idx="10"/>
          </p:nvPr>
        </p:nvSpPr>
        <p:spPr/>
        <p:txBody>
          <a:bodyPr/>
          <a:lstStyle/>
          <a:p>
            <a:pPr marL="342900" indent="-342900">
              <a:buFont typeface="+mj-lt"/>
              <a:buAutoNum type="arabicPeriod" startAt="7"/>
            </a:pPr>
            <a:r>
              <a:rPr lang="en-US" altLang="zh-TW" smtClean="0"/>
              <a:t>Inconsistent definition of generated clock</a:t>
            </a:r>
          </a:p>
          <a:p>
            <a:pPr lvl="1"/>
            <a:r>
              <a:rPr lang="en-US" altLang="zh-TW" smtClean="0"/>
              <a:t>Primetime returned</a:t>
            </a:r>
          </a:p>
          <a:p>
            <a:pPr lvl="1"/>
            <a:endParaRPr lang="en-US" altLang="zh-TW"/>
          </a:p>
          <a:p>
            <a:pPr lvl="1"/>
            <a:endParaRPr lang="en-US" altLang="zh-TW" smtClean="0"/>
          </a:p>
          <a:p>
            <a:pPr lvl="1"/>
            <a:r>
              <a:rPr lang="en-US" altLang="zh-TW" smtClean="0"/>
              <a:t>Solution</a:t>
            </a:r>
          </a:p>
          <a:p>
            <a:pPr lvl="2"/>
            <a:r>
              <a:rPr lang="en-US" altLang="zh-TW" smtClean="0"/>
              <a:t>Ask AC &amp; RD checks the clock definition in mode SDC and re-gen ETM</a:t>
            </a:r>
            <a:endParaRPr lang="zh-TW" altLang="en-US"/>
          </a:p>
        </p:txBody>
      </p:sp>
      <p:pic>
        <p:nvPicPr>
          <p:cNvPr id="5" name="圖片 4"/>
          <p:cNvPicPr>
            <a:picLocks noChangeAspect="1"/>
          </p:cNvPicPr>
          <p:nvPr/>
        </p:nvPicPr>
        <p:blipFill>
          <a:blip r:embed="rId2"/>
          <a:stretch>
            <a:fillRect/>
          </a:stretch>
        </p:blipFill>
        <p:spPr>
          <a:xfrm>
            <a:off x="250451" y="2613694"/>
            <a:ext cx="8716591" cy="457264"/>
          </a:xfrm>
          <a:prstGeom prst="rect">
            <a:avLst/>
          </a:prstGeom>
        </p:spPr>
      </p:pic>
    </p:spTree>
    <p:extLst>
      <p:ext uri="{BB962C8B-B14F-4D97-AF65-F5344CB8AC3E}">
        <p14:creationId xmlns:p14="http://schemas.microsoft.com/office/powerpoint/2010/main" val="3661283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Appendix 3.1</a:t>
            </a:r>
            <a:endParaRPr lang="zh-TW" altLang="en-US"/>
          </a:p>
        </p:txBody>
      </p:sp>
      <p:sp>
        <p:nvSpPr>
          <p:cNvPr id="3" name="內容版面配置區 2"/>
          <p:cNvSpPr>
            <a:spLocks noGrp="1"/>
          </p:cNvSpPr>
          <p:nvPr>
            <p:ph sz="quarter" idx="10"/>
          </p:nvPr>
        </p:nvSpPr>
        <p:spPr/>
        <p:txBody>
          <a:bodyPr/>
          <a:lstStyle/>
          <a:p>
            <a:r>
              <a:rPr lang="en-US" altLang="zh-TW" smtClean="0"/>
              <a:t>Updated on 2023/09/01</a:t>
            </a:r>
          </a:p>
          <a:p>
            <a:r>
              <a:rPr lang="en-US" altLang="zh-TW" smtClean="0"/>
              <a:t>There is a new argument, “-tolerance 0”,  in merging*.pt</a:t>
            </a:r>
          </a:p>
          <a:p>
            <a:pPr lvl="1"/>
            <a:r>
              <a:rPr lang="en-US" altLang="zh-TW" smtClean="0"/>
              <a:t>There is be a 0.04 tolerance by default, which brings merged values</a:t>
            </a:r>
          </a:p>
          <a:p>
            <a:pPr lvl="1"/>
            <a:r>
              <a:rPr lang="en-US" altLang="zh-TW" smtClean="0"/>
              <a:t>In this update, the tolerance is set to be 0, there will be no merged values</a:t>
            </a:r>
          </a:p>
          <a:p>
            <a:pPr lvl="1"/>
            <a:r>
              <a:rPr lang="en-US" altLang="zh-TW" smtClean="0"/>
              <a:t>If there are same values between multiple modes, there will be a merged table</a:t>
            </a:r>
          </a:p>
        </p:txBody>
      </p:sp>
      <p:sp>
        <p:nvSpPr>
          <p:cNvPr id="4" name="矩形 3"/>
          <p:cNvSpPr/>
          <p:nvPr/>
        </p:nvSpPr>
        <p:spPr>
          <a:xfrm>
            <a:off x="609601" y="3492718"/>
            <a:ext cx="8282647" cy="262728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zh-TW" sz="1100">
                <a:latin typeface="Courier New" panose="02070309020205020404" pitchFamily="49" charset="0"/>
                <a:cs typeface="Courier New" panose="02070309020205020404" pitchFamily="49" charset="0"/>
              </a:rPr>
              <a:t>timing () {</a:t>
            </a:r>
          </a:p>
          <a:p>
            <a:r>
              <a:rPr lang="en-US" altLang="zh-TW" sz="1100">
                <a:latin typeface="Courier New" panose="02070309020205020404" pitchFamily="49" charset="0"/>
                <a:cs typeface="Courier New" panose="02070309020205020404" pitchFamily="49" charset="0"/>
              </a:rPr>
              <a:t>      min_delay_flag : true ;</a:t>
            </a:r>
          </a:p>
          <a:p>
            <a:r>
              <a:rPr lang="en-US" altLang="zh-TW" sz="1100">
                <a:latin typeface="Courier New" panose="02070309020205020404" pitchFamily="49" charset="0"/>
                <a:cs typeface="Courier New" panose="02070309020205020404" pitchFamily="49" charset="0"/>
              </a:rPr>
              <a:t>      timing_type : min_clock_tree_path ;</a:t>
            </a:r>
          </a:p>
          <a:p>
            <a:r>
              <a:rPr lang="en-US" altLang="zh-TW" sz="1100">
                <a:latin typeface="Courier New" panose="02070309020205020404" pitchFamily="49" charset="0"/>
                <a:cs typeface="Courier New" panose="02070309020205020404" pitchFamily="49" charset="0"/>
              </a:rPr>
              <a:t>      timing_sense : positive_unate ;</a:t>
            </a:r>
          </a:p>
          <a:p>
            <a:r>
              <a:rPr lang="en-US" altLang="zh-TW" sz="1100">
                <a:latin typeface="Courier New" panose="02070309020205020404" pitchFamily="49" charset="0"/>
                <a:cs typeface="Courier New" panose="02070309020205020404" pitchFamily="49" charset="0"/>
              </a:rPr>
              <a:t>      mode(etm_modes_1, "</a:t>
            </a:r>
            <a:r>
              <a:rPr lang="en-US" altLang="zh-TW" sz="1100" b="1">
                <a:solidFill>
                  <a:srgbClr val="FF0000"/>
                </a:solidFill>
                <a:latin typeface="Courier New" panose="02070309020205020404" pitchFamily="49" charset="0"/>
                <a:cs typeface="Courier New" panose="02070309020205020404" pitchFamily="49" charset="0"/>
              </a:rPr>
              <a:t>capture shift</a:t>
            </a:r>
            <a:r>
              <a:rPr lang="en-US" altLang="zh-TW" sz="1100">
                <a:latin typeface="Courier New" panose="02070309020205020404" pitchFamily="49" charset="0"/>
                <a:cs typeface="Courier New" panose="02070309020205020404" pitchFamily="49" charset="0"/>
              </a:rPr>
              <a:t>");</a:t>
            </a:r>
          </a:p>
          <a:p>
            <a:r>
              <a:rPr lang="en-US" altLang="zh-TW" sz="1100">
                <a:latin typeface="Courier New" panose="02070309020205020404" pitchFamily="49" charset="0"/>
                <a:cs typeface="Courier New" panose="02070309020205020404" pitchFamily="49" charset="0"/>
              </a:rPr>
              <a:t>      /* comment : from another design; */</a:t>
            </a:r>
          </a:p>
          <a:p>
            <a:r>
              <a:rPr lang="en-US" altLang="zh-TW" sz="1100">
                <a:latin typeface="Courier New" panose="02070309020205020404" pitchFamily="49" charset="0"/>
                <a:cs typeface="Courier New" panose="02070309020205020404" pitchFamily="49" charset="0"/>
              </a:rPr>
              <a:t>      cell_rise( f_itrans ){</a:t>
            </a:r>
          </a:p>
          <a:p>
            <a:r>
              <a:rPr lang="en-US" altLang="zh-TW" sz="1100">
                <a:latin typeface="Courier New" panose="02070309020205020404" pitchFamily="49" charset="0"/>
                <a:cs typeface="Courier New" panose="02070309020205020404" pitchFamily="49" charset="0"/>
              </a:rPr>
              <a:t>          index_1 ( "0.000000, 0.004385, 0.015721, 0.037370, 0.071099, 0.150000, 0.469074");</a:t>
            </a:r>
          </a:p>
          <a:p>
            <a:r>
              <a:rPr lang="en-US" altLang="zh-TW" sz="1100">
                <a:latin typeface="Courier New" panose="02070309020205020404" pitchFamily="49" charset="0"/>
                <a:cs typeface="Courier New" panose="02070309020205020404" pitchFamily="49" charset="0"/>
              </a:rPr>
              <a:t>          values ( "0.070790, 0.072780, 0.076824, 0.081551, 0.086487, 0.093953, 0.111418");</a:t>
            </a:r>
          </a:p>
          <a:p>
            <a:r>
              <a:rPr lang="en-US" altLang="zh-TW" sz="1100">
                <a:latin typeface="Courier New" panose="02070309020205020404" pitchFamily="49" charset="0"/>
                <a:cs typeface="Courier New" panose="02070309020205020404" pitchFamily="49" charset="0"/>
              </a:rPr>
              <a:t>      }</a:t>
            </a:r>
          </a:p>
          <a:p>
            <a:r>
              <a:rPr lang="en-US" altLang="zh-TW" sz="1100">
                <a:latin typeface="Courier New" panose="02070309020205020404" pitchFamily="49" charset="0"/>
                <a:cs typeface="Courier New" panose="02070309020205020404" pitchFamily="49" charset="0"/>
              </a:rPr>
              <a:t>      cell_fall( f_itrans ){</a:t>
            </a:r>
          </a:p>
          <a:p>
            <a:r>
              <a:rPr lang="en-US" altLang="zh-TW" sz="1100">
                <a:latin typeface="Courier New" panose="02070309020205020404" pitchFamily="49" charset="0"/>
                <a:cs typeface="Courier New" panose="02070309020205020404" pitchFamily="49" charset="0"/>
              </a:rPr>
              <a:t>          index_1 ( "0.000000, 0.004385, 0.015721, 0.037370, 0.071099, 0.150000, 0.469074");</a:t>
            </a:r>
          </a:p>
          <a:p>
            <a:r>
              <a:rPr lang="en-US" altLang="zh-TW" sz="1100">
                <a:latin typeface="Courier New" panose="02070309020205020404" pitchFamily="49" charset="0"/>
                <a:cs typeface="Courier New" panose="02070309020205020404" pitchFamily="49" charset="0"/>
              </a:rPr>
              <a:t>          values ( "0.074075, 0.075893, 0.079613, 0.083946, 0.088340, 0.094877, 0.107735");</a:t>
            </a:r>
          </a:p>
          <a:p>
            <a:r>
              <a:rPr lang="en-US" altLang="zh-TW" sz="1100">
                <a:latin typeface="Courier New" panose="02070309020205020404" pitchFamily="49" charset="0"/>
                <a:cs typeface="Courier New" panose="02070309020205020404" pitchFamily="49" charset="0"/>
              </a:rPr>
              <a:t>      </a:t>
            </a:r>
            <a:r>
              <a:rPr lang="en-US" altLang="zh-TW" sz="1100" smtClean="0">
                <a:latin typeface="Courier New" panose="02070309020205020404" pitchFamily="49" charset="0"/>
                <a:cs typeface="Courier New" panose="02070309020205020404" pitchFamily="49" charset="0"/>
              </a:rPr>
              <a:t>}</a:t>
            </a:r>
            <a:endParaRPr lang="en-US" altLang="zh-TW" sz="1100">
              <a:latin typeface="Courier New" panose="02070309020205020404" pitchFamily="49" charset="0"/>
              <a:cs typeface="Courier New" panose="02070309020205020404" pitchFamily="49" charset="0"/>
            </a:endParaRPr>
          </a:p>
          <a:p>
            <a:r>
              <a:rPr lang="en-US" altLang="zh-TW" sz="1100">
                <a:latin typeface="Courier New" panose="02070309020205020404" pitchFamily="49" charset="0"/>
                <a:cs typeface="Courier New" panose="02070309020205020404" pitchFamily="49" charset="0"/>
              </a:rPr>
              <a:t>} /* end of arc sdh_sys_clk_sdh_sys_clk_mlat_min_2842*/</a:t>
            </a:r>
          </a:p>
        </p:txBody>
      </p:sp>
      <p:pic>
        <p:nvPicPr>
          <p:cNvPr id="5" name="圖片 4"/>
          <p:cNvPicPr>
            <a:picLocks noChangeAspect="1"/>
          </p:cNvPicPr>
          <p:nvPr/>
        </p:nvPicPr>
        <p:blipFill rotWithShape="1">
          <a:blip r:embed="rId2"/>
          <a:srcRect r="36114"/>
          <a:stretch/>
        </p:blipFill>
        <p:spPr>
          <a:xfrm>
            <a:off x="3895703" y="557380"/>
            <a:ext cx="4996545" cy="1772537"/>
          </a:xfrm>
          <a:prstGeom prst="rect">
            <a:avLst/>
          </a:prstGeom>
        </p:spPr>
      </p:pic>
    </p:spTree>
    <p:extLst>
      <p:ext uri="{BB962C8B-B14F-4D97-AF65-F5344CB8AC3E}">
        <p14:creationId xmlns:p14="http://schemas.microsoft.com/office/powerpoint/2010/main" val="1856992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Appendix 4.1</a:t>
            </a:r>
            <a:endParaRPr lang="zh-TW" altLang="en-US"/>
          </a:p>
        </p:txBody>
      </p:sp>
      <p:sp>
        <p:nvSpPr>
          <p:cNvPr id="3" name="內容版面配置區 2"/>
          <p:cNvSpPr>
            <a:spLocks noGrp="1"/>
          </p:cNvSpPr>
          <p:nvPr>
            <p:ph sz="quarter" idx="10"/>
          </p:nvPr>
        </p:nvSpPr>
        <p:spPr/>
        <p:txBody>
          <a:bodyPr/>
          <a:lstStyle/>
          <a:p>
            <a:r>
              <a:rPr lang="en-US" altLang="zh-TW" smtClean="0"/>
              <a:t>Current Faraday IP check-out rule</a:t>
            </a:r>
          </a:p>
          <a:p>
            <a:endParaRPr lang="en-US" altLang="zh-TW"/>
          </a:p>
          <a:p>
            <a:endParaRPr lang="en-US" altLang="zh-TW" smtClean="0"/>
          </a:p>
          <a:p>
            <a:endParaRPr lang="en-US" altLang="zh-TW"/>
          </a:p>
          <a:p>
            <a:endParaRPr lang="en-US" altLang="zh-TW" smtClean="0"/>
          </a:p>
          <a:p>
            <a:endParaRPr lang="en-US" altLang="zh-TW"/>
          </a:p>
          <a:p>
            <a:r>
              <a:rPr lang="en-US" altLang="zh-TW" smtClean="0"/>
              <a:t>Note</a:t>
            </a:r>
          </a:p>
          <a:p>
            <a:pPr lvl="1"/>
            <a:r>
              <a:rPr lang="en-US" altLang="zh-TW" smtClean="0"/>
              <a:t>For 55nm or below, there will be only pglib in both “RD check-in IP flow lib” and “project-based check-out IP lib flow”</a:t>
            </a:r>
          </a:p>
          <a:p>
            <a:pPr lvl="1"/>
            <a:r>
              <a:rPr lang="en-US" altLang="zh-TW" smtClean="0"/>
              <a:t>For those users who want to have 55nm or below IP lib, they could try:</a:t>
            </a:r>
          </a:p>
          <a:p>
            <a:pPr lvl="2"/>
            <a:r>
              <a:rPr lang="en-US" altLang="zh-TW" smtClean="0"/>
              <a:t>Ask IPT to check-out IP package of older version</a:t>
            </a:r>
          </a:p>
          <a:p>
            <a:pPr lvl="2"/>
            <a:r>
              <a:rPr lang="en-US" altLang="zh-TW" smtClean="0"/>
              <a:t>Ask IP RD to share a local IP database</a:t>
            </a:r>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2728649096"/>
              </p:ext>
            </p:extLst>
          </p:nvPr>
        </p:nvGraphicFramePr>
        <p:xfrm>
          <a:off x="1378085" y="2330856"/>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58398377"/>
                    </a:ext>
                  </a:extLst>
                </a:gridCol>
                <a:gridCol w="2032000">
                  <a:extLst>
                    <a:ext uri="{9D8B030D-6E8A-4147-A177-3AD203B41FA5}">
                      <a16:colId xmlns:a16="http://schemas.microsoft.com/office/drawing/2014/main" val="3230469375"/>
                    </a:ext>
                  </a:extLst>
                </a:gridCol>
                <a:gridCol w="2032000">
                  <a:extLst>
                    <a:ext uri="{9D8B030D-6E8A-4147-A177-3AD203B41FA5}">
                      <a16:colId xmlns:a16="http://schemas.microsoft.com/office/drawing/2014/main" val="2070416227"/>
                    </a:ext>
                  </a:extLst>
                </a:gridCol>
              </a:tblGrid>
              <a:tr h="370840">
                <a:tc>
                  <a:txBody>
                    <a:bodyPr/>
                    <a:lstStyle/>
                    <a:p>
                      <a:endParaRPr lang="zh-TW" altLang="en-US" sz="1600"/>
                    </a:p>
                  </a:txBody>
                  <a:tcPr/>
                </a:tc>
                <a:tc>
                  <a:txBody>
                    <a:bodyPr/>
                    <a:lstStyle/>
                    <a:p>
                      <a:r>
                        <a:rPr lang="en-US" altLang="zh-TW" sz="1600" smtClean="0"/>
                        <a:t>55nm and below</a:t>
                      </a:r>
                      <a:endParaRPr lang="zh-TW" altLang="en-US" sz="1600"/>
                    </a:p>
                  </a:txBody>
                  <a:tcPr/>
                </a:tc>
                <a:tc>
                  <a:txBody>
                    <a:bodyPr/>
                    <a:lstStyle/>
                    <a:p>
                      <a:r>
                        <a:rPr lang="en-US" altLang="zh-TW" sz="1600" smtClean="0"/>
                        <a:t>others</a:t>
                      </a:r>
                      <a:endParaRPr lang="zh-TW" altLang="en-US" sz="1600"/>
                    </a:p>
                  </a:txBody>
                  <a:tcPr/>
                </a:tc>
                <a:extLst>
                  <a:ext uri="{0D108BD9-81ED-4DB2-BD59-A6C34878D82A}">
                    <a16:rowId xmlns:a16="http://schemas.microsoft.com/office/drawing/2014/main" val="155500895"/>
                  </a:ext>
                </a:extLst>
              </a:tr>
              <a:tr h="370840">
                <a:tc>
                  <a:txBody>
                    <a:bodyPr/>
                    <a:lstStyle/>
                    <a:p>
                      <a:r>
                        <a:rPr lang="en-US" altLang="zh-TW" sz="1600" smtClean="0">
                          <a:solidFill>
                            <a:srgbClr val="000000"/>
                          </a:solidFill>
                        </a:rPr>
                        <a:t>lib content</a:t>
                      </a:r>
                      <a:endParaRPr lang="zh-TW" altLang="en-US" sz="1600">
                        <a:solidFill>
                          <a:srgbClr val="000000"/>
                        </a:solidFill>
                      </a:endParaRPr>
                    </a:p>
                  </a:txBody>
                  <a:tcPr/>
                </a:tc>
                <a:tc>
                  <a:txBody>
                    <a:bodyPr/>
                    <a:lstStyle/>
                    <a:p>
                      <a:r>
                        <a:rPr lang="en-US" altLang="zh-TW" sz="1600" smtClean="0">
                          <a:solidFill>
                            <a:srgbClr val="000000"/>
                          </a:solidFill>
                        </a:rPr>
                        <a:t>merged ETM</a:t>
                      </a:r>
                      <a:endParaRPr lang="zh-TW" altLang="en-US" sz="1600">
                        <a:solidFill>
                          <a:srgbClr val="000000"/>
                        </a:solidFill>
                      </a:endParaRPr>
                    </a:p>
                  </a:txBody>
                  <a:tcPr/>
                </a:tc>
                <a:tc>
                  <a:txBody>
                    <a:bodyPr/>
                    <a:lstStyle/>
                    <a:p>
                      <a:r>
                        <a:rPr lang="en-US" altLang="zh-TW" sz="1600" smtClean="0">
                          <a:solidFill>
                            <a:srgbClr val="000000"/>
                          </a:solidFill>
                        </a:rPr>
                        <a:t>merged ETM</a:t>
                      </a:r>
                      <a:endParaRPr lang="zh-TW" altLang="en-US" sz="1600">
                        <a:solidFill>
                          <a:srgbClr val="000000"/>
                        </a:solidFill>
                      </a:endParaRPr>
                    </a:p>
                  </a:txBody>
                  <a:tcPr/>
                </a:tc>
                <a:extLst>
                  <a:ext uri="{0D108BD9-81ED-4DB2-BD59-A6C34878D82A}">
                    <a16:rowId xmlns:a16="http://schemas.microsoft.com/office/drawing/2014/main" val="3534069023"/>
                  </a:ext>
                </a:extLst>
              </a:tr>
              <a:tr h="370840">
                <a:tc>
                  <a:txBody>
                    <a:bodyPr/>
                    <a:lstStyle/>
                    <a:p>
                      <a:r>
                        <a:rPr lang="en-US" altLang="zh-TW" sz="1600" smtClean="0">
                          <a:solidFill>
                            <a:srgbClr val="000000"/>
                          </a:solidFill>
                        </a:rPr>
                        <a:t>lib type</a:t>
                      </a:r>
                      <a:endParaRPr lang="zh-TW" altLang="en-US" sz="1600">
                        <a:solidFill>
                          <a:srgbClr val="000000"/>
                        </a:solidFill>
                      </a:endParaRPr>
                    </a:p>
                  </a:txBody>
                  <a:tcPr/>
                </a:tc>
                <a:tc>
                  <a:txBody>
                    <a:bodyPr/>
                    <a:lstStyle/>
                    <a:p>
                      <a:r>
                        <a:rPr lang="en-US" altLang="zh-TW" sz="1600" smtClean="0">
                          <a:solidFill>
                            <a:srgbClr val="000000"/>
                          </a:solidFill>
                        </a:rPr>
                        <a:t>.pglib</a:t>
                      </a:r>
                      <a:endParaRPr lang="zh-TW" altLang="en-US" sz="1600">
                        <a:solidFill>
                          <a:srgbClr val="000000"/>
                        </a:solidFill>
                      </a:endParaRPr>
                    </a:p>
                  </a:txBody>
                  <a:tcPr/>
                </a:tc>
                <a:tc>
                  <a:txBody>
                    <a:bodyPr/>
                    <a:lstStyle/>
                    <a:p>
                      <a:r>
                        <a:rPr lang="en-US" altLang="zh-TW" sz="1600" smtClean="0">
                          <a:solidFill>
                            <a:srgbClr val="000000"/>
                          </a:solidFill>
                        </a:rPr>
                        <a:t>.lib / .pglib</a:t>
                      </a:r>
                      <a:endParaRPr lang="zh-TW" altLang="en-US" sz="1600">
                        <a:solidFill>
                          <a:srgbClr val="000000"/>
                        </a:solidFill>
                      </a:endParaRPr>
                    </a:p>
                  </a:txBody>
                  <a:tcPr/>
                </a:tc>
                <a:extLst>
                  <a:ext uri="{0D108BD9-81ED-4DB2-BD59-A6C34878D82A}">
                    <a16:rowId xmlns:a16="http://schemas.microsoft.com/office/drawing/2014/main" val="3543646668"/>
                  </a:ext>
                </a:extLst>
              </a:tr>
            </a:tbl>
          </a:graphicData>
        </a:graphic>
      </p:graphicFrame>
    </p:spTree>
    <p:extLst>
      <p:ext uri="{BB962C8B-B14F-4D97-AF65-F5344CB8AC3E}">
        <p14:creationId xmlns:p14="http://schemas.microsoft.com/office/powerpoint/2010/main" val="22651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Enhancement History</a:t>
            </a:r>
            <a:endParaRPr lang="zh-TW" altLang="en-US"/>
          </a:p>
        </p:txBody>
      </p:sp>
      <p:sp>
        <p:nvSpPr>
          <p:cNvPr id="3" name="內容版面配置區 2"/>
          <p:cNvSpPr>
            <a:spLocks noGrp="1"/>
          </p:cNvSpPr>
          <p:nvPr>
            <p:ph sz="quarter" idx="10"/>
          </p:nvPr>
        </p:nvSpPr>
        <p:spPr>
          <a:xfrm>
            <a:off x="304800" y="1495425"/>
            <a:ext cx="8335200" cy="4624575"/>
          </a:xfrm>
        </p:spPr>
        <p:txBody>
          <a:bodyPr/>
          <a:lstStyle/>
          <a:p>
            <a:r>
              <a:rPr lang="en-US" altLang="zh-TW" sz="1400"/>
              <a:t>2023/08/10 Fix the incorrect merged ETM file name issue</a:t>
            </a:r>
          </a:p>
          <a:p>
            <a:r>
              <a:rPr lang="en-US" altLang="zh-TW" sz="1400"/>
              <a:t>2023/08/11 Remove the ERROR msg which checks if there is only one ETM in the directory</a:t>
            </a:r>
          </a:p>
          <a:p>
            <a:r>
              <a:rPr lang="en-US" altLang="zh-TW" sz="1400"/>
              <a:t>2023/08/14 Add new option "-gendb" for generating merged.db automatically</a:t>
            </a:r>
          </a:p>
          <a:p>
            <a:r>
              <a:rPr lang="en-US" altLang="zh-TW" sz="1400"/>
              <a:t>2023/09/01 Add new argument "-tolerance 0" to merging*.pt, there will be no merged value in merged ETM (but still merged table if the values of modes are totally the same)</a:t>
            </a:r>
          </a:p>
          <a:p>
            <a:r>
              <a:rPr lang="en-US" altLang="zh-TW" sz="1400"/>
              <a:t>2023/09/19 Add checking PT and VNC setting steps</a:t>
            </a:r>
          </a:p>
          <a:p>
            <a:r>
              <a:rPr lang="en-US" altLang="zh-TW" sz="1400"/>
              <a:t>2023/09/19 enhance for VNC flow</a:t>
            </a:r>
          </a:p>
          <a:p>
            <a:r>
              <a:rPr lang="en-US" altLang="zh-TW" sz="1400"/>
              <a:t>2023/10/04 add option: -vnc_group, -vnc_multiproc, -vnc_multicore</a:t>
            </a:r>
          </a:p>
          <a:p>
            <a:r>
              <a:rPr lang="en-US" altLang="zh-TW" sz="1400"/>
              <a:t>2023/10/04 filter primetime WARNING message in merge_model.log</a:t>
            </a:r>
          </a:p>
          <a:p>
            <a:r>
              <a:rPr lang="en-US" altLang="zh-TW" sz="1400"/>
              <a:t>2023/10/11 enhance pvt_rc parser, ffgnp/ssgnp can be recognized correctly now</a:t>
            </a:r>
          </a:p>
          <a:p>
            <a:r>
              <a:rPr lang="en-US" altLang="zh-TW" sz="1400" smtClean="0"/>
              <a:t>2023/10/20 </a:t>
            </a:r>
            <a:r>
              <a:rPr lang="en-US" altLang="zh-TW" sz="1400"/>
              <a:t>enhance lsf flow</a:t>
            </a:r>
          </a:p>
          <a:p>
            <a:r>
              <a:rPr lang="en-US" altLang="zh-TW" sz="1400"/>
              <a:t>2023/10/27 new proc pplib and checkETMAttribute for post-processing missing is_pad into merged.pglib</a:t>
            </a:r>
          </a:p>
          <a:p>
            <a:r>
              <a:rPr lang="en-US" altLang="zh-TW" sz="1400"/>
              <a:t>2023/11/03 missing output_signal_level will be post-processed into </a:t>
            </a:r>
            <a:r>
              <a:rPr lang="en-US" altLang="zh-TW" sz="1400" smtClean="0"/>
              <a:t>merged.pglib and merged.lib</a:t>
            </a:r>
          </a:p>
          <a:p>
            <a:r>
              <a:rPr lang="en-US" altLang="zh-TW" sz="1400" smtClean="0"/>
              <a:t>2023/11/27 new proc sanity_check, script checks single_mode/merged ETM by LC::check_library</a:t>
            </a:r>
          </a:p>
          <a:p>
            <a:r>
              <a:rPr lang="en-US" altLang="zh-TW" sz="1400" smtClean="0"/>
              <a:t>2023/12/01 missing input_signal_level will be post-processed into merged.lib</a:t>
            </a:r>
          </a:p>
          <a:p>
            <a:endParaRPr lang="zh-TW" altLang="en-US" sz="1400"/>
          </a:p>
        </p:txBody>
      </p:sp>
    </p:spTree>
    <p:extLst>
      <p:ext uri="{BB962C8B-B14F-4D97-AF65-F5344CB8AC3E}">
        <p14:creationId xmlns:p14="http://schemas.microsoft.com/office/powerpoint/2010/main" val="3824961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880093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Merged ETM Example</a:t>
            </a:r>
            <a:endParaRPr lang="zh-TW" altLang="en-US"/>
          </a:p>
        </p:txBody>
      </p:sp>
      <p:sp>
        <p:nvSpPr>
          <p:cNvPr id="3" name="內容版面配置區 2"/>
          <p:cNvSpPr>
            <a:spLocks noGrp="1"/>
          </p:cNvSpPr>
          <p:nvPr>
            <p:ph sz="quarter" idx="10"/>
          </p:nvPr>
        </p:nvSpPr>
        <p:spPr/>
        <p:txBody>
          <a:bodyPr/>
          <a:lstStyle/>
          <a:p>
            <a:r>
              <a:rPr lang="en-US" altLang="zh-TW" smtClean="0"/>
              <a:t>merge_models command</a:t>
            </a:r>
          </a:p>
          <a:p>
            <a:endParaRPr lang="en-US" altLang="zh-TW"/>
          </a:p>
          <a:p>
            <a:endParaRPr lang="en-US" altLang="zh-TW" smtClean="0"/>
          </a:p>
          <a:p>
            <a:endParaRPr lang="en-US" altLang="zh-TW" smtClean="0"/>
          </a:p>
          <a:p>
            <a:endParaRPr lang="en-US" altLang="zh-TW"/>
          </a:p>
          <a:p>
            <a:endParaRPr lang="en-US" altLang="zh-TW" smtClean="0"/>
          </a:p>
          <a:p>
            <a:r>
              <a:rPr lang="en-US" altLang="zh-TW" smtClean="0"/>
              <a:t>mode_definition in merged ETM</a:t>
            </a:r>
          </a:p>
        </p:txBody>
      </p:sp>
      <p:pic>
        <p:nvPicPr>
          <p:cNvPr id="10" name="圖片 9"/>
          <p:cNvPicPr>
            <a:picLocks noChangeAspect="1"/>
          </p:cNvPicPr>
          <p:nvPr/>
        </p:nvPicPr>
        <p:blipFill>
          <a:blip r:embed="rId2"/>
          <a:stretch>
            <a:fillRect/>
          </a:stretch>
        </p:blipFill>
        <p:spPr>
          <a:xfrm>
            <a:off x="1361339" y="2295001"/>
            <a:ext cx="5915346" cy="1656753"/>
          </a:xfrm>
          <a:prstGeom prst="rect">
            <a:avLst/>
          </a:prstGeom>
        </p:spPr>
      </p:pic>
      <p:pic>
        <p:nvPicPr>
          <p:cNvPr id="11" name="圖片 10"/>
          <p:cNvPicPr>
            <a:picLocks noChangeAspect="1"/>
          </p:cNvPicPr>
          <p:nvPr/>
        </p:nvPicPr>
        <p:blipFill>
          <a:blip r:embed="rId3"/>
          <a:stretch>
            <a:fillRect/>
          </a:stretch>
        </p:blipFill>
        <p:spPr>
          <a:xfrm>
            <a:off x="1361339" y="4267539"/>
            <a:ext cx="2834143" cy="2469753"/>
          </a:xfrm>
          <a:prstGeom prst="rect">
            <a:avLst/>
          </a:prstGeom>
        </p:spPr>
      </p:pic>
    </p:spTree>
    <p:extLst>
      <p:ext uri="{BB962C8B-B14F-4D97-AF65-F5344CB8AC3E}">
        <p14:creationId xmlns:p14="http://schemas.microsoft.com/office/powerpoint/2010/main" val="269073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Introduction</a:t>
            </a:r>
            <a:endParaRPr lang="zh-TW" altLang="en-US"/>
          </a:p>
        </p:txBody>
      </p:sp>
      <p:sp>
        <p:nvSpPr>
          <p:cNvPr id="3" name="內容版面配置區 2"/>
          <p:cNvSpPr>
            <a:spLocks noGrp="1"/>
          </p:cNvSpPr>
          <p:nvPr>
            <p:ph sz="quarter" idx="10"/>
          </p:nvPr>
        </p:nvSpPr>
        <p:spPr/>
        <p:txBody>
          <a:bodyPr/>
          <a:lstStyle/>
          <a:p>
            <a:r>
              <a:rPr lang="en-US" altLang="zh-TW" smtClean="0"/>
              <a:t>Why do we need merged ETM?</a:t>
            </a:r>
          </a:p>
          <a:p>
            <a:pPr lvl="1"/>
            <a:r>
              <a:rPr lang="en-US" altLang="zh-TW" smtClean="0"/>
              <a:t>To reduce the amount of single mode ETM files</a:t>
            </a:r>
          </a:p>
          <a:p>
            <a:pPr lvl="1"/>
            <a:endParaRPr lang="en-US" altLang="zh-TW" smtClean="0"/>
          </a:p>
          <a:p>
            <a:pPr marL="342900" lvl="1" indent="0">
              <a:buNone/>
            </a:pPr>
            <a:r>
              <a:rPr lang="en-US" altLang="zh-TW" b="1" smtClean="0"/>
              <a:t>    single mode ETM * 3				   merged ETM * 1</a:t>
            </a:r>
            <a:endParaRPr lang="zh-TW" altLang="en-US" b="1"/>
          </a:p>
        </p:txBody>
      </p:sp>
      <p:graphicFrame>
        <p:nvGraphicFramePr>
          <p:cNvPr id="4" name="表格 3"/>
          <p:cNvGraphicFramePr>
            <a:graphicFrameLocks noGrp="1"/>
          </p:cNvGraphicFramePr>
          <p:nvPr>
            <p:extLst>
              <p:ext uri="{D42A27DB-BD31-4B8C-83A1-F6EECF244321}">
                <p14:modId xmlns:p14="http://schemas.microsoft.com/office/powerpoint/2010/main" val="1333947191"/>
              </p:ext>
            </p:extLst>
          </p:nvPr>
        </p:nvGraphicFramePr>
        <p:xfrm>
          <a:off x="852189" y="3127338"/>
          <a:ext cx="3439826" cy="1123835"/>
        </p:xfrm>
        <a:graphic>
          <a:graphicData uri="http://schemas.openxmlformats.org/drawingml/2006/table">
            <a:tbl>
              <a:tblPr firstRow="1" bandRow="1">
                <a:tableStyleId>{5940675A-B579-460E-94D1-54222C63F5DA}</a:tableStyleId>
              </a:tblPr>
              <a:tblGrid>
                <a:gridCol w="3439826">
                  <a:extLst>
                    <a:ext uri="{9D8B030D-6E8A-4147-A177-3AD203B41FA5}">
                      <a16:colId xmlns:a16="http://schemas.microsoft.com/office/drawing/2014/main" val="748312557"/>
                    </a:ext>
                  </a:extLst>
                </a:gridCol>
              </a:tblGrid>
              <a:tr h="1123835">
                <a:tc>
                  <a:txBody>
                    <a:bodyPr/>
                    <a:lstStyle/>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set link_path “* core.lib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r>
                        <a:rPr lang="en-US" altLang="zh-TW" b="1" baseline="0" smtClean="0">
                          <a:solidFill>
                            <a:srgbClr val="FFC000"/>
                          </a:solidFill>
                          <a:latin typeface="Courier New" panose="02070309020205020404" pitchFamily="49" charset="0"/>
                          <a:cs typeface="Courier New" panose="02070309020205020404" pitchFamily="49" charset="0"/>
                        </a:rPr>
                        <a:t>IP_capture.lib</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read_verilog TOP.v</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link_design TOP</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source </a:t>
                      </a:r>
                      <a:r>
                        <a:rPr lang="en-US" altLang="zh-TW" b="1" baseline="0" smtClean="0">
                          <a:solidFill>
                            <a:srgbClr val="FFC000"/>
                          </a:solidFill>
                          <a:latin typeface="Courier New" panose="02070309020205020404" pitchFamily="49" charset="0"/>
                          <a:cs typeface="Courier New" panose="02070309020205020404" pitchFamily="49" charset="0"/>
                        </a:rPr>
                        <a:t>TOP_capture.sdc</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78677752"/>
              </p:ext>
            </p:extLst>
          </p:nvPr>
        </p:nvGraphicFramePr>
        <p:xfrm>
          <a:off x="852189" y="4300210"/>
          <a:ext cx="3439826" cy="1123835"/>
        </p:xfrm>
        <a:graphic>
          <a:graphicData uri="http://schemas.openxmlformats.org/drawingml/2006/table">
            <a:tbl>
              <a:tblPr firstRow="1" bandRow="1">
                <a:tableStyleId>{5940675A-B579-460E-94D1-54222C63F5DA}</a:tableStyleId>
              </a:tblPr>
              <a:tblGrid>
                <a:gridCol w="3439826">
                  <a:extLst>
                    <a:ext uri="{9D8B030D-6E8A-4147-A177-3AD203B41FA5}">
                      <a16:colId xmlns:a16="http://schemas.microsoft.com/office/drawing/2014/main" val="748312557"/>
                    </a:ext>
                  </a:extLst>
                </a:gridCol>
              </a:tblGrid>
              <a:tr h="1123835">
                <a:tc>
                  <a:txBody>
                    <a:bodyPr/>
                    <a:lstStyle/>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set link_path “* core.lib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r>
                        <a:rPr lang="en-US" altLang="zh-TW" b="1" baseline="0" smtClean="0">
                          <a:solidFill>
                            <a:srgbClr val="00B050"/>
                          </a:solidFill>
                          <a:latin typeface="Courier New" panose="02070309020205020404" pitchFamily="49" charset="0"/>
                          <a:cs typeface="Courier New" panose="02070309020205020404" pitchFamily="49" charset="0"/>
                        </a:rPr>
                        <a:t>IP_shift.lib</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read_verilog TOP.v</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link_design TOP</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source </a:t>
                      </a:r>
                      <a:r>
                        <a:rPr lang="en-US" altLang="zh-TW" b="1" baseline="0" smtClean="0">
                          <a:solidFill>
                            <a:srgbClr val="00B050"/>
                          </a:solidFill>
                          <a:latin typeface="Courier New" panose="02070309020205020404" pitchFamily="49" charset="0"/>
                          <a:cs typeface="Courier New" panose="02070309020205020404" pitchFamily="49" charset="0"/>
                        </a:rPr>
                        <a:t>TOP_shift.sdc</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0443619"/>
              </p:ext>
            </p:extLst>
          </p:nvPr>
        </p:nvGraphicFramePr>
        <p:xfrm>
          <a:off x="852189" y="5473082"/>
          <a:ext cx="3439826" cy="1123835"/>
        </p:xfrm>
        <a:graphic>
          <a:graphicData uri="http://schemas.openxmlformats.org/drawingml/2006/table">
            <a:tbl>
              <a:tblPr firstRow="1" bandRow="1">
                <a:tableStyleId>{5940675A-B579-460E-94D1-54222C63F5DA}</a:tableStyleId>
              </a:tblPr>
              <a:tblGrid>
                <a:gridCol w="3439826">
                  <a:extLst>
                    <a:ext uri="{9D8B030D-6E8A-4147-A177-3AD203B41FA5}">
                      <a16:colId xmlns:a16="http://schemas.microsoft.com/office/drawing/2014/main" val="748312557"/>
                    </a:ext>
                  </a:extLst>
                </a:gridCol>
              </a:tblGrid>
              <a:tr h="1123835">
                <a:tc>
                  <a:txBody>
                    <a:bodyPr/>
                    <a:lstStyle/>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set link_path “* core.lib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r>
                        <a:rPr lang="en-US" altLang="zh-TW" b="1" baseline="0" smtClean="0">
                          <a:solidFill>
                            <a:srgbClr val="0070C0"/>
                          </a:solidFill>
                          <a:latin typeface="Courier New" panose="02070309020205020404" pitchFamily="49" charset="0"/>
                          <a:cs typeface="Courier New" panose="02070309020205020404" pitchFamily="49" charset="0"/>
                        </a:rPr>
                        <a:t>IP_func.lib</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read_verilog TOP.v</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link_design TOP</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source </a:t>
                      </a:r>
                      <a:r>
                        <a:rPr lang="en-US" altLang="zh-TW" b="1" baseline="0" smtClean="0">
                          <a:solidFill>
                            <a:srgbClr val="0070C0"/>
                          </a:solidFill>
                          <a:latin typeface="Courier New" panose="02070309020205020404" pitchFamily="49" charset="0"/>
                          <a:cs typeface="Courier New" panose="02070309020205020404" pitchFamily="49" charset="0"/>
                        </a:rPr>
                        <a:t>TOP_func.sdc</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28702372"/>
              </p:ext>
            </p:extLst>
          </p:nvPr>
        </p:nvGraphicFramePr>
        <p:xfrm>
          <a:off x="5010555" y="3128004"/>
          <a:ext cx="3439826" cy="2696996"/>
        </p:xfrm>
        <a:graphic>
          <a:graphicData uri="http://schemas.openxmlformats.org/drawingml/2006/table">
            <a:tbl>
              <a:tblPr firstRow="1" bandRow="1">
                <a:tableStyleId>{5940675A-B579-460E-94D1-54222C63F5DA}</a:tableStyleId>
              </a:tblPr>
              <a:tblGrid>
                <a:gridCol w="3439826">
                  <a:extLst>
                    <a:ext uri="{9D8B030D-6E8A-4147-A177-3AD203B41FA5}">
                      <a16:colId xmlns:a16="http://schemas.microsoft.com/office/drawing/2014/main" val="748312557"/>
                    </a:ext>
                  </a:extLst>
                </a:gridCol>
              </a:tblGrid>
              <a:tr h="2696996">
                <a:tc>
                  <a:txBody>
                    <a:bodyPr/>
                    <a:lstStyle/>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set link_path “* core.lib \\</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                 </a:t>
                      </a:r>
                      <a:r>
                        <a:rPr lang="en-US" altLang="zh-TW" b="1" baseline="0" smtClean="0">
                          <a:solidFill>
                            <a:srgbClr val="FF0000"/>
                          </a:solidFill>
                          <a:latin typeface="Courier New" panose="02070309020205020404" pitchFamily="49" charset="0"/>
                          <a:cs typeface="Courier New" panose="02070309020205020404" pitchFamily="49" charset="0"/>
                        </a:rPr>
                        <a:t>IP_merged.lib</a:t>
                      </a:r>
                      <a:r>
                        <a:rPr lang="en-US" altLang="zh-TW" b="1" baseline="0" smtClean="0">
                          <a:solidFill>
                            <a:schemeClr val="tx1">
                              <a:lumMod val="50000"/>
                            </a:schemeClr>
                          </a:solidFill>
                          <a:latin typeface="Courier New" panose="02070309020205020404" pitchFamily="49" charset="0"/>
                          <a:cs typeface="Courier New" panose="02070309020205020404" pitchFamily="49" charset="0"/>
                        </a:rPr>
                        <a:t>”</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read_verilog TOP.v</a:t>
                      </a:r>
                    </a:p>
                    <a:p>
                      <a:r>
                        <a:rPr lang="en-US" altLang="zh-TW" b="1" baseline="0" smtClean="0">
                          <a:solidFill>
                            <a:schemeClr val="tx1">
                              <a:lumMod val="50000"/>
                            </a:schemeClr>
                          </a:solidFill>
                          <a:latin typeface="Courier New" panose="02070309020205020404" pitchFamily="49" charset="0"/>
                          <a:cs typeface="Courier New" panose="02070309020205020404" pitchFamily="49" charset="0"/>
                        </a:rPr>
                        <a:t>link_design TOP</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965189611"/>
              </p:ext>
            </p:extLst>
          </p:nvPr>
        </p:nvGraphicFramePr>
        <p:xfrm>
          <a:off x="5229323" y="4067799"/>
          <a:ext cx="3002290" cy="502920"/>
        </p:xfrm>
        <a:graphic>
          <a:graphicData uri="http://schemas.openxmlformats.org/drawingml/2006/table">
            <a:tbl>
              <a:tblPr firstRow="1" bandRow="1">
                <a:tableStyleId>{5940675A-B579-460E-94D1-54222C63F5DA}</a:tableStyleId>
              </a:tblPr>
              <a:tblGrid>
                <a:gridCol w="3002290">
                  <a:extLst>
                    <a:ext uri="{9D8B030D-6E8A-4147-A177-3AD203B41FA5}">
                      <a16:colId xmlns:a16="http://schemas.microsoft.com/office/drawing/2014/main" val="748312557"/>
                    </a:ext>
                  </a:extLst>
                </a:gridCol>
              </a:tblGrid>
              <a:tr h="167149">
                <a:tc>
                  <a:txBody>
                    <a:bodyPr/>
                    <a:lstStyle/>
                    <a:p>
                      <a:r>
                        <a:rPr lang="en-US" altLang="zh-TW" b="1" baseline="0" smtClean="0">
                          <a:solidFill>
                            <a:srgbClr val="FFC000"/>
                          </a:solidFill>
                          <a:latin typeface="Courier New" panose="02070309020205020404" pitchFamily="49" charset="0"/>
                          <a:cs typeface="Courier New" panose="02070309020205020404" pitchFamily="49" charset="0"/>
                        </a:rPr>
                        <a:t>source TOP_capture.sdc</a:t>
                      </a:r>
                    </a:p>
                    <a:p>
                      <a:r>
                        <a:rPr lang="en-US" altLang="zh-TW" b="1" baseline="0" smtClean="0">
                          <a:solidFill>
                            <a:srgbClr val="FFC000"/>
                          </a:solidFill>
                          <a:latin typeface="Courier New" panose="02070309020205020404" pitchFamily="49" charset="0"/>
                          <a:cs typeface="Courier New" panose="02070309020205020404" pitchFamily="49" charset="0"/>
                        </a:rPr>
                        <a:t>set_mode capture</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309085237"/>
              </p:ext>
            </p:extLst>
          </p:nvPr>
        </p:nvGraphicFramePr>
        <p:xfrm>
          <a:off x="5229323" y="4629716"/>
          <a:ext cx="3002290" cy="502920"/>
        </p:xfrm>
        <a:graphic>
          <a:graphicData uri="http://schemas.openxmlformats.org/drawingml/2006/table">
            <a:tbl>
              <a:tblPr firstRow="1" bandRow="1">
                <a:tableStyleId>{5940675A-B579-460E-94D1-54222C63F5DA}</a:tableStyleId>
              </a:tblPr>
              <a:tblGrid>
                <a:gridCol w="3002290">
                  <a:extLst>
                    <a:ext uri="{9D8B030D-6E8A-4147-A177-3AD203B41FA5}">
                      <a16:colId xmlns:a16="http://schemas.microsoft.com/office/drawing/2014/main" val="748312557"/>
                    </a:ext>
                  </a:extLst>
                </a:gridCol>
              </a:tblGrid>
              <a:tr h="167149">
                <a:tc>
                  <a:txBody>
                    <a:bodyPr/>
                    <a:lstStyle/>
                    <a:p>
                      <a:r>
                        <a:rPr lang="en-US" altLang="zh-TW" b="1" baseline="0" smtClean="0">
                          <a:solidFill>
                            <a:srgbClr val="00B050"/>
                          </a:solidFill>
                          <a:latin typeface="Courier New" panose="02070309020205020404" pitchFamily="49" charset="0"/>
                          <a:cs typeface="Courier New" panose="02070309020205020404" pitchFamily="49" charset="0"/>
                        </a:rPr>
                        <a:t>source TOP_shift.sdc</a:t>
                      </a:r>
                    </a:p>
                    <a:p>
                      <a:r>
                        <a:rPr lang="en-US" altLang="zh-TW" b="1" baseline="0" smtClean="0">
                          <a:solidFill>
                            <a:srgbClr val="00B050"/>
                          </a:solidFill>
                          <a:latin typeface="Courier New" panose="02070309020205020404" pitchFamily="49" charset="0"/>
                          <a:cs typeface="Courier New" panose="02070309020205020404" pitchFamily="49" charset="0"/>
                        </a:rPr>
                        <a:t>set_mode shift</a:t>
                      </a:r>
                    </a:p>
                  </a:txBody>
                  <a:tcPr>
                    <a:solidFill>
                      <a:schemeClr val="bg2"/>
                    </a:solidFill>
                  </a:tcPr>
                </a:tc>
                <a:extLst>
                  <a:ext uri="{0D108BD9-81ED-4DB2-BD59-A6C34878D82A}">
                    <a16:rowId xmlns:a16="http://schemas.microsoft.com/office/drawing/2014/main" val="4217580926"/>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642785737"/>
              </p:ext>
            </p:extLst>
          </p:nvPr>
        </p:nvGraphicFramePr>
        <p:xfrm>
          <a:off x="5229323" y="5191634"/>
          <a:ext cx="3002290" cy="502920"/>
        </p:xfrm>
        <a:graphic>
          <a:graphicData uri="http://schemas.openxmlformats.org/drawingml/2006/table">
            <a:tbl>
              <a:tblPr firstRow="1" bandRow="1">
                <a:tableStyleId>{5940675A-B579-460E-94D1-54222C63F5DA}</a:tableStyleId>
              </a:tblPr>
              <a:tblGrid>
                <a:gridCol w="3002290">
                  <a:extLst>
                    <a:ext uri="{9D8B030D-6E8A-4147-A177-3AD203B41FA5}">
                      <a16:colId xmlns:a16="http://schemas.microsoft.com/office/drawing/2014/main" val="748312557"/>
                    </a:ext>
                  </a:extLst>
                </a:gridCol>
              </a:tblGrid>
              <a:tr h="167149">
                <a:tc>
                  <a:txBody>
                    <a:bodyPr/>
                    <a:lstStyle/>
                    <a:p>
                      <a:r>
                        <a:rPr lang="en-US" altLang="zh-TW" b="1" baseline="0" smtClean="0">
                          <a:solidFill>
                            <a:srgbClr val="0070C0"/>
                          </a:solidFill>
                          <a:latin typeface="Courier New" panose="02070309020205020404" pitchFamily="49" charset="0"/>
                          <a:cs typeface="Courier New" panose="02070309020205020404" pitchFamily="49" charset="0"/>
                        </a:rPr>
                        <a:t>source TOP_func.sdc</a:t>
                      </a:r>
                    </a:p>
                    <a:p>
                      <a:r>
                        <a:rPr lang="en-US" altLang="zh-TW" b="1" baseline="0" smtClean="0">
                          <a:solidFill>
                            <a:srgbClr val="0070C0"/>
                          </a:solidFill>
                          <a:latin typeface="Courier New" panose="02070309020205020404" pitchFamily="49" charset="0"/>
                          <a:cs typeface="Courier New" panose="02070309020205020404" pitchFamily="49" charset="0"/>
                        </a:rPr>
                        <a:t>set_mode func</a:t>
                      </a:r>
                    </a:p>
                  </a:txBody>
                  <a:tcPr>
                    <a:solidFill>
                      <a:schemeClr val="bg2"/>
                    </a:solidFill>
                  </a:tcPr>
                </a:tc>
                <a:extLst>
                  <a:ext uri="{0D108BD9-81ED-4DB2-BD59-A6C34878D82A}">
                    <a16:rowId xmlns:a16="http://schemas.microsoft.com/office/drawing/2014/main" val="4217580926"/>
                  </a:ext>
                </a:extLst>
              </a:tr>
            </a:tbl>
          </a:graphicData>
        </a:graphic>
      </p:graphicFrame>
      <p:sp>
        <p:nvSpPr>
          <p:cNvPr id="13" name="右大括弧 12"/>
          <p:cNvSpPr/>
          <p:nvPr/>
        </p:nvSpPr>
        <p:spPr>
          <a:xfrm>
            <a:off x="4299827" y="3013662"/>
            <a:ext cx="521110" cy="3696929"/>
          </a:xfrm>
          <a:prstGeom prst="rightBrace">
            <a:avLst>
              <a:gd name="adj1" fmla="val 80031"/>
              <a:gd name="adj2" fmla="val 4072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018822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Merged ETM Example</a:t>
            </a:r>
            <a:endParaRPr lang="zh-TW" altLang="en-US"/>
          </a:p>
        </p:txBody>
      </p:sp>
      <p:sp>
        <p:nvSpPr>
          <p:cNvPr id="3" name="內容版面配置區 2"/>
          <p:cNvSpPr>
            <a:spLocks noGrp="1"/>
          </p:cNvSpPr>
          <p:nvPr>
            <p:ph sz="quarter" idx="10"/>
          </p:nvPr>
        </p:nvSpPr>
        <p:spPr/>
        <p:txBody>
          <a:bodyPr/>
          <a:lstStyle/>
          <a:p>
            <a:r>
              <a:rPr lang="en-US" altLang="zh-TW" smtClean="0"/>
              <a:t>Out-sourcing Merged ETM provided by Synopsys</a:t>
            </a:r>
          </a:p>
          <a:p>
            <a:pPr lvl="1"/>
            <a:r>
              <a:rPr lang="en-US" altLang="zh-TW"/>
              <a:t>/</a:t>
            </a:r>
            <a:r>
              <a:rPr lang="en-US" altLang="zh-TW" smtClean="0"/>
              <a:t>home/oip/wrk/tmp/bowen_chen/OIP/SNPS/dwc_12g_phy_umc28hpcp_x4ns_8m1a1u_fc/lib_pg</a:t>
            </a:r>
          </a:p>
          <a:p>
            <a:pPr lvl="1"/>
            <a:endParaRPr lang="zh-TW" altLang="en-US"/>
          </a:p>
        </p:txBody>
      </p:sp>
      <p:pic>
        <p:nvPicPr>
          <p:cNvPr id="4" name="圖片 3"/>
          <p:cNvPicPr>
            <a:picLocks noChangeAspect="1"/>
          </p:cNvPicPr>
          <p:nvPr/>
        </p:nvPicPr>
        <p:blipFill>
          <a:blip r:embed="rId2"/>
          <a:stretch>
            <a:fillRect/>
          </a:stretch>
        </p:blipFill>
        <p:spPr>
          <a:xfrm>
            <a:off x="1714314" y="2833709"/>
            <a:ext cx="2431464" cy="1608212"/>
          </a:xfrm>
          <a:prstGeom prst="rect">
            <a:avLst/>
          </a:prstGeom>
        </p:spPr>
      </p:pic>
      <p:pic>
        <p:nvPicPr>
          <p:cNvPr id="5" name="圖片 4"/>
          <p:cNvPicPr>
            <a:picLocks noChangeAspect="1"/>
          </p:cNvPicPr>
          <p:nvPr/>
        </p:nvPicPr>
        <p:blipFill>
          <a:blip r:embed="rId3"/>
          <a:stretch>
            <a:fillRect/>
          </a:stretch>
        </p:blipFill>
        <p:spPr>
          <a:xfrm>
            <a:off x="1714314" y="4540159"/>
            <a:ext cx="6383920" cy="2046803"/>
          </a:xfrm>
          <a:prstGeom prst="rect">
            <a:avLst/>
          </a:prstGeom>
        </p:spPr>
      </p:pic>
    </p:spTree>
    <p:extLst>
      <p:ext uri="{BB962C8B-B14F-4D97-AF65-F5344CB8AC3E}">
        <p14:creationId xmlns:p14="http://schemas.microsoft.com/office/powerpoint/2010/main" val="2828843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Merged ETM Example</a:t>
            </a:r>
            <a:endParaRPr lang="zh-TW" altLang="en-US"/>
          </a:p>
        </p:txBody>
      </p:sp>
      <p:sp>
        <p:nvSpPr>
          <p:cNvPr id="3" name="內容版面配置區 2"/>
          <p:cNvSpPr>
            <a:spLocks noGrp="1"/>
          </p:cNvSpPr>
          <p:nvPr>
            <p:ph sz="quarter" idx="10"/>
          </p:nvPr>
        </p:nvSpPr>
        <p:spPr/>
        <p:txBody>
          <a:bodyPr/>
          <a:lstStyle/>
          <a:p>
            <a:r>
              <a:rPr lang="en-US" altLang="zh-TW" dirty="0" err="1" smtClean="0"/>
              <a:t>mode_definition</a:t>
            </a:r>
            <a:r>
              <a:rPr lang="en-US" altLang="zh-TW" dirty="0" smtClean="0"/>
              <a:t> and timing arcs in merged ETM</a:t>
            </a:r>
          </a:p>
          <a:p>
            <a:pPr lvl="1"/>
            <a:r>
              <a:rPr lang="en-US" altLang="zh-TW" dirty="0" smtClean="0"/>
              <a:t>16bits &amp; 8bits</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marL="342900" lvl="1" indent="0">
              <a:buNone/>
            </a:pPr>
            <a:endParaRPr lang="en-US" altLang="zh-TW" dirty="0" smtClean="0"/>
          </a:p>
          <a:p>
            <a:pPr lvl="1"/>
            <a:r>
              <a:rPr lang="en-US" altLang="zh-TW" dirty="0" smtClean="0"/>
              <a:t>capture, shift and </a:t>
            </a:r>
            <a:r>
              <a:rPr lang="en-US" altLang="zh-TW" dirty="0" err="1" smtClean="0"/>
              <a:t>func</a:t>
            </a:r>
            <a:endParaRPr lang="en-US" altLang="zh-TW" dirty="0" smtClean="0"/>
          </a:p>
          <a:p>
            <a:endParaRPr lang="en-US" altLang="zh-TW" dirty="0"/>
          </a:p>
          <a:p>
            <a:endParaRPr lang="en-US" altLang="zh-TW" dirty="0" smtClean="0"/>
          </a:p>
          <a:p>
            <a:endParaRPr lang="en-US" altLang="zh-TW" dirty="0"/>
          </a:p>
          <a:p>
            <a:pPr marL="0" indent="0">
              <a:buNone/>
            </a:pP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1340865" y="2629221"/>
            <a:ext cx="2107864" cy="1076004"/>
          </a:xfrm>
          <a:prstGeom prst="rect">
            <a:avLst/>
          </a:prstGeom>
        </p:spPr>
      </p:pic>
      <p:pic>
        <p:nvPicPr>
          <p:cNvPr id="6" name="圖片 5"/>
          <p:cNvPicPr>
            <a:picLocks noChangeAspect="1"/>
          </p:cNvPicPr>
          <p:nvPr/>
        </p:nvPicPr>
        <p:blipFill>
          <a:blip r:embed="rId3"/>
          <a:stretch>
            <a:fillRect/>
          </a:stretch>
        </p:blipFill>
        <p:spPr>
          <a:xfrm>
            <a:off x="3592652" y="2629221"/>
            <a:ext cx="3702973" cy="1327963"/>
          </a:xfrm>
          <a:prstGeom prst="rect">
            <a:avLst/>
          </a:prstGeom>
        </p:spPr>
      </p:pic>
      <p:pic>
        <p:nvPicPr>
          <p:cNvPr id="5" name="圖片 4"/>
          <p:cNvPicPr>
            <a:picLocks noChangeAspect="1"/>
          </p:cNvPicPr>
          <p:nvPr/>
        </p:nvPicPr>
        <p:blipFill>
          <a:blip r:embed="rId4"/>
          <a:stretch>
            <a:fillRect/>
          </a:stretch>
        </p:blipFill>
        <p:spPr>
          <a:xfrm>
            <a:off x="4109894" y="3103993"/>
            <a:ext cx="3702974" cy="1166223"/>
          </a:xfrm>
          <a:prstGeom prst="rect">
            <a:avLst/>
          </a:prstGeom>
        </p:spPr>
      </p:pic>
      <p:pic>
        <p:nvPicPr>
          <p:cNvPr id="1026" name="圖片 4" descr="image004"/>
          <p:cNvPicPr>
            <a:picLocks noChangeAspect="1" noChangeArrowheads="1"/>
          </p:cNvPicPr>
          <p:nvPr/>
        </p:nvPicPr>
        <p:blipFill rotWithShape="1">
          <a:blip r:embed="rId5">
            <a:extLst>
              <a:ext uri="{28A0092B-C50C-407E-A947-70E740481C1C}">
                <a14:useLocalDpi xmlns:a14="http://schemas.microsoft.com/office/drawing/2010/main" val="0"/>
              </a:ext>
            </a:extLst>
          </a:blip>
          <a:srcRect l="14933"/>
          <a:stretch/>
        </p:blipFill>
        <p:spPr bwMode="auto">
          <a:xfrm>
            <a:off x="1346763" y="4501036"/>
            <a:ext cx="2101966" cy="12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圖片 7"/>
          <p:cNvPicPr>
            <a:picLocks noChangeAspect="1"/>
          </p:cNvPicPr>
          <p:nvPr/>
        </p:nvPicPr>
        <p:blipFill>
          <a:blip r:embed="rId6"/>
          <a:stretch>
            <a:fillRect/>
          </a:stretch>
        </p:blipFill>
        <p:spPr>
          <a:xfrm>
            <a:off x="3592651" y="4501036"/>
            <a:ext cx="3702973" cy="1328286"/>
          </a:xfrm>
          <a:prstGeom prst="rect">
            <a:avLst/>
          </a:prstGeom>
        </p:spPr>
      </p:pic>
      <p:pic>
        <p:nvPicPr>
          <p:cNvPr id="9" name="圖片 8"/>
          <p:cNvPicPr>
            <a:picLocks noChangeAspect="1"/>
          </p:cNvPicPr>
          <p:nvPr/>
        </p:nvPicPr>
        <p:blipFill>
          <a:blip r:embed="rId7"/>
          <a:stretch>
            <a:fillRect/>
          </a:stretch>
        </p:blipFill>
        <p:spPr>
          <a:xfrm>
            <a:off x="4109894" y="4975086"/>
            <a:ext cx="3702974" cy="1234325"/>
          </a:xfrm>
          <a:prstGeom prst="rect">
            <a:avLst/>
          </a:prstGeom>
        </p:spPr>
      </p:pic>
      <p:pic>
        <p:nvPicPr>
          <p:cNvPr id="1027" name="圖片 1" descr="image00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27137" y="5463393"/>
            <a:ext cx="3702974" cy="132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84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Merged ETM Usage</a:t>
            </a:r>
            <a:endParaRPr lang="zh-TW" altLang="en-US"/>
          </a:p>
        </p:txBody>
      </p:sp>
      <p:sp>
        <p:nvSpPr>
          <p:cNvPr id="3" name="內容版面配置區 2"/>
          <p:cNvSpPr>
            <a:spLocks noGrp="1"/>
          </p:cNvSpPr>
          <p:nvPr>
            <p:ph sz="quarter" idx="10"/>
          </p:nvPr>
        </p:nvSpPr>
        <p:spPr/>
        <p:txBody>
          <a:bodyPr/>
          <a:lstStyle/>
          <a:p>
            <a:r>
              <a:rPr lang="en-US" altLang="zh-TW"/>
              <a:t>How to </a:t>
            </a:r>
            <a:r>
              <a:rPr lang="en-US" altLang="zh-TW" smtClean="0"/>
              <a:t>specify the operating mode?</a:t>
            </a:r>
          </a:p>
          <a:p>
            <a:pPr lvl="1"/>
            <a:r>
              <a:rPr lang="en-US" altLang="zh-TW" b="1" smtClean="0"/>
              <a:t>set_mode </a:t>
            </a:r>
            <a:r>
              <a:rPr lang="en-US" altLang="zh-TW" b="1">
                <a:solidFill>
                  <a:srgbClr val="FF0000"/>
                </a:solidFill>
              </a:rPr>
              <a:t>${MODE} </a:t>
            </a:r>
            <a:r>
              <a:rPr lang="en-US" altLang="zh-TW" b="1">
                <a:solidFill>
                  <a:srgbClr val="00B0F0"/>
                </a:solidFill>
              </a:rPr>
              <a:t>${CELL</a:t>
            </a:r>
            <a:r>
              <a:rPr lang="en-US" altLang="zh-TW" b="1" smtClean="0">
                <a:solidFill>
                  <a:srgbClr val="00B0F0"/>
                </a:solidFill>
              </a:rPr>
              <a:t>}</a:t>
            </a:r>
            <a:endParaRPr lang="en-US" altLang="zh-TW" smtClean="0">
              <a:solidFill>
                <a:srgbClr val="00B0F0"/>
              </a:solidFill>
            </a:endParaRPr>
          </a:p>
          <a:p>
            <a:pPr lvl="1"/>
            <a:r>
              <a:rPr lang="en-US" altLang="zh-TW" b="1"/>
              <a:t>set_mode </a:t>
            </a:r>
            <a:r>
              <a:rPr lang="en-US" altLang="zh-TW" b="1" smtClean="0">
                <a:solidFill>
                  <a:srgbClr val="FF0000"/>
                </a:solidFill>
              </a:rPr>
              <a:t>8bits</a:t>
            </a:r>
            <a:r>
              <a:rPr lang="en-US" altLang="zh-TW" b="1"/>
              <a:t> </a:t>
            </a:r>
            <a:r>
              <a:rPr lang="en-US" altLang="zh-TW" b="1" smtClean="0">
                <a:solidFill>
                  <a:srgbClr val="00B0F0"/>
                </a:solidFill>
              </a:rPr>
              <a:t>u_CORE/u_USBHS/u_OTGPHY/u_FZOTG268HF0F</a:t>
            </a:r>
          </a:p>
          <a:p>
            <a:pPr lvl="1"/>
            <a:r>
              <a:rPr lang="en-US" altLang="zh-TW" smtClean="0"/>
              <a:t>The </a:t>
            </a:r>
            <a:r>
              <a:rPr lang="en-US" altLang="zh-TW"/>
              <a:t>mode should be specified by “set_mode” in </a:t>
            </a:r>
            <a:r>
              <a:rPr lang="en-US" altLang="zh-TW" smtClean="0"/>
              <a:t>SDC</a:t>
            </a:r>
            <a:endParaRPr lang="en-US" altLang="zh-TW"/>
          </a:p>
          <a:p>
            <a:pPr lvl="1"/>
            <a:endParaRPr lang="en-US" altLang="zh-TW" smtClean="0"/>
          </a:p>
          <a:p>
            <a:r>
              <a:rPr lang="en-US" altLang="zh-TW" smtClean="0"/>
              <a:t>How </a:t>
            </a:r>
            <a:r>
              <a:rPr lang="en-US" altLang="zh-TW"/>
              <a:t>to check if the mode is specified correctly?</a:t>
            </a:r>
          </a:p>
          <a:p>
            <a:pPr lvl="1"/>
            <a:r>
              <a:rPr lang="en-US" altLang="zh-TW" b="1"/>
              <a:t>report_mode</a:t>
            </a:r>
            <a:endParaRPr lang="en-US" altLang="zh-TW" smtClean="0"/>
          </a:p>
          <a:p>
            <a:endParaRPr lang="en-US" altLang="zh-TW"/>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p:txBody>
      </p:sp>
      <p:pic>
        <p:nvPicPr>
          <p:cNvPr id="7" name="圖片 1"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497" y="4050000"/>
            <a:ext cx="7057006" cy="258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68778" y="6021859"/>
            <a:ext cx="774357" cy="378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28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Merged ETM Usage</a:t>
            </a:r>
            <a:endParaRPr lang="zh-TW" altLang="en-US"/>
          </a:p>
        </p:txBody>
      </p:sp>
      <p:sp>
        <p:nvSpPr>
          <p:cNvPr id="3" name="內容版面配置區 2"/>
          <p:cNvSpPr>
            <a:spLocks noGrp="1"/>
          </p:cNvSpPr>
          <p:nvPr>
            <p:ph sz="quarter" idx="10"/>
          </p:nvPr>
        </p:nvSpPr>
        <p:spPr/>
        <p:txBody>
          <a:bodyPr/>
          <a:lstStyle/>
          <a:p>
            <a:r>
              <a:rPr lang="en-US" altLang="zh-TW" dirty="0" smtClean="0"/>
              <a:t>How </a:t>
            </a:r>
            <a:r>
              <a:rPr lang="en-US" altLang="zh-TW" dirty="0"/>
              <a:t>does </a:t>
            </a:r>
            <a:r>
              <a:rPr lang="en-US" altLang="zh-TW" dirty="0" err="1" smtClean="0"/>
              <a:t>PrimeTime</a:t>
            </a:r>
            <a:r>
              <a:rPr lang="en-US" altLang="zh-TW" dirty="0" smtClean="0"/>
              <a:t> </a:t>
            </a:r>
            <a:r>
              <a:rPr lang="en-US" altLang="zh-TW" dirty="0"/>
              <a:t>switch operating mode if there is no </a:t>
            </a:r>
            <a:r>
              <a:rPr lang="en-US" altLang="zh-TW" dirty="0" err="1"/>
              <a:t>set_mode</a:t>
            </a:r>
            <a:r>
              <a:rPr lang="en-US" altLang="zh-TW" dirty="0"/>
              <a:t> in SDC?</a:t>
            </a:r>
          </a:p>
          <a:p>
            <a:pPr lvl="1"/>
            <a:r>
              <a:rPr lang="en-US" altLang="zh-TW" b="1" dirty="0"/>
              <a:t>The operating modes are </a:t>
            </a:r>
            <a:r>
              <a:rPr lang="en-US" altLang="zh-TW" b="1" dirty="0" smtClean="0">
                <a:solidFill>
                  <a:srgbClr val="FF0000"/>
                </a:solidFill>
              </a:rPr>
              <a:t>both </a:t>
            </a:r>
            <a:r>
              <a:rPr lang="en-US" altLang="zh-TW" b="1" dirty="0">
                <a:solidFill>
                  <a:srgbClr val="FF0000"/>
                </a:solidFill>
              </a:rPr>
              <a:t>ENABLED </a:t>
            </a:r>
            <a:r>
              <a:rPr lang="en-US" altLang="zh-TW" b="1" dirty="0"/>
              <a:t>if there is </a:t>
            </a:r>
            <a:r>
              <a:rPr lang="en-US" altLang="zh-TW" b="1" dirty="0">
                <a:solidFill>
                  <a:srgbClr val="FF0000"/>
                </a:solidFill>
              </a:rPr>
              <a:t>no</a:t>
            </a:r>
            <a:r>
              <a:rPr lang="en-US" altLang="zh-TW" b="1" dirty="0"/>
              <a:t> </a:t>
            </a:r>
            <a:r>
              <a:rPr lang="en-US" altLang="zh-TW" b="1" dirty="0" err="1"/>
              <a:t>set_mode</a:t>
            </a:r>
            <a:r>
              <a:rPr lang="en-US" altLang="zh-TW" b="1" dirty="0"/>
              <a:t> </a:t>
            </a:r>
            <a:r>
              <a:rPr lang="en-US" altLang="zh-TW" b="1"/>
              <a:t>in </a:t>
            </a:r>
            <a:r>
              <a:rPr lang="en-US" altLang="zh-TW" b="1" smtClean="0"/>
              <a:t>SDC</a:t>
            </a:r>
          </a:p>
          <a:p>
            <a:pPr lvl="1"/>
            <a:endParaRPr lang="en-US" altLang="zh-TW" b="1"/>
          </a:p>
          <a:p>
            <a:pPr lvl="1"/>
            <a:endParaRPr lang="en-US" altLang="zh-TW" b="1" smtClean="0"/>
          </a:p>
          <a:p>
            <a:pPr lvl="1"/>
            <a:endParaRPr lang="en-US" altLang="zh-TW" b="1"/>
          </a:p>
          <a:p>
            <a:pPr lvl="1"/>
            <a:endParaRPr lang="en-US" altLang="zh-TW" b="1" smtClean="0"/>
          </a:p>
          <a:p>
            <a:pPr lvl="1"/>
            <a:endParaRPr lang="en-US" altLang="zh-TW" b="1"/>
          </a:p>
          <a:p>
            <a:pPr lvl="1"/>
            <a:endParaRPr lang="en-US" altLang="zh-TW" b="1" smtClean="0"/>
          </a:p>
          <a:p>
            <a:pPr lvl="1"/>
            <a:endParaRPr lang="en-US" altLang="zh-TW" b="1"/>
          </a:p>
        </p:txBody>
      </p:sp>
      <p:grpSp>
        <p:nvGrpSpPr>
          <p:cNvPr id="6" name="群組 5"/>
          <p:cNvGrpSpPr/>
          <p:nvPr/>
        </p:nvGrpSpPr>
        <p:grpSpPr>
          <a:xfrm>
            <a:off x="1505578" y="2936908"/>
            <a:ext cx="6714421" cy="2450638"/>
            <a:chOff x="863028" y="2936908"/>
            <a:chExt cx="7776972" cy="2838450"/>
          </a:xfrm>
        </p:grpSpPr>
        <p:pic>
          <p:nvPicPr>
            <p:cNvPr id="4"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28" y="2936908"/>
              <a:ext cx="777697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40203" y="5164609"/>
              <a:ext cx="774357" cy="378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295935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nc">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nc" id="{1653AA27-F491-4299-BBAF-BCADE6310131}" vid="{E9369988-0DDA-45A7-A385-1ADF7FC7915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ftc</Template>
  <TotalTime>142678</TotalTime>
  <Words>3119</Words>
  <Application>Microsoft Office PowerPoint</Application>
  <PresentationFormat>如螢幕大小 (4:3)</PresentationFormat>
  <Paragraphs>648</Paragraphs>
  <Slides>45</Slides>
  <Notes>1</Notes>
  <HiddenSlides>1</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45</vt:i4>
      </vt:variant>
    </vt:vector>
  </HeadingPairs>
  <TitlesOfParts>
    <vt:vector size="53" baseType="lpstr">
      <vt:lpstr>華康中黑體</vt:lpstr>
      <vt:lpstr>微軟正黑體</vt:lpstr>
      <vt:lpstr>新細明體</vt:lpstr>
      <vt:lpstr>Arial</vt:lpstr>
      <vt:lpstr>Calibri</vt:lpstr>
      <vt:lpstr>Century Gothic</vt:lpstr>
      <vt:lpstr>Courier New</vt:lpstr>
      <vt:lpstr>fnc</vt:lpstr>
      <vt:lpstr>Merging Extracted Models</vt:lpstr>
      <vt:lpstr>Contents</vt:lpstr>
      <vt:lpstr>Introduction</vt:lpstr>
      <vt:lpstr>Introduction</vt:lpstr>
      <vt:lpstr>Introduction</vt:lpstr>
      <vt:lpstr>Merged ETM Example</vt:lpstr>
      <vt:lpstr>Merged ETM Example</vt:lpstr>
      <vt:lpstr>Merged ETM Usage</vt:lpstr>
      <vt:lpstr>Merged ETM Usage</vt:lpstr>
      <vt:lpstr>Merged ETM Usage</vt:lpstr>
      <vt:lpstr>Merged ETM Usage</vt:lpstr>
      <vt:lpstr>Merged ETM Usage</vt:lpstr>
      <vt:lpstr>Script Usage</vt:lpstr>
      <vt:lpstr>Script Usage</vt:lpstr>
      <vt:lpstr>Script Usage</vt:lpstr>
      <vt:lpstr>Flow chart</vt:lpstr>
      <vt:lpstr>Input &amp; Output</vt:lpstr>
      <vt:lpstr>VNC Primetime DMSA flow</vt:lpstr>
      <vt:lpstr>Example - 1</vt:lpstr>
      <vt:lpstr>Example - 2</vt:lpstr>
      <vt:lpstr>Example - 3</vt:lpstr>
      <vt:lpstr>Merging Model Issue</vt:lpstr>
      <vt:lpstr>Merging Model Issue</vt:lpstr>
      <vt:lpstr>Summary</vt:lpstr>
      <vt:lpstr>Summary</vt:lpstr>
      <vt:lpstr>Reference</vt:lpstr>
      <vt:lpstr>QA</vt:lpstr>
      <vt:lpstr>Thanks</vt:lpstr>
      <vt:lpstr>Appendix - 1.1</vt:lpstr>
      <vt:lpstr>Appendix - 1.2</vt:lpstr>
      <vt:lpstr>Appendix - 1.3</vt:lpstr>
      <vt:lpstr>Appendix - 1.4</vt:lpstr>
      <vt:lpstr>Appendix - 1.5</vt:lpstr>
      <vt:lpstr>Appendix - 2.1</vt:lpstr>
      <vt:lpstr>Appendix - 2.2</vt:lpstr>
      <vt:lpstr>Appendix - 2.3</vt:lpstr>
      <vt:lpstr>Appendix - 2.4</vt:lpstr>
      <vt:lpstr>Appendix - 2.5</vt:lpstr>
      <vt:lpstr>Appendix - 2.6</vt:lpstr>
      <vt:lpstr>Appendix - 2.7</vt:lpstr>
      <vt:lpstr>Appendix 3.1</vt:lpstr>
      <vt:lpstr>Appendix 4.1</vt:lpstr>
      <vt:lpstr>Enhancement History</vt:lpstr>
      <vt:lpstr>PowerPoint 簡報</vt:lpstr>
      <vt:lpstr>Merged ETM Example</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merge_model</dc:title>
  <dc:creator>Ollie Ching-Chun Tsai (蔡景淳)</dc:creator>
  <cp:lastModifiedBy>Ollie Ching-Chun Tsai (蔡景淳)</cp:lastModifiedBy>
  <cp:revision>689</cp:revision>
  <dcterms:created xsi:type="dcterms:W3CDTF">2022-12-01T10:04:57Z</dcterms:created>
  <dcterms:modified xsi:type="dcterms:W3CDTF">2024-06-28T03:31:05Z</dcterms:modified>
</cp:coreProperties>
</file>