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41" r:id="rId1"/>
  </p:sldMasterIdLst>
  <p:notesMasterIdLst>
    <p:notesMasterId r:id="rId55"/>
  </p:notesMasterIdLst>
  <p:handoutMasterIdLst>
    <p:handoutMasterId r:id="rId56"/>
  </p:handoutMasterIdLst>
  <p:sldIdLst>
    <p:sldId id="1195" r:id="rId2"/>
    <p:sldId id="1468" r:id="rId3"/>
    <p:sldId id="1425" r:id="rId4"/>
    <p:sldId id="1357" r:id="rId5"/>
    <p:sldId id="1427" r:id="rId6"/>
    <p:sldId id="1422" r:id="rId7"/>
    <p:sldId id="1423" r:id="rId8"/>
    <p:sldId id="1428" r:id="rId9"/>
    <p:sldId id="1358" r:id="rId10"/>
    <p:sldId id="1386" r:id="rId11"/>
    <p:sldId id="1429" r:id="rId12"/>
    <p:sldId id="1387" r:id="rId13"/>
    <p:sldId id="1447" r:id="rId14"/>
    <p:sldId id="1448" r:id="rId15"/>
    <p:sldId id="1449" r:id="rId16"/>
    <p:sldId id="1450" r:id="rId17"/>
    <p:sldId id="1451" r:id="rId18"/>
    <p:sldId id="1452" r:id="rId19"/>
    <p:sldId id="1453" r:id="rId20"/>
    <p:sldId id="1454" r:id="rId21"/>
    <p:sldId id="1455" r:id="rId22"/>
    <p:sldId id="1456" r:id="rId23"/>
    <p:sldId id="1457" r:id="rId24"/>
    <p:sldId id="1458" r:id="rId25"/>
    <p:sldId id="1459" r:id="rId26"/>
    <p:sldId id="1460" r:id="rId27"/>
    <p:sldId id="1461" r:id="rId28"/>
    <p:sldId id="1462" r:id="rId29"/>
    <p:sldId id="1463" r:id="rId30"/>
    <p:sldId id="1464" r:id="rId31"/>
    <p:sldId id="1465" r:id="rId32"/>
    <p:sldId id="1466" r:id="rId33"/>
    <p:sldId id="1467" r:id="rId34"/>
    <p:sldId id="1430" r:id="rId35"/>
    <p:sldId id="1431" r:id="rId36"/>
    <p:sldId id="1432" r:id="rId37"/>
    <p:sldId id="1433" r:id="rId38"/>
    <p:sldId id="1434" r:id="rId39"/>
    <p:sldId id="1435" r:id="rId40"/>
    <p:sldId id="1436" r:id="rId41"/>
    <p:sldId id="1437" r:id="rId42"/>
    <p:sldId id="1438" r:id="rId43"/>
    <p:sldId id="1439" r:id="rId44"/>
    <p:sldId id="1440" r:id="rId45"/>
    <p:sldId id="1441" r:id="rId46"/>
    <p:sldId id="1442" r:id="rId47"/>
    <p:sldId id="1443" r:id="rId48"/>
    <p:sldId id="1444" r:id="rId49"/>
    <p:sldId id="1445" r:id="rId50"/>
    <p:sldId id="1446" r:id="rId51"/>
    <p:sldId id="1421" r:id="rId52"/>
    <p:sldId id="1424" r:id="rId53"/>
    <p:sldId id="1223" r:id="rId54"/>
  </p:sldIdLst>
  <p:sldSz cx="9144000" cy="6858000" type="screen4x3"/>
  <p:notesSz cx="7010400" cy="92964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56">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clrMode="bw"/>
  <p:clrMru>
    <a:srgbClr val="1E2E0C"/>
    <a:srgbClr val="0090D2"/>
    <a:srgbClr val="446453"/>
    <a:srgbClr val="FF004B"/>
    <a:srgbClr val="00823B"/>
    <a:srgbClr val="9966FF"/>
    <a:srgbClr val="FFFFFF"/>
    <a:srgbClr val="004821"/>
    <a:srgbClr val="03DADF"/>
    <a:srgbClr val="D2A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無樣式、無格線">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191" autoAdjust="0"/>
    <p:restoredTop sz="95512" autoAdjust="0"/>
  </p:normalViewPr>
  <p:slideViewPr>
    <p:cSldViewPr snapToGrid="0">
      <p:cViewPr varScale="1">
        <p:scale>
          <a:sx n="74" d="100"/>
          <a:sy n="74" d="100"/>
        </p:scale>
        <p:origin x="1722" y="60"/>
      </p:cViewPr>
      <p:guideLst>
        <p:guide orient="horz" pos="1056"/>
        <p:guide pos="2880"/>
      </p:guideLst>
    </p:cSldViewPr>
  </p:slideViewPr>
  <p:outlineViewPr>
    <p:cViewPr>
      <p:scale>
        <a:sx n="33" d="100"/>
        <a:sy n="33" d="100"/>
      </p:scale>
      <p:origin x="0" y="4728"/>
    </p:cViewPr>
  </p:outlineViewPr>
  <p:notesTextViewPr>
    <p:cViewPr>
      <p:scale>
        <a:sx n="1" d="1"/>
        <a:sy n="1" d="1"/>
      </p:scale>
      <p:origin x="0" y="0"/>
    </p:cViewPr>
  </p:notesTextViewPr>
  <p:sorterViewPr>
    <p:cViewPr>
      <p:scale>
        <a:sx n="200" d="100"/>
        <a:sy n="200" d="100"/>
      </p:scale>
      <p:origin x="0" y="0"/>
    </p:cViewPr>
  </p:sorterViewPr>
  <p:notesViewPr>
    <p:cSldViewPr snapToGrid="0">
      <p:cViewPr varScale="1">
        <p:scale>
          <a:sx n="84" d="100"/>
          <a:sy n="84" d="100"/>
        </p:scale>
        <p:origin x="2934" y="108"/>
      </p:cViewPr>
      <p:guideLst>
        <p:guide orient="horz" pos="2928"/>
        <p:guide pos="2208"/>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253EB501-4AA8-44E6-A0F3-7F4F8817B213}" type="datetimeFigureOut">
              <a:rPr lang="zh-TW" altLang="en-US" smtClean="0"/>
              <a:t>2022/4/4</a:t>
            </a:fld>
            <a:endParaRPr lang="zh-TW" altLang="en-US"/>
          </a:p>
        </p:txBody>
      </p:sp>
      <p:sp>
        <p:nvSpPr>
          <p:cNvPr id="4" name="頁尾版面配置區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0A874531-A72D-405F-823F-CF126A4FAEE5}" type="slidenum">
              <a:rPr lang="zh-TW" altLang="en-US" smtClean="0"/>
              <a:t>‹#›</a:t>
            </a:fld>
            <a:endParaRPr lang="zh-TW" altLang="en-US"/>
          </a:p>
        </p:txBody>
      </p:sp>
    </p:spTree>
    <p:extLst>
      <p:ext uri="{BB962C8B-B14F-4D97-AF65-F5344CB8AC3E}">
        <p14:creationId xmlns:p14="http://schemas.microsoft.com/office/powerpoint/2010/main" val="9367658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zh-TW" altLang="en-US"/>
          </a:p>
        </p:txBody>
      </p:sp>
      <p:sp>
        <p:nvSpPr>
          <p:cNvPr id="3" name="日期版面配置區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7F90FBF4-500E-458C-9DD9-F6657EAE5B12}" type="datetimeFigureOut">
              <a:rPr lang="zh-TW" altLang="en-US" smtClean="0"/>
              <a:t>2022/4/4</a:t>
            </a:fld>
            <a:endParaRPr lang="zh-TW" altLang="en-US"/>
          </a:p>
        </p:txBody>
      </p:sp>
      <p:sp>
        <p:nvSpPr>
          <p:cNvPr id="4" name="投影片圖像版面配置區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zh-TW" altLang="en-US"/>
          </a:p>
        </p:txBody>
      </p:sp>
      <p:sp>
        <p:nvSpPr>
          <p:cNvPr id="5" name="備忘稿版面配置區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06927009-C44B-487B-BF54-BA289DEBE3EB}" type="slidenum">
              <a:rPr lang="zh-TW" altLang="en-US" smtClean="0"/>
              <a:t>‹#›</a:t>
            </a:fld>
            <a:endParaRPr lang="zh-TW" altLang="en-US"/>
          </a:p>
        </p:txBody>
      </p:sp>
    </p:spTree>
    <p:extLst>
      <p:ext uri="{BB962C8B-B14F-4D97-AF65-F5344CB8AC3E}">
        <p14:creationId xmlns:p14="http://schemas.microsoft.com/office/powerpoint/2010/main" val="20157763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927009-C44B-487B-BF54-BA289DEBE3EB}" type="slidenum">
              <a:rPr lang="zh-TW" altLang="en-US" smtClean="0"/>
              <a:t>7</a:t>
            </a:fld>
            <a:endParaRPr lang="zh-TW" altLang="en-US"/>
          </a:p>
        </p:txBody>
      </p:sp>
    </p:spTree>
    <p:extLst>
      <p:ext uri="{BB962C8B-B14F-4D97-AF65-F5344CB8AC3E}">
        <p14:creationId xmlns:p14="http://schemas.microsoft.com/office/powerpoint/2010/main" val="27764528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927009-C44B-487B-BF54-BA289DEBE3EB}" type="slidenum">
              <a:rPr lang="zh-TW" altLang="en-US" smtClean="0"/>
              <a:t>8</a:t>
            </a:fld>
            <a:endParaRPr lang="zh-TW" altLang="en-US"/>
          </a:p>
        </p:txBody>
      </p:sp>
    </p:spTree>
    <p:extLst>
      <p:ext uri="{BB962C8B-B14F-4D97-AF65-F5344CB8AC3E}">
        <p14:creationId xmlns:p14="http://schemas.microsoft.com/office/powerpoint/2010/main" val="31511899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927009-C44B-487B-BF54-BA289DEBE3EB}" type="slidenum">
              <a:rPr lang="zh-TW" altLang="en-US" smtClean="0"/>
              <a:t>19</a:t>
            </a:fld>
            <a:endParaRPr lang="zh-TW" altLang="en-US"/>
          </a:p>
        </p:txBody>
      </p:sp>
    </p:spTree>
    <p:extLst>
      <p:ext uri="{BB962C8B-B14F-4D97-AF65-F5344CB8AC3E}">
        <p14:creationId xmlns:p14="http://schemas.microsoft.com/office/powerpoint/2010/main" val="389365585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封面">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9" name="圖片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 y="0"/>
            <a:ext cx="9143998" cy="6857999"/>
          </a:xfrm>
          <a:prstGeom prst="rect">
            <a:avLst/>
          </a:prstGeom>
        </p:spPr>
      </p:pic>
      <p:sp>
        <p:nvSpPr>
          <p:cNvPr id="3" name="文字版面配置區 2"/>
          <p:cNvSpPr>
            <a:spLocks noGrp="1"/>
          </p:cNvSpPr>
          <p:nvPr>
            <p:ph type="body" idx="1"/>
          </p:nvPr>
        </p:nvSpPr>
        <p:spPr>
          <a:xfrm>
            <a:off x="1080000" y="2520000"/>
            <a:ext cx="7200000" cy="1080000"/>
          </a:xfrm>
          <a:prstGeom prst="rect">
            <a:avLst/>
          </a:prstGeom>
        </p:spPr>
        <p:txBody>
          <a:bodyPr anchor="t">
            <a:normAutofit/>
          </a:bodyPr>
          <a:lstStyle>
            <a:lvl1pPr marL="0" indent="0" algn="r">
              <a:buNone/>
              <a:defRPr sz="2800" baseline="0">
                <a:solidFill>
                  <a:schemeClr val="bg1"/>
                </a:solidFill>
                <a:latin typeface="Calibri" panose="020F0502020204030204" pitchFamily="34" charset="0"/>
                <a:ea typeface="微軟正黑體" panose="020B0604030504040204" pitchFamily="34" charset="-12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dirty="0" smtClean="0"/>
              <a:t>按一下以編輯母片文字樣式</a:t>
            </a:r>
          </a:p>
        </p:txBody>
      </p:sp>
      <p:sp>
        <p:nvSpPr>
          <p:cNvPr id="7" name="標題 1"/>
          <p:cNvSpPr>
            <a:spLocks noGrp="1"/>
          </p:cNvSpPr>
          <p:nvPr>
            <p:ph type="ctrTitle"/>
          </p:nvPr>
        </p:nvSpPr>
        <p:spPr>
          <a:xfrm>
            <a:off x="1080000" y="1080000"/>
            <a:ext cx="7200000" cy="1080000"/>
          </a:xfrm>
          <a:prstGeom prst="rect">
            <a:avLst/>
          </a:prstGeom>
        </p:spPr>
        <p:txBody>
          <a:bodyPr anchor="t">
            <a:normAutofit/>
          </a:bodyPr>
          <a:lstStyle>
            <a:lvl1pPr algn="r">
              <a:defRPr sz="3600" b="1" baseline="0">
                <a:solidFill>
                  <a:schemeClr val="bg1"/>
                </a:solidFill>
                <a:latin typeface="Calibri" panose="020F0502020204030204" pitchFamily="34" charset="0"/>
                <a:ea typeface="微軟正黑體" panose="020B0604030504040204" pitchFamily="34" charset="-120"/>
              </a:defRPr>
            </a:lvl1pPr>
          </a:lstStyle>
          <a:p>
            <a:r>
              <a:rPr lang="zh-TW" altLang="en-US" dirty="0" smtClean="0"/>
              <a:t>按一下以編輯母片標題樣式</a:t>
            </a:r>
            <a:endParaRPr lang="zh-TW" altLang="en-US" dirty="0"/>
          </a:p>
        </p:txBody>
      </p:sp>
      <p:sp>
        <p:nvSpPr>
          <p:cNvPr id="10" name="文字方塊 9"/>
          <p:cNvSpPr txBox="1"/>
          <p:nvPr userDrawn="1"/>
        </p:nvSpPr>
        <p:spPr>
          <a:xfrm>
            <a:off x="7242629" y="5615622"/>
            <a:ext cx="1088760" cy="276999"/>
          </a:xfrm>
          <a:prstGeom prst="rect">
            <a:avLst/>
          </a:prstGeom>
          <a:noFill/>
        </p:spPr>
        <p:txBody>
          <a:bodyPr wrap="none" rtlCol="0">
            <a:spAutoFit/>
          </a:bodyPr>
          <a:lstStyle/>
          <a:p>
            <a:r>
              <a:rPr lang="en-US" altLang="zh-TW" sz="1200" b="1" kern="1200" dirty="0" smtClean="0">
                <a:solidFill>
                  <a:schemeClr val="accent1">
                    <a:lumMod val="60000"/>
                    <a:lumOff val="40000"/>
                  </a:schemeClr>
                </a:solidFill>
                <a:effectLst/>
                <a:latin typeface="Century Gothic" panose="020B0502020202020204" pitchFamily="34" charset="0"/>
                <a:ea typeface="+mn-ea"/>
                <a:cs typeface="+mn-cs"/>
              </a:rPr>
              <a:t>Confidential</a:t>
            </a:r>
            <a:endParaRPr lang="zh-TW" altLang="en-US" sz="1200" b="1" dirty="0">
              <a:solidFill>
                <a:schemeClr val="accent1">
                  <a:lumMod val="60000"/>
                  <a:lumOff val="40000"/>
                </a:schemeClr>
              </a:solidFill>
              <a:latin typeface="Century Gothic" panose="020B0502020202020204" pitchFamily="34" charset="0"/>
            </a:endParaRPr>
          </a:p>
        </p:txBody>
      </p:sp>
      <p:cxnSp>
        <p:nvCxnSpPr>
          <p:cNvPr id="11" name="直線接點 10"/>
          <p:cNvCxnSpPr/>
          <p:nvPr userDrawn="1"/>
        </p:nvCxnSpPr>
        <p:spPr>
          <a:xfrm>
            <a:off x="8343582" y="1171575"/>
            <a:ext cx="0" cy="981075"/>
          </a:xfrm>
          <a:prstGeom prst="line">
            <a:avLst/>
          </a:prstGeom>
          <a:ln w="28575">
            <a:solidFill>
              <a:srgbClr val="EB005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24975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封面">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文字版面配置區 2"/>
          <p:cNvSpPr>
            <a:spLocks noGrp="1"/>
          </p:cNvSpPr>
          <p:nvPr>
            <p:ph type="body" idx="1" hasCustomPrompt="1"/>
          </p:nvPr>
        </p:nvSpPr>
        <p:spPr>
          <a:xfrm>
            <a:off x="0" y="2977200"/>
            <a:ext cx="9144000" cy="1080000"/>
          </a:xfrm>
          <a:prstGeom prst="rect">
            <a:avLst/>
          </a:prstGeom>
        </p:spPr>
        <p:txBody>
          <a:bodyPr anchor="t">
            <a:noAutofit/>
          </a:bodyPr>
          <a:lstStyle>
            <a:lvl1pPr marL="0" indent="0" algn="ctr">
              <a:buNone/>
              <a:defRPr sz="4800" baseline="0">
                <a:solidFill>
                  <a:srgbClr val="FFFF00"/>
                </a:solidFill>
                <a:latin typeface="Calibri" panose="020F0502020204030204" pitchFamily="34" charset="0"/>
                <a:ea typeface="微軟正黑體" panose="020B0604030504040204" pitchFamily="34" charset="-120"/>
                <a:sym typeface="Wingdings" panose="05000000000000000000" pitchFamily="2" charset="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TW" dirty="0" smtClean="0"/>
              <a:t>NAME</a:t>
            </a:r>
            <a:endParaRPr lang="zh-TW" altLang="en-US" dirty="0" smtClean="0"/>
          </a:p>
        </p:txBody>
      </p:sp>
    </p:spTree>
    <p:extLst>
      <p:ext uri="{BB962C8B-B14F-4D97-AF65-F5344CB8AC3E}">
        <p14:creationId xmlns:p14="http://schemas.microsoft.com/office/powerpoint/2010/main" val="23562262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內頁_1">
    <p:spTree>
      <p:nvGrpSpPr>
        <p:cNvPr id="1" name=""/>
        <p:cNvGrpSpPr/>
        <p:nvPr/>
      </p:nvGrpSpPr>
      <p:grpSpPr>
        <a:xfrm>
          <a:off x="0" y="0"/>
          <a:ext cx="0" cy="0"/>
          <a:chOff x="0" y="0"/>
          <a:chExt cx="0" cy="0"/>
        </a:xfrm>
      </p:grpSpPr>
      <p:sp>
        <p:nvSpPr>
          <p:cNvPr id="2" name="標題 1"/>
          <p:cNvSpPr>
            <a:spLocks noGrp="1"/>
          </p:cNvSpPr>
          <p:nvPr>
            <p:ph type="title"/>
          </p:nvPr>
        </p:nvSpPr>
        <p:spPr>
          <a:xfrm>
            <a:off x="1080000" y="720000"/>
            <a:ext cx="7560000" cy="1080000"/>
          </a:xfrm>
          <a:prstGeom prst="rect">
            <a:avLst/>
          </a:prstGeom>
        </p:spPr>
        <p:txBody>
          <a:bodyPr anchor="ctr"/>
          <a:lstStyle>
            <a:lvl1pPr>
              <a:defRPr sz="3600" baseline="0">
                <a:solidFill>
                  <a:srgbClr val="EB005A"/>
                </a:solidFill>
                <a:latin typeface="Calibri" panose="020F0502020204030204" pitchFamily="34" charset="0"/>
              </a:defRPr>
            </a:lvl1pPr>
          </a:lstStyle>
          <a:p>
            <a:r>
              <a:rPr lang="zh-TW" altLang="en-US" dirty="0" smtClean="0"/>
              <a:t>按一下以編輯母片標題樣式</a:t>
            </a:r>
            <a:endParaRPr lang="zh-TW" altLang="en-US" dirty="0"/>
          </a:p>
        </p:txBody>
      </p:sp>
      <p:sp>
        <p:nvSpPr>
          <p:cNvPr id="4" name="內容版面配置區 3"/>
          <p:cNvSpPr>
            <a:spLocks noGrp="1"/>
          </p:cNvSpPr>
          <p:nvPr>
            <p:ph sz="quarter" idx="10"/>
          </p:nvPr>
        </p:nvSpPr>
        <p:spPr>
          <a:xfrm>
            <a:off x="1080000" y="1980000"/>
            <a:ext cx="7560000" cy="4140000"/>
          </a:xfrm>
          <a:prstGeom prst="rect">
            <a:avLst/>
          </a:prstGeom>
        </p:spPr>
        <p:txBody>
          <a:bodyPr/>
          <a:lstStyle>
            <a:lvl1pPr>
              <a:defRPr sz="2400" b="1" baseline="0">
                <a:solidFill>
                  <a:schemeClr val="tx1"/>
                </a:solidFill>
                <a:latin typeface="Calibri" panose="020F0502020204030204" pitchFamily="34" charset="0"/>
              </a:defRPr>
            </a:lvl1pPr>
            <a:lvl2pPr>
              <a:defRPr sz="2000" baseline="0">
                <a:solidFill>
                  <a:schemeClr val="tx1"/>
                </a:solidFill>
                <a:latin typeface="Calibri" panose="020F0502020204030204" pitchFamily="34" charset="0"/>
              </a:defRPr>
            </a:lvl2pPr>
            <a:lvl3pPr>
              <a:defRPr sz="1800" baseline="0">
                <a:solidFill>
                  <a:schemeClr val="tx1"/>
                </a:solidFill>
                <a:latin typeface="Calibri" panose="020F0502020204030204" pitchFamily="34" charset="0"/>
              </a:defRPr>
            </a:lvl3pPr>
            <a:lvl4pPr>
              <a:defRPr sz="1600" baseline="0">
                <a:solidFill>
                  <a:schemeClr val="tx1"/>
                </a:solidFill>
                <a:latin typeface="Calibri" panose="020F0502020204030204" pitchFamily="34" charset="0"/>
              </a:defRPr>
            </a:lvl4pPr>
            <a:lvl5pPr>
              <a:defRPr sz="1600" baseline="0">
                <a:solidFill>
                  <a:schemeClr val="tx1"/>
                </a:solidFill>
                <a:latin typeface="Calibri" panose="020F0502020204030204" pitchFamily="34" charset="0"/>
              </a:defRPr>
            </a:lvl5p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spTree>
    <p:extLst>
      <p:ext uri="{BB962C8B-B14F-4D97-AF65-F5344CB8AC3E}">
        <p14:creationId xmlns:p14="http://schemas.microsoft.com/office/powerpoint/2010/main" val="14889325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內頁_2">
    <p:spTree>
      <p:nvGrpSpPr>
        <p:cNvPr id="1" name=""/>
        <p:cNvGrpSpPr/>
        <p:nvPr/>
      </p:nvGrpSpPr>
      <p:grpSpPr>
        <a:xfrm>
          <a:off x="0" y="0"/>
          <a:ext cx="0" cy="0"/>
          <a:chOff x="0" y="0"/>
          <a:chExt cx="0" cy="0"/>
        </a:xfrm>
      </p:grpSpPr>
      <p:sp>
        <p:nvSpPr>
          <p:cNvPr id="3" name="標題 1"/>
          <p:cNvSpPr>
            <a:spLocks noGrp="1"/>
          </p:cNvSpPr>
          <p:nvPr>
            <p:ph type="title"/>
          </p:nvPr>
        </p:nvSpPr>
        <p:spPr>
          <a:xfrm>
            <a:off x="1080000" y="720000"/>
            <a:ext cx="7560000" cy="1080000"/>
          </a:xfrm>
          <a:prstGeom prst="rect">
            <a:avLst/>
          </a:prstGeom>
        </p:spPr>
        <p:txBody>
          <a:bodyPr anchor="ctr"/>
          <a:lstStyle>
            <a:lvl1pPr>
              <a:defRPr sz="3600" baseline="0">
                <a:solidFill>
                  <a:srgbClr val="EB005A"/>
                </a:solidFill>
                <a:latin typeface="Calibri" panose="020F0502020204030204" pitchFamily="34" charset="0"/>
              </a:defRPr>
            </a:lvl1pPr>
          </a:lstStyle>
          <a:p>
            <a:r>
              <a:rPr lang="zh-TW" altLang="en-US" dirty="0" smtClean="0"/>
              <a:t>按一下以編輯母片標題樣式</a:t>
            </a:r>
            <a:endParaRPr lang="zh-TW" altLang="en-US" dirty="0"/>
          </a:p>
        </p:txBody>
      </p:sp>
    </p:spTree>
    <p:extLst>
      <p:ext uri="{BB962C8B-B14F-4D97-AF65-F5344CB8AC3E}">
        <p14:creationId xmlns:p14="http://schemas.microsoft.com/office/powerpoint/2010/main" val="12876705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章節插頁">
    <p:bg>
      <p:bgPr>
        <a:solidFill>
          <a:schemeClr val="bg1">
            <a:lumMod val="95000"/>
          </a:schemeClr>
        </a:solidFill>
        <a:effectLst/>
      </p:bgPr>
    </p:bg>
    <p:spTree>
      <p:nvGrpSpPr>
        <p:cNvPr id="1" name=""/>
        <p:cNvGrpSpPr/>
        <p:nvPr/>
      </p:nvGrpSpPr>
      <p:grpSpPr>
        <a:xfrm>
          <a:off x="0" y="0"/>
          <a:ext cx="0" cy="0"/>
          <a:chOff x="0" y="0"/>
          <a:chExt cx="0" cy="0"/>
        </a:xfrm>
      </p:grpSpPr>
      <p:sp>
        <p:nvSpPr>
          <p:cNvPr id="3" name="標題 1"/>
          <p:cNvSpPr>
            <a:spLocks noGrp="1"/>
          </p:cNvSpPr>
          <p:nvPr>
            <p:ph type="title"/>
          </p:nvPr>
        </p:nvSpPr>
        <p:spPr>
          <a:xfrm>
            <a:off x="1260000" y="2880000"/>
            <a:ext cx="7560000" cy="1080000"/>
          </a:xfrm>
          <a:prstGeom prst="rect">
            <a:avLst/>
          </a:prstGeom>
        </p:spPr>
        <p:txBody>
          <a:bodyPr anchor="b">
            <a:normAutofit/>
          </a:bodyPr>
          <a:lstStyle>
            <a:lvl1pPr>
              <a:defRPr sz="3600" baseline="0">
                <a:solidFill>
                  <a:schemeClr val="tx1"/>
                </a:solidFill>
                <a:latin typeface="Calibri" panose="020F0502020204030204" pitchFamily="34" charset="0"/>
              </a:defRPr>
            </a:lvl1pPr>
          </a:lstStyle>
          <a:p>
            <a:r>
              <a:rPr lang="zh-TW" altLang="en-US" dirty="0" smtClean="0"/>
              <a:t>按一下以編輯母片標題樣式</a:t>
            </a:r>
            <a:endParaRPr lang="zh-TW" altLang="en-US" dirty="0"/>
          </a:p>
        </p:txBody>
      </p:sp>
      <p:pic>
        <p:nvPicPr>
          <p:cNvPr id="8" name="圖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09092" y="3990441"/>
            <a:ext cx="7945966" cy="111219"/>
          </a:xfrm>
          <a:prstGeom prst="rect">
            <a:avLst/>
          </a:prstGeom>
        </p:spPr>
      </p:pic>
      <p:pic>
        <p:nvPicPr>
          <p:cNvPr id="10" name="圖片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459951"/>
            <a:ext cx="2336800" cy="72396"/>
          </a:xfrm>
          <a:prstGeom prst="rect">
            <a:avLst/>
          </a:prstGeom>
        </p:spPr>
      </p:pic>
      <p:sp>
        <p:nvSpPr>
          <p:cNvPr id="6" name="Text Box 15"/>
          <p:cNvSpPr txBox="1">
            <a:spLocks noChangeArrowheads="1"/>
          </p:cNvSpPr>
          <p:nvPr userDrawn="1"/>
        </p:nvSpPr>
        <p:spPr bwMode="auto">
          <a:xfrm>
            <a:off x="8604125" y="6402594"/>
            <a:ext cx="504379"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fld id="{B9BB4768-2ACB-4A6A-8962-41794B66754D}" type="slidenum">
              <a:rPr lang="en-US" altLang="zh-TW" sz="1000" b="1">
                <a:solidFill>
                  <a:srgbClr val="333333"/>
                </a:solidFill>
                <a:ea typeface="華康中黑體" pitchFamily="49" charset="-120"/>
              </a:rPr>
              <a:pPr algn="l"/>
              <a:t>‹#›</a:t>
            </a:fld>
            <a:endParaRPr lang="en-US" altLang="zh-TW" sz="1000" b="1" dirty="0">
              <a:solidFill>
                <a:srgbClr val="333333"/>
              </a:solidFill>
              <a:ea typeface="華康中黑體" pitchFamily="49" charset="-120"/>
            </a:endParaRPr>
          </a:p>
        </p:txBody>
      </p:sp>
    </p:spTree>
    <p:extLst>
      <p:ext uri="{BB962C8B-B14F-4D97-AF65-F5344CB8AC3E}">
        <p14:creationId xmlns:p14="http://schemas.microsoft.com/office/powerpoint/2010/main" val="27051169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ext Box 15"/>
          <p:cNvSpPr txBox="1">
            <a:spLocks noChangeArrowheads="1"/>
          </p:cNvSpPr>
          <p:nvPr userDrawn="1"/>
        </p:nvSpPr>
        <p:spPr bwMode="auto">
          <a:xfrm>
            <a:off x="8604125" y="6402594"/>
            <a:ext cx="504379"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fld id="{B9BB4768-2ACB-4A6A-8962-41794B66754D}" type="slidenum">
              <a:rPr lang="en-US" altLang="zh-TW" sz="1000" b="1">
                <a:solidFill>
                  <a:srgbClr val="333333"/>
                </a:solidFill>
                <a:ea typeface="華康中黑體" pitchFamily="49" charset="-120"/>
              </a:rPr>
              <a:pPr algn="l"/>
              <a:t>‹#›</a:t>
            </a:fld>
            <a:endParaRPr lang="en-US" altLang="zh-TW" sz="1000" b="1" dirty="0">
              <a:solidFill>
                <a:srgbClr val="333333"/>
              </a:solidFill>
              <a:ea typeface="華康中黑體" pitchFamily="49" charset="-120"/>
            </a:endParaRPr>
          </a:p>
        </p:txBody>
      </p:sp>
      <p:pic>
        <p:nvPicPr>
          <p:cNvPr id="4" name="圖片 3"/>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0" y="0"/>
            <a:ext cx="9143999" cy="6857999"/>
          </a:xfrm>
          <a:prstGeom prst="rect">
            <a:avLst/>
          </a:prstGeom>
        </p:spPr>
      </p:pic>
      <p:sp>
        <p:nvSpPr>
          <p:cNvPr id="7" name="文字方塊 6"/>
          <p:cNvSpPr txBox="1"/>
          <p:nvPr userDrawn="1"/>
        </p:nvSpPr>
        <p:spPr>
          <a:xfrm>
            <a:off x="314888" y="6419428"/>
            <a:ext cx="1013419" cy="261610"/>
          </a:xfrm>
          <a:prstGeom prst="rect">
            <a:avLst/>
          </a:prstGeom>
          <a:noFill/>
        </p:spPr>
        <p:txBody>
          <a:bodyPr wrap="none" rtlCol="0">
            <a:spAutoFit/>
          </a:bodyPr>
          <a:lstStyle/>
          <a:p>
            <a:r>
              <a:rPr lang="en-US" altLang="zh-TW" sz="1050" b="1" kern="1200" dirty="0" smtClean="0">
                <a:solidFill>
                  <a:schemeClr val="bg1">
                    <a:lumMod val="85000"/>
                  </a:schemeClr>
                </a:solidFill>
                <a:effectLst/>
                <a:latin typeface="Century Gothic" panose="020B0502020202020204" pitchFamily="34" charset="0"/>
                <a:ea typeface="+mn-ea"/>
                <a:cs typeface="+mn-cs"/>
              </a:rPr>
              <a:t>Confidential</a:t>
            </a:r>
            <a:endParaRPr lang="zh-TW" altLang="en-US" sz="1050" b="1" dirty="0">
              <a:solidFill>
                <a:schemeClr val="bg1">
                  <a:lumMod val="85000"/>
                </a:schemeClr>
              </a:solidFill>
              <a:latin typeface="Century Gothic" panose="020B0502020202020204" pitchFamily="34" charset="0"/>
            </a:endParaRPr>
          </a:p>
        </p:txBody>
      </p:sp>
    </p:spTree>
    <p:extLst>
      <p:ext uri="{BB962C8B-B14F-4D97-AF65-F5344CB8AC3E}">
        <p14:creationId xmlns:p14="http://schemas.microsoft.com/office/powerpoint/2010/main" val="3871463843"/>
      </p:ext>
    </p:extLst>
  </p:cSld>
  <p:clrMap bg1="lt1" tx1="dk1" bg2="lt2" tx2="dk2" accent1="accent1" accent2="accent2" accent3="accent3" accent4="accent4" accent5="accent5" accent6="accent6" hlink="hlink" folHlink="folHlink"/>
  <p:sldLayoutIdLst>
    <p:sldLayoutId id="2147483742" r:id="rId1"/>
    <p:sldLayoutId id="2147483746" r:id="rId2"/>
    <p:sldLayoutId id="2147483743" r:id="rId3"/>
    <p:sldLayoutId id="2147483745" r:id="rId4"/>
    <p:sldLayoutId id="2147483744" r:id="rId5"/>
  </p:sldLayoutIdLst>
  <p:txStyles>
    <p:titleStyle>
      <a:lvl1pPr algn="l" defTabSz="914400" rtl="0" eaLnBrk="1" latinLnBrk="0" hangingPunct="1">
        <a:spcBef>
          <a:spcPct val="0"/>
        </a:spcBef>
        <a:buNone/>
        <a:defRPr sz="3600" b="1" kern="1200" baseline="0">
          <a:solidFill>
            <a:srgbClr val="FA4646"/>
          </a:solidFill>
          <a:latin typeface="Century Gothic" panose="020B0502020202020204" pitchFamily="34" charset="0"/>
          <a:ea typeface="微軟正黑體" panose="020B0604030504040204" pitchFamily="34" charset="-120"/>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2800" kern="1200" baseline="0">
          <a:solidFill>
            <a:schemeClr val="tx1">
              <a:lumMod val="75000"/>
              <a:lumOff val="25000"/>
            </a:schemeClr>
          </a:solidFill>
          <a:latin typeface="Century Gothic" panose="020B0502020202020204" pitchFamily="34" charset="0"/>
          <a:ea typeface="微軟正黑體" panose="020B0604030504040204" pitchFamily="34" charset="-120"/>
          <a:cs typeface="+mn-cs"/>
        </a:defRPr>
      </a:lvl1pPr>
      <a:lvl2pPr marL="742950" indent="-285750" algn="l" defTabSz="914400" rtl="0" eaLnBrk="1" latinLnBrk="0" hangingPunct="1">
        <a:spcBef>
          <a:spcPct val="20000"/>
        </a:spcBef>
        <a:buFont typeface="Arial" panose="020B0604020202020204" pitchFamily="34" charset="0"/>
        <a:buChar char="–"/>
        <a:defRPr sz="2400" kern="1200" baseline="0">
          <a:solidFill>
            <a:schemeClr val="tx1">
              <a:lumMod val="75000"/>
              <a:lumOff val="25000"/>
            </a:schemeClr>
          </a:solidFill>
          <a:latin typeface="Century Gothic" panose="020B0502020202020204" pitchFamily="34" charset="0"/>
          <a:ea typeface="微軟正黑體" panose="020B0604030504040204" pitchFamily="34" charset="-120"/>
          <a:cs typeface="+mn-cs"/>
        </a:defRPr>
      </a:lvl2pPr>
      <a:lvl3pPr marL="1143000" indent="-228600" algn="l" defTabSz="914400" rtl="0" eaLnBrk="1" latinLnBrk="0" hangingPunct="1">
        <a:spcBef>
          <a:spcPct val="20000"/>
        </a:spcBef>
        <a:buFont typeface="Arial" panose="020B0604020202020204" pitchFamily="34" charset="0"/>
        <a:buChar char="•"/>
        <a:defRPr sz="2000" kern="1200" baseline="0">
          <a:solidFill>
            <a:schemeClr val="tx1">
              <a:lumMod val="75000"/>
              <a:lumOff val="25000"/>
            </a:schemeClr>
          </a:solidFill>
          <a:latin typeface="Century Gothic" panose="020B0502020202020204" pitchFamily="34" charset="0"/>
          <a:ea typeface="微軟正黑體" panose="020B0604030504040204" pitchFamily="34" charset="-120"/>
          <a:cs typeface="+mn-cs"/>
        </a:defRPr>
      </a:lvl3pPr>
      <a:lvl4pPr marL="1600200" indent="-228600" algn="l" defTabSz="914400" rtl="0" eaLnBrk="1" latinLnBrk="0" hangingPunct="1">
        <a:spcBef>
          <a:spcPct val="20000"/>
        </a:spcBef>
        <a:buFont typeface="Arial" panose="020B0604020202020204" pitchFamily="34" charset="0"/>
        <a:buChar char="–"/>
        <a:defRPr sz="1800" kern="1200" baseline="0">
          <a:solidFill>
            <a:schemeClr val="tx1">
              <a:lumMod val="75000"/>
              <a:lumOff val="25000"/>
            </a:schemeClr>
          </a:solidFill>
          <a:latin typeface="Century Gothic" panose="020B0502020202020204" pitchFamily="34" charset="0"/>
          <a:ea typeface="微軟正黑體" panose="020B0604030504040204" pitchFamily="34" charset="-120"/>
          <a:cs typeface="+mn-cs"/>
        </a:defRPr>
      </a:lvl4pPr>
      <a:lvl5pPr marL="2057400" indent="-228600" algn="l" defTabSz="914400" rtl="0" eaLnBrk="1" latinLnBrk="0" hangingPunct="1">
        <a:spcBef>
          <a:spcPct val="20000"/>
        </a:spcBef>
        <a:buFont typeface="Arial" panose="020B0604020202020204" pitchFamily="34" charset="0"/>
        <a:buChar char="»"/>
        <a:defRPr sz="1800" kern="1200" baseline="0">
          <a:solidFill>
            <a:schemeClr val="tx1">
              <a:lumMod val="75000"/>
              <a:lumOff val="25000"/>
            </a:schemeClr>
          </a:solidFill>
          <a:latin typeface="Century Gothic" panose="020B0502020202020204" pitchFamily="34" charset="0"/>
          <a:ea typeface="微軟正黑體" panose="020B0604030504040204" pitchFamily="34" charset="-120"/>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image" Target="../media/image14.png"/><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18.pn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161.png"/><Relationship Id="rId2" Type="http://schemas.openxmlformats.org/officeDocument/2006/relationships/image" Target="../media/image19.png"/><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60.png"/><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image" Target="../media/image14.png"/><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21.png"/><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24.xml.rels><?xml version="1.0" encoding="UTF-8" standalone="yes"?>
<Relationships xmlns="http://schemas.openxmlformats.org/package/2006/relationships"><Relationship Id="rId3" Type="http://schemas.openxmlformats.org/officeDocument/2006/relationships/image" Target="../media/image220.png"/><Relationship Id="rId2" Type="http://schemas.openxmlformats.org/officeDocument/2006/relationships/image" Target="../media/image19.png"/><Relationship Id="rId1" Type="http://schemas.openxmlformats.org/officeDocument/2006/relationships/slideLayout" Target="../slideLayouts/slideLayout3.xml"/><Relationship Id="rId4" Type="http://schemas.openxmlformats.org/officeDocument/2006/relationships/image" Target="../media/image25.png"/></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10.png"/><Relationship Id="rId1" Type="http://schemas.openxmlformats.org/officeDocument/2006/relationships/slideLayout" Target="../slideLayouts/slideLayout3.xml"/><Relationship Id="rId4" Type="http://schemas.openxmlformats.org/officeDocument/2006/relationships/image" Target="../media/image26.png"/></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image" Target="../media/image38.tmp"/><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tmp"/><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tmp"/><Relationship Id="rId1" Type="http://schemas.openxmlformats.org/officeDocument/2006/relationships/slideLayout" Target="../slideLayouts/slideLayout3.xml"/><Relationship Id="rId4" Type="http://schemas.openxmlformats.org/officeDocument/2006/relationships/image" Target="../media/image43.png"/></Relationships>
</file>

<file path=ppt/slides/_rels/slide3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tmp"/><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tmp"/><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image" Target="../media/image49.tmp"/><Relationship Id="rId2" Type="http://schemas.openxmlformats.org/officeDocument/2006/relationships/image" Target="../media/image48.tmp"/><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image" Target="../media/image52.tmp"/><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 </a:t>
            </a:r>
            <a:r>
              <a:rPr lang="en-US" dirty="0"/>
              <a:t>Topic: Static timing analysis.</a:t>
            </a:r>
          </a:p>
        </p:txBody>
      </p:sp>
      <p:sp>
        <p:nvSpPr>
          <p:cNvPr id="3" name="Content Placeholder 2"/>
          <p:cNvSpPr>
            <a:spLocks noGrp="1"/>
          </p:cNvSpPr>
          <p:nvPr>
            <p:ph sz="quarter" idx="10"/>
          </p:nvPr>
        </p:nvSpPr>
        <p:spPr>
          <a:xfrm>
            <a:off x="1080000" y="1698646"/>
            <a:ext cx="7560000" cy="4140000"/>
          </a:xfrm>
        </p:spPr>
        <p:txBody>
          <a:bodyPr/>
          <a:lstStyle/>
          <a:p>
            <a:pPr marL="457200" indent="-457200">
              <a:buAutoNum type="arabicPeriod"/>
            </a:pPr>
            <a:r>
              <a:rPr lang="en-US" dirty="0" smtClean="0"/>
              <a:t>What is STA?</a:t>
            </a:r>
          </a:p>
          <a:p>
            <a:pPr marL="457200" indent="-457200">
              <a:buAutoNum type="arabicPeriod"/>
            </a:pPr>
            <a:r>
              <a:rPr lang="en-US" dirty="0" smtClean="0"/>
              <a:t>Timing path</a:t>
            </a:r>
          </a:p>
          <a:p>
            <a:pPr marL="457200" indent="-457200">
              <a:buAutoNum type="arabicPeriod"/>
            </a:pPr>
            <a:r>
              <a:rPr lang="en-US" dirty="0" smtClean="0"/>
              <a:t>Cell delay &amp; Net delay</a:t>
            </a:r>
          </a:p>
          <a:p>
            <a:pPr marL="457200" indent="-457200">
              <a:buAutoNum type="arabicPeriod"/>
            </a:pPr>
            <a:r>
              <a:rPr lang="en-US" dirty="0" smtClean="0"/>
              <a:t>Setup time, Hold time</a:t>
            </a:r>
          </a:p>
          <a:p>
            <a:pPr marL="457200" indent="-457200">
              <a:buAutoNum type="arabicPeriod"/>
            </a:pPr>
            <a:r>
              <a:rPr lang="en-US" dirty="0" smtClean="0"/>
              <a:t>Timing </a:t>
            </a:r>
            <a:r>
              <a:rPr lang="en-US" dirty="0" err="1" smtClean="0"/>
              <a:t>derate</a:t>
            </a:r>
            <a:r>
              <a:rPr lang="en-US" dirty="0" smtClean="0"/>
              <a:t> </a:t>
            </a:r>
          </a:p>
          <a:p>
            <a:pPr marL="457200" indent="-457200">
              <a:buAutoNum type="arabicPeriod"/>
            </a:pPr>
            <a:r>
              <a:rPr lang="en-US" dirty="0" smtClean="0"/>
              <a:t>Read Timing Report</a:t>
            </a:r>
          </a:p>
          <a:p>
            <a:pPr marL="457200" indent="-457200">
              <a:buAutoNum type="arabicPeriod"/>
            </a:pPr>
            <a:r>
              <a:rPr lang="en-US" dirty="0" smtClean="0"/>
              <a:t>Fix violation</a:t>
            </a:r>
          </a:p>
          <a:p>
            <a:pPr marL="457200" indent="-457200">
              <a:buAutoNum type="arabicPeriod"/>
            </a:pPr>
            <a:r>
              <a:rPr lang="en-US" dirty="0" smtClean="0"/>
              <a:t>Q&amp;A</a:t>
            </a:r>
          </a:p>
        </p:txBody>
      </p:sp>
    </p:spTree>
    <p:extLst>
      <p:ext uri="{BB962C8B-B14F-4D97-AF65-F5344CB8AC3E}">
        <p14:creationId xmlns:p14="http://schemas.microsoft.com/office/powerpoint/2010/main" val="39165833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內容版面配置區 2"/>
          <p:cNvSpPr txBox="1">
            <a:spLocks/>
          </p:cNvSpPr>
          <p:nvPr/>
        </p:nvSpPr>
        <p:spPr>
          <a:xfrm>
            <a:off x="1184049" y="790864"/>
            <a:ext cx="1830999" cy="393228"/>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b="1" kern="1200" baseline="0">
                <a:solidFill>
                  <a:schemeClr val="tx1"/>
                </a:solidFill>
                <a:latin typeface="Calibri" panose="020F0502020204030204" pitchFamily="34" charset="0"/>
                <a:ea typeface="微軟正黑體" panose="020B0604030504040204" pitchFamily="34" charset="-120"/>
                <a:cs typeface="+mn-cs"/>
              </a:defRPr>
            </a:lvl1pPr>
            <a:lvl2pPr marL="742950" indent="-285750" algn="l" defTabSz="914400" rtl="0" eaLnBrk="1" latinLnBrk="0" hangingPunct="1">
              <a:spcBef>
                <a:spcPct val="20000"/>
              </a:spcBef>
              <a:buFont typeface="Arial" panose="020B0604020202020204" pitchFamily="34" charset="0"/>
              <a:buChar char="–"/>
              <a:defRPr sz="2000" kern="1200" baseline="0">
                <a:solidFill>
                  <a:schemeClr val="tx1"/>
                </a:solidFill>
                <a:latin typeface="Calibri" panose="020F0502020204030204" pitchFamily="34" charset="0"/>
                <a:ea typeface="微軟正黑體" panose="020B0604030504040204" pitchFamily="34" charset="-120"/>
                <a:cs typeface="+mn-cs"/>
              </a:defRPr>
            </a:lvl2pPr>
            <a:lvl3pPr marL="1143000" indent="-228600" algn="l" defTabSz="914400" rtl="0" eaLnBrk="1" latinLnBrk="0" hangingPunct="1">
              <a:spcBef>
                <a:spcPct val="20000"/>
              </a:spcBef>
              <a:buFont typeface="Arial" panose="020B0604020202020204" pitchFamily="34" charset="0"/>
              <a:buChar char="•"/>
              <a:defRPr sz="1800" kern="1200" baseline="0">
                <a:solidFill>
                  <a:schemeClr val="tx1"/>
                </a:solidFill>
                <a:latin typeface="Calibri" panose="020F0502020204030204" pitchFamily="34" charset="0"/>
                <a:ea typeface="微軟正黑體" panose="020B0604030504040204" pitchFamily="34" charset="-120"/>
                <a:cs typeface="+mn-cs"/>
              </a:defRPr>
            </a:lvl3pPr>
            <a:lvl4pPr marL="1600200" indent="-228600" algn="l" defTabSz="914400" rtl="0" eaLnBrk="1" latinLnBrk="0" hangingPunct="1">
              <a:spcBef>
                <a:spcPct val="20000"/>
              </a:spcBef>
              <a:buFont typeface="Arial" panose="020B0604020202020204" pitchFamily="34" charset="0"/>
              <a:buChar char="–"/>
              <a:defRPr sz="1600" kern="1200" baseline="0">
                <a:solidFill>
                  <a:schemeClr val="tx1"/>
                </a:solidFill>
                <a:latin typeface="Calibri" panose="020F0502020204030204" pitchFamily="34" charset="0"/>
                <a:ea typeface="微軟正黑體" panose="020B0604030504040204" pitchFamily="34" charset="-120"/>
                <a:cs typeface="+mn-cs"/>
              </a:defRPr>
            </a:lvl4pPr>
            <a:lvl5pPr marL="2057400" indent="-228600" algn="l" defTabSz="914400" rtl="0" eaLnBrk="1" latinLnBrk="0" hangingPunct="1">
              <a:spcBef>
                <a:spcPct val="20000"/>
              </a:spcBef>
              <a:buFont typeface="Arial" panose="020B0604020202020204" pitchFamily="34" charset="0"/>
              <a:buChar char="»"/>
              <a:defRPr sz="1600" kern="1200" baseline="0">
                <a:solidFill>
                  <a:schemeClr val="tx1"/>
                </a:solidFill>
                <a:latin typeface="Calibri" panose="020F0502020204030204" pitchFamily="34" charset="0"/>
                <a:ea typeface="微軟正黑體" panose="020B0604030504040204" pitchFamily="34" charset="-120"/>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en-US" altLang="zh-TW" sz="2000" dirty="0" smtClean="0"/>
          </a:p>
        </p:txBody>
      </p:sp>
      <p:sp>
        <p:nvSpPr>
          <p:cNvPr id="23" name="內容版面配置區 2"/>
          <p:cNvSpPr txBox="1">
            <a:spLocks/>
          </p:cNvSpPr>
          <p:nvPr/>
        </p:nvSpPr>
        <p:spPr>
          <a:xfrm>
            <a:off x="1136669" y="774673"/>
            <a:ext cx="1830999" cy="393228"/>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b="1" kern="1200" baseline="0">
                <a:solidFill>
                  <a:schemeClr val="tx1"/>
                </a:solidFill>
                <a:latin typeface="Calibri" panose="020F0502020204030204" pitchFamily="34" charset="0"/>
                <a:ea typeface="微軟正黑體" panose="020B0604030504040204" pitchFamily="34" charset="-120"/>
                <a:cs typeface="+mn-cs"/>
              </a:defRPr>
            </a:lvl1pPr>
            <a:lvl2pPr marL="742950" indent="-285750" algn="l" defTabSz="914400" rtl="0" eaLnBrk="1" latinLnBrk="0" hangingPunct="1">
              <a:spcBef>
                <a:spcPct val="20000"/>
              </a:spcBef>
              <a:buFont typeface="Arial" panose="020B0604020202020204" pitchFamily="34" charset="0"/>
              <a:buChar char="–"/>
              <a:defRPr sz="2000" kern="1200" baseline="0">
                <a:solidFill>
                  <a:schemeClr val="tx1"/>
                </a:solidFill>
                <a:latin typeface="Calibri" panose="020F0502020204030204" pitchFamily="34" charset="0"/>
                <a:ea typeface="微軟正黑體" panose="020B0604030504040204" pitchFamily="34" charset="-120"/>
                <a:cs typeface="+mn-cs"/>
              </a:defRPr>
            </a:lvl2pPr>
            <a:lvl3pPr marL="1143000" indent="-228600" algn="l" defTabSz="914400" rtl="0" eaLnBrk="1" latinLnBrk="0" hangingPunct="1">
              <a:spcBef>
                <a:spcPct val="20000"/>
              </a:spcBef>
              <a:buFont typeface="Arial" panose="020B0604020202020204" pitchFamily="34" charset="0"/>
              <a:buChar char="•"/>
              <a:defRPr sz="1800" kern="1200" baseline="0">
                <a:solidFill>
                  <a:schemeClr val="tx1"/>
                </a:solidFill>
                <a:latin typeface="Calibri" panose="020F0502020204030204" pitchFamily="34" charset="0"/>
                <a:ea typeface="微軟正黑體" panose="020B0604030504040204" pitchFamily="34" charset="-120"/>
                <a:cs typeface="+mn-cs"/>
              </a:defRPr>
            </a:lvl3pPr>
            <a:lvl4pPr marL="1600200" indent="-228600" algn="l" defTabSz="914400" rtl="0" eaLnBrk="1" latinLnBrk="0" hangingPunct="1">
              <a:spcBef>
                <a:spcPct val="20000"/>
              </a:spcBef>
              <a:buFont typeface="Arial" panose="020B0604020202020204" pitchFamily="34" charset="0"/>
              <a:buChar char="–"/>
              <a:defRPr sz="1600" kern="1200" baseline="0">
                <a:solidFill>
                  <a:schemeClr val="tx1"/>
                </a:solidFill>
                <a:latin typeface="Calibri" panose="020F0502020204030204" pitchFamily="34" charset="0"/>
                <a:ea typeface="微軟正黑體" panose="020B0604030504040204" pitchFamily="34" charset="-120"/>
                <a:cs typeface="+mn-cs"/>
              </a:defRPr>
            </a:lvl4pPr>
            <a:lvl5pPr marL="2057400" indent="-228600" algn="l" defTabSz="914400" rtl="0" eaLnBrk="1" latinLnBrk="0" hangingPunct="1">
              <a:spcBef>
                <a:spcPct val="20000"/>
              </a:spcBef>
              <a:buFont typeface="Arial" panose="020B0604020202020204" pitchFamily="34" charset="0"/>
              <a:buChar char="»"/>
              <a:defRPr sz="1600" kern="1200" baseline="0">
                <a:solidFill>
                  <a:schemeClr val="tx1"/>
                </a:solidFill>
                <a:latin typeface="Calibri" panose="020F0502020204030204" pitchFamily="34" charset="0"/>
                <a:ea typeface="微軟正黑體" panose="020B0604030504040204" pitchFamily="34" charset="-120"/>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en-US" altLang="zh-TW" sz="2000" dirty="0" smtClean="0"/>
          </a:p>
        </p:txBody>
      </p:sp>
      <p:sp>
        <p:nvSpPr>
          <p:cNvPr id="15" name="標題 1"/>
          <p:cNvSpPr txBox="1">
            <a:spLocks/>
          </p:cNvSpPr>
          <p:nvPr/>
        </p:nvSpPr>
        <p:spPr>
          <a:xfrm>
            <a:off x="731110" y="397574"/>
            <a:ext cx="9179149" cy="923226"/>
          </a:xfrm>
          <a:prstGeom prst="rect">
            <a:avLst/>
          </a:prstGeom>
        </p:spPr>
        <p:txBody>
          <a:bodyPr anchor="ctr"/>
          <a:lstStyle>
            <a:lvl1pPr algn="l" defTabSz="914400" rtl="0" eaLnBrk="1" latinLnBrk="0" hangingPunct="1">
              <a:spcBef>
                <a:spcPct val="0"/>
              </a:spcBef>
              <a:buNone/>
              <a:defRPr sz="3600" b="1" kern="1200" baseline="0">
                <a:solidFill>
                  <a:srgbClr val="EB005A"/>
                </a:solidFill>
                <a:latin typeface="Calibri" panose="020F0502020204030204" pitchFamily="34" charset="0"/>
                <a:ea typeface="微軟正黑體" panose="020B0604030504040204" pitchFamily="34" charset="-120"/>
                <a:cs typeface="+mj-cs"/>
              </a:defRPr>
            </a:lvl1pPr>
          </a:lstStyle>
          <a:p>
            <a:r>
              <a:rPr lang="en-US" sz="2400" dirty="0">
                <a:solidFill>
                  <a:srgbClr val="FF004B"/>
                </a:solidFill>
              </a:rPr>
              <a:t>3</a:t>
            </a:r>
            <a:r>
              <a:rPr lang="en-US" sz="2400" dirty="0" smtClean="0">
                <a:solidFill>
                  <a:srgbClr val="FF004B"/>
                </a:solidFill>
              </a:rPr>
              <a:t>. Path </a:t>
            </a:r>
            <a:r>
              <a:rPr lang="en-US" sz="2400" dirty="0">
                <a:solidFill>
                  <a:srgbClr val="FF004B"/>
                </a:solidFill>
              </a:rPr>
              <a:t>delay calculation</a:t>
            </a:r>
            <a:endParaRPr lang="en-US" sz="2400" dirty="0" smtClean="0">
              <a:solidFill>
                <a:srgbClr val="FF004B"/>
              </a:solidFill>
            </a:endParaRPr>
          </a:p>
        </p:txBody>
      </p:sp>
      <p:sp>
        <p:nvSpPr>
          <p:cNvPr id="89" name="TextBox 88"/>
          <p:cNvSpPr txBox="1"/>
          <p:nvPr/>
        </p:nvSpPr>
        <p:spPr>
          <a:xfrm>
            <a:off x="731110" y="1049100"/>
            <a:ext cx="8120790" cy="400110"/>
          </a:xfrm>
          <a:prstGeom prst="rect">
            <a:avLst/>
          </a:prstGeom>
          <a:noFill/>
        </p:spPr>
        <p:txBody>
          <a:bodyPr wrap="square" rtlCol="0">
            <a:spAutoFit/>
          </a:bodyPr>
          <a:lstStyle/>
          <a:p>
            <a:pPr algn="just"/>
            <a:r>
              <a:rPr lang="en-US" sz="2000" dirty="0" smtClean="0">
                <a:solidFill>
                  <a:srgbClr val="1E2E0C"/>
                </a:solidFill>
              </a:rPr>
              <a:t>The actual path delay is the sum of </a:t>
            </a:r>
            <a:r>
              <a:rPr lang="en-US" sz="2000" dirty="0" smtClean="0">
                <a:solidFill>
                  <a:srgbClr val="FF0000"/>
                </a:solidFill>
              </a:rPr>
              <a:t>net</a:t>
            </a:r>
            <a:r>
              <a:rPr lang="en-US" sz="2000" dirty="0" smtClean="0">
                <a:solidFill>
                  <a:srgbClr val="1E2E0C"/>
                </a:solidFill>
              </a:rPr>
              <a:t> and </a:t>
            </a:r>
            <a:r>
              <a:rPr lang="en-US" sz="2000" dirty="0" smtClean="0">
                <a:solidFill>
                  <a:srgbClr val="FF0000"/>
                </a:solidFill>
              </a:rPr>
              <a:t>cell</a:t>
            </a:r>
            <a:r>
              <a:rPr lang="en-US" sz="2000" dirty="0" smtClean="0">
                <a:solidFill>
                  <a:srgbClr val="1E2E0C"/>
                </a:solidFill>
              </a:rPr>
              <a:t> </a:t>
            </a:r>
            <a:r>
              <a:rPr lang="en-US" sz="2000" dirty="0" smtClean="0">
                <a:solidFill>
                  <a:srgbClr val="FF0000"/>
                </a:solidFill>
              </a:rPr>
              <a:t>delays</a:t>
            </a:r>
            <a:r>
              <a:rPr lang="en-US" sz="2000" dirty="0" smtClean="0">
                <a:solidFill>
                  <a:srgbClr val="1E2E0C"/>
                </a:solidFill>
              </a:rPr>
              <a:t> along that timing path</a:t>
            </a:r>
            <a:endParaRPr lang="en-US" sz="2000" dirty="0">
              <a:solidFill>
                <a:srgbClr val="1E2E0C"/>
              </a:solidFill>
            </a:endParaRPr>
          </a:p>
        </p:txBody>
      </p:sp>
      <p:pic>
        <p:nvPicPr>
          <p:cNvPr id="95" name="Picture 94"/>
          <p:cNvPicPr>
            <a:picLocks noChangeAspect="1"/>
          </p:cNvPicPr>
          <p:nvPr/>
        </p:nvPicPr>
        <p:blipFill>
          <a:blip r:embed="rId2"/>
          <a:stretch>
            <a:fillRect/>
          </a:stretch>
        </p:blipFill>
        <p:spPr>
          <a:xfrm>
            <a:off x="873542" y="1595227"/>
            <a:ext cx="7835925" cy="4081463"/>
          </a:xfrm>
          <a:prstGeom prst="rect">
            <a:avLst/>
          </a:prstGeom>
        </p:spPr>
      </p:pic>
    </p:spTree>
    <p:extLst>
      <p:ext uri="{BB962C8B-B14F-4D97-AF65-F5344CB8AC3E}">
        <p14:creationId xmlns:p14="http://schemas.microsoft.com/office/powerpoint/2010/main" val="22483175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內容版面配置區 2"/>
          <p:cNvSpPr txBox="1">
            <a:spLocks/>
          </p:cNvSpPr>
          <p:nvPr/>
        </p:nvSpPr>
        <p:spPr>
          <a:xfrm>
            <a:off x="1184049" y="790864"/>
            <a:ext cx="1830999" cy="393228"/>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b="1" kern="1200" baseline="0">
                <a:solidFill>
                  <a:schemeClr val="tx1"/>
                </a:solidFill>
                <a:latin typeface="Calibri" panose="020F0502020204030204" pitchFamily="34" charset="0"/>
                <a:ea typeface="微軟正黑體" panose="020B0604030504040204" pitchFamily="34" charset="-120"/>
                <a:cs typeface="+mn-cs"/>
              </a:defRPr>
            </a:lvl1pPr>
            <a:lvl2pPr marL="742950" indent="-285750" algn="l" defTabSz="914400" rtl="0" eaLnBrk="1" latinLnBrk="0" hangingPunct="1">
              <a:spcBef>
                <a:spcPct val="20000"/>
              </a:spcBef>
              <a:buFont typeface="Arial" panose="020B0604020202020204" pitchFamily="34" charset="0"/>
              <a:buChar char="–"/>
              <a:defRPr sz="2000" kern="1200" baseline="0">
                <a:solidFill>
                  <a:schemeClr val="tx1"/>
                </a:solidFill>
                <a:latin typeface="Calibri" panose="020F0502020204030204" pitchFamily="34" charset="0"/>
                <a:ea typeface="微軟正黑體" panose="020B0604030504040204" pitchFamily="34" charset="-120"/>
                <a:cs typeface="+mn-cs"/>
              </a:defRPr>
            </a:lvl2pPr>
            <a:lvl3pPr marL="1143000" indent="-228600" algn="l" defTabSz="914400" rtl="0" eaLnBrk="1" latinLnBrk="0" hangingPunct="1">
              <a:spcBef>
                <a:spcPct val="20000"/>
              </a:spcBef>
              <a:buFont typeface="Arial" panose="020B0604020202020204" pitchFamily="34" charset="0"/>
              <a:buChar char="•"/>
              <a:defRPr sz="1800" kern="1200" baseline="0">
                <a:solidFill>
                  <a:schemeClr val="tx1"/>
                </a:solidFill>
                <a:latin typeface="Calibri" panose="020F0502020204030204" pitchFamily="34" charset="0"/>
                <a:ea typeface="微軟正黑體" panose="020B0604030504040204" pitchFamily="34" charset="-120"/>
                <a:cs typeface="+mn-cs"/>
              </a:defRPr>
            </a:lvl3pPr>
            <a:lvl4pPr marL="1600200" indent="-228600" algn="l" defTabSz="914400" rtl="0" eaLnBrk="1" latinLnBrk="0" hangingPunct="1">
              <a:spcBef>
                <a:spcPct val="20000"/>
              </a:spcBef>
              <a:buFont typeface="Arial" panose="020B0604020202020204" pitchFamily="34" charset="0"/>
              <a:buChar char="–"/>
              <a:defRPr sz="1600" kern="1200" baseline="0">
                <a:solidFill>
                  <a:schemeClr val="tx1"/>
                </a:solidFill>
                <a:latin typeface="Calibri" panose="020F0502020204030204" pitchFamily="34" charset="0"/>
                <a:ea typeface="微軟正黑體" panose="020B0604030504040204" pitchFamily="34" charset="-120"/>
                <a:cs typeface="+mn-cs"/>
              </a:defRPr>
            </a:lvl4pPr>
            <a:lvl5pPr marL="2057400" indent="-228600" algn="l" defTabSz="914400" rtl="0" eaLnBrk="1" latinLnBrk="0" hangingPunct="1">
              <a:spcBef>
                <a:spcPct val="20000"/>
              </a:spcBef>
              <a:buFont typeface="Arial" panose="020B0604020202020204" pitchFamily="34" charset="0"/>
              <a:buChar char="»"/>
              <a:defRPr sz="1600" kern="1200" baseline="0">
                <a:solidFill>
                  <a:schemeClr val="tx1"/>
                </a:solidFill>
                <a:latin typeface="Calibri" panose="020F0502020204030204" pitchFamily="34" charset="0"/>
                <a:ea typeface="微軟正黑體" panose="020B0604030504040204" pitchFamily="34" charset="-120"/>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en-US" altLang="zh-TW" sz="2000" dirty="0" smtClean="0"/>
          </a:p>
        </p:txBody>
      </p:sp>
      <p:sp>
        <p:nvSpPr>
          <p:cNvPr id="23" name="內容版面配置區 2"/>
          <p:cNvSpPr txBox="1">
            <a:spLocks/>
          </p:cNvSpPr>
          <p:nvPr/>
        </p:nvSpPr>
        <p:spPr>
          <a:xfrm>
            <a:off x="1136669" y="774673"/>
            <a:ext cx="1830999" cy="393228"/>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b="1" kern="1200" baseline="0">
                <a:solidFill>
                  <a:schemeClr val="tx1"/>
                </a:solidFill>
                <a:latin typeface="Calibri" panose="020F0502020204030204" pitchFamily="34" charset="0"/>
                <a:ea typeface="微軟正黑體" panose="020B0604030504040204" pitchFamily="34" charset="-120"/>
                <a:cs typeface="+mn-cs"/>
              </a:defRPr>
            </a:lvl1pPr>
            <a:lvl2pPr marL="742950" indent="-285750" algn="l" defTabSz="914400" rtl="0" eaLnBrk="1" latinLnBrk="0" hangingPunct="1">
              <a:spcBef>
                <a:spcPct val="20000"/>
              </a:spcBef>
              <a:buFont typeface="Arial" panose="020B0604020202020204" pitchFamily="34" charset="0"/>
              <a:buChar char="–"/>
              <a:defRPr sz="2000" kern="1200" baseline="0">
                <a:solidFill>
                  <a:schemeClr val="tx1"/>
                </a:solidFill>
                <a:latin typeface="Calibri" panose="020F0502020204030204" pitchFamily="34" charset="0"/>
                <a:ea typeface="微軟正黑體" panose="020B0604030504040204" pitchFamily="34" charset="-120"/>
                <a:cs typeface="+mn-cs"/>
              </a:defRPr>
            </a:lvl2pPr>
            <a:lvl3pPr marL="1143000" indent="-228600" algn="l" defTabSz="914400" rtl="0" eaLnBrk="1" latinLnBrk="0" hangingPunct="1">
              <a:spcBef>
                <a:spcPct val="20000"/>
              </a:spcBef>
              <a:buFont typeface="Arial" panose="020B0604020202020204" pitchFamily="34" charset="0"/>
              <a:buChar char="•"/>
              <a:defRPr sz="1800" kern="1200" baseline="0">
                <a:solidFill>
                  <a:schemeClr val="tx1"/>
                </a:solidFill>
                <a:latin typeface="Calibri" panose="020F0502020204030204" pitchFamily="34" charset="0"/>
                <a:ea typeface="微軟正黑體" panose="020B0604030504040204" pitchFamily="34" charset="-120"/>
                <a:cs typeface="+mn-cs"/>
              </a:defRPr>
            </a:lvl3pPr>
            <a:lvl4pPr marL="1600200" indent="-228600" algn="l" defTabSz="914400" rtl="0" eaLnBrk="1" latinLnBrk="0" hangingPunct="1">
              <a:spcBef>
                <a:spcPct val="20000"/>
              </a:spcBef>
              <a:buFont typeface="Arial" panose="020B0604020202020204" pitchFamily="34" charset="0"/>
              <a:buChar char="–"/>
              <a:defRPr sz="1600" kern="1200" baseline="0">
                <a:solidFill>
                  <a:schemeClr val="tx1"/>
                </a:solidFill>
                <a:latin typeface="Calibri" panose="020F0502020204030204" pitchFamily="34" charset="0"/>
                <a:ea typeface="微軟正黑體" panose="020B0604030504040204" pitchFamily="34" charset="-120"/>
                <a:cs typeface="+mn-cs"/>
              </a:defRPr>
            </a:lvl4pPr>
            <a:lvl5pPr marL="2057400" indent="-228600" algn="l" defTabSz="914400" rtl="0" eaLnBrk="1" latinLnBrk="0" hangingPunct="1">
              <a:spcBef>
                <a:spcPct val="20000"/>
              </a:spcBef>
              <a:buFont typeface="Arial" panose="020B0604020202020204" pitchFamily="34" charset="0"/>
              <a:buChar char="»"/>
              <a:defRPr sz="1600" kern="1200" baseline="0">
                <a:solidFill>
                  <a:schemeClr val="tx1"/>
                </a:solidFill>
                <a:latin typeface="Calibri" panose="020F0502020204030204" pitchFamily="34" charset="0"/>
                <a:ea typeface="微軟正黑體" panose="020B0604030504040204" pitchFamily="34" charset="-120"/>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en-US" altLang="zh-TW" sz="2000" dirty="0" smtClean="0"/>
          </a:p>
        </p:txBody>
      </p:sp>
      <p:sp>
        <p:nvSpPr>
          <p:cNvPr id="15" name="標題 1"/>
          <p:cNvSpPr txBox="1">
            <a:spLocks/>
          </p:cNvSpPr>
          <p:nvPr/>
        </p:nvSpPr>
        <p:spPr>
          <a:xfrm>
            <a:off x="813080" y="719534"/>
            <a:ext cx="3362105" cy="443124"/>
          </a:xfrm>
          <a:prstGeom prst="rect">
            <a:avLst/>
          </a:prstGeom>
        </p:spPr>
        <p:txBody>
          <a:bodyPr anchor="ctr"/>
          <a:lstStyle>
            <a:lvl1pPr algn="l" defTabSz="914400" rtl="0" eaLnBrk="1" latinLnBrk="0" hangingPunct="1">
              <a:spcBef>
                <a:spcPct val="0"/>
              </a:spcBef>
              <a:buNone/>
              <a:defRPr sz="3600" b="1" kern="1200" baseline="0">
                <a:solidFill>
                  <a:srgbClr val="EB005A"/>
                </a:solidFill>
                <a:latin typeface="Calibri" panose="020F0502020204030204" pitchFamily="34" charset="0"/>
                <a:ea typeface="微軟正黑體" panose="020B0604030504040204" pitchFamily="34" charset="-120"/>
                <a:cs typeface="+mj-cs"/>
              </a:defRPr>
            </a:lvl1pPr>
          </a:lstStyle>
          <a:p>
            <a:r>
              <a:rPr lang="en-US" sz="2400" dirty="0">
                <a:solidFill>
                  <a:srgbClr val="FF004B"/>
                </a:solidFill>
              </a:rPr>
              <a:t>3</a:t>
            </a:r>
            <a:r>
              <a:rPr lang="en-US" sz="2400" dirty="0" smtClean="0">
                <a:solidFill>
                  <a:srgbClr val="FF004B"/>
                </a:solidFill>
              </a:rPr>
              <a:t>. </a:t>
            </a:r>
            <a:r>
              <a:rPr lang="en-US" sz="2400" dirty="0">
                <a:solidFill>
                  <a:srgbClr val="FF004B"/>
                </a:solidFill>
              </a:rPr>
              <a:t>Path delay </a:t>
            </a:r>
            <a:r>
              <a:rPr lang="en-US" sz="2400" dirty="0" smtClean="0">
                <a:solidFill>
                  <a:srgbClr val="FF004B"/>
                </a:solidFill>
              </a:rPr>
              <a:t>calculation</a:t>
            </a:r>
            <a:endParaRPr lang="en-US" sz="2400" dirty="0">
              <a:solidFill>
                <a:srgbClr val="FF004B"/>
              </a:solidFill>
            </a:endParaRPr>
          </a:p>
        </p:txBody>
      </p:sp>
      <p:sp>
        <p:nvSpPr>
          <p:cNvPr id="5" name="Oval 2"/>
          <p:cNvSpPr>
            <a:spLocks noChangeArrowheads="1"/>
          </p:cNvSpPr>
          <p:nvPr/>
        </p:nvSpPr>
        <p:spPr bwMode="auto">
          <a:xfrm>
            <a:off x="7396040" y="3903490"/>
            <a:ext cx="688470" cy="284710"/>
          </a:xfrm>
          <a:prstGeom prst="ellipse">
            <a:avLst/>
          </a:prstGeom>
          <a:solidFill>
            <a:srgbClr val="FF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新細明體" pitchFamily="18" charset="-120"/>
              </a:defRPr>
            </a:lvl1pPr>
            <a:lvl2pPr marL="742950" indent="-285750">
              <a:defRPr kumimoji="1" sz="2400" b="1">
                <a:solidFill>
                  <a:schemeClr val="tx1"/>
                </a:solidFill>
                <a:latin typeface="Times New Roman" panose="02020603050405020304" pitchFamily="18" charset="0"/>
                <a:ea typeface="新細明體" pitchFamily="18" charset="-120"/>
              </a:defRPr>
            </a:lvl2pPr>
            <a:lvl3pPr marL="1143000" indent="-228600">
              <a:defRPr kumimoji="1" sz="2400" b="1">
                <a:solidFill>
                  <a:schemeClr val="tx1"/>
                </a:solidFill>
                <a:latin typeface="Times New Roman" panose="02020603050405020304" pitchFamily="18" charset="0"/>
                <a:ea typeface="新細明體" pitchFamily="18" charset="-120"/>
              </a:defRPr>
            </a:lvl3pPr>
            <a:lvl4pPr marL="1600200" indent="-228600">
              <a:defRPr kumimoji="1" sz="2400" b="1">
                <a:solidFill>
                  <a:schemeClr val="tx1"/>
                </a:solidFill>
                <a:latin typeface="Times New Roman" panose="02020603050405020304" pitchFamily="18" charset="0"/>
                <a:ea typeface="新細明體" pitchFamily="18" charset="-120"/>
              </a:defRPr>
            </a:lvl4pPr>
            <a:lvl5pPr marL="2057400" indent="-228600">
              <a:defRPr kumimoji="1" sz="2400" b="1">
                <a:solidFill>
                  <a:schemeClr val="tx1"/>
                </a:solidFill>
                <a:latin typeface="Times New Roman" panose="02020603050405020304" pitchFamily="18" charset="0"/>
                <a:ea typeface="新細明體" pitchFamily="18" charset="-120"/>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新細明體" pitchFamily="18" charset="-120"/>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新細明體" pitchFamily="18" charset="-120"/>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新細明體" pitchFamily="18" charset="-120"/>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新細明體" pitchFamily="18" charset="-120"/>
              </a:defRPr>
            </a:lvl9pPr>
          </a:lstStyle>
          <a:p>
            <a:pPr algn="ctr" eaLnBrk="1" hangingPunct="1"/>
            <a:endParaRPr lang="zh-TW" altLang="en-US"/>
          </a:p>
        </p:txBody>
      </p:sp>
      <p:graphicFrame>
        <p:nvGraphicFramePr>
          <p:cNvPr id="6" name="Group 61"/>
          <p:cNvGraphicFramePr>
            <a:graphicFrameLocks noGrp="1"/>
          </p:cNvGraphicFramePr>
          <p:nvPr>
            <p:ph sz="half" idx="4294967295"/>
            <p:extLst>
              <p:ext uri="{D42A27DB-BD31-4B8C-83A1-F6EECF244321}">
                <p14:modId xmlns:p14="http://schemas.microsoft.com/office/powerpoint/2010/main" val="319724139"/>
              </p:ext>
            </p:extLst>
          </p:nvPr>
        </p:nvGraphicFramePr>
        <p:xfrm>
          <a:off x="5080162" y="2959234"/>
          <a:ext cx="3800235" cy="1261680"/>
        </p:xfrm>
        <a:graphic>
          <a:graphicData uri="http://schemas.openxmlformats.org/drawingml/2006/table">
            <a:tbl>
              <a:tblPr/>
              <a:tblGrid>
                <a:gridCol w="1499094"/>
                <a:gridCol w="771530"/>
                <a:gridCol w="785392"/>
                <a:gridCol w="744219"/>
              </a:tblGrid>
              <a:tr h="343213">
                <a:tc>
                  <a:txBody>
                    <a:bodyPr/>
                    <a:lstStyle>
                      <a:lvl1pPr algn="l">
                        <a:lnSpc>
                          <a:spcPct val="90000"/>
                        </a:lnSpc>
                        <a:spcBef>
                          <a:spcPct val="20000"/>
                        </a:spcBef>
                        <a:defRPr kumimoji="1" sz="2400" b="1">
                          <a:solidFill>
                            <a:schemeClr val="bg1"/>
                          </a:solidFill>
                          <a:latin typeface="Century Gothic" pitchFamily="34" charset="0"/>
                          <a:ea typeface="新細明體" charset="-120"/>
                        </a:defRPr>
                      </a:lvl1pPr>
                      <a:lvl2pPr marL="579438" indent="-122238" algn="l">
                        <a:lnSpc>
                          <a:spcPct val="90000"/>
                        </a:lnSpc>
                        <a:spcBef>
                          <a:spcPct val="20000"/>
                        </a:spcBef>
                        <a:defRPr kumimoji="1" sz="2000">
                          <a:solidFill>
                            <a:schemeClr val="bg1"/>
                          </a:solidFill>
                          <a:latin typeface="Century Gothic" pitchFamily="34" charset="0"/>
                          <a:ea typeface="新細明體" charset="-120"/>
                        </a:defRPr>
                      </a:lvl2pPr>
                      <a:lvl3pPr marL="1055688" indent="-141288" algn="l">
                        <a:lnSpc>
                          <a:spcPct val="90000"/>
                        </a:lnSpc>
                        <a:spcBef>
                          <a:spcPct val="20000"/>
                        </a:spcBef>
                        <a:buFont typeface="Arial" charset="0"/>
                        <a:defRPr kumimoji="1">
                          <a:solidFill>
                            <a:schemeClr val="bg1"/>
                          </a:solidFill>
                          <a:latin typeface="Century Gothic" pitchFamily="34" charset="0"/>
                          <a:ea typeface="新細明體" charset="-120"/>
                        </a:defRPr>
                      </a:lvl3pPr>
                      <a:lvl4pPr marL="1511300" indent="-139700" algn="l">
                        <a:spcBef>
                          <a:spcPct val="20000"/>
                        </a:spcBef>
                        <a:defRPr kumimoji="1">
                          <a:solidFill>
                            <a:schemeClr val="tx1"/>
                          </a:solidFill>
                          <a:latin typeface="Arial" charset="0"/>
                          <a:ea typeface="新細明體" charset="-120"/>
                        </a:defRPr>
                      </a:lvl4pPr>
                      <a:lvl5pPr marL="2095500" indent="-266700" algn="l">
                        <a:spcBef>
                          <a:spcPct val="20000"/>
                        </a:spcBef>
                        <a:defRPr kumimoji="1">
                          <a:solidFill>
                            <a:schemeClr val="tx1"/>
                          </a:solidFill>
                          <a:latin typeface="Arial" charset="0"/>
                          <a:ea typeface="新細明體" charset="-120"/>
                        </a:defRPr>
                      </a:lvl5pPr>
                      <a:lvl6pPr marL="2552700" indent="-266700" fontAlgn="base">
                        <a:spcBef>
                          <a:spcPct val="20000"/>
                        </a:spcBef>
                        <a:spcAft>
                          <a:spcPct val="0"/>
                        </a:spcAft>
                        <a:defRPr kumimoji="1">
                          <a:solidFill>
                            <a:schemeClr val="tx1"/>
                          </a:solidFill>
                          <a:latin typeface="Arial" charset="0"/>
                          <a:ea typeface="新細明體" charset="-120"/>
                        </a:defRPr>
                      </a:lvl6pPr>
                      <a:lvl7pPr marL="3009900" indent="-266700" fontAlgn="base">
                        <a:spcBef>
                          <a:spcPct val="20000"/>
                        </a:spcBef>
                        <a:spcAft>
                          <a:spcPct val="0"/>
                        </a:spcAft>
                        <a:defRPr kumimoji="1">
                          <a:solidFill>
                            <a:schemeClr val="tx1"/>
                          </a:solidFill>
                          <a:latin typeface="Arial" charset="0"/>
                          <a:ea typeface="新細明體" charset="-120"/>
                        </a:defRPr>
                      </a:lvl7pPr>
                      <a:lvl8pPr marL="3467100" indent="-266700" fontAlgn="base">
                        <a:spcBef>
                          <a:spcPct val="20000"/>
                        </a:spcBef>
                        <a:spcAft>
                          <a:spcPct val="0"/>
                        </a:spcAft>
                        <a:defRPr kumimoji="1">
                          <a:solidFill>
                            <a:schemeClr val="tx1"/>
                          </a:solidFill>
                          <a:latin typeface="Arial" charset="0"/>
                          <a:ea typeface="新細明體" charset="-120"/>
                        </a:defRPr>
                      </a:lvl8pPr>
                      <a:lvl9pPr marL="3924300" indent="-266700" fontAlgn="base">
                        <a:spcBef>
                          <a:spcPct val="20000"/>
                        </a:spcBef>
                        <a:spcAft>
                          <a:spcPct val="0"/>
                        </a:spcAft>
                        <a:defRPr kumimoji="1">
                          <a:solidFill>
                            <a:schemeClr val="tx1"/>
                          </a:solidFill>
                          <a:latin typeface="Arial" charset="0"/>
                          <a:ea typeface="新細明體" charset="-120"/>
                        </a:defRPr>
                      </a:lvl9pPr>
                    </a:lstStyle>
                    <a:p>
                      <a:pPr marL="0" marR="0" lvl="0" indent="0" algn="ctr" defTabSz="914400" rtl="0" eaLnBrk="1" fontAlgn="base" latinLnBrk="0" hangingPunct="1">
                        <a:lnSpc>
                          <a:spcPct val="90000"/>
                        </a:lnSpc>
                        <a:spcBef>
                          <a:spcPct val="20000"/>
                        </a:spcBef>
                        <a:spcAft>
                          <a:spcPct val="0"/>
                        </a:spcAft>
                        <a:buClrTx/>
                        <a:buSzTx/>
                        <a:buFontTx/>
                        <a:buNone/>
                        <a:tabLst/>
                      </a:pPr>
                      <a:r>
                        <a:rPr kumimoji="1" lang="en-US" altLang="zh-TW" sz="1800" b="1" i="0" u="none" strike="noStrike" cap="none" normalizeH="0" baseline="0" dirty="0" smtClean="0">
                          <a:ln>
                            <a:noFill/>
                          </a:ln>
                          <a:solidFill>
                            <a:srgbClr val="00B050"/>
                          </a:solidFill>
                          <a:effectLst/>
                          <a:latin typeface="Century Gothic" pitchFamily="34" charset="0"/>
                          <a:ea typeface="新細明體" charset="-120"/>
                        </a:rPr>
                        <a:t>Slew</a:t>
                      </a:r>
                      <a:r>
                        <a:rPr kumimoji="1" lang="en-US" altLang="zh-TW" sz="1800" b="1" i="0" u="none" strike="noStrike" cap="none" normalizeH="0" baseline="0" dirty="0" smtClean="0">
                          <a:ln>
                            <a:noFill/>
                          </a:ln>
                          <a:solidFill>
                            <a:srgbClr val="0090D2"/>
                          </a:solidFill>
                          <a:effectLst/>
                          <a:latin typeface="Century Gothic" pitchFamily="34" charset="0"/>
                          <a:ea typeface="新細明體" charset="-120"/>
                        </a:rPr>
                        <a:t> </a:t>
                      </a:r>
                      <a:r>
                        <a:rPr kumimoji="1" lang="en-US" altLang="zh-TW" sz="1800" b="1" i="0" u="none" strike="noStrike" cap="none" normalizeH="0" baseline="0" dirty="0" smtClean="0">
                          <a:ln>
                            <a:noFill/>
                          </a:ln>
                          <a:solidFill>
                            <a:srgbClr val="1E2E0C"/>
                          </a:solidFill>
                          <a:effectLst/>
                          <a:latin typeface="Century Gothic" pitchFamily="34" charset="0"/>
                          <a:ea typeface="新細明體" charset="-120"/>
                        </a:rPr>
                        <a:t>\</a:t>
                      </a:r>
                      <a:r>
                        <a:rPr kumimoji="1" lang="en-US" altLang="zh-TW" sz="1800" b="1" i="0" u="none" strike="noStrike" cap="none" normalizeH="0" baseline="0" dirty="0" smtClean="0">
                          <a:ln>
                            <a:noFill/>
                          </a:ln>
                          <a:solidFill>
                            <a:srgbClr val="0090D2"/>
                          </a:solidFill>
                          <a:effectLst/>
                          <a:latin typeface="Century Gothic" pitchFamily="34" charset="0"/>
                          <a:ea typeface="新細明體" charset="-120"/>
                        </a:rPr>
                        <a:t> Load</a:t>
                      </a:r>
                    </a:p>
                  </a:txBody>
                  <a:tcPr marT="45688" marB="4568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lnSpc>
                          <a:spcPct val="90000"/>
                        </a:lnSpc>
                        <a:spcBef>
                          <a:spcPct val="20000"/>
                        </a:spcBef>
                        <a:defRPr kumimoji="1" sz="2400" b="1">
                          <a:solidFill>
                            <a:schemeClr val="bg1"/>
                          </a:solidFill>
                          <a:latin typeface="Century Gothic" pitchFamily="34" charset="0"/>
                          <a:ea typeface="新細明體" charset="-120"/>
                        </a:defRPr>
                      </a:lvl1pPr>
                      <a:lvl2pPr marL="579438" indent="-122238" algn="l">
                        <a:lnSpc>
                          <a:spcPct val="90000"/>
                        </a:lnSpc>
                        <a:spcBef>
                          <a:spcPct val="20000"/>
                        </a:spcBef>
                        <a:defRPr kumimoji="1" sz="2000">
                          <a:solidFill>
                            <a:schemeClr val="bg1"/>
                          </a:solidFill>
                          <a:latin typeface="Century Gothic" pitchFamily="34" charset="0"/>
                          <a:ea typeface="新細明體" charset="-120"/>
                        </a:defRPr>
                      </a:lvl2pPr>
                      <a:lvl3pPr marL="1055688" indent="-141288" algn="l">
                        <a:lnSpc>
                          <a:spcPct val="90000"/>
                        </a:lnSpc>
                        <a:spcBef>
                          <a:spcPct val="20000"/>
                        </a:spcBef>
                        <a:buFont typeface="Arial" charset="0"/>
                        <a:defRPr kumimoji="1">
                          <a:solidFill>
                            <a:schemeClr val="bg1"/>
                          </a:solidFill>
                          <a:latin typeface="Century Gothic" pitchFamily="34" charset="0"/>
                          <a:ea typeface="新細明體" charset="-120"/>
                        </a:defRPr>
                      </a:lvl3pPr>
                      <a:lvl4pPr marL="1511300" indent="-139700" algn="l">
                        <a:spcBef>
                          <a:spcPct val="20000"/>
                        </a:spcBef>
                        <a:defRPr kumimoji="1">
                          <a:solidFill>
                            <a:schemeClr val="tx1"/>
                          </a:solidFill>
                          <a:latin typeface="Arial" charset="0"/>
                          <a:ea typeface="新細明體" charset="-120"/>
                        </a:defRPr>
                      </a:lvl4pPr>
                      <a:lvl5pPr marL="2095500" indent="-266700" algn="l">
                        <a:spcBef>
                          <a:spcPct val="20000"/>
                        </a:spcBef>
                        <a:defRPr kumimoji="1">
                          <a:solidFill>
                            <a:schemeClr val="tx1"/>
                          </a:solidFill>
                          <a:latin typeface="Arial" charset="0"/>
                          <a:ea typeface="新細明體" charset="-120"/>
                        </a:defRPr>
                      </a:lvl5pPr>
                      <a:lvl6pPr marL="2552700" indent="-266700" fontAlgn="base">
                        <a:spcBef>
                          <a:spcPct val="20000"/>
                        </a:spcBef>
                        <a:spcAft>
                          <a:spcPct val="0"/>
                        </a:spcAft>
                        <a:defRPr kumimoji="1">
                          <a:solidFill>
                            <a:schemeClr val="tx1"/>
                          </a:solidFill>
                          <a:latin typeface="Arial" charset="0"/>
                          <a:ea typeface="新細明體" charset="-120"/>
                        </a:defRPr>
                      </a:lvl6pPr>
                      <a:lvl7pPr marL="3009900" indent="-266700" fontAlgn="base">
                        <a:spcBef>
                          <a:spcPct val="20000"/>
                        </a:spcBef>
                        <a:spcAft>
                          <a:spcPct val="0"/>
                        </a:spcAft>
                        <a:defRPr kumimoji="1">
                          <a:solidFill>
                            <a:schemeClr val="tx1"/>
                          </a:solidFill>
                          <a:latin typeface="Arial" charset="0"/>
                          <a:ea typeface="新細明體" charset="-120"/>
                        </a:defRPr>
                      </a:lvl7pPr>
                      <a:lvl8pPr marL="3467100" indent="-266700" fontAlgn="base">
                        <a:spcBef>
                          <a:spcPct val="20000"/>
                        </a:spcBef>
                        <a:spcAft>
                          <a:spcPct val="0"/>
                        </a:spcAft>
                        <a:defRPr kumimoji="1">
                          <a:solidFill>
                            <a:schemeClr val="tx1"/>
                          </a:solidFill>
                          <a:latin typeface="Arial" charset="0"/>
                          <a:ea typeface="新細明體" charset="-120"/>
                        </a:defRPr>
                      </a:lvl8pPr>
                      <a:lvl9pPr marL="3924300" indent="-266700" fontAlgn="base">
                        <a:spcBef>
                          <a:spcPct val="20000"/>
                        </a:spcBef>
                        <a:spcAft>
                          <a:spcPct val="0"/>
                        </a:spcAft>
                        <a:defRPr kumimoji="1">
                          <a:solidFill>
                            <a:schemeClr val="tx1"/>
                          </a:solidFill>
                          <a:latin typeface="Arial" charset="0"/>
                          <a:ea typeface="新細明體" charset="-120"/>
                        </a:defRPr>
                      </a:lvl9pPr>
                    </a:lstStyle>
                    <a:p>
                      <a:pPr marL="0" marR="0" lvl="0" indent="0" algn="ctr" defTabSz="914400" rtl="0" eaLnBrk="1" fontAlgn="base" latinLnBrk="0" hangingPunct="1">
                        <a:lnSpc>
                          <a:spcPct val="90000"/>
                        </a:lnSpc>
                        <a:spcBef>
                          <a:spcPct val="20000"/>
                        </a:spcBef>
                        <a:spcAft>
                          <a:spcPct val="0"/>
                        </a:spcAft>
                        <a:buClrTx/>
                        <a:buSzTx/>
                        <a:buFontTx/>
                        <a:buNone/>
                        <a:tabLst/>
                      </a:pPr>
                      <a:r>
                        <a:rPr kumimoji="1" lang="en-US" altLang="zh-TW" sz="1800" b="1" i="0" u="none" strike="noStrike" cap="none" normalizeH="0" baseline="0" dirty="0" smtClean="0">
                          <a:ln>
                            <a:noFill/>
                          </a:ln>
                          <a:solidFill>
                            <a:srgbClr val="0090D2"/>
                          </a:solidFill>
                          <a:effectLst/>
                          <a:latin typeface="Century Gothic" pitchFamily="34" charset="0"/>
                          <a:ea typeface="新細明體" charset="-120"/>
                        </a:rPr>
                        <a:t>0.2</a:t>
                      </a:r>
                    </a:p>
                  </a:txBody>
                  <a:tcPr marT="45688" marB="4568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lnSpc>
                          <a:spcPct val="90000"/>
                        </a:lnSpc>
                        <a:spcBef>
                          <a:spcPct val="20000"/>
                        </a:spcBef>
                        <a:defRPr kumimoji="1" sz="2400" b="1">
                          <a:solidFill>
                            <a:schemeClr val="bg1"/>
                          </a:solidFill>
                          <a:latin typeface="Century Gothic" pitchFamily="34" charset="0"/>
                          <a:ea typeface="新細明體" charset="-120"/>
                        </a:defRPr>
                      </a:lvl1pPr>
                      <a:lvl2pPr marL="579438" indent="-122238" algn="l">
                        <a:lnSpc>
                          <a:spcPct val="90000"/>
                        </a:lnSpc>
                        <a:spcBef>
                          <a:spcPct val="20000"/>
                        </a:spcBef>
                        <a:defRPr kumimoji="1" sz="2000">
                          <a:solidFill>
                            <a:schemeClr val="bg1"/>
                          </a:solidFill>
                          <a:latin typeface="Century Gothic" pitchFamily="34" charset="0"/>
                          <a:ea typeface="新細明體" charset="-120"/>
                        </a:defRPr>
                      </a:lvl2pPr>
                      <a:lvl3pPr marL="1055688" indent="-141288" algn="l">
                        <a:lnSpc>
                          <a:spcPct val="90000"/>
                        </a:lnSpc>
                        <a:spcBef>
                          <a:spcPct val="20000"/>
                        </a:spcBef>
                        <a:buFont typeface="Arial" charset="0"/>
                        <a:defRPr kumimoji="1">
                          <a:solidFill>
                            <a:schemeClr val="bg1"/>
                          </a:solidFill>
                          <a:latin typeface="Century Gothic" pitchFamily="34" charset="0"/>
                          <a:ea typeface="新細明體" charset="-120"/>
                        </a:defRPr>
                      </a:lvl3pPr>
                      <a:lvl4pPr marL="1511300" indent="-139700" algn="l">
                        <a:spcBef>
                          <a:spcPct val="20000"/>
                        </a:spcBef>
                        <a:defRPr kumimoji="1">
                          <a:solidFill>
                            <a:schemeClr val="tx1"/>
                          </a:solidFill>
                          <a:latin typeface="Arial" charset="0"/>
                          <a:ea typeface="新細明體" charset="-120"/>
                        </a:defRPr>
                      </a:lvl4pPr>
                      <a:lvl5pPr marL="2095500" indent="-266700" algn="l">
                        <a:spcBef>
                          <a:spcPct val="20000"/>
                        </a:spcBef>
                        <a:defRPr kumimoji="1">
                          <a:solidFill>
                            <a:schemeClr val="tx1"/>
                          </a:solidFill>
                          <a:latin typeface="Arial" charset="0"/>
                          <a:ea typeface="新細明體" charset="-120"/>
                        </a:defRPr>
                      </a:lvl5pPr>
                      <a:lvl6pPr marL="2552700" indent="-266700" fontAlgn="base">
                        <a:spcBef>
                          <a:spcPct val="20000"/>
                        </a:spcBef>
                        <a:spcAft>
                          <a:spcPct val="0"/>
                        </a:spcAft>
                        <a:defRPr kumimoji="1">
                          <a:solidFill>
                            <a:schemeClr val="tx1"/>
                          </a:solidFill>
                          <a:latin typeface="Arial" charset="0"/>
                          <a:ea typeface="新細明體" charset="-120"/>
                        </a:defRPr>
                      </a:lvl6pPr>
                      <a:lvl7pPr marL="3009900" indent="-266700" fontAlgn="base">
                        <a:spcBef>
                          <a:spcPct val="20000"/>
                        </a:spcBef>
                        <a:spcAft>
                          <a:spcPct val="0"/>
                        </a:spcAft>
                        <a:defRPr kumimoji="1">
                          <a:solidFill>
                            <a:schemeClr val="tx1"/>
                          </a:solidFill>
                          <a:latin typeface="Arial" charset="0"/>
                          <a:ea typeface="新細明體" charset="-120"/>
                        </a:defRPr>
                      </a:lvl7pPr>
                      <a:lvl8pPr marL="3467100" indent="-266700" fontAlgn="base">
                        <a:spcBef>
                          <a:spcPct val="20000"/>
                        </a:spcBef>
                        <a:spcAft>
                          <a:spcPct val="0"/>
                        </a:spcAft>
                        <a:defRPr kumimoji="1">
                          <a:solidFill>
                            <a:schemeClr val="tx1"/>
                          </a:solidFill>
                          <a:latin typeface="Arial" charset="0"/>
                          <a:ea typeface="新細明體" charset="-120"/>
                        </a:defRPr>
                      </a:lvl8pPr>
                      <a:lvl9pPr marL="3924300" indent="-266700" fontAlgn="base">
                        <a:spcBef>
                          <a:spcPct val="20000"/>
                        </a:spcBef>
                        <a:spcAft>
                          <a:spcPct val="0"/>
                        </a:spcAft>
                        <a:defRPr kumimoji="1">
                          <a:solidFill>
                            <a:schemeClr val="tx1"/>
                          </a:solidFill>
                          <a:latin typeface="Arial" charset="0"/>
                          <a:ea typeface="新細明體" charset="-120"/>
                        </a:defRPr>
                      </a:lvl9pPr>
                    </a:lstStyle>
                    <a:p>
                      <a:pPr marL="0" marR="0" lvl="0" indent="0" algn="ctr" defTabSz="914400" rtl="0" eaLnBrk="1" fontAlgn="base" latinLnBrk="0" hangingPunct="1">
                        <a:lnSpc>
                          <a:spcPct val="90000"/>
                        </a:lnSpc>
                        <a:spcBef>
                          <a:spcPct val="20000"/>
                        </a:spcBef>
                        <a:spcAft>
                          <a:spcPct val="0"/>
                        </a:spcAft>
                        <a:buClrTx/>
                        <a:buSzTx/>
                        <a:buFontTx/>
                        <a:buNone/>
                        <a:tabLst/>
                      </a:pPr>
                      <a:r>
                        <a:rPr kumimoji="1" lang="en-US" altLang="zh-TW" sz="1800" b="1" i="0" u="none" strike="noStrike" cap="none" normalizeH="0" baseline="0" dirty="0" smtClean="0">
                          <a:ln>
                            <a:noFill/>
                          </a:ln>
                          <a:solidFill>
                            <a:srgbClr val="0090D2"/>
                          </a:solidFill>
                          <a:effectLst/>
                          <a:latin typeface="Century Gothic" pitchFamily="34" charset="0"/>
                          <a:ea typeface="新細明體" charset="-120"/>
                        </a:rPr>
                        <a:t>0.3</a:t>
                      </a:r>
                    </a:p>
                  </a:txBody>
                  <a:tcPr marT="45688" marB="4568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90000"/>
                        </a:lnSpc>
                        <a:spcBef>
                          <a:spcPct val="20000"/>
                        </a:spcBef>
                        <a:spcAft>
                          <a:spcPct val="0"/>
                        </a:spcAft>
                        <a:buClrTx/>
                        <a:buSzTx/>
                        <a:buFontTx/>
                        <a:buNone/>
                        <a:tabLst/>
                      </a:pPr>
                      <a:r>
                        <a:rPr kumimoji="1" lang="en-US" altLang="zh-TW" sz="1800" b="1" i="0" u="none" strike="noStrike" cap="none" normalizeH="0" baseline="0" dirty="0" smtClean="0">
                          <a:ln>
                            <a:noFill/>
                          </a:ln>
                          <a:solidFill>
                            <a:srgbClr val="0090D2"/>
                          </a:solidFill>
                          <a:effectLst/>
                          <a:latin typeface="Century Gothic" pitchFamily="34" charset="0"/>
                          <a:ea typeface="新細明體" charset="-120"/>
                        </a:rPr>
                        <a:t>0.4</a:t>
                      </a:r>
                    </a:p>
                  </a:txBody>
                  <a:tcPr marT="45688" marB="4568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02904">
                <a:tc>
                  <a:txBody>
                    <a:bodyPr/>
                    <a:lstStyle>
                      <a:lvl1pPr algn="l">
                        <a:lnSpc>
                          <a:spcPct val="90000"/>
                        </a:lnSpc>
                        <a:spcBef>
                          <a:spcPct val="20000"/>
                        </a:spcBef>
                        <a:defRPr kumimoji="1" sz="2400" b="1">
                          <a:solidFill>
                            <a:schemeClr val="bg1"/>
                          </a:solidFill>
                          <a:latin typeface="Century Gothic" pitchFamily="34" charset="0"/>
                          <a:ea typeface="新細明體" charset="-120"/>
                        </a:defRPr>
                      </a:lvl1pPr>
                      <a:lvl2pPr marL="579438" indent="-122238" algn="l">
                        <a:lnSpc>
                          <a:spcPct val="90000"/>
                        </a:lnSpc>
                        <a:spcBef>
                          <a:spcPct val="20000"/>
                        </a:spcBef>
                        <a:defRPr kumimoji="1" sz="2000">
                          <a:solidFill>
                            <a:schemeClr val="bg1"/>
                          </a:solidFill>
                          <a:latin typeface="Century Gothic" pitchFamily="34" charset="0"/>
                          <a:ea typeface="新細明體" charset="-120"/>
                        </a:defRPr>
                      </a:lvl2pPr>
                      <a:lvl3pPr marL="1055688" indent="-141288" algn="l">
                        <a:lnSpc>
                          <a:spcPct val="90000"/>
                        </a:lnSpc>
                        <a:spcBef>
                          <a:spcPct val="20000"/>
                        </a:spcBef>
                        <a:buFont typeface="Arial" charset="0"/>
                        <a:defRPr kumimoji="1">
                          <a:solidFill>
                            <a:schemeClr val="bg1"/>
                          </a:solidFill>
                          <a:latin typeface="Century Gothic" pitchFamily="34" charset="0"/>
                          <a:ea typeface="新細明體" charset="-120"/>
                        </a:defRPr>
                      </a:lvl3pPr>
                      <a:lvl4pPr marL="1511300" indent="-139700" algn="l">
                        <a:spcBef>
                          <a:spcPct val="20000"/>
                        </a:spcBef>
                        <a:defRPr kumimoji="1">
                          <a:solidFill>
                            <a:schemeClr val="tx1"/>
                          </a:solidFill>
                          <a:latin typeface="Arial" charset="0"/>
                          <a:ea typeface="新細明體" charset="-120"/>
                        </a:defRPr>
                      </a:lvl4pPr>
                      <a:lvl5pPr marL="2095500" indent="-266700" algn="l">
                        <a:spcBef>
                          <a:spcPct val="20000"/>
                        </a:spcBef>
                        <a:defRPr kumimoji="1">
                          <a:solidFill>
                            <a:schemeClr val="tx1"/>
                          </a:solidFill>
                          <a:latin typeface="Arial" charset="0"/>
                          <a:ea typeface="新細明體" charset="-120"/>
                        </a:defRPr>
                      </a:lvl5pPr>
                      <a:lvl6pPr marL="2552700" indent="-266700" fontAlgn="base">
                        <a:spcBef>
                          <a:spcPct val="20000"/>
                        </a:spcBef>
                        <a:spcAft>
                          <a:spcPct val="0"/>
                        </a:spcAft>
                        <a:defRPr kumimoji="1">
                          <a:solidFill>
                            <a:schemeClr val="tx1"/>
                          </a:solidFill>
                          <a:latin typeface="Arial" charset="0"/>
                          <a:ea typeface="新細明體" charset="-120"/>
                        </a:defRPr>
                      </a:lvl6pPr>
                      <a:lvl7pPr marL="3009900" indent="-266700" fontAlgn="base">
                        <a:spcBef>
                          <a:spcPct val="20000"/>
                        </a:spcBef>
                        <a:spcAft>
                          <a:spcPct val="0"/>
                        </a:spcAft>
                        <a:defRPr kumimoji="1">
                          <a:solidFill>
                            <a:schemeClr val="tx1"/>
                          </a:solidFill>
                          <a:latin typeface="Arial" charset="0"/>
                          <a:ea typeface="新細明體" charset="-120"/>
                        </a:defRPr>
                      </a:lvl7pPr>
                      <a:lvl8pPr marL="3467100" indent="-266700" fontAlgn="base">
                        <a:spcBef>
                          <a:spcPct val="20000"/>
                        </a:spcBef>
                        <a:spcAft>
                          <a:spcPct val="0"/>
                        </a:spcAft>
                        <a:defRPr kumimoji="1">
                          <a:solidFill>
                            <a:schemeClr val="tx1"/>
                          </a:solidFill>
                          <a:latin typeface="Arial" charset="0"/>
                          <a:ea typeface="新細明體" charset="-120"/>
                        </a:defRPr>
                      </a:lvl8pPr>
                      <a:lvl9pPr marL="3924300" indent="-266700" fontAlgn="base">
                        <a:spcBef>
                          <a:spcPct val="20000"/>
                        </a:spcBef>
                        <a:spcAft>
                          <a:spcPct val="0"/>
                        </a:spcAft>
                        <a:defRPr kumimoji="1">
                          <a:solidFill>
                            <a:schemeClr val="tx1"/>
                          </a:solidFill>
                          <a:latin typeface="Arial" charset="0"/>
                          <a:ea typeface="新細明體" charset="-120"/>
                        </a:defRPr>
                      </a:lvl9pPr>
                    </a:lstStyle>
                    <a:p>
                      <a:pPr marL="0" marR="0" lvl="0" indent="0" algn="ctr" defTabSz="914400" rtl="0" eaLnBrk="1" fontAlgn="base" latinLnBrk="0" hangingPunct="1">
                        <a:lnSpc>
                          <a:spcPct val="90000"/>
                        </a:lnSpc>
                        <a:spcBef>
                          <a:spcPct val="20000"/>
                        </a:spcBef>
                        <a:spcAft>
                          <a:spcPct val="0"/>
                        </a:spcAft>
                        <a:buClrTx/>
                        <a:buSzTx/>
                        <a:buFontTx/>
                        <a:buNone/>
                        <a:tabLst/>
                      </a:pPr>
                      <a:r>
                        <a:rPr kumimoji="1" lang="en-US" altLang="zh-TW" sz="1800" b="1" i="0" u="none" strike="noStrike" cap="none" normalizeH="0" baseline="0" dirty="0" smtClean="0">
                          <a:ln>
                            <a:noFill/>
                          </a:ln>
                          <a:solidFill>
                            <a:srgbClr val="00B050"/>
                          </a:solidFill>
                          <a:effectLst/>
                          <a:latin typeface="Century Gothic" pitchFamily="34" charset="0"/>
                          <a:ea typeface="新細明體" charset="-120"/>
                        </a:rPr>
                        <a:t>0.0</a:t>
                      </a:r>
                    </a:p>
                  </a:txBody>
                  <a:tcPr marT="45688" marB="4568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lnSpc>
                          <a:spcPct val="90000"/>
                        </a:lnSpc>
                        <a:spcBef>
                          <a:spcPct val="20000"/>
                        </a:spcBef>
                        <a:defRPr kumimoji="1" sz="2400" b="1">
                          <a:solidFill>
                            <a:schemeClr val="bg1"/>
                          </a:solidFill>
                          <a:latin typeface="Century Gothic" pitchFamily="34" charset="0"/>
                          <a:ea typeface="新細明體" charset="-120"/>
                        </a:defRPr>
                      </a:lvl1pPr>
                      <a:lvl2pPr marL="579438" indent="-122238" algn="l">
                        <a:lnSpc>
                          <a:spcPct val="90000"/>
                        </a:lnSpc>
                        <a:spcBef>
                          <a:spcPct val="20000"/>
                        </a:spcBef>
                        <a:defRPr kumimoji="1" sz="2000">
                          <a:solidFill>
                            <a:schemeClr val="bg1"/>
                          </a:solidFill>
                          <a:latin typeface="Century Gothic" pitchFamily="34" charset="0"/>
                          <a:ea typeface="新細明體" charset="-120"/>
                        </a:defRPr>
                      </a:lvl2pPr>
                      <a:lvl3pPr marL="1055688" indent="-141288" algn="l">
                        <a:lnSpc>
                          <a:spcPct val="90000"/>
                        </a:lnSpc>
                        <a:spcBef>
                          <a:spcPct val="20000"/>
                        </a:spcBef>
                        <a:buFont typeface="Arial" charset="0"/>
                        <a:defRPr kumimoji="1">
                          <a:solidFill>
                            <a:schemeClr val="bg1"/>
                          </a:solidFill>
                          <a:latin typeface="Century Gothic" pitchFamily="34" charset="0"/>
                          <a:ea typeface="新細明體" charset="-120"/>
                        </a:defRPr>
                      </a:lvl3pPr>
                      <a:lvl4pPr marL="1511300" indent="-139700" algn="l">
                        <a:spcBef>
                          <a:spcPct val="20000"/>
                        </a:spcBef>
                        <a:defRPr kumimoji="1">
                          <a:solidFill>
                            <a:schemeClr val="tx1"/>
                          </a:solidFill>
                          <a:latin typeface="Arial" charset="0"/>
                          <a:ea typeface="新細明體" charset="-120"/>
                        </a:defRPr>
                      </a:lvl4pPr>
                      <a:lvl5pPr marL="2095500" indent="-266700" algn="l">
                        <a:spcBef>
                          <a:spcPct val="20000"/>
                        </a:spcBef>
                        <a:defRPr kumimoji="1">
                          <a:solidFill>
                            <a:schemeClr val="tx1"/>
                          </a:solidFill>
                          <a:latin typeface="Arial" charset="0"/>
                          <a:ea typeface="新細明體" charset="-120"/>
                        </a:defRPr>
                      </a:lvl5pPr>
                      <a:lvl6pPr marL="2552700" indent="-266700" fontAlgn="base">
                        <a:spcBef>
                          <a:spcPct val="20000"/>
                        </a:spcBef>
                        <a:spcAft>
                          <a:spcPct val="0"/>
                        </a:spcAft>
                        <a:defRPr kumimoji="1">
                          <a:solidFill>
                            <a:schemeClr val="tx1"/>
                          </a:solidFill>
                          <a:latin typeface="Arial" charset="0"/>
                          <a:ea typeface="新細明體" charset="-120"/>
                        </a:defRPr>
                      </a:lvl6pPr>
                      <a:lvl7pPr marL="3009900" indent="-266700" fontAlgn="base">
                        <a:spcBef>
                          <a:spcPct val="20000"/>
                        </a:spcBef>
                        <a:spcAft>
                          <a:spcPct val="0"/>
                        </a:spcAft>
                        <a:defRPr kumimoji="1">
                          <a:solidFill>
                            <a:schemeClr val="tx1"/>
                          </a:solidFill>
                          <a:latin typeface="Arial" charset="0"/>
                          <a:ea typeface="新細明體" charset="-120"/>
                        </a:defRPr>
                      </a:lvl7pPr>
                      <a:lvl8pPr marL="3467100" indent="-266700" fontAlgn="base">
                        <a:spcBef>
                          <a:spcPct val="20000"/>
                        </a:spcBef>
                        <a:spcAft>
                          <a:spcPct val="0"/>
                        </a:spcAft>
                        <a:defRPr kumimoji="1">
                          <a:solidFill>
                            <a:schemeClr val="tx1"/>
                          </a:solidFill>
                          <a:latin typeface="Arial" charset="0"/>
                          <a:ea typeface="新細明體" charset="-120"/>
                        </a:defRPr>
                      </a:lvl8pPr>
                      <a:lvl9pPr marL="3924300" indent="-266700" fontAlgn="base">
                        <a:spcBef>
                          <a:spcPct val="20000"/>
                        </a:spcBef>
                        <a:spcAft>
                          <a:spcPct val="0"/>
                        </a:spcAft>
                        <a:defRPr kumimoji="1">
                          <a:solidFill>
                            <a:schemeClr val="tx1"/>
                          </a:solidFill>
                          <a:latin typeface="Arial" charset="0"/>
                          <a:ea typeface="新細明體" charset="-120"/>
                        </a:defRPr>
                      </a:lvl9pPr>
                    </a:lstStyle>
                    <a:p>
                      <a:pPr marL="0" marR="0" lvl="0" indent="0" algn="ctr" defTabSz="914400" rtl="0" eaLnBrk="1" fontAlgn="base" latinLnBrk="0" hangingPunct="1">
                        <a:lnSpc>
                          <a:spcPct val="90000"/>
                        </a:lnSpc>
                        <a:spcBef>
                          <a:spcPct val="20000"/>
                        </a:spcBef>
                        <a:spcAft>
                          <a:spcPct val="0"/>
                        </a:spcAft>
                        <a:buClrTx/>
                        <a:buSzTx/>
                        <a:buFontTx/>
                        <a:buNone/>
                        <a:tabLst/>
                      </a:pPr>
                      <a:r>
                        <a:rPr kumimoji="1" lang="en-US" altLang="zh-TW" sz="1800" b="1" i="0" u="none" strike="noStrike" cap="none" normalizeH="0" baseline="0" dirty="0" smtClean="0">
                          <a:ln>
                            <a:noFill/>
                          </a:ln>
                          <a:solidFill>
                            <a:srgbClr val="1E2E0C"/>
                          </a:solidFill>
                          <a:effectLst/>
                          <a:latin typeface="Century Gothic" pitchFamily="34" charset="0"/>
                          <a:ea typeface="新細明體" charset="-120"/>
                        </a:rPr>
                        <a:t>2</a:t>
                      </a:r>
                    </a:p>
                  </a:txBody>
                  <a:tcPr marT="45688" marB="4568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lnSpc>
                          <a:spcPct val="90000"/>
                        </a:lnSpc>
                        <a:spcBef>
                          <a:spcPct val="20000"/>
                        </a:spcBef>
                        <a:defRPr kumimoji="1" sz="2400" b="1">
                          <a:solidFill>
                            <a:schemeClr val="bg1"/>
                          </a:solidFill>
                          <a:latin typeface="Century Gothic" pitchFamily="34" charset="0"/>
                          <a:ea typeface="新細明體" charset="-120"/>
                        </a:defRPr>
                      </a:lvl1pPr>
                      <a:lvl2pPr marL="579438" indent="-122238" algn="l">
                        <a:lnSpc>
                          <a:spcPct val="90000"/>
                        </a:lnSpc>
                        <a:spcBef>
                          <a:spcPct val="20000"/>
                        </a:spcBef>
                        <a:defRPr kumimoji="1" sz="2000">
                          <a:solidFill>
                            <a:schemeClr val="bg1"/>
                          </a:solidFill>
                          <a:latin typeface="Century Gothic" pitchFamily="34" charset="0"/>
                          <a:ea typeface="新細明體" charset="-120"/>
                        </a:defRPr>
                      </a:lvl2pPr>
                      <a:lvl3pPr marL="1055688" indent="-141288" algn="l">
                        <a:lnSpc>
                          <a:spcPct val="90000"/>
                        </a:lnSpc>
                        <a:spcBef>
                          <a:spcPct val="20000"/>
                        </a:spcBef>
                        <a:buFont typeface="Arial" charset="0"/>
                        <a:defRPr kumimoji="1">
                          <a:solidFill>
                            <a:schemeClr val="bg1"/>
                          </a:solidFill>
                          <a:latin typeface="Century Gothic" pitchFamily="34" charset="0"/>
                          <a:ea typeface="新細明體" charset="-120"/>
                        </a:defRPr>
                      </a:lvl3pPr>
                      <a:lvl4pPr marL="1511300" indent="-139700" algn="l">
                        <a:spcBef>
                          <a:spcPct val="20000"/>
                        </a:spcBef>
                        <a:defRPr kumimoji="1">
                          <a:solidFill>
                            <a:schemeClr val="tx1"/>
                          </a:solidFill>
                          <a:latin typeface="Arial" charset="0"/>
                          <a:ea typeface="新細明體" charset="-120"/>
                        </a:defRPr>
                      </a:lvl4pPr>
                      <a:lvl5pPr marL="2095500" indent="-266700" algn="l">
                        <a:spcBef>
                          <a:spcPct val="20000"/>
                        </a:spcBef>
                        <a:defRPr kumimoji="1">
                          <a:solidFill>
                            <a:schemeClr val="tx1"/>
                          </a:solidFill>
                          <a:latin typeface="Arial" charset="0"/>
                          <a:ea typeface="新細明體" charset="-120"/>
                        </a:defRPr>
                      </a:lvl5pPr>
                      <a:lvl6pPr marL="2552700" indent="-266700" fontAlgn="base">
                        <a:spcBef>
                          <a:spcPct val="20000"/>
                        </a:spcBef>
                        <a:spcAft>
                          <a:spcPct val="0"/>
                        </a:spcAft>
                        <a:defRPr kumimoji="1">
                          <a:solidFill>
                            <a:schemeClr val="tx1"/>
                          </a:solidFill>
                          <a:latin typeface="Arial" charset="0"/>
                          <a:ea typeface="新細明體" charset="-120"/>
                        </a:defRPr>
                      </a:lvl6pPr>
                      <a:lvl7pPr marL="3009900" indent="-266700" fontAlgn="base">
                        <a:spcBef>
                          <a:spcPct val="20000"/>
                        </a:spcBef>
                        <a:spcAft>
                          <a:spcPct val="0"/>
                        </a:spcAft>
                        <a:defRPr kumimoji="1">
                          <a:solidFill>
                            <a:schemeClr val="tx1"/>
                          </a:solidFill>
                          <a:latin typeface="Arial" charset="0"/>
                          <a:ea typeface="新細明體" charset="-120"/>
                        </a:defRPr>
                      </a:lvl7pPr>
                      <a:lvl8pPr marL="3467100" indent="-266700" fontAlgn="base">
                        <a:spcBef>
                          <a:spcPct val="20000"/>
                        </a:spcBef>
                        <a:spcAft>
                          <a:spcPct val="0"/>
                        </a:spcAft>
                        <a:defRPr kumimoji="1">
                          <a:solidFill>
                            <a:schemeClr val="tx1"/>
                          </a:solidFill>
                          <a:latin typeface="Arial" charset="0"/>
                          <a:ea typeface="新細明體" charset="-120"/>
                        </a:defRPr>
                      </a:lvl8pPr>
                      <a:lvl9pPr marL="3924300" indent="-266700" fontAlgn="base">
                        <a:spcBef>
                          <a:spcPct val="20000"/>
                        </a:spcBef>
                        <a:spcAft>
                          <a:spcPct val="0"/>
                        </a:spcAft>
                        <a:defRPr kumimoji="1">
                          <a:solidFill>
                            <a:schemeClr val="tx1"/>
                          </a:solidFill>
                          <a:latin typeface="Arial" charset="0"/>
                          <a:ea typeface="新細明體" charset="-120"/>
                        </a:defRPr>
                      </a:lvl9pPr>
                    </a:lstStyle>
                    <a:p>
                      <a:pPr marL="0" marR="0" lvl="0" indent="0" algn="ctr" defTabSz="914400" rtl="0" eaLnBrk="1" fontAlgn="base" latinLnBrk="0" hangingPunct="1">
                        <a:lnSpc>
                          <a:spcPct val="90000"/>
                        </a:lnSpc>
                        <a:spcBef>
                          <a:spcPct val="20000"/>
                        </a:spcBef>
                        <a:spcAft>
                          <a:spcPct val="0"/>
                        </a:spcAft>
                        <a:buClrTx/>
                        <a:buSzTx/>
                        <a:buFontTx/>
                        <a:buNone/>
                        <a:tabLst/>
                      </a:pPr>
                      <a:r>
                        <a:rPr kumimoji="1" lang="en-US" altLang="zh-TW" sz="1800" b="1" i="0" u="none" strike="noStrike" cap="none" normalizeH="0" baseline="0" smtClean="0">
                          <a:ln>
                            <a:noFill/>
                          </a:ln>
                          <a:solidFill>
                            <a:srgbClr val="1E2E0C"/>
                          </a:solidFill>
                          <a:effectLst/>
                          <a:latin typeface="Century Gothic" pitchFamily="34" charset="0"/>
                          <a:ea typeface="新細明體" charset="-120"/>
                        </a:rPr>
                        <a:t>3.5</a:t>
                      </a:r>
                      <a:endParaRPr kumimoji="1" lang="en-US" altLang="zh-TW" sz="1800" b="1" i="0" u="none" strike="noStrike" cap="none" normalizeH="0" baseline="0" dirty="0" smtClean="0">
                        <a:ln>
                          <a:noFill/>
                        </a:ln>
                        <a:solidFill>
                          <a:srgbClr val="1E2E0C"/>
                        </a:solidFill>
                        <a:effectLst/>
                        <a:latin typeface="Century Gothic" pitchFamily="34" charset="0"/>
                        <a:ea typeface="新細明體" charset="-120"/>
                      </a:endParaRPr>
                    </a:p>
                  </a:txBody>
                  <a:tcPr marT="45688" marB="4568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90000"/>
                        </a:lnSpc>
                        <a:spcBef>
                          <a:spcPct val="20000"/>
                        </a:spcBef>
                        <a:spcAft>
                          <a:spcPct val="0"/>
                        </a:spcAft>
                        <a:buClrTx/>
                        <a:buSzTx/>
                        <a:buFontTx/>
                        <a:buNone/>
                        <a:tabLst/>
                      </a:pPr>
                      <a:r>
                        <a:rPr kumimoji="1" lang="en-US" altLang="zh-TW" sz="1800" b="1" i="0" u="none" strike="noStrike" cap="none" normalizeH="0" baseline="0" dirty="0" smtClean="0">
                          <a:ln>
                            <a:noFill/>
                          </a:ln>
                          <a:solidFill>
                            <a:srgbClr val="1E2E0C"/>
                          </a:solidFill>
                          <a:effectLst/>
                          <a:latin typeface="Century Gothic" pitchFamily="34" charset="0"/>
                          <a:ea typeface="新細明體" charset="-120"/>
                        </a:rPr>
                        <a:t>6</a:t>
                      </a:r>
                    </a:p>
                  </a:txBody>
                  <a:tcPr marT="45688" marB="4568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02904">
                <a:tc>
                  <a:txBody>
                    <a:bodyPr/>
                    <a:lstStyle>
                      <a:lvl1pPr algn="l">
                        <a:lnSpc>
                          <a:spcPct val="90000"/>
                        </a:lnSpc>
                        <a:spcBef>
                          <a:spcPct val="20000"/>
                        </a:spcBef>
                        <a:defRPr kumimoji="1" sz="2400" b="1">
                          <a:solidFill>
                            <a:schemeClr val="bg1"/>
                          </a:solidFill>
                          <a:latin typeface="Century Gothic" pitchFamily="34" charset="0"/>
                          <a:ea typeface="新細明體" charset="-120"/>
                        </a:defRPr>
                      </a:lvl1pPr>
                      <a:lvl2pPr marL="579438" indent="-122238" algn="l">
                        <a:lnSpc>
                          <a:spcPct val="90000"/>
                        </a:lnSpc>
                        <a:spcBef>
                          <a:spcPct val="20000"/>
                        </a:spcBef>
                        <a:defRPr kumimoji="1" sz="2000">
                          <a:solidFill>
                            <a:schemeClr val="bg1"/>
                          </a:solidFill>
                          <a:latin typeface="Century Gothic" pitchFamily="34" charset="0"/>
                          <a:ea typeface="新細明體" charset="-120"/>
                        </a:defRPr>
                      </a:lvl2pPr>
                      <a:lvl3pPr marL="1055688" indent="-141288" algn="l">
                        <a:lnSpc>
                          <a:spcPct val="90000"/>
                        </a:lnSpc>
                        <a:spcBef>
                          <a:spcPct val="20000"/>
                        </a:spcBef>
                        <a:buFont typeface="Arial" charset="0"/>
                        <a:defRPr kumimoji="1">
                          <a:solidFill>
                            <a:schemeClr val="bg1"/>
                          </a:solidFill>
                          <a:latin typeface="Century Gothic" pitchFamily="34" charset="0"/>
                          <a:ea typeface="新細明體" charset="-120"/>
                        </a:defRPr>
                      </a:lvl3pPr>
                      <a:lvl4pPr marL="1511300" indent="-139700" algn="l">
                        <a:spcBef>
                          <a:spcPct val="20000"/>
                        </a:spcBef>
                        <a:defRPr kumimoji="1">
                          <a:solidFill>
                            <a:schemeClr val="tx1"/>
                          </a:solidFill>
                          <a:latin typeface="Arial" charset="0"/>
                          <a:ea typeface="新細明體" charset="-120"/>
                        </a:defRPr>
                      </a:lvl4pPr>
                      <a:lvl5pPr marL="2095500" indent="-266700" algn="l">
                        <a:spcBef>
                          <a:spcPct val="20000"/>
                        </a:spcBef>
                        <a:defRPr kumimoji="1">
                          <a:solidFill>
                            <a:schemeClr val="tx1"/>
                          </a:solidFill>
                          <a:latin typeface="Arial" charset="0"/>
                          <a:ea typeface="新細明體" charset="-120"/>
                        </a:defRPr>
                      </a:lvl5pPr>
                      <a:lvl6pPr marL="2552700" indent="-266700" fontAlgn="base">
                        <a:spcBef>
                          <a:spcPct val="20000"/>
                        </a:spcBef>
                        <a:spcAft>
                          <a:spcPct val="0"/>
                        </a:spcAft>
                        <a:defRPr kumimoji="1">
                          <a:solidFill>
                            <a:schemeClr val="tx1"/>
                          </a:solidFill>
                          <a:latin typeface="Arial" charset="0"/>
                          <a:ea typeface="新細明體" charset="-120"/>
                        </a:defRPr>
                      </a:lvl6pPr>
                      <a:lvl7pPr marL="3009900" indent="-266700" fontAlgn="base">
                        <a:spcBef>
                          <a:spcPct val="20000"/>
                        </a:spcBef>
                        <a:spcAft>
                          <a:spcPct val="0"/>
                        </a:spcAft>
                        <a:defRPr kumimoji="1">
                          <a:solidFill>
                            <a:schemeClr val="tx1"/>
                          </a:solidFill>
                          <a:latin typeface="Arial" charset="0"/>
                          <a:ea typeface="新細明體" charset="-120"/>
                        </a:defRPr>
                      </a:lvl7pPr>
                      <a:lvl8pPr marL="3467100" indent="-266700" fontAlgn="base">
                        <a:spcBef>
                          <a:spcPct val="20000"/>
                        </a:spcBef>
                        <a:spcAft>
                          <a:spcPct val="0"/>
                        </a:spcAft>
                        <a:defRPr kumimoji="1">
                          <a:solidFill>
                            <a:schemeClr val="tx1"/>
                          </a:solidFill>
                          <a:latin typeface="Arial" charset="0"/>
                          <a:ea typeface="新細明體" charset="-120"/>
                        </a:defRPr>
                      </a:lvl8pPr>
                      <a:lvl9pPr marL="3924300" indent="-266700" fontAlgn="base">
                        <a:spcBef>
                          <a:spcPct val="20000"/>
                        </a:spcBef>
                        <a:spcAft>
                          <a:spcPct val="0"/>
                        </a:spcAft>
                        <a:defRPr kumimoji="1">
                          <a:solidFill>
                            <a:schemeClr val="tx1"/>
                          </a:solidFill>
                          <a:latin typeface="Arial" charset="0"/>
                          <a:ea typeface="新細明體" charset="-120"/>
                        </a:defRPr>
                      </a:lvl9pPr>
                    </a:lstStyle>
                    <a:p>
                      <a:pPr marL="0" marR="0" lvl="0" indent="0" algn="ctr" defTabSz="914400" rtl="0" eaLnBrk="1" fontAlgn="base" latinLnBrk="0" hangingPunct="1">
                        <a:lnSpc>
                          <a:spcPct val="90000"/>
                        </a:lnSpc>
                        <a:spcBef>
                          <a:spcPct val="20000"/>
                        </a:spcBef>
                        <a:spcAft>
                          <a:spcPct val="0"/>
                        </a:spcAft>
                        <a:buClrTx/>
                        <a:buSzTx/>
                        <a:buFontTx/>
                        <a:buNone/>
                        <a:tabLst/>
                      </a:pPr>
                      <a:r>
                        <a:rPr kumimoji="1" lang="en-US" altLang="zh-TW" sz="1800" b="1" i="0" u="none" strike="noStrike" cap="none" normalizeH="0" baseline="0" dirty="0" smtClean="0">
                          <a:ln>
                            <a:noFill/>
                          </a:ln>
                          <a:solidFill>
                            <a:srgbClr val="00B050"/>
                          </a:solidFill>
                          <a:effectLst/>
                          <a:latin typeface="Century Gothic" pitchFamily="34" charset="0"/>
                          <a:ea typeface="新細明體" charset="-120"/>
                        </a:rPr>
                        <a:t>0.2</a:t>
                      </a:r>
                    </a:p>
                  </a:txBody>
                  <a:tcPr marT="45688" marB="4568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lgn="l">
                        <a:lnSpc>
                          <a:spcPct val="90000"/>
                        </a:lnSpc>
                        <a:spcBef>
                          <a:spcPct val="20000"/>
                        </a:spcBef>
                        <a:defRPr kumimoji="1" sz="2400" b="1">
                          <a:solidFill>
                            <a:schemeClr val="bg1"/>
                          </a:solidFill>
                          <a:latin typeface="Century Gothic" pitchFamily="34" charset="0"/>
                          <a:ea typeface="新細明體" charset="-120"/>
                        </a:defRPr>
                      </a:lvl1pPr>
                      <a:lvl2pPr marL="579438" indent="-122238" algn="l">
                        <a:lnSpc>
                          <a:spcPct val="90000"/>
                        </a:lnSpc>
                        <a:spcBef>
                          <a:spcPct val="20000"/>
                        </a:spcBef>
                        <a:defRPr kumimoji="1" sz="2000">
                          <a:solidFill>
                            <a:schemeClr val="bg1"/>
                          </a:solidFill>
                          <a:latin typeface="Century Gothic" pitchFamily="34" charset="0"/>
                          <a:ea typeface="新細明體" charset="-120"/>
                        </a:defRPr>
                      </a:lvl2pPr>
                      <a:lvl3pPr marL="1055688" indent="-141288" algn="l">
                        <a:lnSpc>
                          <a:spcPct val="90000"/>
                        </a:lnSpc>
                        <a:spcBef>
                          <a:spcPct val="20000"/>
                        </a:spcBef>
                        <a:buFont typeface="Arial" charset="0"/>
                        <a:defRPr kumimoji="1">
                          <a:solidFill>
                            <a:schemeClr val="bg1"/>
                          </a:solidFill>
                          <a:latin typeface="Century Gothic" pitchFamily="34" charset="0"/>
                          <a:ea typeface="新細明體" charset="-120"/>
                        </a:defRPr>
                      </a:lvl3pPr>
                      <a:lvl4pPr marL="1511300" indent="-139700" algn="l">
                        <a:spcBef>
                          <a:spcPct val="20000"/>
                        </a:spcBef>
                        <a:defRPr kumimoji="1">
                          <a:solidFill>
                            <a:schemeClr val="tx1"/>
                          </a:solidFill>
                          <a:latin typeface="Arial" charset="0"/>
                          <a:ea typeface="新細明體" charset="-120"/>
                        </a:defRPr>
                      </a:lvl4pPr>
                      <a:lvl5pPr marL="2095500" indent="-266700" algn="l">
                        <a:spcBef>
                          <a:spcPct val="20000"/>
                        </a:spcBef>
                        <a:defRPr kumimoji="1">
                          <a:solidFill>
                            <a:schemeClr val="tx1"/>
                          </a:solidFill>
                          <a:latin typeface="Arial" charset="0"/>
                          <a:ea typeface="新細明體" charset="-120"/>
                        </a:defRPr>
                      </a:lvl5pPr>
                      <a:lvl6pPr marL="2552700" indent="-266700" fontAlgn="base">
                        <a:spcBef>
                          <a:spcPct val="20000"/>
                        </a:spcBef>
                        <a:spcAft>
                          <a:spcPct val="0"/>
                        </a:spcAft>
                        <a:defRPr kumimoji="1">
                          <a:solidFill>
                            <a:schemeClr val="tx1"/>
                          </a:solidFill>
                          <a:latin typeface="Arial" charset="0"/>
                          <a:ea typeface="新細明體" charset="-120"/>
                        </a:defRPr>
                      </a:lvl6pPr>
                      <a:lvl7pPr marL="3009900" indent="-266700" fontAlgn="base">
                        <a:spcBef>
                          <a:spcPct val="20000"/>
                        </a:spcBef>
                        <a:spcAft>
                          <a:spcPct val="0"/>
                        </a:spcAft>
                        <a:defRPr kumimoji="1">
                          <a:solidFill>
                            <a:schemeClr val="tx1"/>
                          </a:solidFill>
                          <a:latin typeface="Arial" charset="0"/>
                          <a:ea typeface="新細明體" charset="-120"/>
                        </a:defRPr>
                      </a:lvl7pPr>
                      <a:lvl8pPr marL="3467100" indent="-266700" fontAlgn="base">
                        <a:spcBef>
                          <a:spcPct val="20000"/>
                        </a:spcBef>
                        <a:spcAft>
                          <a:spcPct val="0"/>
                        </a:spcAft>
                        <a:defRPr kumimoji="1">
                          <a:solidFill>
                            <a:schemeClr val="tx1"/>
                          </a:solidFill>
                          <a:latin typeface="Arial" charset="0"/>
                          <a:ea typeface="新細明體" charset="-120"/>
                        </a:defRPr>
                      </a:lvl8pPr>
                      <a:lvl9pPr marL="3924300" indent="-266700" fontAlgn="base">
                        <a:spcBef>
                          <a:spcPct val="20000"/>
                        </a:spcBef>
                        <a:spcAft>
                          <a:spcPct val="0"/>
                        </a:spcAft>
                        <a:defRPr kumimoji="1">
                          <a:solidFill>
                            <a:schemeClr val="tx1"/>
                          </a:solidFill>
                          <a:latin typeface="Arial" charset="0"/>
                          <a:ea typeface="新細明體" charset="-120"/>
                        </a:defRPr>
                      </a:lvl9pPr>
                    </a:lstStyle>
                    <a:p>
                      <a:pPr marL="0" marR="0" lvl="0" indent="0" algn="ctr" defTabSz="914400" rtl="0" eaLnBrk="1" fontAlgn="base" latinLnBrk="0" hangingPunct="1">
                        <a:lnSpc>
                          <a:spcPct val="90000"/>
                        </a:lnSpc>
                        <a:spcBef>
                          <a:spcPct val="20000"/>
                        </a:spcBef>
                        <a:spcAft>
                          <a:spcPct val="0"/>
                        </a:spcAft>
                        <a:buClrTx/>
                        <a:buSzTx/>
                        <a:buFontTx/>
                        <a:buNone/>
                        <a:tabLst/>
                      </a:pPr>
                      <a:r>
                        <a:rPr kumimoji="1" lang="en-US" altLang="zh-TW" sz="1800" b="1" i="0" u="none" strike="noStrike" cap="none" normalizeH="0" baseline="0" dirty="0" smtClean="0">
                          <a:ln>
                            <a:noFill/>
                          </a:ln>
                          <a:solidFill>
                            <a:srgbClr val="1E2E0C"/>
                          </a:solidFill>
                          <a:effectLst/>
                          <a:latin typeface="Century Gothic" pitchFamily="34" charset="0"/>
                          <a:ea typeface="新細明體" charset="-120"/>
                        </a:rPr>
                        <a:t>3</a:t>
                      </a:r>
                    </a:p>
                  </a:txBody>
                  <a:tcPr marT="45688" marB="4568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lgn="l">
                        <a:lnSpc>
                          <a:spcPct val="90000"/>
                        </a:lnSpc>
                        <a:spcBef>
                          <a:spcPct val="20000"/>
                        </a:spcBef>
                        <a:defRPr kumimoji="1" sz="2400" b="1">
                          <a:solidFill>
                            <a:schemeClr val="bg1"/>
                          </a:solidFill>
                          <a:latin typeface="Century Gothic" pitchFamily="34" charset="0"/>
                          <a:ea typeface="新細明體" charset="-120"/>
                        </a:defRPr>
                      </a:lvl1pPr>
                      <a:lvl2pPr marL="579438" indent="-122238" algn="l">
                        <a:lnSpc>
                          <a:spcPct val="90000"/>
                        </a:lnSpc>
                        <a:spcBef>
                          <a:spcPct val="20000"/>
                        </a:spcBef>
                        <a:defRPr kumimoji="1" sz="2000">
                          <a:solidFill>
                            <a:schemeClr val="bg1"/>
                          </a:solidFill>
                          <a:latin typeface="Century Gothic" pitchFamily="34" charset="0"/>
                          <a:ea typeface="新細明體" charset="-120"/>
                        </a:defRPr>
                      </a:lvl2pPr>
                      <a:lvl3pPr marL="1055688" indent="-141288" algn="l">
                        <a:lnSpc>
                          <a:spcPct val="90000"/>
                        </a:lnSpc>
                        <a:spcBef>
                          <a:spcPct val="20000"/>
                        </a:spcBef>
                        <a:buFont typeface="Arial" charset="0"/>
                        <a:defRPr kumimoji="1">
                          <a:solidFill>
                            <a:schemeClr val="bg1"/>
                          </a:solidFill>
                          <a:latin typeface="Century Gothic" pitchFamily="34" charset="0"/>
                          <a:ea typeface="新細明體" charset="-120"/>
                        </a:defRPr>
                      </a:lvl3pPr>
                      <a:lvl4pPr marL="1511300" indent="-139700" algn="l">
                        <a:spcBef>
                          <a:spcPct val="20000"/>
                        </a:spcBef>
                        <a:defRPr kumimoji="1">
                          <a:solidFill>
                            <a:schemeClr val="tx1"/>
                          </a:solidFill>
                          <a:latin typeface="Arial" charset="0"/>
                          <a:ea typeface="新細明體" charset="-120"/>
                        </a:defRPr>
                      </a:lvl4pPr>
                      <a:lvl5pPr marL="2095500" indent="-266700" algn="l">
                        <a:spcBef>
                          <a:spcPct val="20000"/>
                        </a:spcBef>
                        <a:defRPr kumimoji="1">
                          <a:solidFill>
                            <a:schemeClr val="tx1"/>
                          </a:solidFill>
                          <a:latin typeface="Arial" charset="0"/>
                          <a:ea typeface="新細明體" charset="-120"/>
                        </a:defRPr>
                      </a:lvl5pPr>
                      <a:lvl6pPr marL="2552700" indent="-266700" fontAlgn="base">
                        <a:spcBef>
                          <a:spcPct val="20000"/>
                        </a:spcBef>
                        <a:spcAft>
                          <a:spcPct val="0"/>
                        </a:spcAft>
                        <a:defRPr kumimoji="1">
                          <a:solidFill>
                            <a:schemeClr val="tx1"/>
                          </a:solidFill>
                          <a:latin typeface="Arial" charset="0"/>
                          <a:ea typeface="新細明體" charset="-120"/>
                        </a:defRPr>
                      </a:lvl6pPr>
                      <a:lvl7pPr marL="3009900" indent="-266700" fontAlgn="base">
                        <a:spcBef>
                          <a:spcPct val="20000"/>
                        </a:spcBef>
                        <a:spcAft>
                          <a:spcPct val="0"/>
                        </a:spcAft>
                        <a:defRPr kumimoji="1">
                          <a:solidFill>
                            <a:schemeClr val="tx1"/>
                          </a:solidFill>
                          <a:latin typeface="Arial" charset="0"/>
                          <a:ea typeface="新細明體" charset="-120"/>
                        </a:defRPr>
                      </a:lvl7pPr>
                      <a:lvl8pPr marL="3467100" indent="-266700" fontAlgn="base">
                        <a:spcBef>
                          <a:spcPct val="20000"/>
                        </a:spcBef>
                        <a:spcAft>
                          <a:spcPct val="0"/>
                        </a:spcAft>
                        <a:defRPr kumimoji="1">
                          <a:solidFill>
                            <a:schemeClr val="tx1"/>
                          </a:solidFill>
                          <a:latin typeface="Arial" charset="0"/>
                          <a:ea typeface="新細明體" charset="-120"/>
                        </a:defRPr>
                      </a:lvl8pPr>
                      <a:lvl9pPr marL="3924300" indent="-266700" fontAlgn="base">
                        <a:spcBef>
                          <a:spcPct val="20000"/>
                        </a:spcBef>
                        <a:spcAft>
                          <a:spcPct val="0"/>
                        </a:spcAft>
                        <a:defRPr kumimoji="1">
                          <a:solidFill>
                            <a:schemeClr val="tx1"/>
                          </a:solidFill>
                          <a:latin typeface="Arial" charset="0"/>
                          <a:ea typeface="新細明體" charset="-120"/>
                        </a:defRPr>
                      </a:lvl9pPr>
                    </a:lstStyle>
                    <a:p>
                      <a:pPr marL="0" marR="0" lvl="0" indent="0" algn="ctr" defTabSz="914400" rtl="0" eaLnBrk="1" fontAlgn="base" latinLnBrk="0" hangingPunct="1">
                        <a:lnSpc>
                          <a:spcPct val="90000"/>
                        </a:lnSpc>
                        <a:spcBef>
                          <a:spcPct val="20000"/>
                        </a:spcBef>
                        <a:spcAft>
                          <a:spcPct val="0"/>
                        </a:spcAft>
                        <a:buClrTx/>
                        <a:buSzTx/>
                        <a:buFontTx/>
                        <a:buNone/>
                        <a:tabLst/>
                      </a:pPr>
                      <a:r>
                        <a:rPr kumimoji="1" lang="en-US" altLang="zh-TW" sz="1800" b="1" i="0" u="none" strike="noStrike" cap="none" normalizeH="0" baseline="0" dirty="0" smtClean="0">
                          <a:ln>
                            <a:noFill/>
                          </a:ln>
                          <a:solidFill>
                            <a:srgbClr val="1E2E0C"/>
                          </a:solidFill>
                          <a:effectLst/>
                          <a:latin typeface="Century Gothic" pitchFamily="34" charset="0"/>
                          <a:ea typeface="新細明體" charset="-120"/>
                        </a:rPr>
                        <a:t>5.6</a:t>
                      </a:r>
                    </a:p>
                  </a:txBody>
                  <a:tcPr marT="45688" marB="4568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90000"/>
                        </a:lnSpc>
                        <a:spcBef>
                          <a:spcPct val="20000"/>
                        </a:spcBef>
                        <a:spcAft>
                          <a:spcPct val="0"/>
                        </a:spcAft>
                        <a:buClrTx/>
                        <a:buSzTx/>
                        <a:buFontTx/>
                        <a:buNone/>
                        <a:tabLst/>
                      </a:pPr>
                      <a:r>
                        <a:rPr kumimoji="1" lang="en-US" altLang="zh-TW" sz="1800" b="1" i="0" u="none" strike="noStrike" cap="none" normalizeH="0" baseline="0" dirty="0" smtClean="0">
                          <a:ln>
                            <a:noFill/>
                          </a:ln>
                          <a:solidFill>
                            <a:srgbClr val="1E2E0C"/>
                          </a:solidFill>
                          <a:effectLst/>
                          <a:latin typeface="Century Gothic" pitchFamily="34" charset="0"/>
                          <a:ea typeface="新細明體" charset="-120"/>
                        </a:rPr>
                        <a:t>8</a:t>
                      </a:r>
                    </a:p>
                  </a:txBody>
                  <a:tcPr marT="45688" marB="4568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sp>
        <p:nvSpPr>
          <p:cNvPr id="7" name="Text Box 101"/>
          <p:cNvSpPr txBox="1">
            <a:spLocks noChangeArrowheads="1"/>
          </p:cNvSpPr>
          <p:nvPr/>
        </p:nvSpPr>
        <p:spPr bwMode="auto">
          <a:xfrm>
            <a:off x="5126241" y="2455904"/>
            <a:ext cx="2429792" cy="338554"/>
          </a:xfrm>
          <a:prstGeom prst="rect">
            <a:avLst/>
          </a:prstGeom>
          <a:ln>
            <a:headEnd/>
            <a:tailEnd/>
          </a:ln>
          <a:scene3d>
            <a:camera prst="orthographicFront"/>
            <a:lightRig rig="threePt" dir="t"/>
          </a:scene3d>
          <a:sp3d>
            <a:bevelT w="165100" prst="coolSlant"/>
          </a:sp3d>
        </p:spPr>
        <p:style>
          <a:lnRef idx="3">
            <a:schemeClr val="lt1"/>
          </a:lnRef>
          <a:fillRef idx="1">
            <a:schemeClr val="accent2"/>
          </a:fillRef>
          <a:effectRef idx="1">
            <a:schemeClr val="accent2"/>
          </a:effectRef>
          <a:fontRef idx="minor">
            <a:schemeClr val="lt1"/>
          </a:fontRef>
        </p:style>
        <p:txBody>
          <a:bodyPr wrap="square">
            <a:spAutoFit/>
          </a:bodyPr>
          <a:lstStyle>
            <a:lvl1pPr>
              <a:defRPr kumimoji="1" sz="2400" b="1">
                <a:solidFill>
                  <a:schemeClr val="tx1"/>
                </a:solidFill>
                <a:latin typeface="Times New Roman" panose="02020603050405020304" pitchFamily="18" charset="0"/>
                <a:ea typeface="新細明體" pitchFamily="18" charset="-120"/>
              </a:defRPr>
            </a:lvl1pPr>
            <a:lvl2pPr marL="742950" indent="-285750">
              <a:defRPr kumimoji="1" sz="2400" b="1">
                <a:solidFill>
                  <a:schemeClr val="tx1"/>
                </a:solidFill>
                <a:latin typeface="Times New Roman" panose="02020603050405020304" pitchFamily="18" charset="0"/>
                <a:ea typeface="新細明體" pitchFamily="18" charset="-120"/>
              </a:defRPr>
            </a:lvl2pPr>
            <a:lvl3pPr marL="1143000" indent="-228600">
              <a:defRPr kumimoji="1" sz="2400" b="1">
                <a:solidFill>
                  <a:schemeClr val="tx1"/>
                </a:solidFill>
                <a:latin typeface="Times New Roman" panose="02020603050405020304" pitchFamily="18" charset="0"/>
                <a:ea typeface="新細明體" pitchFamily="18" charset="-120"/>
              </a:defRPr>
            </a:lvl3pPr>
            <a:lvl4pPr marL="1600200" indent="-228600">
              <a:defRPr kumimoji="1" sz="2400" b="1">
                <a:solidFill>
                  <a:schemeClr val="tx1"/>
                </a:solidFill>
                <a:latin typeface="Times New Roman" panose="02020603050405020304" pitchFamily="18" charset="0"/>
                <a:ea typeface="新細明體" pitchFamily="18" charset="-120"/>
              </a:defRPr>
            </a:lvl4pPr>
            <a:lvl5pPr marL="2057400" indent="-228600">
              <a:defRPr kumimoji="1" sz="2400" b="1">
                <a:solidFill>
                  <a:schemeClr val="tx1"/>
                </a:solidFill>
                <a:latin typeface="Times New Roman" panose="02020603050405020304" pitchFamily="18" charset="0"/>
                <a:ea typeface="新細明體" pitchFamily="18" charset="-120"/>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新細明體" pitchFamily="18" charset="-120"/>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新細明體" pitchFamily="18" charset="-120"/>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新細明體" pitchFamily="18" charset="-120"/>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新細明體" pitchFamily="18" charset="-120"/>
              </a:defRPr>
            </a:lvl9pPr>
          </a:lstStyle>
          <a:p>
            <a:pPr eaLnBrk="1" hangingPunct="1">
              <a:spcBef>
                <a:spcPct val="50000"/>
              </a:spcBef>
            </a:pPr>
            <a:r>
              <a:rPr lang="en-US" altLang="zh-TW" sz="1600" b="0" dirty="0"/>
              <a:t>2-D delay table example :</a:t>
            </a:r>
            <a:endParaRPr lang="en-US" altLang="zh-TW" dirty="0"/>
          </a:p>
        </p:txBody>
      </p:sp>
      <p:grpSp>
        <p:nvGrpSpPr>
          <p:cNvPr id="90" name="Group 89"/>
          <p:cNvGrpSpPr/>
          <p:nvPr/>
        </p:nvGrpSpPr>
        <p:grpSpPr>
          <a:xfrm>
            <a:off x="5402655" y="4335313"/>
            <a:ext cx="3572735" cy="1348112"/>
            <a:chOff x="5678025" y="4529482"/>
            <a:chExt cx="4019953" cy="1511459"/>
          </a:xfrm>
        </p:grpSpPr>
        <p:sp>
          <p:nvSpPr>
            <p:cNvPr id="69" name="AutoShape 81"/>
            <p:cNvSpPr>
              <a:spLocks noChangeArrowheads="1"/>
            </p:cNvSpPr>
            <p:nvPr/>
          </p:nvSpPr>
          <p:spPr bwMode="auto">
            <a:xfrm rot="5400000">
              <a:off x="5973300" y="5050341"/>
              <a:ext cx="762000" cy="457200"/>
            </a:xfrm>
            <a:prstGeom prst="triangle">
              <a:avLst>
                <a:gd name="adj" fmla="val 50000"/>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新細明體" pitchFamily="18" charset="-120"/>
                </a:defRPr>
              </a:lvl1pPr>
              <a:lvl2pPr marL="742950" indent="-285750">
                <a:defRPr kumimoji="1" sz="2400" b="1">
                  <a:solidFill>
                    <a:schemeClr val="tx1"/>
                  </a:solidFill>
                  <a:latin typeface="Times New Roman" panose="02020603050405020304" pitchFamily="18" charset="0"/>
                  <a:ea typeface="新細明體" pitchFamily="18" charset="-120"/>
                </a:defRPr>
              </a:lvl2pPr>
              <a:lvl3pPr marL="1143000" indent="-228600">
                <a:defRPr kumimoji="1" sz="2400" b="1">
                  <a:solidFill>
                    <a:schemeClr val="tx1"/>
                  </a:solidFill>
                  <a:latin typeface="Times New Roman" panose="02020603050405020304" pitchFamily="18" charset="0"/>
                  <a:ea typeface="新細明體" pitchFamily="18" charset="-120"/>
                </a:defRPr>
              </a:lvl3pPr>
              <a:lvl4pPr marL="1600200" indent="-228600">
                <a:defRPr kumimoji="1" sz="2400" b="1">
                  <a:solidFill>
                    <a:schemeClr val="tx1"/>
                  </a:solidFill>
                  <a:latin typeface="Times New Roman" panose="02020603050405020304" pitchFamily="18" charset="0"/>
                  <a:ea typeface="新細明體" pitchFamily="18" charset="-120"/>
                </a:defRPr>
              </a:lvl4pPr>
              <a:lvl5pPr marL="2057400" indent="-228600">
                <a:defRPr kumimoji="1" sz="2400" b="1">
                  <a:solidFill>
                    <a:schemeClr val="tx1"/>
                  </a:solidFill>
                  <a:latin typeface="Times New Roman" panose="02020603050405020304" pitchFamily="18" charset="0"/>
                  <a:ea typeface="新細明體" pitchFamily="18" charset="-120"/>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新細明體" pitchFamily="18" charset="-120"/>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新細明體" pitchFamily="18" charset="-120"/>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新細明體" pitchFamily="18" charset="-120"/>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新細明體" pitchFamily="18" charset="-120"/>
                </a:defRPr>
              </a:lvl9pPr>
            </a:lstStyle>
            <a:p>
              <a:pPr algn="ctr" eaLnBrk="1" hangingPunct="1"/>
              <a:endParaRPr lang="zh-TW" altLang="en-US"/>
            </a:p>
          </p:txBody>
        </p:sp>
        <p:sp>
          <p:nvSpPr>
            <p:cNvPr id="70" name="Line 82"/>
            <p:cNvSpPr>
              <a:spLocks noChangeShapeType="1"/>
            </p:cNvSpPr>
            <p:nvPr/>
          </p:nvSpPr>
          <p:spPr bwMode="auto">
            <a:xfrm>
              <a:off x="5744700" y="5278941"/>
              <a:ext cx="381000" cy="1587"/>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 name="Line 83"/>
            <p:cNvSpPr>
              <a:spLocks noChangeShapeType="1"/>
            </p:cNvSpPr>
            <p:nvPr/>
          </p:nvSpPr>
          <p:spPr bwMode="auto">
            <a:xfrm>
              <a:off x="6582900" y="5278941"/>
              <a:ext cx="1219200" cy="1587"/>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2" name="AutoShape 84"/>
            <p:cNvSpPr>
              <a:spLocks noChangeArrowheads="1"/>
            </p:cNvSpPr>
            <p:nvPr/>
          </p:nvSpPr>
          <p:spPr bwMode="auto">
            <a:xfrm>
              <a:off x="6582900" y="5239253"/>
              <a:ext cx="76200" cy="76200"/>
            </a:xfrm>
            <a:prstGeom prst="flowChartConnector">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新細明體" pitchFamily="18" charset="-120"/>
                </a:defRPr>
              </a:lvl1pPr>
              <a:lvl2pPr marL="742950" indent="-285750">
                <a:defRPr kumimoji="1" sz="2400" b="1">
                  <a:solidFill>
                    <a:schemeClr val="tx1"/>
                  </a:solidFill>
                  <a:latin typeface="Times New Roman" panose="02020603050405020304" pitchFamily="18" charset="0"/>
                  <a:ea typeface="新細明體" pitchFamily="18" charset="-120"/>
                </a:defRPr>
              </a:lvl2pPr>
              <a:lvl3pPr marL="1143000" indent="-228600">
                <a:defRPr kumimoji="1" sz="2400" b="1">
                  <a:solidFill>
                    <a:schemeClr val="tx1"/>
                  </a:solidFill>
                  <a:latin typeface="Times New Roman" panose="02020603050405020304" pitchFamily="18" charset="0"/>
                  <a:ea typeface="新細明體" pitchFamily="18" charset="-120"/>
                </a:defRPr>
              </a:lvl3pPr>
              <a:lvl4pPr marL="1600200" indent="-228600">
                <a:defRPr kumimoji="1" sz="2400" b="1">
                  <a:solidFill>
                    <a:schemeClr val="tx1"/>
                  </a:solidFill>
                  <a:latin typeface="Times New Roman" panose="02020603050405020304" pitchFamily="18" charset="0"/>
                  <a:ea typeface="新細明體" pitchFamily="18" charset="-120"/>
                </a:defRPr>
              </a:lvl4pPr>
              <a:lvl5pPr marL="2057400" indent="-228600">
                <a:defRPr kumimoji="1" sz="2400" b="1">
                  <a:solidFill>
                    <a:schemeClr val="tx1"/>
                  </a:solidFill>
                  <a:latin typeface="Times New Roman" panose="02020603050405020304" pitchFamily="18" charset="0"/>
                  <a:ea typeface="新細明體" pitchFamily="18" charset="-120"/>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新細明體" pitchFamily="18" charset="-120"/>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新細明體" pitchFamily="18" charset="-120"/>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新細明體" pitchFamily="18" charset="-120"/>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新細明體" pitchFamily="18" charset="-120"/>
                </a:defRPr>
              </a:lvl9pPr>
            </a:lstStyle>
            <a:p>
              <a:pPr algn="ctr" eaLnBrk="1" hangingPunct="1"/>
              <a:endParaRPr lang="zh-TW" altLang="en-US"/>
            </a:p>
          </p:txBody>
        </p:sp>
        <p:sp>
          <p:nvSpPr>
            <p:cNvPr id="73" name="Line 85"/>
            <p:cNvSpPr>
              <a:spLocks noChangeShapeType="1"/>
            </p:cNvSpPr>
            <p:nvPr/>
          </p:nvSpPr>
          <p:spPr bwMode="auto">
            <a:xfrm>
              <a:off x="7497300" y="5507541"/>
              <a:ext cx="609600" cy="1587"/>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 name="Line 86"/>
            <p:cNvSpPr>
              <a:spLocks noChangeShapeType="1"/>
            </p:cNvSpPr>
            <p:nvPr/>
          </p:nvSpPr>
          <p:spPr bwMode="auto">
            <a:xfrm>
              <a:off x="7497300" y="5659941"/>
              <a:ext cx="609600" cy="1587"/>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 name="Line 87"/>
            <p:cNvSpPr>
              <a:spLocks noChangeShapeType="1"/>
            </p:cNvSpPr>
            <p:nvPr/>
          </p:nvSpPr>
          <p:spPr bwMode="auto">
            <a:xfrm>
              <a:off x="7802100" y="5659941"/>
              <a:ext cx="1587" cy="381000"/>
            </a:xfrm>
            <a:prstGeom prst="line">
              <a:avLst/>
            </a:prstGeom>
            <a:noFill/>
            <a:ln w="28575">
              <a:solidFill>
                <a:schemeClr val="tx1"/>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6" name="Line 88"/>
            <p:cNvSpPr>
              <a:spLocks noChangeShapeType="1"/>
            </p:cNvSpPr>
            <p:nvPr/>
          </p:nvSpPr>
          <p:spPr bwMode="auto">
            <a:xfrm>
              <a:off x="7802100" y="5278941"/>
              <a:ext cx="1587" cy="228600"/>
            </a:xfrm>
            <a:prstGeom prst="line">
              <a:avLst/>
            </a:prstGeom>
            <a:noFill/>
            <a:ln w="254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83" name="Text Box 95"/>
            <p:cNvSpPr txBox="1">
              <a:spLocks noChangeArrowheads="1"/>
            </p:cNvSpPr>
            <p:nvPr/>
          </p:nvSpPr>
          <p:spPr bwMode="auto">
            <a:xfrm>
              <a:off x="8100953" y="5393241"/>
              <a:ext cx="15970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新細明體" pitchFamily="18" charset="-120"/>
                </a:defRPr>
              </a:lvl1pPr>
              <a:lvl2pPr marL="742950" indent="-285750">
                <a:defRPr kumimoji="1" sz="2400" b="1">
                  <a:solidFill>
                    <a:schemeClr val="tx1"/>
                  </a:solidFill>
                  <a:latin typeface="Times New Roman" panose="02020603050405020304" pitchFamily="18" charset="0"/>
                  <a:ea typeface="新細明體" pitchFamily="18" charset="-120"/>
                </a:defRPr>
              </a:lvl2pPr>
              <a:lvl3pPr marL="1143000" indent="-228600">
                <a:defRPr kumimoji="1" sz="2400" b="1">
                  <a:solidFill>
                    <a:schemeClr val="tx1"/>
                  </a:solidFill>
                  <a:latin typeface="Times New Roman" panose="02020603050405020304" pitchFamily="18" charset="0"/>
                  <a:ea typeface="新細明體" pitchFamily="18" charset="-120"/>
                </a:defRPr>
              </a:lvl3pPr>
              <a:lvl4pPr marL="1600200" indent="-228600">
                <a:defRPr kumimoji="1" sz="2400" b="1">
                  <a:solidFill>
                    <a:schemeClr val="tx1"/>
                  </a:solidFill>
                  <a:latin typeface="Times New Roman" panose="02020603050405020304" pitchFamily="18" charset="0"/>
                  <a:ea typeface="新細明體" pitchFamily="18" charset="-120"/>
                </a:defRPr>
              </a:lvl4pPr>
              <a:lvl5pPr marL="2057400" indent="-228600">
                <a:defRPr kumimoji="1" sz="2400" b="1">
                  <a:solidFill>
                    <a:schemeClr val="tx1"/>
                  </a:solidFill>
                  <a:latin typeface="Times New Roman" panose="02020603050405020304" pitchFamily="18" charset="0"/>
                  <a:ea typeface="新細明體" pitchFamily="18" charset="-120"/>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新細明體" pitchFamily="18" charset="-120"/>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新細明體" pitchFamily="18" charset="-120"/>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新細明體" pitchFamily="18" charset="-120"/>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新細明體" pitchFamily="18" charset="-120"/>
                </a:defRPr>
              </a:lvl9pPr>
            </a:lstStyle>
            <a:p>
              <a:pPr eaLnBrk="1" hangingPunct="1">
                <a:spcBef>
                  <a:spcPct val="50000"/>
                </a:spcBef>
              </a:pPr>
              <a:r>
                <a:rPr lang="en-US" altLang="zh-TW" sz="1800" b="0" dirty="0" err="1">
                  <a:latin typeface="Arial" panose="020B0604020202020204" pitchFamily="34" charset="0"/>
                  <a:ea typeface="華康中黑體" pitchFamily="49" charset="-120"/>
                </a:rPr>
                <a:t>C</a:t>
              </a:r>
              <a:r>
                <a:rPr lang="en-US" altLang="zh-TW" sz="1800" b="0" baseline="-25000" dirty="0" err="1">
                  <a:latin typeface="Arial" panose="020B0604020202020204" pitchFamily="34" charset="0"/>
                  <a:ea typeface="華康中黑體" pitchFamily="49" charset="-120"/>
                </a:rPr>
                <a:t>load</a:t>
              </a:r>
              <a:r>
                <a:rPr lang="en-US" altLang="zh-TW" sz="1800" b="0" dirty="0"/>
                <a:t>= </a:t>
              </a:r>
              <a:r>
                <a:rPr lang="en-US" altLang="zh-TW" sz="1800" b="0" dirty="0" smtClean="0"/>
                <a:t>0.3fF</a:t>
              </a:r>
              <a:endParaRPr lang="en-US" altLang="zh-TW" sz="1800" b="0" dirty="0"/>
            </a:p>
          </p:txBody>
        </p:sp>
        <p:sp>
          <p:nvSpPr>
            <p:cNvPr id="84" name="Line 96"/>
            <p:cNvSpPr>
              <a:spLocks noChangeShapeType="1"/>
            </p:cNvSpPr>
            <p:nvPr/>
          </p:nvSpPr>
          <p:spPr bwMode="auto">
            <a:xfrm>
              <a:off x="5678025" y="5197978"/>
              <a:ext cx="152400" cy="0"/>
            </a:xfrm>
            <a:prstGeom prst="line">
              <a:avLst/>
            </a:prstGeom>
            <a:noFill/>
            <a:ln w="190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5" name="Line 97"/>
            <p:cNvSpPr>
              <a:spLocks noChangeShapeType="1"/>
            </p:cNvSpPr>
            <p:nvPr/>
          </p:nvSpPr>
          <p:spPr bwMode="auto">
            <a:xfrm>
              <a:off x="5906625" y="4893178"/>
              <a:ext cx="152400" cy="0"/>
            </a:xfrm>
            <a:prstGeom prst="line">
              <a:avLst/>
            </a:prstGeom>
            <a:noFill/>
            <a:ln w="190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 name="Line 98"/>
            <p:cNvSpPr>
              <a:spLocks noChangeShapeType="1"/>
            </p:cNvSpPr>
            <p:nvPr/>
          </p:nvSpPr>
          <p:spPr bwMode="auto">
            <a:xfrm flipH="1">
              <a:off x="5830425" y="4893178"/>
              <a:ext cx="76200" cy="304800"/>
            </a:xfrm>
            <a:prstGeom prst="line">
              <a:avLst/>
            </a:prstGeom>
            <a:noFill/>
            <a:ln w="190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 name="Text Box 99"/>
            <p:cNvSpPr txBox="1">
              <a:spLocks noChangeArrowheads="1"/>
            </p:cNvSpPr>
            <p:nvPr/>
          </p:nvSpPr>
          <p:spPr bwMode="auto">
            <a:xfrm>
              <a:off x="5763069" y="4529482"/>
              <a:ext cx="13493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新細明體" pitchFamily="18" charset="-120"/>
                </a:defRPr>
              </a:lvl1pPr>
              <a:lvl2pPr marL="742950" indent="-285750">
                <a:defRPr kumimoji="1" sz="2400" b="1">
                  <a:solidFill>
                    <a:schemeClr val="tx1"/>
                  </a:solidFill>
                  <a:latin typeface="Times New Roman" panose="02020603050405020304" pitchFamily="18" charset="0"/>
                  <a:ea typeface="新細明體" pitchFamily="18" charset="-120"/>
                </a:defRPr>
              </a:lvl2pPr>
              <a:lvl3pPr marL="1143000" indent="-228600">
                <a:defRPr kumimoji="1" sz="2400" b="1">
                  <a:solidFill>
                    <a:schemeClr val="tx1"/>
                  </a:solidFill>
                  <a:latin typeface="Times New Roman" panose="02020603050405020304" pitchFamily="18" charset="0"/>
                  <a:ea typeface="新細明體" pitchFamily="18" charset="-120"/>
                </a:defRPr>
              </a:lvl3pPr>
              <a:lvl4pPr marL="1600200" indent="-228600">
                <a:defRPr kumimoji="1" sz="2400" b="1">
                  <a:solidFill>
                    <a:schemeClr val="tx1"/>
                  </a:solidFill>
                  <a:latin typeface="Times New Roman" panose="02020603050405020304" pitchFamily="18" charset="0"/>
                  <a:ea typeface="新細明體" pitchFamily="18" charset="-120"/>
                </a:defRPr>
              </a:lvl4pPr>
              <a:lvl5pPr marL="2057400" indent="-228600">
                <a:defRPr kumimoji="1" sz="2400" b="1">
                  <a:solidFill>
                    <a:schemeClr val="tx1"/>
                  </a:solidFill>
                  <a:latin typeface="Times New Roman" panose="02020603050405020304" pitchFamily="18" charset="0"/>
                  <a:ea typeface="新細明體" pitchFamily="18" charset="-120"/>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新細明體" pitchFamily="18" charset="-120"/>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新細明體" pitchFamily="18" charset="-120"/>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新細明體" pitchFamily="18" charset="-120"/>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新細明體" pitchFamily="18" charset="-120"/>
                </a:defRPr>
              </a:lvl9pPr>
            </a:lstStyle>
            <a:p>
              <a:pPr algn="ctr" eaLnBrk="1" hangingPunct="1">
                <a:spcBef>
                  <a:spcPct val="50000"/>
                </a:spcBef>
              </a:pPr>
              <a:r>
                <a:rPr lang="en-US" altLang="zh-TW" sz="1800" b="0" dirty="0"/>
                <a:t>Slew = </a:t>
              </a:r>
              <a:r>
                <a:rPr lang="en-US" altLang="zh-TW" sz="1800" b="0" dirty="0" smtClean="0"/>
                <a:t>0.2</a:t>
              </a:r>
              <a:endParaRPr lang="en-US" altLang="zh-TW" sz="1800" b="0" dirty="0"/>
            </a:p>
          </p:txBody>
        </p:sp>
      </p:grpSp>
      <p:sp>
        <p:nvSpPr>
          <p:cNvPr id="89" name="TextBox 88"/>
          <p:cNvSpPr txBox="1"/>
          <p:nvPr/>
        </p:nvSpPr>
        <p:spPr>
          <a:xfrm>
            <a:off x="890539" y="1169459"/>
            <a:ext cx="7648098" cy="1631216"/>
          </a:xfrm>
          <a:prstGeom prst="rect">
            <a:avLst/>
          </a:prstGeom>
          <a:noFill/>
        </p:spPr>
        <p:txBody>
          <a:bodyPr wrap="square" rtlCol="0">
            <a:spAutoFit/>
          </a:bodyPr>
          <a:lstStyle/>
          <a:p>
            <a:pPr marL="285750" indent="-285750" algn="just">
              <a:buFont typeface="Calibri" panose="020F0502020204030204" pitchFamily="34" charset="0"/>
              <a:buChar char="•"/>
            </a:pPr>
            <a:r>
              <a:rPr lang="en-US" sz="2000" b="1" dirty="0" smtClean="0">
                <a:solidFill>
                  <a:srgbClr val="1E2E0C"/>
                </a:solidFill>
              </a:rPr>
              <a:t>Cell delay:</a:t>
            </a:r>
            <a:r>
              <a:rPr lang="en-US" sz="2000" b="1" dirty="0" smtClean="0">
                <a:solidFill>
                  <a:srgbClr val="FF0000"/>
                </a:solidFill>
              </a:rPr>
              <a:t> </a:t>
            </a:r>
            <a:r>
              <a:rPr lang="en-US" sz="2000" dirty="0">
                <a:solidFill>
                  <a:schemeClr val="tx1">
                    <a:lumMod val="50000"/>
                  </a:schemeClr>
                </a:solidFill>
              </a:rPr>
              <a:t>delay from </a:t>
            </a:r>
            <a:r>
              <a:rPr lang="en-US" sz="2000" dirty="0">
                <a:solidFill>
                  <a:srgbClr val="FF0000"/>
                </a:solidFill>
              </a:rPr>
              <a:t>input</a:t>
            </a:r>
            <a:r>
              <a:rPr lang="en-US" sz="2000" dirty="0"/>
              <a:t> </a:t>
            </a:r>
            <a:r>
              <a:rPr lang="en-US" sz="2000" dirty="0">
                <a:solidFill>
                  <a:schemeClr val="tx1">
                    <a:lumMod val="50000"/>
                  </a:schemeClr>
                </a:solidFill>
              </a:rPr>
              <a:t>to</a:t>
            </a:r>
            <a:r>
              <a:rPr lang="en-US" sz="2000" dirty="0"/>
              <a:t> </a:t>
            </a:r>
            <a:r>
              <a:rPr lang="en-US" sz="2000" dirty="0">
                <a:solidFill>
                  <a:srgbClr val="FF0000"/>
                </a:solidFill>
              </a:rPr>
              <a:t>output of a </a:t>
            </a:r>
            <a:r>
              <a:rPr lang="en-US" sz="2000" dirty="0" smtClean="0">
                <a:solidFill>
                  <a:srgbClr val="FF0000"/>
                </a:solidFill>
              </a:rPr>
              <a:t>cell, </a:t>
            </a:r>
            <a:r>
              <a:rPr lang="en-US" sz="2000" dirty="0" smtClean="0">
                <a:solidFill>
                  <a:srgbClr val="1E2E0C"/>
                </a:solidFill>
              </a:rPr>
              <a:t>is calculate by using 2-dimensional table interpolation with</a:t>
            </a:r>
            <a:r>
              <a:rPr lang="en-US" sz="2000" dirty="0" smtClean="0">
                <a:solidFill>
                  <a:srgbClr val="FF0000"/>
                </a:solidFill>
              </a:rPr>
              <a:t> input slew </a:t>
            </a:r>
            <a:r>
              <a:rPr lang="en-US" sz="2000" dirty="0" smtClean="0">
                <a:solidFill>
                  <a:srgbClr val="1E2E0C"/>
                </a:solidFill>
              </a:rPr>
              <a:t>and</a:t>
            </a:r>
            <a:r>
              <a:rPr lang="en-US" sz="2000" dirty="0" smtClean="0">
                <a:solidFill>
                  <a:srgbClr val="FF0000"/>
                </a:solidFill>
              </a:rPr>
              <a:t> output load </a:t>
            </a:r>
            <a:r>
              <a:rPr lang="en-US" sz="2000" dirty="0" smtClean="0">
                <a:solidFill>
                  <a:srgbClr val="1E2E0C"/>
                </a:solidFill>
              </a:rPr>
              <a:t>as indexes</a:t>
            </a:r>
          </a:p>
          <a:p>
            <a:pPr marL="285750" indent="-285750" algn="just">
              <a:buFont typeface="Calibri" panose="020F0502020204030204" pitchFamily="34" charset="0"/>
              <a:buChar char="•"/>
            </a:pPr>
            <a:r>
              <a:rPr lang="en-US" sz="2000" b="1" dirty="0" smtClean="0">
                <a:solidFill>
                  <a:srgbClr val="1E2E0C"/>
                </a:solidFill>
              </a:rPr>
              <a:t>Slew</a:t>
            </a:r>
            <a:r>
              <a:rPr lang="en-US" sz="2000" dirty="0" smtClean="0">
                <a:solidFill>
                  <a:srgbClr val="1E2E0C"/>
                </a:solidFill>
              </a:rPr>
              <a:t> of a signal is a measuring rising and falling transition rate</a:t>
            </a:r>
          </a:p>
          <a:p>
            <a:pPr marL="285750" indent="-285750" algn="just">
              <a:buFont typeface="Calibri" panose="020F0502020204030204" pitchFamily="34" charset="0"/>
              <a:buChar char="•"/>
            </a:pPr>
            <a:endParaRPr lang="en-US" sz="2000" dirty="0">
              <a:solidFill>
                <a:srgbClr val="1E2E0C"/>
              </a:solidFill>
            </a:endParaRPr>
          </a:p>
        </p:txBody>
      </p:sp>
      <p:sp>
        <p:nvSpPr>
          <p:cNvPr id="91" name="Freeform 90"/>
          <p:cNvSpPr/>
          <p:nvPr/>
        </p:nvSpPr>
        <p:spPr>
          <a:xfrm>
            <a:off x="5532851" y="5127917"/>
            <a:ext cx="1464002" cy="410263"/>
          </a:xfrm>
          <a:custGeom>
            <a:avLst/>
            <a:gdLst>
              <a:gd name="connsiteX0" fmla="*/ 0 w 1592580"/>
              <a:gd name="connsiteY0" fmla="*/ 53340 h 442247"/>
              <a:gd name="connsiteX1" fmla="*/ 335280 w 1592580"/>
              <a:gd name="connsiteY1" fmla="*/ 441960 h 442247"/>
              <a:gd name="connsiteX2" fmla="*/ 1592580 w 1592580"/>
              <a:gd name="connsiteY2" fmla="*/ 0 h 442247"/>
            </a:gdLst>
            <a:ahLst/>
            <a:cxnLst>
              <a:cxn ang="0">
                <a:pos x="connsiteX0" y="connsiteY0"/>
              </a:cxn>
              <a:cxn ang="0">
                <a:pos x="connsiteX1" y="connsiteY1"/>
              </a:cxn>
              <a:cxn ang="0">
                <a:pos x="connsiteX2" y="connsiteY2"/>
              </a:cxn>
            </a:cxnLst>
            <a:rect l="l" t="t" r="r" b="b"/>
            <a:pathLst>
              <a:path w="1592580" h="442247">
                <a:moveTo>
                  <a:pt x="0" y="53340"/>
                </a:moveTo>
                <a:cubicBezTo>
                  <a:pt x="34925" y="252095"/>
                  <a:pt x="69850" y="450850"/>
                  <a:pt x="335280" y="441960"/>
                </a:cubicBezTo>
                <a:cubicBezTo>
                  <a:pt x="600710" y="433070"/>
                  <a:pt x="1096645" y="216535"/>
                  <a:pt x="1592580" y="0"/>
                </a:cubicBezTo>
              </a:path>
            </a:pathLst>
          </a:custGeom>
          <a:noFill/>
          <a:ln>
            <a:solidFill>
              <a:srgbClr val="1E2E0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2" name="Straight Arrow Connector 91"/>
          <p:cNvCxnSpPr/>
          <p:nvPr/>
        </p:nvCxnSpPr>
        <p:spPr>
          <a:xfrm flipV="1">
            <a:off x="6980280" y="5098854"/>
            <a:ext cx="56568" cy="29063"/>
          </a:xfrm>
          <a:prstGeom prst="straightConnector1">
            <a:avLst/>
          </a:prstGeom>
          <a:ln>
            <a:solidFill>
              <a:srgbClr val="1E2E0C"/>
            </a:solidFill>
            <a:tailEnd type="triangle"/>
          </a:ln>
        </p:spPr>
        <p:style>
          <a:lnRef idx="1">
            <a:schemeClr val="accent1"/>
          </a:lnRef>
          <a:fillRef idx="0">
            <a:schemeClr val="accent1"/>
          </a:fillRef>
          <a:effectRef idx="0">
            <a:schemeClr val="accent1"/>
          </a:effectRef>
          <a:fontRef idx="minor">
            <a:schemeClr val="tx1"/>
          </a:fontRef>
        </p:style>
      </p:cxnSp>
      <p:sp>
        <p:nvSpPr>
          <p:cNvPr id="93" name="Rectangle 92"/>
          <p:cNvSpPr/>
          <p:nvPr/>
        </p:nvSpPr>
        <p:spPr>
          <a:xfrm>
            <a:off x="5744530" y="5522760"/>
            <a:ext cx="946158" cy="369332"/>
          </a:xfrm>
          <a:prstGeom prst="rect">
            <a:avLst/>
          </a:prstGeom>
        </p:spPr>
        <p:txBody>
          <a:bodyPr wrap="square">
            <a:spAutoFit/>
          </a:bodyPr>
          <a:lstStyle/>
          <a:p>
            <a:pPr algn="ctr">
              <a:spcBef>
                <a:spcPct val="50000"/>
              </a:spcBef>
            </a:pPr>
            <a:r>
              <a:rPr lang="en-US" altLang="zh-TW" dirty="0" smtClean="0">
                <a:solidFill>
                  <a:srgbClr val="FF0000"/>
                </a:solidFill>
              </a:rPr>
              <a:t>5.6ns</a:t>
            </a:r>
            <a:endParaRPr lang="en-US" altLang="zh-TW" dirty="0">
              <a:solidFill>
                <a:srgbClr val="FF0000"/>
              </a:solidFill>
            </a:endParaRPr>
          </a:p>
        </p:txBody>
      </p:sp>
      <p:pic>
        <p:nvPicPr>
          <p:cNvPr id="1026" name="Picture 2" descr="Effect of Wire Length On the Slew: Static Timing Analysis (STA) Basic  (Part-7a) |VLSI Concep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6473" y="2718511"/>
            <a:ext cx="4068115" cy="32360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82348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內容版面配置區 2"/>
          <p:cNvSpPr txBox="1">
            <a:spLocks/>
          </p:cNvSpPr>
          <p:nvPr/>
        </p:nvSpPr>
        <p:spPr>
          <a:xfrm>
            <a:off x="1184049" y="790864"/>
            <a:ext cx="1830999" cy="393228"/>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b="1" kern="1200" baseline="0">
                <a:solidFill>
                  <a:schemeClr val="tx1"/>
                </a:solidFill>
                <a:latin typeface="Calibri" panose="020F0502020204030204" pitchFamily="34" charset="0"/>
                <a:ea typeface="微軟正黑體" panose="020B0604030504040204" pitchFamily="34" charset="-120"/>
                <a:cs typeface="+mn-cs"/>
              </a:defRPr>
            </a:lvl1pPr>
            <a:lvl2pPr marL="742950" indent="-285750" algn="l" defTabSz="914400" rtl="0" eaLnBrk="1" latinLnBrk="0" hangingPunct="1">
              <a:spcBef>
                <a:spcPct val="20000"/>
              </a:spcBef>
              <a:buFont typeface="Arial" panose="020B0604020202020204" pitchFamily="34" charset="0"/>
              <a:buChar char="–"/>
              <a:defRPr sz="2000" kern="1200" baseline="0">
                <a:solidFill>
                  <a:schemeClr val="tx1"/>
                </a:solidFill>
                <a:latin typeface="Calibri" panose="020F0502020204030204" pitchFamily="34" charset="0"/>
                <a:ea typeface="微軟正黑體" panose="020B0604030504040204" pitchFamily="34" charset="-120"/>
                <a:cs typeface="+mn-cs"/>
              </a:defRPr>
            </a:lvl2pPr>
            <a:lvl3pPr marL="1143000" indent="-228600" algn="l" defTabSz="914400" rtl="0" eaLnBrk="1" latinLnBrk="0" hangingPunct="1">
              <a:spcBef>
                <a:spcPct val="20000"/>
              </a:spcBef>
              <a:buFont typeface="Arial" panose="020B0604020202020204" pitchFamily="34" charset="0"/>
              <a:buChar char="•"/>
              <a:defRPr sz="1800" kern="1200" baseline="0">
                <a:solidFill>
                  <a:schemeClr val="tx1"/>
                </a:solidFill>
                <a:latin typeface="Calibri" panose="020F0502020204030204" pitchFamily="34" charset="0"/>
                <a:ea typeface="微軟正黑體" panose="020B0604030504040204" pitchFamily="34" charset="-120"/>
                <a:cs typeface="+mn-cs"/>
              </a:defRPr>
            </a:lvl3pPr>
            <a:lvl4pPr marL="1600200" indent="-228600" algn="l" defTabSz="914400" rtl="0" eaLnBrk="1" latinLnBrk="0" hangingPunct="1">
              <a:spcBef>
                <a:spcPct val="20000"/>
              </a:spcBef>
              <a:buFont typeface="Arial" panose="020B0604020202020204" pitchFamily="34" charset="0"/>
              <a:buChar char="–"/>
              <a:defRPr sz="1600" kern="1200" baseline="0">
                <a:solidFill>
                  <a:schemeClr val="tx1"/>
                </a:solidFill>
                <a:latin typeface="Calibri" panose="020F0502020204030204" pitchFamily="34" charset="0"/>
                <a:ea typeface="微軟正黑體" panose="020B0604030504040204" pitchFamily="34" charset="-120"/>
                <a:cs typeface="+mn-cs"/>
              </a:defRPr>
            </a:lvl4pPr>
            <a:lvl5pPr marL="2057400" indent="-228600" algn="l" defTabSz="914400" rtl="0" eaLnBrk="1" latinLnBrk="0" hangingPunct="1">
              <a:spcBef>
                <a:spcPct val="20000"/>
              </a:spcBef>
              <a:buFont typeface="Arial" panose="020B0604020202020204" pitchFamily="34" charset="0"/>
              <a:buChar char="»"/>
              <a:defRPr sz="1600" kern="1200" baseline="0">
                <a:solidFill>
                  <a:schemeClr val="tx1"/>
                </a:solidFill>
                <a:latin typeface="Calibri" panose="020F0502020204030204" pitchFamily="34" charset="0"/>
                <a:ea typeface="微軟正黑體" panose="020B0604030504040204" pitchFamily="34" charset="-120"/>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en-US" altLang="zh-TW" sz="2000" dirty="0" smtClean="0"/>
          </a:p>
        </p:txBody>
      </p:sp>
      <p:sp>
        <p:nvSpPr>
          <p:cNvPr id="23" name="內容版面配置區 2"/>
          <p:cNvSpPr txBox="1">
            <a:spLocks/>
          </p:cNvSpPr>
          <p:nvPr/>
        </p:nvSpPr>
        <p:spPr>
          <a:xfrm>
            <a:off x="1136669" y="774673"/>
            <a:ext cx="1830999" cy="393228"/>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b="1" kern="1200" baseline="0">
                <a:solidFill>
                  <a:schemeClr val="tx1"/>
                </a:solidFill>
                <a:latin typeface="Calibri" panose="020F0502020204030204" pitchFamily="34" charset="0"/>
                <a:ea typeface="微軟正黑體" panose="020B0604030504040204" pitchFamily="34" charset="-120"/>
                <a:cs typeface="+mn-cs"/>
              </a:defRPr>
            </a:lvl1pPr>
            <a:lvl2pPr marL="742950" indent="-285750" algn="l" defTabSz="914400" rtl="0" eaLnBrk="1" latinLnBrk="0" hangingPunct="1">
              <a:spcBef>
                <a:spcPct val="20000"/>
              </a:spcBef>
              <a:buFont typeface="Arial" panose="020B0604020202020204" pitchFamily="34" charset="0"/>
              <a:buChar char="–"/>
              <a:defRPr sz="2000" kern="1200" baseline="0">
                <a:solidFill>
                  <a:schemeClr val="tx1"/>
                </a:solidFill>
                <a:latin typeface="Calibri" panose="020F0502020204030204" pitchFamily="34" charset="0"/>
                <a:ea typeface="微軟正黑體" panose="020B0604030504040204" pitchFamily="34" charset="-120"/>
                <a:cs typeface="+mn-cs"/>
              </a:defRPr>
            </a:lvl2pPr>
            <a:lvl3pPr marL="1143000" indent="-228600" algn="l" defTabSz="914400" rtl="0" eaLnBrk="1" latinLnBrk="0" hangingPunct="1">
              <a:spcBef>
                <a:spcPct val="20000"/>
              </a:spcBef>
              <a:buFont typeface="Arial" panose="020B0604020202020204" pitchFamily="34" charset="0"/>
              <a:buChar char="•"/>
              <a:defRPr sz="1800" kern="1200" baseline="0">
                <a:solidFill>
                  <a:schemeClr val="tx1"/>
                </a:solidFill>
                <a:latin typeface="Calibri" panose="020F0502020204030204" pitchFamily="34" charset="0"/>
                <a:ea typeface="微軟正黑體" panose="020B0604030504040204" pitchFamily="34" charset="-120"/>
                <a:cs typeface="+mn-cs"/>
              </a:defRPr>
            </a:lvl3pPr>
            <a:lvl4pPr marL="1600200" indent="-228600" algn="l" defTabSz="914400" rtl="0" eaLnBrk="1" latinLnBrk="0" hangingPunct="1">
              <a:spcBef>
                <a:spcPct val="20000"/>
              </a:spcBef>
              <a:buFont typeface="Arial" panose="020B0604020202020204" pitchFamily="34" charset="0"/>
              <a:buChar char="–"/>
              <a:defRPr sz="1600" kern="1200" baseline="0">
                <a:solidFill>
                  <a:schemeClr val="tx1"/>
                </a:solidFill>
                <a:latin typeface="Calibri" panose="020F0502020204030204" pitchFamily="34" charset="0"/>
                <a:ea typeface="微軟正黑體" panose="020B0604030504040204" pitchFamily="34" charset="-120"/>
                <a:cs typeface="+mn-cs"/>
              </a:defRPr>
            </a:lvl4pPr>
            <a:lvl5pPr marL="2057400" indent="-228600" algn="l" defTabSz="914400" rtl="0" eaLnBrk="1" latinLnBrk="0" hangingPunct="1">
              <a:spcBef>
                <a:spcPct val="20000"/>
              </a:spcBef>
              <a:buFont typeface="Arial" panose="020B0604020202020204" pitchFamily="34" charset="0"/>
              <a:buChar char="»"/>
              <a:defRPr sz="1600" kern="1200" baseline="0">
                <a:solidFill>
                  <a:schemeClr val="tx1"/>
                </a:solidFill>
                <a:latin typeface="Calibri" panose="020F0502020204030204" pitchFamily="34" charset="0"/>
                <a:ea typeface="微軟正黑體" panose="020B0604030504040204" pitchFamily="34" charset="-120"/>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en-US" altLang="zh-TW" sz="2000" dirty="0" smtClean="0"/>
          </a:p>
        </p:txBody>
      </p:sp>
      <p:sp>
        <p:nvSpPr>
          <p:cNvPr id="15" name="標題 1"/>
          <p:cNvSpPr txBox="1">
            <a:spLocks/>
          </p:cNvSpPr>
          <p:nvPr/>
        </p:nvSpPr>
        <p:spPr>
          <a:xfrm>
            <a:off x="625703" y="795166"/>
            <a:ext cx="9179149" cy="509069"/>
          </a:xfrm>
          <a:prstGeom prst="rect">
            <a:avLst/>
          </a:prstGeom>
        </p:spPr>
        <p:txBody>
          <a:bodyPr anchor="ctr"/>
          <a:lstStyle>
            <a:lvl1pPr algn="l" defTabSz="914400" rtl="0" eaLnBrk="1" latinLnBrk="0" hangingPunct="1">
              <a:spcBef>
                <a:spcPct val="0"/>
              </a:spcBef>
              <a:buNone/>
              <a:defRPr sz="3600" b="1" kern="1200" baseline="0">
                <a:solidFill>
                  <a:srgbClr val="EB005A"/>
                </a:solidFill>
                <a:latin typeface="Calibri" panose="020F0502020204030204" pitchFamily="34" charset="0"/>
                <a:ea typeface="微軟正黑體" panose="020B0604030504040204" pitchFamily="34" charset="-120"/>
                <a:cs typeface="+mj-cs"/>
              </a:defRPr>
            </a:lvl1pPr>
          </a:lstStyle>
          <a:p>
            <a:r>
              <a:rPr lang="en-US" sz="2400" dirty="0">
                <a:solidFill>
                  <a:srgbClr val="FF004B"/>
                </a:solidFill>
              </a:rPr>
              <a:t>3</a:t>
            </a:r>
            <a:r>
              <a:rPr lang="en-US" sz="2400" dirty="0" smtClean="0">
                <a:solidFill>
                  <a:srgbClr val="FF004B"/>
                </a:solidFill>
              </a:rPr>
              <a:t>. </a:t>
            </a:r>
            <a:r>
              <a:rPr lang="en-US" sz="2400" dirty="0">
                <a:solidFill>
                  <a:srgbClr val="FF004B"/>
                </a:solidFill>
              </a:rPr>
              <a:t>Path delay </a:t>
            </a:r>
            <a:r>
              <a:rPr lang="en-US" sz="2400" dirty="0" smtClean="0">
                <a:solidFill>
                  <a:srgbClr val="FF004B"/>
                </a:solidFill>
              </a:rPr>
              <a:t>calculation</a:t>
            </a:r>
            <a:endParaRPr lang="en-US" sz="2400" dirty="0">
              <a:solidFill>
                <a:srgbClr val="FF004B"/>
              </a:solidFill>
            </a:endParaRPr>
          </a:p>
        </p:txBody>
      </p:sp>
      <p:grpSp>
        <p:nvGrpSpPr>
          <p:cNvPr id="2" name="Group 1"/>
          <p:cNvGrpSpPr/>
          <p:nvPr/>
        </p:nvGrpSpPr>
        <p:grpSpPr>
          <a:xfrm>
            <a:off x="1109359" y="3322620"/>
            <a:ext cx="7319730" cy="2693085"/>
            <a:chOff x="254000" y="2714625"/>
            <a:chExt cx="8569672" cy="3009657"/>
          </a:xfrm>
        </p:grpSpPr>
        <p:sp>
          <p:nvSpPr>
            <p:cNvPr id="5" name="AutoShape 4"/>
            <p:cNvSpPr>
              <a:spLocks noChangeArrowheads="1"/>
            </p:cNvSpPr>
            <p:nvPr/>
          </p:nvSpPr>
          <p:spPr bwMode="auto">
            <a:xfrm>
              <a:off x="254000" y="3041650"/>
              <a:ext cx="3729038" cy="1214438"/>
            </a:xfrm>
            <a:prstGeom prst="cube">
              <a:avLst>
                <a:gd name="adj"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新細明體" pitchFamily="18" charset="-120"/>
                </a:defRPr>
              </a:lvl1pPr>
              <a:lvl2pPr marL="742950" indent="-285750">
                <a:defRPr kumimoji="1" sz="2400" b="1">
                  <a:solidFill>
                    <a:schemeClr val="tx1"/>
                  </a:solidFill>
                  <a:latin typeface="Times New Roman" panose="02020603050405020304" pitchFamily="18" charset="0"/>
                  <a:ea typeface="新細明體" pitchFamily="18" charset="-120"/>
                </a:defRPr>
              </a:lvl2pPr>
              <a:lvl3pPr marL="1143000" indent="-228600">
                <a:defRPr kumimoji="1" sz="2400" b="1">
                  <a:solidFill>
                    <a:schemeClr val="tx1"/>
                  </a:solidFill>
                  <a:latin typeface="Times New Roman" panose="02020603050405020304" pitchFamily="18" charset="0"/>
                  <a:ea typeface="新細明體" pitchFamily="18" charset="-120"/>
                </a:defRPr>
              </a:lvl3pPr>
              <a:lvl4pPr marL="1600200" indent="-228600">
                <a:defRPr kumimoji="1" sz="2400" b="1">
                  <a:solidFill>
                    <a:schemeClr val="tx1"/>
                  </a:solidFill>
                  <a:latin typeface="Times New Roman" panose="02020603050405020304" pitchFamily="18" charset="0"/>
                  <a:ea typeface="新細明體" pitchFamily="18" charset="-120"/>
                </a:defRPr>
              </a:lvl4pPr>
              <a:lvl5pPr marL="2057400" indent="-228600">
                <a:defRPr kumimoji="1" sz="2400" b="1">
                  <a:solidFill>
                    <a:schemeClr val="tx1"/>
                  </a:solidFill>
                  <a:latin typeface="Times New Roman" panose="02020603050405020304" pitchFamily="18" charset="0"/>
                  <a:ea typeface="新細明體" pitchFamily="18" charset="-120"/>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新細明體" pitchFamily="18" charset="-120"/>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新細明體" pitchFamily="18" charset="-120"/>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新細明體" pitchFamily="18" charset="-120"/>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新細明體" pitchFamily="18" charset="-120"/>
                </a:defRPr>
              </a:lvl9pPr>
            </a:lstStyle>
            <a:p>
              <a:pPr algn="ctr" eaLnBrk="1" hangingPunct="1"/>
              <a:endParaRPr lang="zh-TW" altLang="en-US"/>
            </a:p>
          </p:txBody>
        </p:sp>
        <p:sp>
          <p:nvSpPr>
            <p:cNvPr id="6" name="Line 5"/>
            <p:cNvSpPr>
              <a:spLocks noChangeShapeType="1"/>
            </p:cNvSpPr>
            <p:nvPr/>
          </p:nvSpPr>
          <p:spPr bwMode="auto">
            <a:xfrm>
              <a:off x="8104188" y="3919538"/>
              <a:ext cx="490537"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 name="Line 6"/>
            <p:cNvSpPr>
              <a:spLocks noChangeShapeType="1"/>
            </p:cNvSpPr>
            <p:nvPr/>
          </p:nvSpPr>
          <p:spPr bwMode="auto">
            <a:xfrm>
              <a:off x="8104188" y="4095750"/>
              <a:ext cx="490537"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 name="Line 7"/>
            <p:cNvSpPr>
              <a:spLocks noChangeShapeType="1"/>
            </p:cNvSpPr>
            <p:nvPr/>
          </p:nvSpPr>
          <p:spPr bwMode="auto">
            <a:xfrm>
              <a:off x="8350250" y="3568700"/>
              <a:ext cx="0" cy="35083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 name="Line 8"/>
            <p:cNvSpPr>
              <a:spLocks noChangeShapeType="1"/>
            </p:cNvSpPr>
            <p:nvPr/>
          </p:nvSpPr>
          <p:spPr bwMode="auto">
            <a:xfrm>
              <a:off x="8350250" y="4095750"/>
              <a:ext cx="0" cy="350838"/>
            </a:xfrm>
            <a:prstGeom prst="line">
              <a:avLst/>
            </a:prstGeom>
            <a:noFill/>
            <a:ln w="12700">
              <a:solidFill>
                <a:schemeClr val="tx1"/>
              </a:solidFill>
              <a:round/>
              <a:headEnd type="none" w="sm" len="sm"/>
              <a:tailEnd type="triangle"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cxnSp>
          <p:nvCxnSpPr>
            <p:cNvPr id="10" name="AutoShape 9"/>
            <p:cNvCxnSpPr>
              <a:cxnSpLocks noChangeShapeType="1"/>
              <a:endCxn id="17" idx="1"/>
            </p:cNvCxnSpPr>
            <p:nvPr/>
          </p:nvCxnSpPr>
          <p:spPr bwMode="auto">
            <a:xfrm flipV="1">
              <a:off x="6021388" y="3568700"/>
              <a:ext cx="690562" cy="3175"/>
            </a:xfrm>
            <a:prstGeom prst="straightConnector1">
              <a:avLst/>
            </a:prstGeom>
            <a:noFill/>
            <a:ln w="254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Line 10"/>
            <p:cNvSpPr>
              <a:spLocks noChangeShapeType="1"/>
            </p:cNvSpPr>
            <p:nvPr/>
          </p:nvSpPr>
          <p:spPr bwMode="auto">
            <a:xfrm flipV="1">
              <a:off x="6954838" y="3217863"/>
              <a:ext cx="122237" cy="52705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 name="Line 11"/>
            <p:cNvSpPr>
              <a:spLocks noChangeShapeType="1"/>
            </p:cNvSpPr>
            <p:nvPr/>
          </p:nvSpPr>
          <p:spPr bwMode="auto">
            <a:xfrm flipV="1">
              <a:off x="7200900" y="3217863"/>
              <a:ext cx="122238" cy="52705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 name="Line 12"/>
            <p:cNvSpPr>
              <a:spLocks noChangeShapeType="1"/>
            </p:cNvSpPr>
            <p:nvPr/>
          </p:nvSpPr>
          <p:spPr bwMode="auto">
            <a:xfrm>
              <a:off x="6832600" y="3217863"/>
              <a:ext cx="122238" cy="52705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 name="Line 13"/>
            <p:cNvSpPr>
              <a:spLocks noChangeShapeType="1"/>
            </p:cNvSpPr>
            <p:nvPr/>
          </p:nvSpPr>
          <p:spPr bwMode="auto">
            <a:xfrm>
              <a:off x="7077075" y="3217863"/>
              <a:ext cx="123825" cy="52705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 name="Line 14"/>
            <p:cNvSpPr>
              <a:spLocks noChangeShapeType="1"/>
            </p:cNvSpPr>
            <p:nvPr/>
          </p:nvSpPr>
          <p:spPr bwMode="auto">
            <a:xfrm>
              <a:off x="7323138" y="3217863"/>
              <a:ext cx="122237" cy="52705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 name="Arc 15"/>
            <p:cNvSpPr>
              <a:spLocks/>
            </p:cNvSpPr>
            <p:nvPr/>
          </p:nvSpPr>
          <p:spPr bwMode="auto">
            <a:xfrm flipH="1">
              <a:off x="6710363" y="3240088"/>
              <a:ext cx="122237" cy="328612"/>
            </a:xfrm>
            <a:custGeom>
              <a:avLst/>
              <a:gdLst>
                <a:gd name="T0" fmla="*/ 0 w 21600"/>
                <a:gd name="T1" fmla="*/ 0 h 21600"/>
                <a:gd name="T2" fmla="*/ 125371394 w 21600"/>
                <a:gd name="T3" fmla="*/ 2147483646 h 21600"/>
                <a:gd name="T4" fmla="*/ 0 w 21600"/>
                <a:gd name="T5" fmla="*/ 2147483646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 name="Arc 16"/>
            <p:cNvSpPr>
              <a:spLocks/>
            </p:cNvSpPr>
            <p:nvPr/>
          </p:nvSpPr>
          <p:spPr bwMode="auto">
            <a:xfrm flipV="1">
              <a:off x="7445375" y="3568700"/>
              <a:ext cx="122238" cy="176213"/>
            </a:xfrm>
            <a:custGeom>
              <a:avLst/>
              <a:gdLst>
                <a:gd name="T0" fmla="*/ 0 w 21600"/>
                <a:gd name="T1" fmla="*/ 0 h 21600"/>
                <a:gd name="T2" fmla="*/ 125376455 w 21600"/>
                <a:gd name="T3" fmla="*/ 780503121 h 21600"/>
                <a:gd name="T4" fmla="*/ 0 w 21600"/>
                <a:gd name="T5" fmla="*/ 780503121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19" name="AutoShape 17"/>
            <p:cNvCxnSpPr>
              <a:cxnSpLocks noChangeShapeType="1"/>
              <a:stCxn id="18" idx="1"/>
              <a:endCxn id="8" idx="0"/>
            </p:cNvCxnSpPr>
            <p:nvPr/>
          </p:nvCxnSpPr>
          <p:spPr bwMode="auto">
            <a:xfrm>
              <a:off x="7566025" y="3568700"/>
              <a:ext cx="784225" cy="0"/>
            </a:xfrm>
            <a:prstGeom prst="straightConnector1">
              <a:avLst/>
            </a:prstGeom>
            <a:noFill/>
            <a:ln w="254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 name="AutoShape 18"/>
            <p:cNvSpPr>
              <a:spLocks noChangeArrowheads="1"/>
            </p:cNvSpPr>
            <p:nvPr/>
          </p:nvSpPr>
          <p:spPr bwMode="auto">
            <a:xfrm>
              <a:off x="4524375" y="3457575"/>
              <a:ext cx="976313" cy="485775"/>
            </a:xfrm>
            <a:prstGeom prst="rightArrow">
              <a:avLst>
                <a:gd name="adj1" fmla="val 50000"/>
                <a:gd name="adj2" fmla="val 50245"/>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新細明體" pitchFamily="18" charset="-120"/>
                </a:defRPr>
              </a:lvl1pPr>
              <a:lvl2pPr marL="742950" indent="-285750">
                <a:defRPr kumimoji="1" sz="2400" b="1">
                  <a:solidFill>
                    <a:schemeClr val="tx1"/>
                  </a:solidFill>
                  <a:latin typeface="Times New Roman" panose="02020603050405020304" pitchFamily="18" charset="0"/>
                  <a:ea typeface="新細明體" pitchFamily="18" charset="-120"/>
                </a:defRPr>
              </a:lvl2pPr>
              <a:lvl3pPr marL="1143000" indent="-228600">
                <a:defRPr kumimoji="1" sz="2400" b="1">
                  <a:solidFill>
                    <a:schemeClr val="tx1"/>
                  </a:solidFill>
                  <a:latin typeface="Times New Roman" panose="02020603050405020304" pitchFamily="18" charset="0"/>
                  <a:ea typeface="新細明體" pitchFamily="18" charset="-120"/>
                </a:defRPr>
              </a:lvl3pPr>
              <a:lvl4pPr marL="1600200" indent="-228600">
                <a:defRPr kumimoji="1" sz="2400" b="1">
                  <a:solidFill>
                    <a:schemeClr val="tx1"/>
                  </a:solidFill>
                  <a:latin typeface="Times New Roman" panose="02020603050405020304" pitchFamily="18" charset="0"/>
                  <a:ea typeface="新細明體" pitchFamily="18" charset="-120"/>
                </a:defRPr>
              </a:lvl4pPr>
              <a:lvl5pPr marL="2057400" indent="-228600">
                <a:defRPr kumimoji="1" sz="2400" b="1">
                  <a:solidFill>
                    <a:schemeClr val="tx1"/>
                  </a:solidFill>
                  <a:latin typeface="Times New Roman" panose="02020603050405020304" pitchFamily="18" charset="0"/>
                  <a:ea typeface="新細明體" pitchFamily="18" charset="-120"/>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新細明體" pitchFamily="18" charset="-120"/>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新細明體" pitchFamily="18" charset="-120"/>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新細明體" pitchFamily="18" charset="-120"/>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新細明體" pitchFamily="18" charset="-120"/>
                </a:defRPr>
              </a:lvl9pPr>
            </a:lstStyle>
            <a:p>
              <a:pPr algn="ctr" eaLnBrk="1" hangingPunct="1"/>
              <a:endParaRPr lang="zh-TW" altLang="en-US"/>
            </a:p>
          </p:txBody>
        </p:sp>
        <p:sp>
          <p:nvSpPr>
            <p:cNvPr id="21" name="Text Box 19"/>
            <p:cNvSpPr txBox="1">
              <a:spLocks noChangeArrowheads="1"/>
            </p:cNvSpPr>
            <p:nvPr/>
          </p:nvSpPr>
          <p:spPr bwMode="auto">
            <a:xfrm>
              <a:off x="1362075" y="4168775"/>
              <a:ext cx="1460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新細明體" pitchFamily="18" charset="-120"/>
                </a:defRPr>
              </a:lvl1pPr>
              <a:lvl2pPr marL="742950" indent="-285750">
                <a:defRPr kumimoji="1" sz="2400" b="1">
                  <a:solidFill>
                    <a:schemeClr val="tx1"/>
                  </a:solidFill>
                  <a:latin typeface="Times New Roman" panose="02020603050405020304" pitchFamily="18" charset="0"/>
                  <a:ea typeface="新細明體" pitchFamily="18" charset="-120"/>
                </a:defRPr>
              </a:lvl2pPr>
              <a:lvl3pPr marL="1143000" indent="-228600">
                <a:defRPr kumimoji="1" sz="2400" b="1">
                  <a:solidFill>
                    <a:schemeClr val="tx1"/>
                  </a:solidFill>
                  <a:latin typeface="Times New Roman" panose="02020603050405020304" pitchFamily="18" charset="0"/>
                  <a:ea typeface="新細明體" pitchFamily="18" charset="-120"/>
                </a:defRPr>
              </a:lvl3pPr>
              <a:lvl4pPr marL="1600200" indent="-228600">
                <a:defRPr kumimoji="1" sz="2400" b="1">
                  <a:solidFill>
                    <a:schemeClr val="tx1"/>
                  </a:solidFill>
                  <a:latin typeface="Times New Roman" panose="02020603050405020304" pitchFamily="18" charset="0"/>
                  <a:ea typeface="新細明體" pitchFamily="18" charset="-120"/>
                </a:defRPr>
              </a:lvl4pPr>
              <a:lvl5pPr marL="2057400" indent="-228600">
                <a:defRPr kumimoji="1" sz="2400" b="1">
                  <a:solidFill>
                    <a:schemeClr val="tx1"/>
                  </a:solidFill>
                  <a:latin typeface="Times New Roman" panose="02020603050405020304" pitchFamily="18" charset="0"/>
                  <a:ea typeface="新細明體" pitchFamily="18" charset="-120"/>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新細明體" pitchFamily="18" charset="-120"/>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新細明體" pitchFamily="18" charset="-120"/>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新細明體" pitchFamily="18" charset="-120"/>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新細明體" pitchFamily="18" charset="-120"/>
                </a:defRPr>
              </a:lvl9pPr>
            </a:lstStyle>
            <a:p>
              <a:pPr algn="ctr" eaLnBrk="1" hangingPunct="1">
                <a:spcBef>
                  <a:spcPct val="50000"/>
                </a:spcBef>
              </a:pPr>
              <a:r>
                <a:rPr lang="en-US" altLang="zh-TW" i="1"/>
                <a:t>L</a:t>
              </a:r>
            </a:p>
          </p:txBody>
        </p:sp>
        <p:sp>
          <p:nvSpPr>
            <p:cNvPr id="24" name="Text Box 20"/>
            <p:cNvSpPr txBox="1">
              <a:spLocks noChangeArrowheads="1"/>
            </p:cNvSpPr>
            <p:nvPr/>
          </p:nvSpPr>
          <p:spPr bwMode="auto">
            <a:xfrm>
              <a:off x="3952875" y="3279775"/>
              <a:ext cx="571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新細明體" pitchFamily="18" charset="-120"/>
                </a:defRPr>
              </a:lvl1pPr>
              <a:lvl2pPr marL="742950" indent="-285750">
                <a:defRPr kumimoji="1" sz="2400" b="1">
                  <a:solidFill>
                    <a:schemeClr val="tx1"/>
                  </a:solidFill>
                  <a:latin typeface="Times New Roman" panose="02020603050405020304" pitchFamily="18" charset="0"/>
                  <a:ea typeface="新細明體" pitchFamily="18" charset="-120"/>
                </a:defRPr>
              </a:lvl2pPr>
              <a:lvl3pPr marL="1143000" indent="-228600">
                <a:defRPr kumimoji="1" sz="2400" b="1">
                  <a:solidFill>
                    <a:schemeClr val="tx1"/>
                  </a:solidFill>
                  <a:latin typeface="Times New Roman" panose="02020603050405020304" pitchFamily="18" charset="0"/>
                  <a:ea typeface="新細明體" pitchFamily="18" charset="-120"/>
                </a:defRPr>
              </a:lvl3pPr>
              <a:lvl4pPr marL="1600200" indent="-228600">
                <a:defRPr kumimoji="1" sz="2400" b="1">
                  <a:solidFill>
                    <a:schemeClr val="tx1"/>
                  </a:solidFill>
                  <a:latin typeface="Times New Roman" panose="02020603050405020304" pitchFamily="18" charset="0"/>
                  <a:ea typeface="新細明體" pitchFamily="18" charset="-120"/>
                </a:defRPr>
              </a:lvl4pPr>
              <a:lvl5pPr marL="2057400" indent="-228600">
                <a:defRPr kumimoji="1" sz="2400" b="1">
                  <a:solidFill>
                    <a:schemeClr val="tx1"/>
                  </a:solidFill>
                  <a:latin typeface="Times New Roman" panose="02020603050405020304" pitchFamily="18" charset="0"/>
                  <a:ea typeface="新細明體" pitchFamily="18" charset="-120"/>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新細明體" pitchFamily="18" charset="-120"/>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新細明體" pitchFamily="18" charset="-120"/>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新細明體" pitchFamily="18" charset="-120"/>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新細明體" pitchFamily="18" charset="-120"/>
                </a:defRPr>
              </a:lvl9pPr>
            </a:lstStyle>
            <a:p>
              <a:pPr algn="ctr" eaLnBrk="1" hangingPunct="1">
                <a:spcBef>
                  <a:spcPct val="50000"/>
                </a:spcBef>
              </a:pPr>
              <a:r>
                <a:rPr lang="en-US" altLang="zh-TW" i="1"/>
                <a:t>H</a:t>
              </a:r>
            </a:p>
          </p:txBody>
        </p:sp>
        <p:sp>
          <p:nvSpPr>
            <p:cNvPr id="25" name="Text Box 21"/>
            <p:cNvSpPr txBox="1">
              <a:spLocks noChangeArrowheads="1"/>
            </p:cNvSpPr>
            <p:nvPr/>
          </p:nvSpPr>
          <p:spPr bwMode="auto">
            <a:xfrm>
              <a:off x="3305175" y="2962275"/>
              <a:ext cx="698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新細明體" pitchFamily="18" charset="-120"/>
                </a:defRPr>
              </a:lvl1pPr>
              <a:lvl2pPr marL="742950" indent="-285750">
                <a:defRPr kumimoji="1" sz="2400" b="1">
                  <a:solidFill>
                    <a:schemeClr val="tx1"/>
                  </a:solidFill>
                  <a:latin typeface="Times New Roman" panose="02020603050405020304" pitchFamily="18" charset="0"/>
                  <a:ea typeface="新細明體" pitchFamily="18" charset="-120"/>
                </a:defRPr>
              </a:lvl2pPr>
              <a:lvl3pPr marL="1143000" indent="-228600">
                <a:defRPr kumimoji="1" sz="2400" b="1">
                  <a:solidFill>
                    <a:schemeClr val="tx1"/>
                  </a:solidFill>
                  <a:latin typeface="Times New Roman" panose="02020603050405020304" pitchFamily="18" charset="0"/>
                  <a:ea typeface="新細明體" pitchFamily="18" charset="-120"/>
                </a:defRPr>
              </a:lvl3pPr>
              <a:lvl4pPr marL="1600200" indent="-228600">
                <a:defRPr kumimoji="1" sz="2400" b="1">
                  <a:solidFill>
                    <a:schemeClr val="tx1"/>
                  </a:solidFill>
                  <a:latin typeface="Times New Roman" panose="02020603050405020304" pitchFamily="18" charset="0"/>
                  <a:ea typeface="新細明體" pitchFamily="18" charset="-120"/>
                </a:defRPr>
              </a:lvl4pPr>
              <a:lvl5pPr marL="2057400" indent="-228600">
                <a:defRPr kumimoji="1" sz="2400" b="1">
                  <a:solidFill>
                    <a:schemeClr val="tx1"/>
                  </a:solidFill>
                  <a:latin typeface="Times New Roman" panose="02020603050405020304" pitchFamily="18" charset="0"/>
                  <a:ea typeface="新細明體" pitchFamily="18" charset="-120"/>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新細明體" pitchFamily="18" charset="-120"/>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新細明體" pitchFamily="18" charset="-120"/>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新細明體" pitchFamily="18" charset="-120"/>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新細明體" pitchFamily="18" charset="-120"/>
                </a:defRPr>
              </a:lvl9pPr>
            </a:lstStyle>
            <a:p>
              <a:pPr algn="ctr" eaLnBrk="1" hangingPunct="1">
                <a:spcBef>
                  <a:spcPct val="50000"/>
                </a:spcBef>
              </a:pPr>
              <a:r>
                <a:rPr lang="en-US" altLang="zh-TW" i="1"/>
                <a:t>W</a:t>
              </a:r>
            </a:p>
          </p:txBody>
        </p:sp>
        <p:sp>
          <p:nvSpPr>
            <p:cNvPr id="26" name="Text Box 22"/>
            <p:cNvSpPr txBox="1">
              <a:spLocks noChangeArrowheads="1"/>
            </p:cNvSpPr>
            <p:nvPr/>
          </p:nvSpPr>
          <p:spPr bwMode="auto">
            <a:xfrm>
              <a:off x="422275" y="4575175"/>
              <a:ext cx="304800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新細明體" pitchFamily="18" charset="-120"/>
                </a:defRPr>
              </a:lvl1pPr>
              <a:lvl2pPr marL="742950" indent="-285750">
                <a:defRPr kumimoji="1" sz="2400" b="1">
                  <a:solidFill>
                    <a:schemeClr val="tx1"/>
                  </a:solidFill>
                  <a:latin typeface="Times New Roman" panose="02020603050405020304" pitchFamily="18" charset="0"/>
                  <a:ea typeface="新細明體" pitchFamily="18" charset="-120"/>
                </a:defRPr>
              </a:lvl2pPr>
              <a:lvl3pPr marL="1143000" indent="-228600">
                <a:defRPr kumimoji="1" sz="2400" b="1">
                  <a:solidFill>
                    <a:schemeClr val="tx1"/>
                  </a:solidFill>
                  <a:latin typeface="Times New Roman" panose="02020603050405020304" pitchFamily="18" charset="0"/>
                  <a:ea typeface="新細明體" pitchFamily="18" charset="-120"/>
                </a:defRPr>
              </a:lvl3pPr>
              <a:lvl4pPr marL="1600200" indent="-228600">
                <a:defRPr kumimoji="1" sz="2400" b="1">
                  <a:solidFill>
                    <a:schemeClr val="tx1"/>
                  </a:solidFill>
                  <a:latin typeface="Times New Roman" panose="02020603050405020304" pitchFamily="18" charset="0"/>
                  <a:ea typeface="新細明體" pitchFamily="18" charset="-120"/>
                </a:defRPr>
              </a:lvl4pPr>
              <a:lvl5pPr marL="2057400" indent="-228600">
                <a:defRPr kumimoji="1" sz="2400" b="1">
                  <a:solidFill>
                    <a:schemeClr val="tx1"/>
                  </a:solidFill>
                  <a:latin typeface="Times New Roman" panose="02020603050405020304" pitchFamily="18" charset="0"/>
                  <a:ea typeface="新細明體" pitchFamily="18" charset="-120"/>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新細明體" pitchFamily="18" charset="-120"/>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新細明體" pitchFamily="18" charset="-120"/>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新細明體" pitchFamily="18" charset="-120"/>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新細明體" pitchFamily="18" charset="-120"/>
                </a:defRPr>
              </a:lvl9pPr>
            </a:lstStyle>
            <a:p>
              <a:pPr algn="ctr" eaLnBrk="1" hangingPunct="1">
                <a:spcBef>
                  <a:spcPct val="50000"/>
                </a:spcBef>
              </a:pPr>
              <a:r>
                <a:rPr lang="en-US" altLang="zh-TW" sz="2200" dirty="0">
                  <a:latin typeface="Calibri (Body)"/>
                </a:rPr>
                <a:t>(A) A </a:t>
              </a:r>
              <a:r>
                <a:rPr lang="en-US" altLang="zh-TW" sz="2200" dirty="0" smtClean="0">
                  <a:latin typeface="Calibri (Body)"/>
                </a:rPr>
                <a:t>net</a:t>
              </a:r>
              <a:endParaRPr lang="en-US" altLang="zh-TW" sz="2200" dirty="0">
                <a:latin typeface="Calibri (Body)"/>
              </a:endParaRPr>
            </a:p>
          </p:txBody>
        </p:sp>
        <p:sp>
          <p:nvSpPr>
            <p:cNvPr id="27" name="Text Box 23"/>
            <p:cNvSpPr txBox="1">
              <a:spLocks noChangeArrowheads="1"/>
            </p:cNvSpPr>
            <p:nvPr/>
          </p:nvSpPr>
          <p:spPr bwMode="auto">
            <a:xfrm>
              <a:off x="5603875" y="4498975"/>
              <a:ext cx="304800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新細明體" pitchFamily="18" charset="-120"/>
                </a:defRPr>
              </a:lvl1pPr>
              <a:lvl2pPr marL="742950" indent="-285750">
                <a:defRPr kumimoji="1" sz="2400" b="1">
                  <a:solidFill>
                    <a:schemeClr val="tx1"/>
                  </a:solidFill>
                  <a:latin typeface="Times New Roman" panose="02020603050405020304" pitchFamily="18" charset="0"/>
                  <a:ea typeface="新細明體" pitchFamily="18" charset="-120"/>
                </a:defRPr>
              </a:lvl2pPr>
              <a:lvl3pPr marL="1143000" indent="-228600">
                <a:defRPr kumimoji="1" sz="2400" b="1">
                  <a:solidFill>
                    <a:schemeClr val="tx1"/>
                  </a:solidFill>
                  <a:latin typeface="Times New Roman" panose="02020603050405020304" pitchFamily="18" charset="0"/>
                  <a:ea typeface="新細明體" pitchFamily="18" charset="-120"/>
                </a:defRPr>
              </a:lvl3pPr>
              <a:lvl4pPr marL="1600200" indent="-228600">
                <a:defRPr kumimoji="1" sz="2400" b="1">
                  <a:solidFill>
                    <a:schemeClr val="tx1"/>
                  </a:solidFill>
                  <a:latin typeface="Times New Roman" panose="02020603050405020304" pitchFamily="18" charset="0"/>
                  <a:ea typeface="新細明體" pitchFamily="18" charset="-120"/>
                </a:defRPr>
              </a:lvl4pPr>
              <a:lvl5pPr marL="2057400" indent="-228600">
                <a:defRPr kumimoji="1" sz="2400" b="1">
                  <a:solidFill>
                    <a:schemeClr val="tx1"/>
                  </a:solidFill>
                  <a:latin typeface="Times New Roman" panose="02020603050405020304" pitchFamily="18" charset="0"/>
                  <a:ea typeface="新細明體" pitchFamily="18" charset="-120"/>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新細明體" pitchFamily="18" charset="-120"/>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新細明體" pitchFamily="18" charset="-120"/>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新細明體" pitchFamily="18" charset="-120"/>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新細明體" pitchFamily="18" charset="-120"/>
                </a:defRPr>
              </a:lvl9pPr>
            </a:lstStyle>
            <a:p>
              <a:pPr algn="ctr" eaLnBrk="1" hangingPunct="1">
                <a:spcBef>
                  <a:spcPct val="50000"/>
                </a:spcBef>
              </a:pPr>
              <a:r>
                <a:rPr lang="en-US" altLang="zh-TW" sz="2200" dirty="0">
                  <a:latin typeface="Calibri (Body)"/>
                </a:rPr>
                <a:t>(B) </a:t>
              </a:r>
              <a:r>
                <a:rPr lang="en-US" altLang="zh-TW" sz="2200" dirty="0">
                  <a:latin typeface="Calibri (Body)"/>
                  <a:cs typeface="Arial" panose="020B0604020202020204" pitchFamily="34" charset="0"/>
                </a:rPr>
                <a:t>Elmore</a:t>
              </a:r>
              <a:r>
                <a:rPr lang="en-US" altLang="zh-TW" sz="2200" dirty="0">
                  <a:latin typeface="Calibri (Body)"/>
                </a:rPr>
                <a:t> model</a:t>
              </a:r>
            </a:p>
          </p:txBody>
        </p:sp>
        <p:sp>
          <p:nvSpPr>
            <p:cNvPr id="28" name="Text Box 24"/>
            <p:cNvSpPr txBox="1">
              <a:spLocks noChangeArrowheads="1"/>
            </p:cNvSpPr>
            <p:nvPr/>
          </p:nvSpPr>
          <p:spPr bwMode="auto">
            <a:xfrm>
              <a:off x="6584950" y="2714625"/>
              <a:ext cx="11303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新細明體" pitchFamily="18" charset="-120"/>
                </a:defRPr>
              </a:lvl1pPr>
              <a:lvl2pPr marL="742950" indent="-285750">
                <a:defRPr kumimoji="1" sz="2400" b="1">
                  <a:solidFill>
                    <a:schemeClr val="tx1"/>
                  </a:solidFill>
                  <a:latin typeface="Times New Roman" panose="02020603050405020304" pitchFamily="18" charset="0"/>
                  <a:ea typeface="新細明體" pitchFamily="18" charset="-120"/>
                </a:defRPr>
              </a:lvl2pPr>
              <a:lvl3pPr marL="1143000" indent="-228600">
                <a:defRPr kumimoji="1" sz="2400" b="1">
                  <a:solidFill>
                    <a:schemeClr val="tx1"/>
                  </a:solidFill>
                  <a:latin typeface="Times New Roman" panose="02020603050405020304" pitchFamily="18" charset="0"/>
                  <a:ea typeface="新細明體" pitchFamily="18" charset="-120"/>
                </a:defRPr>
              </a:lvl3pPr>
              <a:lvl4pPr marL="1600200" indent="-228600">
                <a:defRPr kumimoji="1" sz="2400" b="1">
                  <a:solidFill>
                    <a:schemeClr val="tx1"/>
                  </a:solidFill>
                  <a:latin typeface="Times New Roman" panose="02020603050405020304" pitchFamily="18" charset="0"/>
                  <a:ea typeface="新細明體" pitchFamily="18" charset="-120"/>
                </a:defRPr>
              </a:lvl4pPr>
              <a:lvl5pPr marL="2057400" indent="-228600">
                <a:defRPr kumimoji="1" sz="2400" b="1">
                  <a:solidFill>
                    <a:schemeClr val="tx1"/>
                  </a:solidFill>
                  <a:latin typeface="Times New Roman" panose="02020603050405020304" pitchFamily="18" charset="0"/>
                  <a:ea typeface="新細明體" pitchFamily="18" charset="-120"/>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新細明體" pitchFamily="18" charset="-120"/>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新細明體" pitchFamily="18" charset="-120"/>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新細明體" pitchFamily="18" charset="-120"/>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新細明體" pitchFamily="18" charset="-120"/>
                </a:defRPr>
              </a:lvl9pPr>
            </a:lstStyle>
            <a:p>
              <a:pPr algn="ctr" eaLnBrk="1" hangingPunct="1">
                <a:spcBef>
                  <a:spcPct val="50000"/>
                </a:spcBef>
              </a:pPr>
              <a:r>
                <a:rPr lang="en-US" altLang="zh-TW"/>
                <a:t>R</a:t>
              </a:r>
            </a:p>
          </p:txBody>
        </p:sp>
        <p:sp>
          <p:nvSpPr>
            <p:cNvPr id="29" name="Text Box 25"/>
            <p:cNvSpPr txBox="1">
              <a:spLocks noChangeArrowheads="1"/>
            </p:cNvSpPr>
            <p:nvPr/>
          </p:nvSpPr>
          <p:spPr bwMode="auto">
            <a:xfrm>
              <a:off x="7751763" y="3792538"/>
              <a:ext cx="4048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chemeClr val="tx1"/>
                  </a:solidFill>
                  <a:latin typeface="Times New Roman" panose="02020603050405020304" pitchFamily="18" charset="0"/>
                  <a:ea typeface="新細明體" pitchFamily="18" charset="-120"/>
                </a:defRPr>
              </a:lvl1pPr>
              <a:lvl2pPr marL="742950" indent="-285750">
                <a:defRPr kumimoji="1" sz="2400" b="1">
                  <a:solidFill>
                    <a:schemeClr val="tx1"/>
                  </a:solidFill>
                  <a:latin typeface="Times New Roman" panose="02020603050405020304" pitchFamily="18" charset="0"/>
                  <a:ea typeface="新細明體" pitchFamily="18" charset="-120"/>
                </a:defRPr>
              </a:lvl2pPr>
              <a:lvl3pPr marL="1143000" indent="-228600">
                <a:defRPr kumimoji="1" sz="2400" b="1">
                  <a:solidFill>
                    <a:schemeClr val="tx1"/>
                  </a:solidFill>
                  <a:latin typeface="Times New Roman" panose="02020603050405020304" pitchFamily="18" charset="0"/>
                  <a:ea typeface="新細明體" pitchFamily="18" charset="-120"/>
                </a:defRPr>
              </a:lvl3pPr>
              <a:lvl4pPr marL="1600200" indent="-228600">
                <a:defRPr kumimoji="1" sz="2400" b="1">
                  <a:solidFill>
                    <a:schemeClr val="tx1"/>
                  </a:solidFill>
                  <a:latin typeface="Times New Roman" panose="02020603050405020304" pitchFamily="18" charset="0"/>
                  <a:ea typeface="新細明體" pitchFamily="18" charset="-120"/>
                </a:defRPr>
              </a:lvl4pPr>
              <a:lvl5pPr marL="2057400" indent="-228600">
                <a:defRPr kumimoji="1" sz="2400" b="1">
                  <a:solidFill>
                    <a:schemeClr val="tx1"/>
                  </a:solidFill>
                  <a:latin typeface="Times New Roman" panose="02020603050405020304" pitchFamily="18" charset="0"/>
                  <a:ea typeface="新細明體" pitchFamily="18" charset="-120"/>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新細明體" pitchFamily="18" charset="-120"/>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新細明體" pitchFamily="18" charset="-120"/>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新細明體" pitchFamily="18" charset="-120"/>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新細明體" pitchFamily="18" charset="-120"/>
                </a:defRPr>
              </a:lvl9pPr>
            </a:lstStyle>
            <a:p>
              <a:pPr algn="ctr">
                <a:spcBef>
                  <a:spcPct val="30000"/>
                </a:spcBef>
              </a:pPr>
              <a:r>
                <a:rPr lang="en-US" altLang="zh-TW">
                  <a:latin typeface="Arial" panose="020B0604020202020204" pitchFamily="34" charset="0"/>
                </a:rPr>
                <a:t>C</a:t>
              </a:r>
              <a:endParaRPr lang="en-US" altLang="zh-TW" baseline="-25000">
                <a:latin typeface="Arial" panose="020B0604020202020204" pitchFamily="34" charset="0"/>
              </a:endParaRPr>
            </a:p>
          </p:txBody>
        </p:sp>
        <p:sp>
          <p:nvSpPr>
            <p:cNvPr id="30" name="Rectangle 26"/>
            <p:cNvSpPr>
              <a:spLocks noChangeArrowheads="1"/>
            </p:cNvSpPr>
            <p:nvPr/>
          </p:nvSpPr>
          <p:spPr bwMode="auto">
            <a:xfrm>
              <a:off x="5700365" y="5208348"/>
              <a:ext cx="3123307" cy="515934"/>
            </a:xfrm>
            <a:prstGeom prst="rect">
              <a:avLst/>
            </a:prstGeom>
            <a:noFill/>
            <a:ln w="19050">
              <a:solidFill>
                <a:srgbClr val="000000"/>
              </a:solidFill>
              <a:miter lim="800000"/>
              <a:headEnd/>
              <a:tailEnd/>
            </a:ln>
            <a:extLst/>
          </p:spPr>
          <p:txBody>
            <a:bodyPr wrap="square">
              <a:spAutoFit/>
            </a:bodyPr>
            <a:lstStyle>
              <a:lvl1pPr>
                <a:defRPr kumimoji="1" sz="2400" b="1">
                  <a:solidFill>
                    <a:schemeClr val="tx1"/>
                  </a:solidFill>
                  <a:latin typeface="Times New Roman" panose="02020603050405020304" pitchFamily="18" charset="0"/>
                  <a:ea typeface="新細明體" pitchFamily="18" charset="-120"/>
                </a:defRPr>
              </a:lvl1pPr>
              <a:lvl2pPr marL="742950" indent="-285750">
                <a:defRPr kumimoji="1" sz="2400" b="1">
                  <a:solidFill>
                    <a:schemeClr val="tx1"/>
                  </a:solidFill>
                  <a:latin typeface="Times New Roman" panose="02020603050405020304" pitchFamily="18" charset="0"/>
                  <a:ea typeface="新細明體" pitchFamily="18" charset="-120"/>
                </a:defRPr>
              </a:lvl2pPr>
              <a:lvl3pPr marL="1143000" indent="-228600">
                <a:defRPr kumimoji="1" sz="2400" b="1">
                  <a:solidFill>
                    <a:schemeClr val="tx1"/>
                  </a:solidFill>
                  <a:latin typeface="Times New Roman" panose="02020603050405020304" pitchFamily="18" charset="0"/>
                  <a:ea typeface="新細明體" pitchFamily="18" charset="-120"/>
                </a:defRPr>
              </a:lvl3pPr>
              <a:lvl4pPr marL="1600200" indent="-228600">
                <a:defRPr kumimoji="1" sz="2400" b="1">
                  <a:solidFill>
                    <a:schemeClr val="tx1"/>
                  </a:solidFill>
                  <a:latin typeface="Times New Roman" panose="02020603050405020304" pitchFamily="18" charset="0"/>
                  <a:ea typeface="新細明體" pitchFamily="18" charset="-120"/>
                </a:defRPr>
              </a:lvl4pPr>
              <a:lvl5pPr marL="2057400" indent="-228600">
                <a:defRPr kumimoji="1" sz="2400" b="1">
                  <a:solidFill>
                    <a:schemeClr val="tx1"/>
                  </a:solidFill>
                  <a:latin typeface="Times New Roman" panose="02020603050405020304" pitchFamily="18" charset="0"/>
                  <a:ea typeface="新細明體" pitchFamily="18" charset="-120"/>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新細明體" pitchFamily="18" charset="-120"/>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新細明體" pitchFamily="18" charset="-120"/>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新細明體" pitchFamily="18" charset="-120"/>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新細明體" pitchFamily="18" charset="-120"/>
                </a:defRPr>
              </a:lvl9pPr>
            </a:lstStyle>
            <a:p>
              <a:pPr algn="ctr" eaLnBrk="1" hangingPunct="1"/>
              <a:r>
                <a:rPr lang="en-US" altLang="zh-TW" dirty="0" smtClean="0">
                  <a:solidFill>
                    <a:srgbClr val="FF0000"/>
                  </a:solidFill>
                  <a:latin typeface="Arial" panose="020B0604020202020204" pitchFamily="34" charset="0"/>
                </a:rPr>
                <a:t>Net delay = </a:t>
              </a:r>
              <a:r>
                <a:rPr lang="en-US" altLang="zh-TW" dirty="0">
                  <a:solidFill>
                    <a:srgbClr val="FF0000"/>
                  </a:solidFill>
                  <a:latin typeface="Arial" panose="020B0604020202020204" pitchFamily="34" charset="0"/>
                </a:rPr>
                <a:t>RC</a:t>
              </a:r>
            </a:p>
          </p:txBody>
        </p:sp>
      </p:grpSp>
      <p:sp>
        <p:nvSpPr>
          <p:cNvPr id="3" name="TextBox 2"/>
          <p:cNvSpPr txBox="1"/>
          <p:nvPr/>
        </p:nvSpPr>
        <p:spPr>
          <a:xfrm>
            <a:off x="684584" y="1313337"/>
            <a:ext cx="8249865" cy="830997"/>
          </a:xfrm>
          <a:prstGeom prst="rect">
            <a:avLst/>
          </a:prstGeom>
          <a:noFill/>
        </p:spPr>
        <p:txBody>
          <a:bodyPr wrap="square" rtlCol="0">
            <a:spAutoFit/>
          </a:bodyPr>
          <a:lstStyle/>
          <a:p>
            <a:pPr marL="285750" indent="-285750">
              <a:buFont typeface="Calibri" panose="020F0502020204030204" pitchFamily="34" charset="0"/>
              <a:buChar char="•"/>
            </a:pPr>
            <a:r>
              <a:rPr lang="en-US" sz="2400" b="1" dirty="0" smtClean="0">
                <a:solidFill>
                  <a:srgbClr val="1E2E0C"/>
                </a:solidFill>
              </a:rPr>
              <a:t>Net delay</a:t>
            </a:r>
            <a:r>
              <a:rPr lang="en-US" sz="2400" dirty="0" smtClean="0">
                <a:solidFill>
                  <a:srgbClr val="1E2E0C"/>
                </a:solidFill>
              </a:rPr>
              <a:t>: </a:t>
            </a:r>
            <a:r>
              <a:rPr lang="en-US" sz="2400" dirty="0">
                <a:solidFill>
                  <a:srgbClr val="1E2E0C"/>
                </a:solidFill>
              </a:rPr>
              <a:t>delay from </a:t>
            </a:r>
            <a:r>
              <a:rPr lang="en-US" sz="2400" dirty="0">
                <a:solidFill>
                  <a:srgbClr val="FF0000"/>
                </a:solidFill>
              </a:rPr>
              <a:t>the output of a cell </a:t>
            </a:r>
            <a:r>
              <a:rPr lang="en-US" sz="2400" dirty="0">
                <a:solidFill>
                  <a:srgbClr val="1E2E0C"/>
                </a:solidFill>
              </a:rPr>
              <a:t>to</a:t>
            </a:r>
            <a:r>
              <a:rPr lang="en-US" sz="2400" dirty="0"/>
              <a:t> </a:t>
            </a:r>
            <a:r>
              <a:rPr lang="en-US" sz="2400" dirty="0">
                <a:solidFill>
                  <a:srgbClr val="FF0000"/>
                </a:solidFill>
              </a:rPr>
              <a:t>the input of the next cell</a:t>
            </a:r>
            <a:r>
              <a:rPr lang="en-US" sz="2400" dirty="0"/>
              <a:t> </a:t>
            </a:r>
            <a:r>
              <a:rPr lang="en-US" sz="2400" dirty="0">
                <a:solidFill>
                  <a:srgbClr val="1E2E0C"/>
                </a:solidFill>
              </a:rPr>
              <a:t>in a timing path</a:t>
            </a:r>
          </a:p>
        </p:txBody>
      </p:sp>
      <p:grpSp>
        <p:nvGrpSpPr>
          <p:cNvPr id="53" name="Group 52"/>
          <p:cNvGrpSpPr/>
          <p:nvPr/>
        </p:nvGrpSpPr>
        <p:grpSpPr>
          <a:xfrm>
            <a:off x="2942012" y="2297708"/>
            <a:ext cx="3883025" cy="765175"/>
            <a:chOff x="4438441" y="1035337"/>
            <a:chExt cx="3883025" cy="765175"/>
          </a:xfrm>
        </p:grpSpPr>
        <p:grpSp>
          <p:nvGrpSpPr>
            <p:cNvPr id="43" name="Group 27"/>
            <p:cNvGrpSpPr>
              <a:grpSpLocks/>
            </p:cNvGrpSpPr>
            <p:nvPr/>
          </p:nvGrpSpPr>
          <p:grpSpPr bwMode="auto">
            <a:xfrm>
              <a:off x="5052803" y="1035337"/>
              <a:ext cx="2752725" cy="765175"/>
              <a:chOff x="3621" y="273"/>
              <a:chExt cx="1734" cy="482"/>
            </a:xfrm>
          </p:grpSpPr>
          <p:sp>
            <p:nvSpPr>
              <p:cNvPr id="44" name="AutoShape 28"/>
              <p:cNvSpPr>
                <a:spLocks noChangeArrowheads="1"/>
              </p:cNvSpPr>
              <p:nvPr/>
            </p:nvSpPr>
            <p:spPr bwMode="auto">
              <a:xfrm rot="5400000">
                <a:off x="4001" y="371"/>
                <a:ext cx="480" cy="288"/>
              </a:xfrm>
              <a:prstGeom prst="triangle">
                <a:avLst>
                  <a:gd name="adj" fmla="val 50000"/>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新細明體" pitchFamily="18" charset="-120"/>
                  </a:defRPr>
                </a:lvl1pPr>
                <a:lvl2pPr marL="742950" indent="-285750">
                  <a:defRPr kumimoji="1" sz="2400" b="1">
                    <a:solidFill>
                      <a:schemeClr val="tx1"/>
                    </a:solidFill>
                    <a:latin typeface="Times New Roman" panose="02020603050405020304" pitchFamily="18" charset="0"/>
                    <a:ea typeface="新細明體" pitchFamily="18" charset="-120"/>
                  </a:defRPr>
                </a:lvl2pPr>
                <a:lvl3pPr marL="1143000" indent="-228600">
                  <a:defRPr kumimoji="1" sz="2400" b="1">
                    <a:solidFill>
                      <a:schemeClr val="tx1"/>
                    </a:solidFill>
                    <a:latin typeface="Times New Roman" panose="02020603050405020304" pitchFamily="18" charset="0"/>
                    <a:ea typeface="新細明體" pitchFamily="18" charset="-120"/>
                  </a:defRPr>
                </a:lvl3pPr>
                <a:lvl4pPr marL="1600200" indent="-228600">
                  <a:defRPr kumimoji="1" sz="2400" b="1">
                    <a:solidFill>
                      <a:schemeClr val="tx1"/>
                    </a:solidFill>
                    <a:latin typeface="Times New Roman" panose="02020603050405020304" pitchFamily="18" charset="0"/>
                    <a:ea typeface="新細明體" pitchFamily="18" charset="-120"/>
                  </a:defRPr>
                </a:lvl4pPr>
                <a:lvl5pPr marL="2057400" indent="-228600">
                  <a:defRPr kumimoji="1" sz="2400" b="1">
                    <a:solidFill>
                      <a:schemeClr val="tx1"/>
                    </a:solidFill>
                    <a:latin typeface="Times New Roman" panose="02020603050405020304" pitchFamily="18" charset="0"/>
                    <a:ea typeface="新細明體" pitchFamily="18" charset="-120"/>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新細明體" pitchFamily="18" charset="-120"/>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新細明體" pitchFamily="18" charset="-120"/>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新細明體" pitchFamily="18" charset="-120"/>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新細明體" pitchFamily="18" charset="-120"/>
                  </a:defRPr>
                </a:lvl9pPr>
              </a:lstStyle>
              <a:p>
                <a:pPr algn="ctr" eaLnBrk="1" hangingPunct="1"/>
                <a:endParaRPr lang="zh-TW" altLang="en-US"/>
              </a:p>
            </p:txBody>
          </p:sp>
          <p:sp>
            <p:nvSpPr>
              <p:cNvPr id="45" name="Line 29"/>
              <p:cNvSpPr>
                <a:spLocks noChangeShapeType="1"/>
              </p:cNvSpPr>
              <p:nvPr/>
            </p:nvSpPr>
            <p:spPr bwMode="auto">
              <a:xfrm flipV="1">
                <a:off x="4385" y="510"/>
                <a:ext cx="342" cy="5"/>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6" name="Line 30"/>
              <p:cNvSpPr>
                <a:spLocks noChangeShapeType="1"/>
              </p:cNvSpPr>
              <p:nvPr/>
            </p:nvSpPr>
            <p:spPr bwMode="auto">
              <a:xfrm>
                <a:off x="3621" y="495"/>
                <a:ext cx="468" cy="1"/>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7" name="AutoShape 31"/>
              <p:cNvSpPr>
                <a:spLocks noChangeArrowheads="1"/>
              </p:cNvSpPr>
              <p:nvPr/>
            </p:nvSpPr>
            <p:spPr bwMode="auto">
              <a:xfrm rot="5400000">
                <a:off x="4629" y="369"/>
                <a:ext cx="480" cy="288"/>
              </a:xfrm>
              <a:prstGeom prst="triangle">
                <a:avLst>
                  <a:gd name="adj" fmla="val 50000"/>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新細明體" pitchFamily="18" charset="-120"/>
                  </a:defRPr>
                </a:lvl1pPr>
                <a:lvl2pPr marL="742950" indent="-285750">
                  <a:defRPr kumimoji="1" sz="2400" b="1">
                    <a:solidFill>
                      <a:schemeClr val="tx1"/>
                    </a:solidFill>
                    <a:latin typeface="Times New Roman" panose="02020603050405020304" pitchFamily="18" charset="0"/>
                    <a:ea typeface="新細明體" pitchFamily="18" charset="-120"/>
                  </a:defRPr>
                </a:lvl2pPr>
                <a:lvl3pPr marL="1143000" indent="-228600">
                  <a:defRPr kumimoji="1" sz="2400" b="1">
                    <a:solidFill>
                      <a:schemeClr val="tx1"/>
                    </a:solidFill>
                    <a:latin typeface="Times New Roman" panose="02020603050405020304" pitchFamily="18" charset="0"/>
                    <a:ea typeface="新細明體" pitchFamily="18" charset="-120"/>
                  </a:defRPr>
                </a:lvl3pPr>
                <a:lvl4pPr marL="1600200" indent="-228600">
                  <a:defRPr kumimoji="1" sz="2400" b="1">
                    <a:solidFill>
                      <a:schemeClr val="tx1"/>
                    </a:solidFill>
                    <a:latin typeface="Times New Roman" panose="02020603050405020304" pitchFamily="18" charset="0"/>
                    <a:ea typeface="新細明體" pitchFamily="18" charset="-120"/>
                  </a:defRPr>
                </a:lvl4pPr>
                <a:lvl5pPr marL="2057400" indent="-228600">
                  <a:defRPr kumimoji="1" sz="2400" b="1">
                    <a:solidFill>
                      <a:schemeClr val="tx1"/>
                    </a:solidFill>
                    <a:latin typeface="Times New Roman" panose="02020603050405020304" pitchFamily="18" charset="0"/>
                    <a:ea typeface="新細明體" pitchFamily="18" charset="-120"/>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新細明體" pitchFamily="18" charset="-120"/>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新細明體" pitchFamily="18" charset="-120"/>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新細明體" pitchFamily="18" charset="-120"/>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新細明體" pitchFamily="18" charset="-120"/>
                  </a:defRPr>
                </a:lvl9pPr>
              </a:lstStyle>
              <a:p>
                <a:pPr algn="ctr" eaLnBrk="1" hangingPunct="1"/>
                <a:endParaRPr lang="zh-TW" altLang="en-US"/>
              </a:p>
            </p:txBody>
          </p:sp>
          <p:sp>
            <p:nvSpPr>
              <p:cNvPr id="48" name="Line 32"/>
              <p:cNvSpPr>
                <a:spLocks noChangeShapeType="1"/>
              </p:cNvSpPr>
              <p:nvPr/>
            </p:nvSpPr>
            <p:spPr bwMode="auto">
              <a:xfrm flipV="1">
                <a:off x="5013" y="508"/>
                <a:ext cx="342" cy="5"/>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9" name="Text Box 33"/>
              <p:cNvSpPr txBox="1">
                <a:spLocks noChangeArrowheads="1"/>
              </p:cNvSpPr>
              <p:nvPr/>
            </p:nvSpPr>
            <p:spPr bwMode="auto">
              <a:xfrm>
                <a:off x="4231" y="314"/>
                <a:ext cx="58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新細明體" pitchFamily="18" charset="-120"/>
                  </a:defRPr>
                </a:lvl1pPr>
                <a:lvl2pPr marL="742950" indent="-285750">
                  <a:defRPr kumimoji="1" sz="2400" b="1">
                    <a:solidFill>
                      <a:schemeClr val="tx1"/>
                    </a:solidFill>
                    <a:latin typeface="Times New Roman" panose="02020603050405020304" pitchFamily="18" charset="0"/>
                    <a:ea typeface="新細明體" pitchFamily="18" charset="-120"/>
                  </a:defRPr>
                </a:lvl2pPr>
                <a:lvl3pPr marL="1143000" indent="-228600">
                  <a:defRPr kumimoji="1" sz="2400" b="1">
                    <a:solidFill>
                      <a:schemeClr val="tx1"/>
                    </a:solidFill>
                    <a:latin typeface="Times New Roman" panose="02020603050405020304" pitchFamily="18" charset="0"/>
                    <a:ea typeface="新細明體" pitchFamily="18" charset="-120"/>
                  </a:defRPr>
                </a:lvl3pPr>
                <a:lvl4pPr marL="1600200" indent="-228600">
                  <a:defRPr kumimoji="1" sz="2400" b="1">
                    <a:solidFill>
                      <a:schemeClr val="tx1"/>
                    </a:solidFill>
                    <a:latin typeface="Times New Roman" panose="02020603050405020304" pitchFamily="18" charset="0"/>
                    <a:ea typeface="新細明體" pitchFamily="18" charset="-120"/>
                  </a:defRPr>
                </a:lvl4pPr>
                <a:lvl5pPr marL="2057400" indent="-228600">
                  <a:defRPr kumimoji="1" sz="2400" b="1">
                    <a:solidFill>
                      <a:schemeClr val="tx1"/>
                    </a:solidFill>
                    <a:latin typeface="Times New Roman" panose="02020603050405020304" pitchFamily="18" charset="0"/>
                    <a:ea typeface="新細明體" pitchFamily="18" charset="-120"/>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新細明體" pitchFamily="18" charset="-120"/>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新細明體" pitchFamily="18" charset="-120"/>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新細明體" pitchFamily="18" charset="-120"/>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新細明體" pitchFamily="18" charset="-120"/>
                  </a:defRPr>
                </a:lvl9pPr>
              </a:lstStyle>
              <a:p>
                <a:pPr algn="ctr" eaLnBrk="1" hangingPunct="1">
                  <a:spcBef>
                    <a:spcPct val="50000"/>
                  </a:spcBef>
                </a:pPr>
                <a:r>
                  <a:rPr lang="en-US" altLang="zh-TW" sz="1600" dirty="0" smtClean="0">
                    <a:solidFill>
                      <a:schemeClr val="accent1"/>
                    </a:solidFill>
                  </a:rPr>
                  <a:t>net</a:t>
                </a:r>
                <a:endParaRPr lang="en-US" altLang="zh-TW" sz="1600" dirty="0">
                  <a:solidFill>
                    <a:schemeClr val="accent1"/>
                  </a:solidFill>
                </a:endParaRPr>
              </a:p>
            </p:txBody>
          </p:sp>
          <p:sp>
            <p:nvSpPr>
              <p:cNvPr id="50" name="Text Box 34"/>
              <p:cNvSpPr txBox="1">
                <a:spLocks noChangeArrowheads="1"/>
              </p:cNvSpPr>
              <p:nvPr/>
            </p:nvSpPr>
            <p:spPr bwMode="auto">
              <a:xfrm>
                <a:off x="3916" y="388"/>
                <a:ext cx="58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新細明體" pitchFamily="18" charset="-120"/>
                  </a:defRPr>
                </a:lvl1pPr>
                <a:lvl2pPr marL="742950" indent="-285750">
                  <a:defRPr kumimoji="1" sz="2400" b="1">
                    <a:solidFill>
                      <a:schemeClr val="tx1"/>
                    </a:solidFill>
                    <a:latin typeface="Times New Roman" panose="02020603050405020304" pitchFamily="18" charset="0"/>
                    <a:ea typeface="新細明體" pitchFamily="18" charset="-120"/>
                  </a:defRPr>
                </a:lvl2pPr>
                <a:lvl3pPr marL="1143000" indent="-228600">
                  <a:defRPr kumimoji="1" sz="2400" b="1">
                    <a:solidFill>
                      <a:schemeClr val="tx1"/>
                    </a:solidFill>
                    <a:latin typeface="Times New Roman" panose="02020603050405020304" pitchFamily="18" charset="0"/>
                    <a:ea typeface="新細明體" pitchFamily="18" charset="-120"/>
                  </a:defRPr>
                </a:lvl3pPr>
                <a:lvl4pPr marL="1600200" indent="-228600">
                  <a:defRPr kumimoji="1" sz="2400" b="1">
                    <a:solidFill>
                      <a:schemeClr val="tx1"/>
                    </a:solidFill>
                    <a:latin typeface="Times New Roman" panose="02020603050405020304" pitchFamily="18" charset="0"/>
                    <a:ea typeface="新細明體" pitchFamily="18" charset="-120"/>
                  </a:defRPr>
                </a:lvl4pPr>
                <a:lvl5pPr marL="2057400" indent="-228600">
                  <a:defRPr kumimoji="1" sz="2400" b="1">
                    <a:solidFill>
                      <a:schemeClr val="tx1"/>
                    </a:solidFill>
                    <a:latin typeface="Times New Roman" panose="02020603050405020304" pitchFamily="18" charset="0"/>
                    <a:ea typeface="新細明體" pitchFamily="18" charset="-120"/>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新細明體" pitchFamily="18" charset="-120"/>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新細明體" pitchFamily="18" charset="-120"/>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新細明體" pitchFamily="18" charset="-120"/>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新細明體" pitchFamily="18" charset="-120"/>
                  </a:defRPr>
                </a:lvl9pPr>
              </a:lstStyle>
              <a:p>
                <a:pPr algn="ctr" eaLnBrk="1" hangingPunct="1">
                  <a:spcBef>
                    <a:spcPct val="50000"/>
                  </a:spcBef>
                </a:pPr>
                <a:r>
                  <a:rPr lang="en-US" altLang="zh-TW" sz="1600" dirty="0">
                    <a:solidFill>
                      <a:srgbClr val="FFFFFF"/>
                    </a:solidFill>
                  </a:rPr>
                  <a:t>cell</a:t>
                </a:r>
              </a:p>
            </p:txBody>
          </p:sp>
        </p:grpSp>
        <p:sp>
          <p:nvSpPr>
            <p:cNvPr id="51" name="Text Box 35"/>
            <p:cNvSpPr txBox="1">
              <a:spLocks noChangeArrowheads="1"/>
            </p:cNvSpPr>
            <p:nvPr/>
          </p:nvSpPr>
          <p:spPr bwMode="auto">
            <a:xfrm>
              <a:off x="4438441" y="1230599"/>
              <a:ext cx="685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新細明體" pitchFamily="18" charset="-120"/>
                </a:defRPr>
              </a:lvl1pPr>
              <a:lvl2pPr marL="742950" indent="-285750">
                <a:defRPr kumimoji="1" sz="2400" b="1">
                  <a:solidFill>
                    <a:schemeClr val="tx1"/>
                  </a:solidFill>
                  <a:latin typeface="Times New Roman" panose="02020603050405020304" pitchFamily="18" charset="0"/>
                  <a:ea typeface="新細明體" pitchFamily="18" charset="-120"/>
                </a:defRPr>
              </a:lvl2pPr>
              <a:lvl3pPr marL="1143000" indent="-228600">
                <a:defRPr kumimoji="1" sz="2400" b="1">
                  <a:solidFill>
                    <a:schemeClr val="tx1"/>
                  </a:solidFill>
                  <a:latin typeface="Times New Roman" panose="02020603050405020304" pitchFamily="18" charset="0"/>
                  <a:ea typeface="新細明體" pitchFamily="18" charset="-120"/>
                </a:defRPr>
              </a:lvl3pPr>
              <a:lvl4pPr marL="1600200" indent="-228600">
                <a:defRPr kumimoji="1" sz="2400" b="1">
                  <a:solidFill>
                    <a:schemeClr val="tx1"/>
                  </a:solidFill>
                  <a:latin typeface="Times New Roman" panose="02020603050405020304" pitchFamily="18" charset="0"/>
                  <a:ea typeface="新細明體" pitchFamily="18" charset="-120"/>
                </a:defRPr>
              </a:lvl4pPr>
              <a:lvl5pPr marL="2057400" indent="-228600">
                <a:defRPr kumimoji="1" sz="2400" b="1">
                  <a:solidFill>
                    <a:schemeClr val="tx1"/>
                  </a:solidFill>
                  <a:latin typeface="Times New Roman" panose="02020603050405020304" pitchFamily="18" charset="0"/>
                  <a:ea typeface="新細明體" pitchFamily="18" charset="-120"/>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新細明體" pitchFamily="18" charset="-120"/>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新細明體" pitchFamily="18" charset="-120"/>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新細明體" pitchFamily="18" charset="-120"/>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新細明體" pitchFamily="18" charset="-120"/>
                </a:defRPr>
              </a:lvl9pPr>
            </a:lstStyle>
            <a:p>
              <a:pPr algn="ctr" eaLnBrk="1" hangingPunct="1">
                <a:spcBef>
                  <a:spcPct val="50000"/>
                </a:spcBef>
              </a:pPr>
              <a:r>
                <a:rPr lang="en-US" altLang="zh-TW" sz="1400"/>
                <a:t>A</a:t>
              </a:r>
            </a:p>
          </p:txBody>
        </p:sp>
        <p:sp>
          <p:nvSpPr>
            <p:cNvPr id="52" name="Text Box 36"/>
            <p:cNvSpPr txBox="1">
              <a:spLocks noChangeArrowheads="1"/>
            </p:cNvSpPr>
            <p:nvPr/>
          </p:nvSpPr>
          <p:spPr bwMode="auto">
            <a:xfrm>
              <a:off x="7635666" y="1208374"/>
              <a:ext cx="685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新細明體" pitchFamily="18" charset="-120"/>
                </a:defRPr>
              </a:lvl1pPr>
              <a:lvl2pPr marL="742950" indent="-285750">
                <a:defRPr kumimoji="1" sz="2400" b="1">
                  <a:solidFill>
                    <a:schemeClr val="tx1"/>
                  </a:solidFill>
                  <a:latin typeface="Times New Roman" panose="02020603050405020304" pitchFamily="18" charset="0"/>
                  <a:ea typeface="新細明體" pitchFamily="18" charset="-120"/>
                </a:defRPr>
              </a:lvl2pPr>
              <a:lvl3pPr marL="1143000" indent="-228600">
                <a:defRPr kumimoji="1" sz="2400" b="1">
                  <a:solidFill>
                    <a:schemeClr val="tx1"/>
                  </a:solidFill>
                  <a:latin typeface="Times New Roman" panose="02020603050405020304" pitchFamily="18" charset="0"/>
                  <a:ea typeface="新細明體" pitchFamily="18" charset="-120"/>
                </a:defRPr>
              </a:lvl3pPr>
              <a:lvl4pPr marL="1600200" indent="-228600">
                <a:defRPr kumimoji="1" sz="2400" b="1">
                  <a:solidFill>
                    <a:schemeClr val="tx1"/>
                  </a:solidFill>
                  <a:latin typeface="Times New Roman" panose="02020603050405020304" pitchFamily="18" charset="0"/>
                  <a:ea typeface="新細明體" pitchFamily="18" charset="-120"/>
                </a:defRPr>
              </a:lvl4pPr>
              <a:lvl5pPr marL="2057400" indent="-228600">
                <a:defRPr kumimoji="1" sz="2400" b="1">
                  <a:solidFill>
                    <a:schemeClr val="tx1"/>
                  </a:solidFill>
                  <a:latin typeface="Times New Roman" panose="02020603050405020304" pitchFamily="18" charset="0"/>
                  <a:ea typeface="新細明體" pitchFamily="18" charset="-120"/>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新細明體" pitchFamily="18" charset="-120"/>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新細明體" pitchFamily="18" charset="-120"/>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新細明體" pitchFamily="18" charset="-120"/>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新細明體" pitchFamily="18" charset="-120"/>
                </a:defRPr>
              </a:lvl9pPr>
            </a:lstStyle>
            <a:p>
              <a:pPr algn="ctr" eaLnBrk="1" hangingPunct="1">
                <a:spcBef>
                  <a:spcPct val="50000"/>
                </a:spcBef>
              </a:pPr>
              <a:r>
                <a:rPr lang="en-US" altLang="zh-TW" sz="1400"/>
                <a:t>B</a:t>
              </a:r>
            </a:p>
          </p:txBody>
        </p:sp>
      </p:grpSp>
      <p:sp>
        <p:nvSpPr>
          <p:cNvPr id="74" name="Text Box 34"/>
          <p:cNvSpPr txBox="1">
            <a:spLocks noChangeArrowheads="1"/>
          </p:cNvSpPr>
          <p:nvPr/>
        </p:nvSpPr>
        <p:spPr bwMode="auto">
          <a:xfrm>
            <a:off x="6853903" y="571788"/>
            <a:ext cx="9334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新細明體" pitchFamily="18" charset="-120"/>
              </a:defRPr>
            </a:lvl1pPr>
            <a:lvl2pPr marL="742950" indent="-285750">
              <a:defRPr kumimoji="1" sz="2400" b="1">
                <a:solidFill>
                  <a:schemeClr val="tx1"/>
                </a:solidFill>
                <a:latin typeface="Times New Roman" panose="02020603050405020304" pitchFamily="18" charset="0"/>
                <a:ea typeface="新細明體" pitchFamily="18" charset="-120"/>
              </a:defRPr>
            </a:lvl2pPr>
            <a:lvl3pPr marL="1143000" indent="-228600">
              <a:defRPr kumimoji="1" sz="2400" b="1">
                <a:solidFill>
                  <a:schemeClr val="tx1"/>
                </a:solidFill>
                <a:latin typeface="Times New Roman" panose="02020603050405020304" pitchFamily="18" charset="0"/>
                <a:ea typeface="新細明體" pitchFamily="18" charset="-120"/>
              </a:defRPr>
            </a:lvl3pPr>
            <a:lvl4pPr marL="1600200" indent="-228600">
              <a:defRPr kumimoji="1" sz="2400" b="1">
                <a:solidFill>
                  <a:schemeClr val="tx1"/>
                </a:solidFill>
                <a:latin typeface="Times New Roman" panose="02020603050405020304" pitchFamily="18" charset="0"/>
                <a:ea typeface="新細明體" pitchFamily="18" charset="-120"/>
              </a:defRPr>
            </a:lvl4pPr>
            <a:lvl5pPr marL="2057400" indent="-228600">
              <a:defRPr kumimoji="1" sz="2400" b="1">
                <a:solidFill>
                  <a:schemeClr val="tx1"/>
                </a:solidFill>
                <a:latin typeface="Times New Roman" panose="02020603050405020304" pitchFamily="18" charset="0"/>
                <a:ea typeface="新細明體" pitchFamily="18" charset="-120"/>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新細明體" pitchFamily="18" charset="-120"/>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新細明體" pitchFamily="18" charset="-120"/>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新細明體" pitchFamily="18" charset="-120"/>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新細明體" pitchFamily="18" charset="-120"/>
              </a:defRPr>
            </a:lvl9pPr>
          </a:lstStyle>
          <a:p>
            <a:pPr algn="ctr" eaLnBrk="1" hangingPunct="1">
              <a:spcBef>
                <a:spcPct val="50000"/>
              </a:spcBef>
            </a:pPr>
            <a:r>
              <a:rPr lang="en-US" altLang="zh-TW" sz="1600" dirty="0">
                <a:solidFill>
                  <a:srgbClr val="FFFFFF"/>
                </a:solidFill>
              </a:rPr>
              <a:t>cell</a:t>
            </a:r>
          </a:p>
        </p:txBody>
      </p:sp>
    </p:spTree>
    <p:extLst>
      <p:ext uri="{BB962C8B-B14F-4D97-AF65-F5344CB8AC3E}">
        <p14:creationId xmlns:p14="http://schemas.microsoft.com/office/powerpoint/2010/main" val="35292970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4">
                    <a:lumMod val="60000"/>
                    <a:lumOff val="40000"/>
                  </a:schemeClr>
                </a:solidFill>
              </a:rPr>
              <a:t>4</a:t>
            </a:r>
            <a:r>
              <a:rPr lang="en-US" dirty="0" smtClean="0">
                <a:solidFill>
                  <a:schemeClr val="accent4">
                    <a:lumMod val="60000"/>
                    <a:lumOff val="40000"/>
                  </a:schemeClr>
                </a:solidFill>
              </a:rPr>
              <a:t>. Setup Time, Hold Time</a:t>
            </a:r>
            <a:endParaRPr lang="en-US" dirty="0">
              <a:solidFill>
                <a:schemeClr val="accent4">
                  <a:lumMod val="60000"/>
                  <a:lumOff val="40000"/>
                </a:schemeClr>
              </a:solidFill>
            </a:endParaRPr>
          </a:p>
        </p:txBody>
      </p:sp>
    </p:spTree>
    <p:extLst>
      <p:ext uri="{BB962C8B-B14F-4D97-AF65-F5344CB8AC3E}">
        <p14:creationId xmlns:p14="http://schemas.microsoft.com/office/powerpoint/2010/main" val="10368040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a:t>
            </a:r>
            <a:r>
              <a:rPr lang="en-US" dirty="0" smtClean="0"/>
              <a:t>. Setup time, Hold time</a:t>
            </a:r>
            <a:endParaRPr lang="en-US" dirty="0"/>
          </a:p>
        </p:txBody>
      </p:sp>
      <p:sp>
        <p:nvSpPr>
          <p:cNvPr id="3" name="Content Placeholder 2"/>
          <p:cNvSpPr>
            <a:spLocks noGrp="1"/>
          </p:cNvSpPr>
          <p:nvPr>
            <p:ph sz="quarter" idx="10"/>
          </p:nvPr>
        </p:nvSpPr>
        <p:spPr>
          <a:xfrm>
            <a:off x="1636699" y="1656624"/>
            <a:ext cx="7297412" cy="4306186"/>
          </a:xfrm>
        </p:spPr>
        <p:txBody>
          <a:bodyPr numCol="2" spcCol="182880"/>
          <a:lstStyle/>
          <a:p>
            <a:pPr marL="0" indent="0">
              <a:buNone/>
            </a:pPr>
            <a:r>
              <a:rPr lang="en-US" dirty="0" smtClean="0"/>
              <a:t>4.1. Setup, hold time</a:t>
            </a:r>
          </a:p>
          <a:p>
            <a:pPr marL="0" indent="0">
              <a:buNone/>
            </a:pPr>
            <a:r>
              <a:rPr lang="en-US" dirty="0" smtClean="0"/>
              <a:t>4.2. Setup check</a:t>
            </a:r>
          </a:p>
          <a:p>
            <a:pPr marL="0" indent="0">
              <a:buNone/>
            </a:pPr>
            <a:r>
              <a:rPr lang="en-US" dirty="0" smtClean="0"/>
              <a:t>4.3. Hold check</a:t>
            </a:r>
          </a:p>
          <a:p>
            <a:pPr marL="0" indent="0">
              <a:buNone/>
            </a:pPr>
            <a:r>
              <a:rPr lang="en-US" smtClean="0"/>
              <a:t>4.4</a:t>
            </a:r>
            <a:r>
              <a:rPr lang="en-US" dirty="0" smtClean="0"/>
              <a:t>. Timing violation</a:t>
            </a:r>
          </a:p>
          <a:p>
            <a:pPr marL="0" indent="0">
              <a:buNone/>
            </a:pPr>
            <a:endParaRPr lang="en-US" dirty="0"/>
          </a:p>
          <a:p>
            <a:pPr marL="0" indent="0">
              <a:buNone/>
            </a:pPr>
            <a:r>
              <a:rPr lang="en-US" dirty="0" smtClean="0"/>
              <a:t>  </a:t>
            </a:r>
          </a:p>
        </p:txBody>
      </p:sp>
    </p:spTree>
    <p:extLst>
      <p:ext uri="{BB962C8B-B14F-4D97-AF65-F5344CB8AC3E}">
        <p14:creationId xmlns:p14="http://schemas.microsoft.com/office/powerpoint/2010/main" val="10846598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4</a:t>
            </a:r>
            <a:r>
              <a:rPr lang="en-US" sz="2400" dirty="0" smtClean="0"/>
              <a:t>.1. Setup Time and Hold Time </a:t>
            </a:r>
            <a:endParaRPr lang="en-US" sz="2400" dirty="0"/>
          </a:p>
        </p:txBody>
      </p:sp>
      <p:sp>
        <p:nvSpPr>
          <p:cNvPr id="8" name="Content Placeholder 7"/>
          <p:cNvSpPr>
            <a:spLocks noGrp="1"/>
          </p:cNvSpPr>
          <p:nvPr>
            <p:ph sz="quarter" idx="10"/>
          </p:nvPr>
        </p:nvSpPr>
        <p:spPr/>
        <p:txBody>
          <a:bodyPr/>
          <a:lstStyle/>
          <a:p>
            <a:pPr marL="0" indent="0">
              <a:buNone/>
            </a:pPr>
            <a:r>
              <a:rPr lang="en-US" sz="2000" b="0" dirty="0" smtClean="0"/>
              <a:t> </a:t>
            </a:r>
            <a:endParaRPr lang="en-US" sz="2000" b="0" dirty="0"/>
          </a:p>
        </p:txBody>
      </p:sp>
      <p:pic>
        <p:nvPicPr>
          <p:cNvPr id="3" name="Picture 2"/>
          <p:cNvPicPr>
            <a:picLocks noChangeAspect="1"/>
          </p:cNvPicPr>
          <p:nvPr/>
        </p:nvPicPr>
        <p:blipFill>
          <a:blip r:embed="rId2"/>
          <a:stretch>
            <a:fillRect/>
          </a:stretch>
        </p:blipFill>
        <p:spPr>
          <a:xfrm>
            <a:off x="2554725" y="3302205"/>
            <a:ext cx="3771658" cy="2639028"/>
          </a:xfrm>
          <a:prstGeom prst="rect">
            <a:avLst/>
          </a:prstGeom>
        </p:spPr>
      </p:pic>
      <p:sp>
        <p:nvSpPr>
          <p:cNvPr id="4" name="TextBox 3"/>
          <p:cNvSpPr txBox="1"/>
          <p:nvPr/>
        </p:nvSpPr>
        <p:spPr>
          <a:xfrm>
            <a:off x="1262130" y="1800000"/>
            <a:ext cx="7624293" cy="1323439"/>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t>Setup </a:t>
            </a:r>
            <a:r>
              <a:rPr lang="en-US" sz="2000" dirty="0"/>
              <a:t>time is the amount of time required for the input to a Flip-Flop to be stable </a:t>
            </a:r>
            <a:r>
              <a:rPr lang="en-US" sz="2000" i="1" dirty="0">
                <a:solidFill>
                  <a:srgbClr val="FF0000"/>
                </a:solidFill>
              </a:rPr>
              <a:t>before</a:t>
            </a:r>
            <a:r>
              <a:rPr lang="en-US" sz="2000" dirty="0"/>
              <a:t> a clock edge</a:t>
            </a:r>
            <a:r>
              <a:rPr lang="en-US" sz="2000" dirty="0" smtClean="0"/>
              <a:t>.</a:t>
            </a:r>
          </a:p>
          <a:p>
            <a:pPr marL="342900" indent="-342900">
              <a:buFont typeface="Arial" panose="020B0604020202020204" pitchFamily="34" charset="0"/>
              <a:buChar char="•"/>
            </a:pPr>
            <a:r>
              <a:rPr lang="en-US" sz="2000" dirty="0" smtClean="0"/>
              <a:t>Hold </a:t>
            </a:r>
            <a:r>
              <a:rPr lang="en-US" sz="2000" dirty="0"/>
              <a:t>time is the minimum amount of time required for the input to a Flip-Flop to be stable </a:t>
            </a:r>
            <a:r>
              <a:rPr lang="en-US" sz="2000" i="1" dirty="0">
                <a:solidFill>
                  <a:srgbClr val="FF0000"/>
                </a:solidFill>
              </a:rPr>
              <a:t>after</a:t>
            </a:r>
            <a:r>
              <a:rPr lang="en-US" sz="2000" dirty="0"/>
              <a:t> a clock edge.</a:t>
            </a:r>
          </a:p>
        </p:txBody>
      </p:sp>
    </p:spTree>
    <p:extLst>
      <p:ext uri="{BB962C8B-B14F-4D97-AF65-F5344CB8AC3E}">
        <p14:creationId xmlns:p14="http://schemas.microsoft.com/office/powerpoint/2010/main" val="6638427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p:cNvPicPr>
            <a:picLocks noChangeAspect="1"/>
          </p:cNvPicPr>
          <p:nvPr/>
        </p:nvPicPr>
        <p:blipFill>
          <a:blip r:embed="rId2"/>
          <a:stretch>
            <a:fillRect/>
          </a:stretch>
        </p:blipFill>
        <p:spPr>
          <a:xfrm>
            <a:off x="1816600" y="1657782"/>
            <a:ext cx="5210175" cy="2562225"/>
          </a:xfrm>
          <a:prstGeom prst="rect">
            <a:avLst/>
          </a:prstGeom>
        </p:spPr>
      </p:pic>
      <p:sp>
        <p:nvSpPr>
          <p:cNvPr id="2" name="Title 1"/>
          <p:cNvSpPr>
            <a:spLocks noGrp="1"/>
          </p:cNvSpPr>
          <p:nvPr>
            <p:ph type="title"/>
          </p:nvPr>
        </p:nvSpPr>
        <p:spPr/>
        <p:txBody>
          <a:bodyPr/>
          <a:lstStyle/>
          <a:p>
            <a:r>
              <a:rPr lang="en-US" sz="2400" dirty="0"/>
              <a:t>4</a:t>
            </a:r>
            <a:r>
              <a:rPr lang="en-US" sz="2400" dirty="0" smtClean="0"/>
              <a:t>.1. Setup Time and Hold Time </a:t>
            </a:r>
            <a:endParaRPr lang="en-US" sz="2400" dirty="0"/>
          </a:p>
        </p:txBody>
      </p:sp>
      <p:sp>
        <p:nvSpPr>
          <p:cNvPr id="8" name="Content Placeholder 7"/>
          <p:cNvSpPr>
            <a:spLocks noGrp="1"/>
          </p:cNvSpPr>
          <p:nvPr>
            <p:ph sz="quarter" idx="10"/>
          </p:nvPr>
        </p:nvSpPr>
        <p:spPr/>
        <p:txBody>
          <a:bodyPr/>
          <a:lstStyle/>
          <a:p>
            <a:pPr marL="0" indent="0">
              <a:buNone/>
            </a:pPr>
            <a:r>
              <a:rPr lang="en-US" sz="2000" b="0" dirty="0" smtClean="0"/>
              <a:t> </a:t>
            </a:r>
            <a:endParaRPr lang="en-US" sz="2000" b="0" dirty="0"/>
          </a:p>
        </p:txBody>
      </p:sp>
      <p:sp>
        <p:nvSpPr>
          <p:cNvPr id="6" name="Oval 5"/>
          <p:cNvSpPr/>
          <p:nvPr/>
        </p:nvSpPr>
        <p:spPr>
          <a:xfrm>
            <a:off x="5533803" y="1924137"/>
            <a:ext cx="533400" cy="1803400"/>
          </a:xfrm>
          <a:prstGeom prst="ellipse">
            <a:avLst/>
          </a:prstGeom>
          <a:noFill/>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9" name="TextBox 8"/>
          <p:cNvSpPr txBox="1"/>
          <p:nvPr/>
        </p:nvSpPr>
        <p:spPr>
          <a:xfrm>
            <a:off x="3854766" y="1739471"/>
            <a:ext cx="1405825" cy="369332"/>
          </a:xfrm>
          <a:prstGeom prst="rect">
            <a:avLst/>
          </a:prstGeom>
          <a:noFill/>
        </p:spPr>
        <p:txBody>
          <a:bodyPr wrap="square" rtlCol="0">
            <a:spAutoFit/>
          </a:bodyPr>
          <a:lstStyle/>
          <a:p>
            <a:r>
              <a:rPr lang="en-US" dirty="0" err="1" smtClean="0">
                <a:solidFill>
                  <a:srgbClr val="FF0000"/>
                </a:solidFill>
              </a:rPr>
              <a:t>Data_path</a:t>
            </a:r>
            <a:endParaRPr lang="en-US" dirty="0">
              <a:solidFill>
                <a:srgbClr val="FF0000"/>
              </a:solidFill>
            </a:endParaRPr>
          </a:p>
        </p:txBody>
      </p:sp>
      <p:sp>
        <p:nvSpPr>
          <p:cNvPr id="11" name="TextBox 10"/>
          <p:cNvSpPr txBox="1"/>
          <p:nvPr/>
        </p:nvSpPr>
        <p:spPr>
          <a:xfrm>
            <a:off x="3556000" y="3295250"/>
            <a:ext cx="1460500" cy="369332"/>
          </a:xfrm>
          <a:prstGeom prst="rect">
            <a:avLst/>
          </a:prstGeom>
          <a:noFill/>
        </p:spPr>
        <p:txBody>
          <a:bodyPr wrap="square" rtlCol="0">
            <a:spAutoFit/>
          </a:bodyPr>
          <a:lstStyle/>
          <a:p>
            <a:r>
              <a:rPr lang="en-US" dirty="0" err="1" smtClean="0">
                <a:solidFill>
                  <a:srgbClr val="0070C0"/>
                </a:solidFill>
              </a:rPr>
              <a:t>Clock_path</a:t>
            </a:r>
            <a:endParaRPr lang="en-US" dirty="0">
              <a:solidFill>
                <a:srgbClr val="0070C0"/>
              </a:solidFill>
            </a:endParaRPr>
          </a:p>
        </p:txBody>
      </p:sp>
      <mc:AlternateContent xmlns:mc="http://schemas.openxmlformats.org/markup-compatibility/2006" xmlns:a14="http://schemas.microsoft.com/office/drawing/2010/main">
        <mc:Choice Requires="a14">
          <p:sp>
            <p:nvSpPr>
              <p:cNvPr id="13" name="TextBox 12"/>
              <p:cNvSpPr txBox="1"/>
              <p:nvPr/>
            </p:nvSpPr>
            <p:spPr>
              <a:xfrm>
                <a:off x="1504375" y="4309447"/>
                <a:ext cx="6711249" cy="966162"/>
              </a:xfrm>
              <a:prstGeom prst="rect">
                <a:avLst/>
              </a:prstGeom>
              <a:noFill/>
            </p:spPr>
            <p:txBody>
              <a:bodyPr wrap="square" rtlCol="0">
                <a:spAutoFit/>
              </a:bodyPr>
              <a:lstStyle/>
              <a:p>
                <a:r>
                  <a:rPr lang="en-US" dirty="0" smtClean="0"/>
                  <a:t>In Setup: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𝑠𝑙𝑎𝑐𝑘</m:t>
                        </m:r>
                        <m:r>
                          <a:rPr lang="en-US" b="0" i="1" smtClean="0">
                            <a:latin typeface="Cambria Math" panose="02040503050406030204" pitchFamily="18" charset="0"/>
                          </a:rPr>
                          <m:t>=</m:t>
                        </m:r>
                        <m:r>
                          <a:rPr lang="en-US" b="0" i="1" smtClean="0">
                            <a:latin typeface="Cambria Math" panose="02040503050406030204" pitchFamily="18" charset="0"/>
                          </a:rPr>
                          <m:t>𝑇</m:t>
                        </m:r>
                      </m:e>
                      <m:sub>
                        <m:r>
                          <a:rPr lang="en-US" b="0" i="1" smtClean="0">
                            <a:latin typeface="Cambria Math" panose="02040503050406030204" pitchFamily="18" charset="0"/>
                          </a:rPr>
                          <m:t>𝑟𝑒𝑞</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𝑎𝑟𝑟</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𝑐𝑙𝑘</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𝑚𝑖𝑛</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𝑑𝑎𝑡𝑎</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𝑚𝑎𝑥</m:t>
                        </m:r>
                      </m:e>
                    </m:d>
                  </m:oMath>
                </a14:m>
                <a:endParaRPr lang="en-US" b="0" dirty="0" smtClean="0"/>
              </a:p>
              <a:p>
                <a:endParaRPr lang="en-US" dirty="0" smtClean="0"/>
              </a:p>
              <a:p>
                <a:r>
                  <a:rPr lang="en-US" dirty="0" smtClean="0"/>
                  <a:t>In Hold: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𝑠𝑙𝑎𝑐𝑘</m:t>
                        </m:r>
                        <m:r>
                          <a:rPr lang="en-US" i="1">
                            <a:latin typeface="Cambria Math" panose="02040503050406030204" pitchFamily="18" charset="0"/>
                          </a:rPr>
                          <m:t>=</m:t>
                        </m:r>
                        <m:r>
                          <a:rPr lang="en-US" i="1">
                            <a:latin typeface="Cambria Math" panose="02040503050406030204" pitchFamily="18" charset="0"/>
                          </a:rPr>
                          <m:t>𝑇</m:t>
                        </m:r>
                      </m:e>
                      <m:sub>
                        <m:r>
                          <a:rPr lang="en-US" b="0" i="1" smtClean="0">
                            <a:latin typeface="Cambria Math" panose="02040503050406030204" pitchFamily="18" charset="0"/>
                          </a:rPr>
                          <m:t>𝑎𝑟𝑟</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b="0" i="1" smtClean="0">
                            <a:latin typeface="Cambria Math" panose="02040503050406030204" pitchFamily="18" charset="0"/>
                          </a:rPr>
                          <m:t>𝑟𝑒𝑞</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b="0" i="1" smtClean="0">
                            <a:latin typeface="Cambria Math" panose="02040503050406030204" pitchFamily="18" charset="0"/>
                          </a:rPr>
                          <m:t>𝑑𝑎𝑡𝑎</m:t>
                        </m:r>
                      </m:sub>
                    </m:sSub>
                    <m:d>
                      <m:dPr>
                        <m:ctrlPr>
                          <a:rPr lang="en-US" i="1">
                            <a:latin typeface="Cambria Math" panose="02040503050406030204" pitchFamily="18" charset="0"/>
                          </a:rPr>
                        </m:ctrlPr>
                      </m:dPr>
                      <m:e>
                        <m:r>
                          <a:rPr lang="en-US" i="1">
                            <a:latin typeface="Cambria Math" panose="02040503050406030204" pitchFamily="18" charset="0"/>
                          </a:rPr>
                          <m:t>𝑚𝑖𝑛</m:t>
                        </m:r>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b="0" i="1" smtClean="0">
                            <a:latin typeface="Cambria Math" panose="02040503050406030204" pitchFamily="18" charset="0"/>
                          </a:rPr>
                          <m:t>𝑐𝑙𝑘</m:t>
                        </m:r>
                      </m:sub>
                    </m:sSub>
                    <m:d>
                      <m:dPr>
                        <m:ctrlPr>
                          <a:rPr lang="en-US" i="1">
                            <a:latin typeface="Cambria Math" panose="02040503050406030204" pitchFamily="18" charset="0"/>
                          </a:rPr>
                        </m:ctrlPr>
                      </m:dPr>
                      <m:e>
                        <m:r>
                          <a:rPr lang="en-US" i="1">
                            <a:latin typeface="Cambria Math" panose="02040503050406030204" pitchFamily="18" charset="0"/>
                          </a:rPr>
                          <m:t>𝑚𝑎𝑥</m:t>
                        </m:r>
                      </m:e>
                    </m:d>
                  </m:oMath>
                </a14:m>
                <a:endParaRPr lang="en-US" dirty="0"/>
              </a:p>
            </p:txBody>
          </p:sp>
        </mc:Choice>
        <mc:Fallback xmlns="">
          <p:sp>
            <p:nvSpPr>
              <p:cNvPr id="13" name="TextBox 12"/>
              <p:cNvSpPr txBox="1">
                <a:spLocks noRot="1" noChangeAspect="1" noMove="1" noResize="1" noEditPoints="1" noAdjustHandles="1" noChangeArrowheads="1" noChangeShapeType="1" noTextEdit="1"/>
              </p:cNvSpPr>
              <p:nvPr/>
            </p:nvSpPr>
            <p:spPr>
              <a:xfrm>
                <a:off x="1504375" y="4309447"/>
                <a:ext cx="6711249" cy="966162"/>
              </a:xfrm>
              <a:prstGeom prst="rect">
                <a:avLst/>
              </a:prstGeom>
              <a:blipFill rotWithShape="0">
                <a:blip r:embed="rId3"/>
                <a:stretch>
                  <a:fillRect l="-817" t="-3165" b="-7595"/>
                </a:stretch>
              </a:blipFill>
            </p:spPr>
            <p:txBody>
              <a:bodyPr/>
              <a:lstStyle/>
              <a:p>
                <a:r>
                  <a:rPr lang="en-US">
                    <a:noFill/>
                  </a:rPr>
                  <a:t> </a:t>
                </a:r>
              </a:p>
            </p:txBody>
          </p:sp>
        </mc:Fallback>
      </mc:AlternateContent>
    </p:spTree>
    <p:extLst>
      <p:ext uri="{BB962C8B-B14F-4D97-AF65-F5344CB8AC3E}">
        <p14:creationId xmlns:p14="http://schemas.microsoft.com/office/powerpoint/2010/main" val="291571964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4</a:t>
            </a:r>
            <a:r>
              <a:rPr lang="en-US" sz="2400" dirty="0" smtClean="0"/>
              <a:t>.2. Setup Time and Hold Time </a:t>
            </a:r>
            <a:endParaRPr lang="en-US" sz="2400" dirty="0"/>
          </a:p>
        </p:txBody>
      </p:sp>
      <p:sp>
        <p:nvSpPr>
          <p:cNvPr id="8" name="Content Placeholder 7"/>
          <p:cNvSpPr>
            <a:spLocks noGrp="1"/>
          </p:cNvSpPr>
          <p:nvPr>
            <p:ph sz="quarter" idx="10"/>
          </p:nvPr>
        </p:nvSpPr>
        <p:spPr/>
        <p:txBody>
          <a:bodyPr/>
          <a:lstStyle/>
          <a:p>
            <a:pPr marL="0" indent="0">
              <a:buNone/>
            </a:pPr>
            <a:r>
              <a:rPr lang="en-US" sz="2000" b="0" dirty="0" smtClean="0"/>
              <a:t> </a:t>
            </a:r>
            <a:endParaRPr lang="en-US" sz="2000" b="0" dirty="0"/>
          </a:p>
        </p:txBody>
      </p:sp>
      <p:pic>
        <p:nvPicPr>
          <p:cNvPr id="5" name="Picture 4"/>
          <p:cNvPicPr>
            <a:picLocks noChangeAspect="1"/>
          </p:cNvPicPr>
          <p:nvPr/>
        </p:nvPicPr>
        <p:blipFill>
          <a:blip r:embed="rId2"/>
          <a:stretch>
            <a:fillRect/>
          </a:stretch>
        </p:blipFill>
        <p:spPr>
          <a:xfrm>
            <a:off x="2498054" y="2173374"/>
            <a:ext cx="3281644" cy="3040050"/>
          </a:xfrm>
          <a:prstGeom prst="rect">
            <a:avLst/>
          </a:prstGeom>
        </p:spPr>
      </p:pic>
      <p:sp>
        <p:nvSpPr>
          <p:cNvPr id="6" name="TextBox 5"/>
          <p:cNvSpPr txBox="1"/>
          <p:nvPr/>
        </p:nvSpPr>
        <p:spPr>
          <a:xfrm>
            <a:off x="1493948" y="1687132"/>
            <a:ext cx="2640169" cy="369332"/>
          </a:xfrm>
          <a:prstGeom prst="rect">
            <a:avLst/>
          </a:prstGeom>
          <a:noFill/>
        </p:spPr>
        <p:txBody>
          <a:bodyPr wrap="square" rtlCol="0">
            <a:spAutoFit/>
          </a:bodyPr>
          <a:lstStyle/>
          <a:p>
            <a:r>
              <a:rPr lang="en-US" dirty="0" smtClean="0">
                <a:solidFill>
                  <a:srgbClr val="FF0000"/>
                </a:solidFill>
              </a:rPr>
              <a:t>reg2reg timing check</a:t>
            </a:r>
            <a:endParaRPr lang="en-US" dirty="0">
              <a:solidFill>
                <a:srgbClr val="FF0000"/>
              </a:solidFill>
            </a:endParaRPr>
          </a:p>
        </p:txBody>
      </p:sp>
      <p:sp>
        <p:nvSpPr>
          <p:cNvPr id="3" name="TextBox 2"/>
          <p:cNvSpPr txBox="1"/>
          <p:nvPr/>
        </p:nvSpPr>
        <p:spPr>
          <a:xfrm>
            <a:off x="1493948" y="5393424"/>
            <a:ext cx="4899804" cy="646331"/>
          </a:xfrm>
          <a:prstGeom prst="rect">
            <a:avLst/>
          </a:prstGeom>
          <a:noFill/>
        </p:spPr>
        <p:txBody>
          <a:bodyPr wrap="square" rtlCol="0">
            <a:spAutoFit/>
          </a:bodyPr>
          <a:lstStyle/>
          <a:p>
            <a:pPr marL="342900" indent="-342900">
              <a:buAutoNum type="arabicPeriod"/>
            </a:pPr>
            <a:r>
              <a:rPr lang="en-US" dirty="0" smtClean="0"/>
              <a:t>Setup is checked at next clock edge </a:t>
            </a:r>
          </a:p>
          <a:p>
            <a:pPr marL="342900" indent="-342900">
              <a:buAutoNum type="arabicPeriod"/>
            </a:pPr>
            <a:r>
              <a:rPr lang="en-US" dirty="0" smtClean="0"/>
              <a:t>Hold is checked at same clock edge </a:t>
            </a:r>
            <a:endParaRPr lang="en-US" dirty="0"/>
          </a:p>
        </p:txBody>
      </p:sp>
    </p:spTree>
    <p:extLst>
      <p:ext uri="{BB962C8B-B14F-4D97-AF65-F5344CB8AC3E}">
        <p14:creationId xmlns:p14="http://schemas.microsoft.com/office/powerpoint/2010/main" val="310611808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p:cNvPicPr>
            <a:picLocks noChangeAspect="1"/>
          </p:cNvPicPr>
          <p:nvPr/>
        </p:nvPicPr>
        <p:blipFill>
          <a:blip r:embed="rId2"/>
          <a:stretch>
            <a:fillRect/>
          </a:stretch>
        </p:blipFill>
        <p:spPr>
          <a:xfrm>
            <a:off x="434319" y="2084361"/>
            <a:ext cx="4894771" cy="2400139"/>
          </a:xfrm>
          <a:prstGeom prst="rect">
            <a:avLst/>
          </a:prstGeom>
        </p:spPr>
      </p:pic>
      <p:sp>
        <p:nvSpPr>
          <p:cNvPr id="2" name="Title 1"/>
          <p:cNvSpPr>
            <a:spLocks noGrp="1"/>
          </p:cNvSpPr>
          <p:nvPr>
            <p:ph type="title"/>
          </p:nvPr>
        </p:nvSpPr>
        <p:spPr/>
        <p:txBody>
          <a:bodyPr/>
          <a:lstStyle/>
          <a:p>
            <a:r>
              <a:rPr lang="en-US" sz="2400" dirty="0"/>
              <a:t>4</a:t>
            </a:r>
            <a:r>
              <a:rPr lang="en-US" sz="2400" dirty="0" smtClean="0"/>
              <a:t>.2. Setup Time Check </a:t>
            </a:r>
            <a:endParaRPr lang="en-US" sz="2400" dirty="0"/>
          </a:p>
        </p:txBody>
      </p:sp>
      <p:sp>
        <p:nvSpPr>
          <p:cNvPr id="11" name="TextBox 10"/>
          <p:cNvSpPr txBox="1"/>
          <p:nvPr/>
        </p:nvSpPr>
        <p:spPr>
          <a:xfrm>
            <a:off x="1552762" y="1653598"/>
            <a:ext cx="1231400" cy="369332"/>
          </a:xfrm>
          <a:prstGeom prst="rect">
            <a:avLst/>
          </a:prstGeom>
          <a:noFill/>
        </p:spPr>
        <p:txBody>
          <a:bodyPr wrap="square" rtlCol="0">
            <a:spAutoFit/>
          </a:bodyPr>
          <a:lstStyle/>
          <a:p>
            <a:r>
              <a:rPr lang="en-US" dirty="0" smtClean="0">
                <a:solidFill>
                  <a:srgbClr val="FF0000"/>
                </a:solidFill>
              </a:rPr>
              <a:t>reg2reg</a:t>
            </a:r>
            <a:endParaRPr lang="en-US" dirty="0">
              <a:solidFill>
                <a:srgbClr val="FF0000"/>
              </a:solidFill>
            </a:endParaRPr>
          </a:p>
        </p:txBody>
      </p:sp>
      <mc:AlternateContent xmlns:mc="http://schemas.openxmlformats.org/markup-compatibility/2006" xmlns:a14="http://schemas.microsoft.com/office/drawing/2010/main">
        <mc:Choice Requires="a14">
          <p:sp>
            <p:nvSpPr>
              <p:cNvPr id="29" name="TextBox 28"/>
              <p:cNvSpPr txBox="1"/>
              <p:nvPr/>
            </p:nvSpPr>
            <p:spPr>
              <a:xfrm>
                <a:off x="1286062" y="4484501"/>
                <a:ext cx="7857938" cy="1243161"/>
              </a:xfrm>
              <a:prstGeom prst="rect">
                <a:avLst/>
              </a:prstGeom>
              <a:noFill/>
            </p:spPr>
            <p:txBody>
              <a:bodyPr wrap="square" rtlCol="0">
                <a:spAutoFit/>
              </a:bodyPr>
              <a:lstStyle/>
              <a:p>
                <a:r>
                  <a:rPr lang="en-US" dirty="0" smtClean="0"/>
                  <a:t>Required Time	=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𝑐𝑎𝑝𝑡𝑢𝑟𝑒</m:t>
                        </m:r>
                        <m:r>
                          <a:rPr lang="en-US" b="0" i="1" smtClean="0">
                            <a:latin typeface="Cambria Math" panose="02040503050406030204" pitchFamily="18" charset="0"/>
                          </a:rPr>
                          <m:t> </m:t>
                        </m:r>
                      </m:sub>
                    </m:sSub>
                  </m:oMath>
                </a14:m>
                <a:r>
                  <a:rPr lang="en-US" dirty="0" smtClean="0"/>
                  <a:t> -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b="0" i="1" smtClean="0">
                            <a:latin typeface="Cambria Math" panose="02040503050406030204" pitchFamily="18" charset="0"/>
                          </a:rPr>
                          <m:t>𝑠𝑒𝑡𝑢𝑝</m:t>
                        </m:r>
                      </m:sub>
                    </m:sSub>
                  </m:oMath>
                </a14:m>
                <a:r>
                  <a:rPr lang="en-US" dirty="0" smtClean="0"/>
                  <a:t> +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b="0" i="1" smtClean="0">
                            <a:latin typeface="Cambria Math" panose="02040503050406030204" pitchFamily="18" charset="0"/>
                          </a:rPr>
                          <m:t>𝑝𝑒𝑟𝑖𝑜𝑑</m:t>
                        </m:r>
                      </m:sub>
                    </m:sSub>
                  </m:oMath>
                </a14:m>
                <a:endParaRPr lang="en-US" dirty="0" smtClean="0"/>
              </a:p>
              <a:p>
                <a:r>
                  <a:rPr lang="en-US" dirty="0" smtClean="0"/>
                  <a:t>Arrival Time	=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𝑙𝑎𝑢𝑛</m:t>
                        </m:r>
                        <m:r>
                          <a:rPr lang="en-US" b="0" i="1" smtClean="0">
                            <a:latin typeface="Cambria Math" panose="02040503050406030204" pitchFamily="18" charset="0"/>
                          </a:rPr>
                          <m:t>𝑐h</m:t>
                        </m:r>
                      </m:sub>
                    </m:sSub>
                  </m:oMath>
                </a14:m>
                <a:r>
                  <a:rPr lang="en-US" dirty="0" smtClean="0"/>
                  <a:t> +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b="0" i="1" smtClean="0">
                            <a:latin typeface="Cambria Math" panose="02040503050406030204" pitchFamily="18" charset="0"/>
                          </a:rPr>
                          <m:t>𝐶𝑜𝑚𝑏</m:t>
                        </m:r>
                      </m:sub>
                    </m:sSub>
                  </m:oMath>
                </a14:m>
                <a:r>
                  <a:rPr lang="en-US" dirty="0" smtClean="0"/>
                  <a:t>  </a:t>
                </a:r>
              </a:p>
              <a:p>
                <a:r>
                  <a:rPr lang="en-US" dirty="0" smtClean="0"/>
                  <a:t>Slack 		=  Required Time – Arrival Time </a:t>
                </a:r>
              </a:p>
              <a:p>
                <a:r>
                  <a:rPr lang="en-US" dirty="0"/>
                  <a:t>	</a:t>
                </a:r>
                <a:r>
                  <a:rPr lang="en-US" dirty="0" smtClean="0"/>
                  <a:t>	=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b="0" i="1" smtClean="0">
                            <a:latin typeface="Cambria Math" panose="02040503050406030204" pitchFamily="18" charset="0"/>
                          </a:rPr>
                          <m:t>𝑐𝑎𝑝𝑡𝑢𝑟𝑒</m:t>
                        </m:r>
                      </m:sub>
                    </m:sSub>
                  </m:oMath>
                </a14:m>
                <a:r>
                  <a:rPr lang="en-US" dirty="0" smtClean="0"/>
                  <a:t> -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𝑙𝑎𝑢𝑛𝑐h</m:t>
                        </m:r>
                        <m:r>
                          <a:rPr lang="en-US" i="1">
                            <a:latin typeface="Cambria Math" panose="02040503050406030204" pitchFamily="18" charset="0"/>
                          </a:rPr>
                          <m:t> </m:t>
                        </m:r>
                      </m:sub>
                    </m:sSub>
                  </m:oMath>
                </a14:m>
                <a:r>
                  <a:rPr lang="en-US" dirty="0" smtClean="0"/>
                  <a:t> -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b="0" i="1" smtClean="0">
                            <a:latin typeface="Cambria Math" panose="02040503050406030204" pitchFamily="18" charset="0"/>
                          </a:rPr>
                          <m:t>𝑠𝑒𝑡𝑢𝑝</m:t>
                        </m:r>
                      </m:sub>
                    </m:sSub>
                  </m:oMath>
                </a14:m>
                <a:r>
                  <a:rPr lang="en-US" dirty="0" smtClean="0"/>
                  <a:t> +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b="0" i="1" smtClean="0">
                            <a:latin typeface="Cambria Math" panose="02040503050406030204" pitchFamily="18" charset="0"/>
                          </a:rPr>
                          <m:t>𝐶𝑜𝑚𝑏</m:t>
                        </m:r>
                      </m:sub>
                    </m:sSub>
                  </m:oMath>
                </a14:m>
                <a:r>
                  <a:rPr lang="en-US" dirty="0" smtClean="0"/>
                  <a:t> +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b="0" i="1" smtClean="0">
                            <a:latin typeface="Cambria Math" panose="02040503050406030204" pitchFamily="18" charset="0"/>
                          </a:rPr>
                          <m:t>𝑝𝑒𝑟𝑖𝑜𝑑</m:t>
                        </m:r>
                      </m:sub>
                    </m:sSub>
                  </m:oMath>
                </a14:m>
                <a:endParaRPr lang="en-US" dirty="0"/>
              </a:p>
            </p:txBody>
          </p:sp>
        </mc:Choice>
        <mc:Fallback xmlns="">
          <p:sp>
            <p:nvSpPr>
              <p:cNvPr id="29" name="TextBox 28"/>
              <p:cNvSpPr txBox="1">
                <a:spLocks noRot="1" noChangeAspect="1" noMove="1" noResize="1" noEditPoints="1" noAdjustHandles="1" noChangeArrowheads="1" noChangeShapeType="1" noTextEdit="1"/>
              </p:cNvSpPr>
              <p:nvPr/>
            </p:nvSpPr>
            <p:spPr>
              <a:xfrm>
                <a:off x="1286062" y="4484501"/>
                <a:ext cx="7857938" cy="1243161"/>
              </a:xfrm>
              <a:prstGeom prst="rect">
                <a:avLst/>
              </a:prstGeom>
              <a:blipFill rotWithShape="0">
                <a:blip r:embed="rId3"/>
                <a:stretch>
                  <a:fillRect l="-698" t="-2451" b="-5392"/>
                </a:stretch>
              </a:blipFill>
            </p:spPr>
            <p:txBody>
              <a:bodyPr/>
              <a:lstStyle/>
              <a:p>
                <a:r>
                  <a:rPr lang="en-US">
                    <a:noFill/>
                  </a:rPr>
                  <a:t> </a:t>
                </a:r>
              </a:p>
            </p:txBody>
          </p:sp>
        </mc:Fallback>
      </mc:AlternateContent>
      <p:sp>
        <p:nvSpPr>
          <p:cNvPr id="30" name="Rectangle 29"/>
          <p:cNvSpPr/>
          <p:nvPr/>
        </p:nvSpPr>
        <p:spPr>
          <a:xfrm>
            <a:off x="1286062" y="4484501"/>
            <a:ext cx="6351110" cy="1243161"/>
          </a:xfrm>
          <a:prstGeom prst="rect">
            <a:avLst/>
          </a:prstGeom>
          <a:noFill/>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pic>
        <p:nvPicPr>
          <p:cNvPr id="3" name="Picture 2"/>
          <p:cNvPicPr>
            <a:picLocks noChangeAspect="1"/>
          </p:cNvPicPr>
          <p:nvPr/>
        </p:nvPicPr>
        <p:blipFill>
          <a:blip r:embed="rId4"/>
          <a:stretch>
            <a:fillRect/>
          </a:stretch>
        </p:blipFill>
        <p:spPr>
          <a:xfrm>
            <a:off x="5329090" y="890234"/>
            <a:ext cx="3709649" cy="1819532"/>
          </a:xfrm>
          <a:prstGeom prst="rect">
            <a:avLst/>
          </a:prstGeom>
        </p:spPr>
      </p:pic>
    </p:spTree>
    <p:extLst>
      <p:ext uri="{BB962C8B-B14F-4D97-AF65-F5344CB8AC3E}">
        <p14:creationId xmlns:p14="http://schemas.microsoft.com/office/powerpoint/2010/main" val="324224694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4</a:t>
            </a:r>
            <a:r>
              <a:rPr lang="en-US" sz="2400" dirty="0" smtClean="0"/>
              <a:t>.2. Setup Time Check </a:t>
            </a:r>
            <a:endParaRPr lang="en-US" sz="2400" dirty="0"/>
          </a:p>
        </p:txBody>
      </p:sp>
      <p:sp>
        <p:nvSpPr>
          <p:cNvPr id="11" name="TextBox 10"/>
          <p:cNvSpPr txBox="1"/>
          <p:nvPr/>
        </p:nvSpPr>
        <p:spPr>
          <a:xfrm>
            <a:off x="1552762" y="1653598"/>
            <a:ext cx="1231400" cy="369332"/>
          </a:xfrm>
          <a:prstGeom prst="rect">
            <a:avLst/>
          </a:prstGeom>
          <a:noFill/>
        </p:spPr>
        <p:txBody>
          <a:bodyPr wrap="square" rtlCol="0">
            <a:spAutoFit/>
          </a:bodyPr>
          <a:lstStyle/>
          <a:p>
            <a:r>
              <a:rPr lang="en-US" dirty="0" smtClean="0">
                <a:solidFill>
                  <a:srgbClr val="FF0000"/>
                </a:solidFill>
              </a:rPr>
              <a:t>in2reg</a:t>
            </a:r>
            <a:endParaRPr lang="en-US" dirty="0">
              <a:solidFill>
                <a:srgbClr val="FF0000"/>
              </a:solidFill>
            </a:endParaRPr>
          </a:p>
        </p:txBody>
      </p:sp>
      <mc:AlternateContent xmlns:mc="http://schemas.openxmlformats.org/markup-compatibility/2006" xmlns:a14="http://schemas.microsoft.com/office/drawing/2010/main">
        <mc:Choice Requires="a14">
          <p:sp>
            <p:nvSpPr>
              <p:cNvPr id="29" name="TextBox 28"/>
              <p:cNvSpPr txBox="1"/>
              <p:nvPr/>
            </p:nvSpPr>
            <p:spPr>
              <a:xfrm>
                <a:off x="1286062" y="4484501"/>
                <a:ext cx="7857938" cy="1264577"/>
              </a:xfrm>
              <a:prstGeom prst="rect">
                <a:avLst/>
              </a:prstGeom>
              <a:noFill/>
            </p:spPr>
            <p:txBody>
              <a:bodyPr wrap="square" rtlCol="0">
                <a:spAutoFit/>
              </a:bodyPr>
              <a:lstStyle/>
              <a:p>
                <a:r>
                  <a:rPr lang="en-US" dirty="0" smtClean="0"/>
                  <a:t>Required Time	=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𝑐𝑎𝑝𝑡𝑢𝑟𝑒</m:t>
                        </m:r>
                        <m:r>
                          <a:rPr lang="en-US" b="0" i="1" smtClean="0">
                            <a:latin typeface="Cambria Math" panose="02040503050406030204" pitchFamily="18" charset="0"/>
                          </a:rPr>
                          <m:t> </m:t>
                        </m:r>
                      </m:sub>
                    </m:sSub>
                  </m:oMath>
                </a14:m>
                <a:r>
                  <a:rPr lang="en-US" dirty="0" smtClean="0"/>
                  <a:t> -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b="0" i="1" smtClean="0">
                            <a:latin typeface="Cambria Math" panose="02040503050406030204" pitchFamily="18" charset="0"/>
                          </a:rPr>
                          <m:t>𝑠𝑒𝑡𝑢𝑝</m:t>
                        </m:r>
                      </m:sub>
                    </m:sSub>
                    <m:r>
                      <a:rPr lang="en-US" b="0" i="0">
                        <a:latin typeface="Cambria Math" panose="02040503050406030204" pitchFamily="18" charset="0"/>
                      </a:rPr>
                      <m:t> </m:t>
                    </m:r>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𝑝𝑒𝑟𝑖𝑜𝑑</m:t>
                        </m:r>
                      </m:sub>
                    </m:sSub>
                  </m:oMath>
                </a14:m>
                <a:endParaRPr lang="en-US" dirty="0" smtClean="0"/>
              </a:p>
              <a:p>
                <a:r>
                  <a:rPr lang="en-US" dirty="0" smtClean="0"/>
                  <a:t>Arrival Time	=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b="0" i="1" smtClean="0">
                            <a:latin typeface="Cambria Math" panose="02040503050406030204" pitchFamily="18" charset="0"/>
                          </a:rPr>
                          <m:t>𝐶𝑜𝑚𝑏</m:t>
                        </m:r>
                      </m:sub>
                    </m:sSub>
                  </m:oMath>
                </a14:m>
                <a:r>
                  <a:rPr lang="en-US" dirty="0" smtClean="0"/>
                  <a:t> + Input delay  </a:t>
                </a:r>
              </a:p>
              <a:p>
                <a:r>
                  <a:rPr lang="en-US" dirty="0" smtClean="0"/>
                  <a:t>Slack 		=  Required Time – Arrival Time </a:t>
                </a:r>
              </a:p>
              <a:p>
                <a:r>
                  <a:rPr lang="en-US" dirty="0"/>
                  <a:t>	</a:t>
                </a:r>
                <a:r>
                  <a:rPr lang="en-US" dirty="0" smtClean="0"/>
                  <a:t>	=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b="0" i="1" smtClean="0">
                            <a:latin typeface="Cambria Math" panose="02040503050406030204" pitchFamily="18" charset="0"/>
                          </a:rPr>
                          <m:t>𝑐𝑎𝑝𝑡𝑢𝑟𝑒</m:t>
                        </m:r>
                      </m:sub>
                    </m:sSub>
                  </m:oMath>
                </a14:m>
                <a:r>
                  <a:rPr lang="en-US" dirty="0" smtClean="0"/>
                  <a:t> -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b="0" i="1" smtClean="0">
                            <a:latin typeface="Cambria Math" panose="02040503050406030204" pitchFamily="18" charset="0"/>
                          </a:rPr>
                          <m:t>𝑠𝑒𝑡𝑢𝑝</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𝑝𝑒𝑟𝑖𝑜𝑑</m:t>
                        </m:r>
                      </m:sub>
                    </m:sSub>
                  </m:oMath>
                </a14:m>
                <a:r>
                  <a:rPr lang="en-US" dirty="0" smtClean="0"/>
                  <a:t> -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b="0" i="1" smtClean="0">
                            <a:latin typeface="Cambria Math" panose="02040503050406030204" pitchFamily="18" charset="0"/>
                          </a:rPr>
                          <m:t>𝐶𝑜𝑚𝑏</m:t>
                        </m:r>
                      </m:sub>
                    </m:sSub>
                  </m:oMath>
                </a14:m>
                <a:r>
                  <a:rPr lang="en-US" dirty="0" smtClean="0"/>
                  <a:t> - </a:t>
                </a:r>
                <a:r>
                  <a:rPr lang="en-US" dirty="0"/>
                  <a:t>Input delay </a:t>
                </a:r>
              </a:p>
            </p:txBody>
          </p:sp>
        </mc:Choice>
        <mc:Fallback xmlns="">
          <p:sp>
            <p:nvSpPr>
              <p:cNvPr id="29" name="TextBox 28"/>
              <p:cNvSpPr txBox="1">
                <a:spLocks noRot="1" noChangeAspect="1" noMove="1" noResize="1" noEditPoints="1" noAdjustHandles="1" noChangeArrowheads="1" noChangeShapeType="1" noTextEdit="1"/>
              </p:cNvSpPr>
              <p:nvPr/>
            </p:nvSpPr>
            <p:spPr>
              <a:xfrm>
                <a:off x="1286062" y="4484501"/>
                <a:ext cx="7857938" cy="1264577"/>
              </a:xfrm>
              <a:prstGeom prst="rect">
                <a:avLst/>
              </a:prstGeom>
              <a:blipFill rotWithShape="0">
                <a:blip r:embed="rId3"/>
                <a:stretch>
                  <a:fillRect l="-698" t="-2415" b="-3865"/>
                </a:stretch>
              </a:blipFill>
            </p:spPr>
            <p:txBody>
              <a:bodyPr/>
              <a:lstStyle/>
              <a:p>
                <a:r>
                  <a:rPr lang="en-US">
                    <a:noFill/>
                  </a:rPr>
                  <a:t> </a:t>
                </a:r>
              </a:p>
            </p:txBody>
          </p:sp>
        </mc:Fallback>
      </mc:AlternateContent>
      <p:sp>
        <p:nvSpPr>
          <p:cNvPr id="30" name="Rectangle 29"/>
          <p:cNvSpPr/>
          <p:nvPr/>
        </p:nvSpPr>
        <p:spPr>
          <a:xfrm>
            <a:off x="1286061" y="4484501"/>
            <a:ext cx="6744755" cy="1243161"/>
          </a:xfrm>
          <a:prstGeom prst="rect">
            <a:avLst/>
          </a:prstGeom>
          <a:noFill/>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pic>
        <p:nvPicPr>
          <p:cNvPr id="3" name="Picture 2"/>
          <p:cNvPicPr>
            <a:picLocks noChangeAspect="1"/>
          </p:cNvPicPr>
          <p:nvPr/>
        </p:nvPicPr>
        <p:blipFill>
          <a:blip r:embed="rId4"/>
          <a:stretch>
            <a:fillRect/>
          </a:stretch>
        </p:blipFill>
        <p:spPr>
          <a:xfrm>
            <a:off x="102680" y="2240692"/>
            <a:ext cx="4757166" cy="1979690"/>
          </a:xfrm>
          <a:prstGeom prst="rect">
            <a:avLst/>
          </a:prstGeom>
        </p:spPr>
      </p:pic>
      <p:sp>
        <p:nvSpPr>
          <p:cNvPr id="4" name="Rectangle 3"/>
          <p:cNvSpPr/>
          <p:nvPr/>
        </p:nvSpPr>
        <p:spPr>
          <a:xfrm>
            <a:off x="634313" y="2812810"/>
            <a:ext cx="110825"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5"/>
          <a:stretch>
            <a:fillRect/>
          </a:stretch>
        </p:blipFill>
        <p:spPr>
          <a:xfrm>
            <a:off x="5178723" y="720000"/>
            <a:ext cx="3461277" cy="2201315"/>
          </a:xfrm>
          <a:prstGeom prst="rect">
            <a:avLst/>
          </a:prstGeom>
        </p:spPr>
      </p:pic>
    </p:spTree>
    <p:extLst>
      <p:ext uri="{BB962C8B-B14F-4D97-AF65-F5344CB8AC3E}">
        <p14:creationId xmlns:p14="http://schemas.microsoft.com/office/powerpoint/2010/main" val="30804454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4B"/>
                </a:solidFill>
              </a:rPr>
              <a:t>1. What is STA?</a:t>
            </a:r>
            <a:endParaRPr lang="en-US" dirty="0">
              <a:solidFill>
                <a:srgbClr val="FF004B"/>
              </a:solidFill>
            </a:endParaRPr>
          </a:p>
        </p:txBody>
      </p:sp>
    </p:spTree>
    <p:extLst>
      <p:ext uri="{BB962C8B-B14F-4D97-AF65-F5344CB8AC3E}">
        <p14:creationId xmlns:p14="http://schemas.microsoft.com/office/powerpoint/2010/main" val="96806399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74312" y="1965913"/>
            <a:ext cx="5219700" cy="2352675"/>
          </a:xfrm>
          <a:prstGeom prst="rect">
            <a:avLst/>
          </a:prstGeom>
        </p:spPr>
      </p:pic>
      <p:sp>
        <p:nvSpPr>
          <p:cNvPr id="2" name="Title 1"/>
          <p:cNvSpPr>
            <a:spLocks noGrp="1"/>
          </p:cNvSpPr>
          <p:nvPr>
            <p:ph type="title"/>
          </p:nvPr>
        </p:nvSpPr>
        <p:spPr/>
        <p:txBody>
          <a:bodyPr/>
          <a:lstStyle/>
          <a:p>
            <a:r>
              <a:rPr lang="en-US" sz="2400" dirty="0"/>
              <a:t>4</a:t>
            </a:r>
            <a:r>
              <a:rPr lang="en-US" sz="2400" dirty="0" smtClean="0"/>
              <a:t>.2. Setup Time Check </a:t>
            </a:r>
            <a:endParaRPr lang="en-US" sz="2400" dirty="0"/>
          </a:p>
        </p:txBody>
      </p:sp>
      <p:sp>
        <p:nvSpPr>
          <p:cNvPr id="11" name="TextBox 10"/>
          <p:cNvSpPr txBox="1"/>
          <p:nvPr/>
        </p:nvSpPr>
        <p:spPr>
          <a:xfrm>
            <a:off x="1552762" y="1653598"/>
            <a:ext cx="1231400" cy="369332"/>
          </a:xfrm>
          <a:prstGeom prst="rect">
            <a:avLst/>
          </a:prstGeom>
          <a:noFill/>
        </p:spPr>
        <p:txBody>
          <a:bodyPr wrap="square" rtlCol="0">
            <a:spAutoFit/>
          </a:bodyPr>
          <a:lstStyle/>
          <a:p>
            <a:r>
              <a:rPr lang="en-US" dirty="0" smtClean="0">
                <a:solidFill>
                  <a:srgbClr val="FF0000"/>
                </a:solidFill>
              </a:rPr>
              <a:t>reg2out</a:t>
            </a:r>
            <a:endParaRPr lang="en-US" dirty="0">
              <a:solidFill>
                <a:srgbClr val="FF0000"/>
              </a:solidFill>
            </a:endParaRPr>
          </a:p>
        </p:txBody>
      </p:sp>
      <mc:AlternateContent xmlns:mc="http://schemas.openxmlformats.org/markup-compatibility/2006" xmlns:a14="http://schemas.microsoft.com/office/drawing/2010/main">
        <mc:Choice Requires="a14">
          <p:sp>
            <p:nvSpPr>
              <p:cNvPr id="29" name="TextBox 28"/>
              <p:cNvSpPr txBox="1"/>
              <p:nvPr/>
            </p:nvSpPr>
            <p:spPr>
              <a:xfrm>
                <a:off x="1286062" y="4484501"/>
                <a:ext cx="6308538" cy="1264577"/>
              </a:xfrm>
              <a:prstGeom prst="rect">
                <a:avLst/>
              </a:prstGeom>
              <a:noFill/>
            </p:spPr>
            <p:txBody>
              <a:bodyPr wrap="square" rtlCol="0">
                <a:spAutoFit/>
              </a:bodyPr>
              <a:lstStyle/>
              <a:p>
                <a:r>
                  <a:rPr lang="en-US" dirty="0" smtClean="0"/>
                  <a:t>Required Time	= -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b="0" i="1" smtClean="0">
                            <a:latin typeface="Cambria Math" panose="02040503050406030204" pitchFamily="18" charset="0"/>
                          </a:rPr>
                          <m:t>𝑜𝑢𝑡𝑝𝑢𝑡</m:t>
                        </m:r>
                        <m:r>
                          <a:rPr lang="en-US" b="0" i="1" smtClean="0">
                            <a:latin typeface="Cambria Math" panose="02040503050406030204" pitchFamily="18" charset="0"/>
                          </a:rPr>
                          <m:t> </m:t>
                        </m:r>
                        <m:r>
                          <a:rPr lang="en-US" b="0" i="1" smtClean="0">
                            <a:latin typeface="Cambria Math" panose="02040503050406030204" pitchFamily="18" charset="0"/>
                          </a:rPr>
                          <m:t>𝑑𝑒𝑙𝑎𝑦</m:t>
                        </m:r>
                      </m:sub>
                    </m:sSub>
                  </m:oMath>
                </a14:m>
                <a:endParaRPr lang="en-US" dirty="0" smtClean="0"/>
              </a:p>
              <a:p>
                <a:r>
                  <a:rPr lang="en-US" dirty="0" smtClean="0"/>
                  <a:t>Arrival Time	=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b="0" i="1" smtClean="0">
                            <a:latin typeface="Cambria Math" panose="02040503050406030204" pitchFamily="18" charset="0"/>
                          </a:rPr>
                          <m:t>𝐶𝑜𝑚𝑏</m:t>
                        </m:r>
                      </m:sub>
                    </m:sSub>
                  </m:oMath>
                </a14:m>
                <a:r>
                  <a:rPr lang="en-US" dirty="0" smtClean="0"/>
                  <a:t>  </a:t>
                </a:r>
              </a:p>
              <a:p>
                <a:r>
                  <a:rPr lang="en-US" dirty="0" smtClean="0"/>
                  <a:t>Slack 		=  Required Time – Arrival Time </a:t>
                </a:r>
              </a:p>
              <a:p>
                <a:r>
                  <a:rPr lang="en-US" dirty="0"/>
                  <a:t>	</a:t>
                </a:r>
                <a:r>
                  <a:rPr lang="en-US" dirty="0" smtClean="0"/>
                  <a:t>	=  -</a:t>
                </a:r>
                <a14:m>
                  <m:oMath xmlns:m="http://schemas.openxmlformats.org/officeDocument/2006/math">
                    <m:r>
                      <a:rPr lang="en-US" b="0" i="0" smtClean="0">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b="0" i="1" smtClean="0">
                            <a:latin typeface="Cambria Math" panose="02040503050406030204" pitchFamily="18" charset="0"/>
                          </a:rPr>
                          <m:t>𝐶𝑜𝑚𝑏</m:t>
                        </m:r>
                      </m:sub>
                    </m:sSub>
                  </m:oMath>
                </a14:m>
                <a:r>
                  <a:rPr lang="en-US" dirty="0" smtClean="0"/>
                  <a:t> -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b="0" i="1" smtClean="0">
                            <a:latin typeface="Cambria Math" panose="02040503050406030204" pitchFamily="18" charset="0"/>
                          </a:rPr>
                          <m:t>𝑜𝑢𝑡𝑝𝑢𝑡</m:t>
                        </m:r>
                        <m:r>
                          <a:rPr lang="en-US" b="0" i="1" smtClean="0">
                            <a:latin typeface="Cambria Math" panose="02040503050406030204" pitchFamily="18" charset="0"/>
                          </a:rPr>
                          <m:t> </m:t>
                        </m:r>
                        <m:r>
                          <a:rPr lang="en-US" b="0" i="1" smtClean="0">
                            <a:latin typeface="Cambria Math" panose="02040503050406030204" pitchFamily="18" charset="0"/>
                          </a:rPr>
                          <m:t>𝑑𝑒𝑙𝑎𝑦</m:t>
                        </m:r>
                      </m:sub>
                    </m:sSub>
                  </m:oMath>
                </a14:m>
                <a:endParaRPr lang="en-US" dirty="0"/>
              </a:p>
            </p:txBody>
          </p:sp>
        </mc:Choice>
        <mc:Fallback xmlns="">
          <p:sp>
            <p:nvSpPr>
              <p:cNvPr id="29" name="TextBox 28"/>
              <p:cNvSpPr txBox="1">
                <a:spLocks noRot="1" noChangeAspect="1" noMove="1" noResize="1" noEditPoints="1" noAdjustHandles="1" noChangeArrowheads="1" noChangeShapeType="1" noTextEdit="1"/>
              </p:cNvSpPr>
              <p:nvPr/>
            </p:nvSpPr>
            <p:spPr>
              <a:xfrm>
                <a:off x="1286062" y="4484501"/>
                <a:ext cx="6308538" cy="1264577"/>
              </a:xfrm>
              <a:prstGeom prst="rect">
                <a:avLst/>
              </a:prstGeom>
              <a:blipFill rotWithShape="0">
                <a:blip r:embed="rId3"/>
                <a:stretch>
                  <a:fillRect l="-870" t="-2415" b="-3865"/>
                </a:stretch>
              </a:blipFill>
            </p:spPr>
            <p:txBody>
              <a:bodyPr/>
              <a:lstStyle/>
              <a:p>
                <a:r>
                  <a:rPr lang="en-US">
                    <a:noFill/>
                  </a:rPr>
                  <a:t> </a:t>
                </a:r>
              </a:p>
            </p:txBody>
          </p:sp>
        </mc:Fallback>
      </mc:AlternateContent>
      <p:sp>
        <p:nvSpPr>
          <p:cNvPr id="30" name="Rectangle 29"/>
          <p:cNvSpPr/>
          <p:nvPr/>
        </p:nvSpPr>
        <p:spPr>
          <a:xfrm>
            <a:off x="1286061" y="4484501"/>
            <a:ext cx="5381439" cy="1243161"/>
          </a:xfrm>
          <a:prstGeom prst="rect">
            <a:avLst/>
          </a:prstGeom>
          <a:noFill/>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pic>
        <p:nvPicPr>
          <p:cNvPr id="3" name="Picture 2"/>
          <p:cNvPicPr>
            <a:picLocks noChangeAspect="1"/>
          </p:cNvPicPr>
          <p:nvPr/>
        </p:nvPicPr>
        <p:blipFill>
          <a:blip r:embed="rId4"/>
          <a:stretch>
            <a:fillRect/>
          </a:stretch>
        </p:blipFill>
        <p:spPr>
          <a:xfrm>
            <a:off x="5313405" y="735867"/>
            <a:ext cx="3720086" cy="1835461"/>
          </a:xfrm>
          <a:prstGeom prst="rect">
            <a:avLst/>
          </a:prstGeom>
        </p:spPr>
      </p:pic>
      <p:sp>
        <p:nvSpPr>
          <p:cNvPr id="8" name="Rectangle 7"/>
          <p:cNvSpPr/>
          <p:nvPr/>
        </p:nvSpPr>
        <p:spPr>
          <a:xfrm>
            <a:off x="4440331" y="2722194"/>
            <a:ext cx="110825"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3151438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4</a:t>
            </a:r>
            <a:r>
              <a:rPr lang="en-US" sz="2400" dirty="0" smtClean="0"/>
              <a:t>.2. Setup Time Check </a:t>
            </a:r>
            <a:endParaRPr lang="en-US" sz="2400" dirty="0"/>
          </a:p>
        </p:txBody>
      </p:sp>
      <p:sp>
        <p:nvSpPr>
          <p:cNvPr id="11" name="TextBox 10"/>
          <p:cNvSpPr txBox="1"/>
          <p:nvPr/>
        </p:nvSpPr>
        <p:spPr>
          <a:xfrm>
            <a:off x="1552762" y="1653598"/>
            <a:ext cx="1231400" cy="369332"/>
          </a:xfrm>
          <a:prstGeom prst="rect">
            <a:avLst/>
          </a:prstGeom>
          <a:noFill/>
        </p:spPr>
        <p:txBody>
          <a:bodyPr wrap="square" rtlCol="0">
            <a:spAutoFit/>
          </a:bodyPr>
          <a:lstStyle/>
          <a:p>
            <a:r>
              <a:rPr lang="en-US" dirty="0" smtClean="0">
                <a:solidFill>
                  <a:srgbClr val="FF0000"/>
                </a:solidFill>
              </a:rPr>
              <a:t>in2out</a:t>
            </a:r>
            <a:endParaRPr lang="en-US" dirty="0">
              <a:solidFill>
                <a:srgbClr val="FF0000"/>
              </a:solidFill>
            </a:endParaRPr>
          </a:p>
        </p:txBody>
      </p:sp>
      <mc:AlternateContent xmlns:mc="http://schemas.openxmlformats.org/markup-compatibility/2006" xmlns:a14="http://schemas.microsoft.com/office/drawing/2010/main">
        <mc:Choice Requires="a14">
          <p:sp>
            <p:nvSpPr>
              <p:cNvPr id="29" name="TextBox 28"/>
              <p:cNvSpPr txBox="1"/>
              <p:nvPr/>
            </p:nvSpPr>
            <p:spPr>
              <a:xfrm>
                <a:off x="1286062" y="4484501"/>
                <a:ext cx="5823398" cy="1266116"/>
              </a:xfrm>
              <a:prstGeom prst="rect">
                <a:avLst/>
              </a:prstGeom>
              <a:noFill/>
            </p:spPr>
            <p:txBody>
              <a:bodyPr wrap="square" rtlCol="0">
                <a:spAutoFit/>
              </a:bodyPr>
              <a:lstStyle/>
              <a:p>
                <a:r>
                  <a:rPr lang="en-US" dirty="0" smtClean="0"/>
                  <a:t>Required Time	= -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b="0" i="1" smtClean="0">
                            <a:latin typeface="Cambria Math" panose="02040503050406030204" pitchFamily="18" charset="0"/>
                          </a:rPr>
                          <m:t>𝑜𝑢𝑡𝑝𝑢𝑡</m:t>
                        </m:r>
                        <m:r>
                          <a:rPr lang="en-US" b="0" i="1" smtClean="0">
                            <a:latin typeface="Cambria Math" panose="02040503050406030204" pitchFamily="18" charset="0"/>
                          </a:rPr>
                          <m:t> </m:t>
                        </m:r>
                        <m:r>
                          <a:rPr lang="en-US" b="0" i="1" smtClean="0">
                            <a:latin typeface="Cambria Math" panose="02040503050406030204" pitchFamily="18" charset="0"/>
                          </a:rPr>
                          <m:t>𝑑𝑒𝑙𝑎𝑦</m:t>
                        </m:r>
                      </m:sub>
                    </m:sSub>
                  </m:oMath>
                </a14:m>
                <a:endParaRPr lang="en-US" dirty="0" smtClean="0"/>
              </a:p>
              <a:p>
                <a:r>
                  <a:rPr lang="en-US" dirty="0" smtClean="0"/>
                  <a:t>Arrival Time	=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b="0" i="1" smtClean="0">
                            <a:latin typeface="Cambria Math" panose="02040503050406030204" pitchFamily="18" charset="0"/>
                          </a:rPr>
                          <m:t>𝐶𝑜𝑚𝑏</m:t>
                        </m:r>
                      </m:sub>
                    </m:sSub>
                  </m:oMath>
                </a14:m>
                <a:r>
                  <a:rPr lang="en-US" dirty="0" smtClean="0"/>
                  <a:t>  </a:t>
                </a:r>
              </a:p>
              <a:p>
                <a:r>
                  <a:rPr lang="en-US" dirty="0" smtClean="0"/>
                  <a:t>Slack 		=  Required Time – Arrival Time </a:t>
                </a:r>
              </a:p>
              <a:p>
                <a:r>
                  <a:rPr lang="en-US" dirty="0"/>
                  <a:t>	</a:t>
                </a:r>
                <a:r>
                  <a:rPr lang="en-US" dirty="0" smtClean="0"/>
                  <a:t>	=  -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b="0" i="1" smtClean="0">
                            <a:latin typeface="Cambria Math" panose="02040503050406030204" pitchFamily="18" charset="0"/>
                          </a:rPr>
                          <m:t>𝐶𝑜𝑚𝑏</m:t>
                        </m:r>
                      </m:sub>
                    </m:sSub>
                  </m:oMath>
                </a14:m>
                <a:r>
                  <a:rPr lang="en-US" dirty="0" smtClean="0"/>
                  <a:t> -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b="0" i="1" smtClean="0">
                            <a:latin typeface="Cambria Math" panose="02040503050406030204" pitchFamily="18" charset="0"/>
                          </a:rPr>
                          <m:t>𝑜𝑢𝑡𝑝𝑢𝑡</m:t>
                        </m:r>
                        <m:r>
                          <a:rPr lang="en-US" b="0" i="1" smtClean="0">
                            <a:latin typeface="Cambria Math" panose="02040503050406030204" pitchFamily="18" charset="0"/>
                          </a:rPr>
                          <m:t> </m:t>
                        </m:r>
                        <m:r>
                          <a:rPr lang="en-US" b="0" i="1" smtClean="0">
                            <a:latin typeface="Cambria Math" panose="02040503050406030204" pitchFamily="18" charset="0"/>
                          </a:rPr>
                          <m:t>𝑑𝑒𝑙𝑎𝑦</m:t>
                        </m:r>
                      </m:sub>
                    </m:sSub>
                  </m:oMath>
                </a14:m>
                <a:endParaRPr lang="en-US" dirty="0"/>
              </a:p>
            </p:txBody>
          </p:sp>
        </mc:Choice>
        <mc:Fallback xmlns="">
          <p:sp>
            <p:nvSpPr>
              <p:cNvPr id="29" name="TextBox 28"/>
              <p:cNvSpPr txBox="1">
                <a:spLocks noRot="1" noChangeAspect="1" noMove="1" noResize="1" noEditPoints="1" noAdjustHandles="1" noChangeArrowheads="1" noChangeShapeType="1" noTextEdit="1"/>
              </p:cNvSpPr>
              <p:nvPr/>
            </p:nvSpPr>
            <p:spPr>
              <a:xfrm>
                <a:off x="1286062" y="4484501"/>
                <a:ext cx="5823398" cy="1266116"/>
              </a:xfrm>
              <a:prstGeom prst="rect">
                <a:avLst/>
              </a:prstGeom>
              <a:blipFill rotWithShape="0">
                <a:blip r:embed="rId2"/>
                <a:stretch>
                  <a:fillRect l="-942" t="-2415" b="-3865"/>
                </a:stretch>
              </a:blipFill>
            </p:spPr>
            <p:txBody>
              <a:bodyPr/>
              <a:lstStyle/>
              <a:p>
                <a:r>
                  <a:rPr lang="en-US">
                    <a:noFill/>
                  </a:rPr>
                  <a:t> </a:t>
                </a:r>
              </a:p>
            </p:txBody>
          </p:sp>
        </mc:Fallback>
      </mc:AlternateContent>
      <p:sp>
        <p:nvSpPr>
          <p:cNvPr id="30" name="Rectangle 29"/>
          <p:cNvSpPr/>
          <p:nvPr/>
        </p:nvSpPr>
        <p:spPr>
          <a:xfrm>
            <a:off x="1286061" y="4484501"/>
            <a:ext cx="5823399" cy="1243161"/>
          </a:xfrm>
          <a:prstGeom prst="rect">
            <a:avLst/>
          </a:prstGeom>
          <a:noFill/>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pic>
        <p:nvPicPr>
          <p:cNvPr id="3" name="Picture 2"/>
          <p:cNvPicPr>
            <a:picLocks noChangeAspect="1"/>
          </p:cNvPicPr>
          <p:nvPr/>
        </p:nvPicPr>
        <p:blipFill>
          <a:blip r:embed="rId3"/>
          <a:stretch>
            <a:fillRect/>
          </a:stretch>
        </p:blipFill>
        <p:spPr>
          <a:xfrm>
            <a:off x="250574" y="2147115"/>
            <a:ext cx="4220745" cy="1990270"/>
          </a:xfrm>
          <a:prstGeom prst="rect">
            <a:avLst/>
          </a:prstGeom>
        </p:spPr>
      </p:pic>
      <p:pic>
        <p:nvPicPr>
          <p:cNvPr id="4" name="Picture 3"/>
          <p:cNvPicPr>
            <a:picLocks noChangeAspect="1"/>
          </p:cNvPicPr>
          <p:nvPr/>
        </p:nvPicPr>
        <p:blipFill>
          <a:blip r:embed="rId4"/>
          <a:stretch>
            <a:fillRect/>
          </a:stretch>
        </p:blipFill>
        <p:spPr>
          <a:xfrm>
            <a:off x="5352155" y="741154"/>
            <a:ext cx="3563760" cy="2199754"/>
          </a:xfrm>
          <a:prstGeom prst="rect">
            <a:avLst/>
          </a:prstGeom>
        </p:spPr>
      </p:pic>
    </p:spTree>
    <p:extLst>
      <p:ext uri="{BB962C8B-B14F-4D97-AF65-F5344CB8AC3E}">
        <p14:creationId xmlns:p14="http://schemas.microsoft.com/office/powerpoint/2010/main" val="11717669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p:cNvPicPr>
            <a:picLocks noChangeAspect="1"/>
          </p:cNvPicPr>
          <p:nvPr/>
        </p:nvPicPr>
        <p:blipFill>
          <a:blip r:embed="rId2"/>
          <a:stretch>
            <a:fillRect/>
          </a:stretch>
        </p:blipFill>
        <p:spPr>
          <a:xfrm>
            <a:off x="142599" y="2097132"/>
            <a:ext cx="4717401" cy="2313166"/>
          </a:xfrm>
          <a:prstGeom prst="rect">
            <a:avLst/>
          </a:prstGeom>
        </p:spPr>
      </p:pic>
      <p:sp>
        <p:nvSpPr>
          <p:cNvPr id="2" name="Title 1"/>
          <p:cNvSpPr>
            <a:spLocks noGrp="1"/>
          </p:cNvSpPr>
          <p:nvPr>
            <p:ph type="title"/>
          </p:nvPr>
        </p:nvSpPr>
        <p:spPr/>
        <p:txBody>
          <a:bodyPr/>
          <a:lstStyle/>
          <a:p>
            <a:r>
              <a:rPr lang="en-US" sz="2400" dirty="0"/>
              <a:t>4</a:t>
            </a:r>
            <a:r>
              <a:rPr lang="en-US" sz="2400" dirty="0" smtClean="0"/>
              <a:t>.3. Hold Time Check </a:t>
            </a:r>
            <a:endParaRPr lang="en-US" sz="2400" dirty="0"/>
          </a:p>
        </p:txBody>
      </p:sp>
      <p:sp>
        <p:nvSpPr>
          <p:cNvPr id="11" name="TextBox 10"/>
          <p:cNvSpPr txBox="1"/>
          <p:nvPr/>
        </p:nvSpPr>
        <p:spPr>
          <a:xfrm>
            <a:off x="1552762" y="1653598"/>
            <a:ext cx="1231400" cy="369332"/>
          </a:xfrm>
          <a:prstGeom prst="rect">
            <a:avLst/>
          </a:prstGeom>
          <a:noFill/>
        </p:spPr>
        <p:txBody>
          <a:bodyPr wrap="square" rtlCol="0">
            <a:spAutoFit/>
          </a:bodyPr>
          <a:lstStyle/>
          <a:p>
            <a:r>
              <a:rPr lang="en-US" dirty="0" smtClean="0">
                <a:solidFill>
                  <a:srgbClr val="FF0000"/>
                </a:solidFill>
              </a:rPr>
              <a:t>reg2reg</a:t>
            </a:r>
            <a:endParaRPr lang="en-US" dirty="0">
              <a:solidFill>
                <a:srgbClr val="FF0000"/>
              </a:solidFill>
            </a:endParaRPr>
          </a:p>
        </p:txBody>
      </p:sp>
      <mc:AlternateContent xmlns:mc="http://schemas.openxmlformats.org/markup-compatibility/2006" xmlns:a14="http://schemas.microsoft.com/office/drawing/2010/main">
        <mc:Choice Requires="a14">
          <p:sp>
            <p:nvSpPr>
              <p:cNvPr id="29" name="TextBox 28"/>
              <p:cNvSpPr txBox="1"/>
              <p:nvPr/>
            </p:nvSpPr>
            <p:spPr>
              <a:xfrm>
                <a:off x="1286062" y="4484501"/>
                <a:ext cx="5952938" cy="1243161"/>
              </a:xfrm>
              <a:prstGeom prst="rect">
                <a:avLst/>
              </a:prstGeom>
              <a:noFill/>
            </p:spPr>
            <p:txBody>
              <a:bodyPr wrap="square" rtlCol="0">
                <a:spAutoFit/>
              </a:bodyPr>
              <a:lstStyle/>
              <a:p>
                <a:r>
                  <a:rPr lang="en-US" dirty="0" smtClean="0"/>
                  <a:t>Arrival Time	=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𝑙𝑎𝑢𝑛𝑐h</m:t>
                        </m:r>
                      </m:sub>
                    </m:sSub>
                  </m:oMath>
                </a14:m>
                <a:r>
                  <a:rPr lang="en-US" dirty="0"/>
                  <a:t> +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𝐶𝑜𝑚𝑏</m:t>
                        </m:r>
                      </m:sub>
                    </m:sSub>
                  </m:oMath>
                </a14:m>
                <a:endParaRPr lang="en-US" dirty="0" smtClean="0"/>
              </a:p>
              <a:p>
                <a:r>
                  <a:rPr lang="en-US" dirty="0" smtClean="0"/>
                  <a:t>Required Time	=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𝑐𝑎𝑝𝑡𝑢𝑟𝑒</m:t>
                        </m:r>
                        <m:r>
                          <a:rPr lang="en-US" b="0" i="1" smtClean="0">
                            <a:latin typeface="Cambria Math" panose="02040503050406030204" pitchFamily="18" charset="0"/>
                          </a:rPr>
                          <m:t> </m:t>
                        </m:r>
                      </m:sub>
                    </m:sSub>
                  </m:oMath>
                </a14:m>
                <a:r>
                  <a:rPr lang="en-US" dirty="0" smtClean="0"/>
                  <a:t> +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b="0" i="1" smtClean="0">
                            <a:latin typeface="Cambria Math" panose="02040503050406030204" pitchFamily="18" charset="0"/>
                          </a:rPr>
                          <m:t>h𝑜𝑙𝑑</m:t>
                        </m:r>
                      </m:sub>
                    </m:sSub>
                  </m:oMath>
                </a14:m>
                <a:endParaRPr lang="en-US" dirty="0" smtClean="0"/>
              </a:p>
              <a:p>
                <a:r>
                  <a:rPr lang="en-US" dirty="0" smtClean="0"/>
                  <a:t>Slack 		=  Arrival Time – Required Time </a:t>
                </a:r>
              </a:p>
              <a:p>
                <a:r>
                  <a:rPr lang="en-US" dirty="0"/>
                  <a:t>	</a:t>
                </a:r>
                <a:r>
                  <a:rPr lang="en-US" dirty="0" smtClean="0"/>
                  <a:t>	=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𝑙𝑎𝑢𝑛𝑐h</m:t>
                        </m:r>
                      </m:sub>
                    </m:sSub>
                  </m:oMath>
                </a14:m>
                <a:r>
                  <a:rPr lang="en-US" dirty="0"/>
                  <a:t> +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𝐶𝑜𝑚𝑏</m:t>
                        </m:r>
                      </m:sub>
                    </m:sSub>
                  </m:oMath>
                </a14:m>
                <a:r>
                  <a:rPr lang="en-US" dirty="0" smtClean="0"/>
                  <a:t> -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𝑐𝑎𝑝𝑡𝑢𝑟𝑒</m:t>
                        </m:r>
                        <m:r>
                          <a:rPr lang="en-US" i="1">
                            <a:latin typeface="Cambria Math" panose="02040503050406030204" pitchFamily="18" charset="0"/>
                          </a:rPr>
                          <m:t> </m:t>
                        </m:r>
                      </m:sub>
                    </m:sSub>
                  </m:oMath>
                </a14:m>
                <a:r>
                  <a:rPr lang="en-US" dirty="0"/>
                  <a:t> </a:t>
                </a:r>
                <a:r>
                  <a:rPr lang="en-US" dirty="0" smtClean="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h𝑜𝑙𝑑</m:t>
                        </m:r>
                      </m:sub>
                    </m:sSub>
                  </m:oMath>
                </a14:m>
                <a:endParaRPr lang="en-US" dirty="0"/>
              </a:p>
            </p:txBody>
          </p:sp>
        </mc:Choice>
        <mc:Fallback xmlns="">
          <p:sp>
            <p:nvSpPr>
              <p:cNvPr id="29" name="TextBox 28"/>
              <p:cNvSpPr txBox="1">
                <a:spLocks noRot="1" noChangeAspect="1" noMove="1" noResize="1" noEditPoints="1" noAdjustHandles="1" noChangeArrowheads="1" noChangeShapeType="1" noTextEdit="1"/>
              </p:cNvSpPr>
              <p:nvPr/>
            </p:nvSpPr>
            <p:spPr>
              <a:xfrm>
                <a:off x="1286062" y="4484501"/>
                <a:ext cx="5952938" cy="1243161"/>
              </a:xfrm>
              <a:prstGeom prst="rect">
                <a:avLst/>
              </a:prstGeom>
              <a:blipFill rotWithShape="0">
                <a:blip r:embed="rId3"/>
                <a:stretch>
                  <a:fillRect l="-921" t="-2941" b="-5392"/>
                </a:stretch>
              </a:blipFill>
            </p:spPr>
            <p:txBody>
              <a:bodyPr/>
              <a:lstStyle/>
              <a:p>
                <a:r>
                  <a:rPr lang="en-US">
                    <a:noFill/>
                  </a:rPr>
                  <a:t> </a:t>
                </a:r>
              </a:p>
            </p:txBody>
          </p:sp>
        </mc:Fallback>
      </mc:AlternateContent>
      <p:sp>
        <p:nvSpPr>
          <p:cNvPr id="30" name="Rectangle 29"/>
          <p:cNvSpPr/>
          <p:nvPr/>
        </p:nvSpPr>
        <p:spPr>
          <a:xfrm>
            <a:off x="1286062" y="4484501"/>
            <a:ext cx="5521138" cy="1243161"/>
          </a:xfrm>
          <a:prstGeom prst="rect">
            <a:avLst/>
          </a:prstGeom>
          <a:noFill/>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pic>
        <p:nvPicPr>
          <p:cNvPr id="3" name="Picture 2"/>
          <p:cNvPicPr>
            <a:picLocks noChangeAspect="1"/>
          </p:cNvPicPr>
          <p:nvPr/>
        </p:nvPicPr>
        <p:blipFill>
          <a:blip r:embed="rId4"/>
          <a:stretch>
            <a:fillRect/>
          </a:stretch>
        </p:blipFill>
        <p:spPr>
          <a:xfrm>
            <a:off x="5332762" y="728965"/>
            <a:ext cx="3811238" cy="2529276"/>
          </a:xfrm>
          <a:prstGeom prst="rect">
            <a:avLst/>
          </a:prstGeom>
        </p:spPr>
      </p:pic>
    </p:spTree>
    <p:extLst>
      <p:ext uri="{BB962C8B-B14F-4D97-AF65-F5344CB8AC3E}">
        <p14:creationId xmlns:p14="http://schemas.microsoft.com/office/powerpoint/2010/main" val="322192194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4</a:t>
            </a:r>
            <a:r>
              <a:rPr lang="en-US" sz="2400" dirty="0" smtClean="0"/>
              <a:t>.3. Hold Time Check </a:t>
            </a:r>
            <a:endParaRPr lang="en-US" sz="2400" dirty="0"/>
          </a:p>
        </p:txBody>
      </p:sp>
      <p:sp>
        <p:nvSpPr>
          <p:cNvPr id="11" name="TextBox 10"/>
          <p:cNvSpPr txBox="1"/>
          <p:nvPr/>
        </p:nvSpPr>
        <p:spPr>
          <a:xfrm>
            <a:off x="1552762" y="1653598"/>
            <a:ext cx="1231400" cy="369332"/>
          </a:xfrm>
          <a:prstGeom prst="rect">
            <a:avLst/>
          </a:prstGeom>
          <a:noFill/>
        </p:spPr>
        <p:txBody>
          <a:bodyPr wrap="square" rtlCol="0">
            <a:spAutoFit/>
          </a:bodyPr>
          <a:lstStyle/>
          <a:p>
            <a:r>
              <a:rPr lang="en-US" dirty="0" smtClean="0">
                <a:solidFill>
                  <a:srgbClr val="FF0000"/>
                </a:solidFill>
              </a:rPr>
              <a:t>in2reg</a:t>
            </a:r>
            <a:endParaRPr lang="en-US" dirty="0">
              <a:solidFill>
                <a:srgbClr val="FF0000"/>
              </a:solidFill>
            </a:endParaRPr>
          </a:p>
        </p:txBody>
      </p:sp>
      <mc:AlternateContent xmlns:mc="http://schemas.openxmlformats.org/markup-compatibility/2006" xmlns:a14="http://schemas.microsoft.com/office/drawing/2010/main">
        <mc:Choice Requires="a14">
          <p:sp>
            <p:nvSpPr>
              <p:cNvPr id="29" name="TextBox 28"/>
              <p:cNvSpPr txBox="1"/>
              <p:nvPr/>
            </p:nvSpPr>
            <p:spPr>
              <a:xfrm>
                <a:off x="1286061" y="4484501"/>
                <a:ext cx="6372039" cy="1243161"/>
              </a:xfrm>
              <a:prstGeom prst="rect">
                <a:avLst/>
              </a:prstGeom>
              <a:noFill/>
            </p:spPr>
            <p:txBody>
              <a:bodyPr wrap="square" rtlCol="0">
                <a:spAutoFit/>
              </a:bodyPr>
              <a:lstStyle/>
              <a:p>
                <a:r>
                  <a:rPr lang="en-US" dirty="0" smtClean="0"/>
                  <a:t>Arrival Time	=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𝐶𝑜𝑚𝑏</m:t>
                        </m:r>
                      </m:sub>
                    </m:sSub>
                  </m:oMath>
                </a14:m>
                <a:r>
                  <a:rPr lang="en-US" dirty="0" smtClean="0"/>
                  <a:t> + input delay</a:t>
                </a:r>
              </a:p>
              <a:p>
                <a:r>
                  <a:rPr lang="en-US" dirty="0" smtClean="0"/>
                  <a:t>Required Time	=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𝑐𝑎𝑝𝑡𝑢𝑟𝑒</m:t>
                        </m:r>
                        <m:r>
                          <a:rPr lang="en-US" b="0" i="1" smtClean="0">
                            <a:latin typeface="Cambria Math" panose="02040503050406030204" pitchFamily="18" charset="0"/>
                          </a:rPr>
                          <m:t> </m:t>
                        </m:r>
                      </m:sub>
                    </m:sSub>
                  </m:oMath>
                </a14:m>
                <a:r>
                  <a:rPr lang="en-US" dirty="0" smtClean="0"/>
                  <a:t> +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b="0" i="1" smtClean="0">
                            <a:latin typeface="Cambria Math" panose="02040503050406030204" pitchFamily="18" charset="0"/>
                          </a:rPr>
                          <m:t>h𝑜𝑙𝑑</m:t>
                        </m:r>
                      </m:sub>
                    </m:sSub>
                  </m:oMath>
                </a14:m>
                <a:endParaRPr lang="en-US" dirty="0" smtClean="0"/>
              </a:p>
              <a:p>
                <a:r>
                  <a:rPr lang="en-US" dirty="0" smtClean="0"/>
                  <a:t>Slack 		=  Arrival Time </a:t>
                </a:r>
                <a:r>
                  <a:rPr lang="en-US" dirty="0"/>
                  <a:t>- Required Time </a:t>
                </a:r>
                <a:r>
                  <a:rPr lang="en-US" dirty="0" smtClean="0"/>
                  <a:t> </a:t>
                </a:r>
              </a:p>
              <a:p>
                <a:r>
                  <a:rPr lang="en-US" dirty="0"/>
                  <a:t>	</a:t>
                </a:r>
                <a:r>
                  <a:rPr lang="en-US" dirty="0" smtClean="0"/>
                  <a:t>	=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𝐶𝑜𝑚𝑏</m:t>
                        </m:r>
                      </m:sub>
                    </m:sSub>
                  </m:oMath>
                </a14:m>
                <a:r>
                  <a:rPr lang="en-US" dirty="0" smtClean="0"/>
                  <a:t> </a:t>
                </a:r>
                <a:r>
                  <a:rPr lang="en-US" dirty="0"/>
                  <a:t>+ input delay -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𝑐𝑎𝑝𝑡𝑢𝑟𝑒</m:t>
                        </m:r>
                        <m:r>
                          <a:rPr lang="en-US" i="1">
                            <a:latin typeface="Cambria Math" panose="02040503050406030204" pitchFamily="18" charset="0"/>
                          </a:rPr>
                          <m:t> </m:t>
                        </m:r>
                      </m:sub>
                    </m:sSub>
                    <m:r>
                      <a:rPr lang="en-US" b="0" i="1" smtClean="0">
                        <a:latin typeface="Cambria Math" panose="02040503050406030204" pitchFamily="18" charset="0"/>
                      </a:rPr>
                      <m:t> </m:t>
                    </m:r>
                  </m:oMath>
                </a14:m>
                <a:r>
                  <a:rPr lang="en-US" dirty="0" smtClean="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h𝑜𝑙𝑑</m:t>
                        </m:r>
                      </m:sub>
                    </m:sSub>
                  </m:oMath>
                </a14:m>
                <a:endParaRPr lang="en-US" dirty="0"/>
              </a:p>
            </p:txBody>
          </p:sp>
        </mc:Choice>
        <mc:Fallback xmlns="">
          <p:sp>
            <p:nvSpPr>
              <p:cNvPr id="29" name="TextBox 28"/>
              <p:cNvSpPr txBox="1">
                <a:spLocks noRot="1" noChangeAspect="1" noMove="1" noResize="1" noEditPoints="1" noAdjustHandles="1" noChangeArrowheads="1" noChangeShapeType="1" noTextEdit="1"/>
              </p:cNvSpPr>
              <p:nvPr/>
            </p:nvSpPr>
            <p:spPr>
              <a:xfrm>
                <a:off x="1286061" y="4484501"/>
                <a:ext cx="6372039" cy="1243161"/>
              </a:xfrm>
              <a:prstGeom prst="rect">
                <a:avLst/>
              </a:prstGeom>
              <a:blipFill rotWithShape="0">
                <a:blip r:embed="rId2"/>
                <a:stretch>
                  <a:fillRect l="-861" t="-2941" b="-5392"/>
                </a:stretch>
              </a:blipFill>
            </p:spPr>
            <p:txBody>
              <a:bodyPr/>
              <a:lstStyle/>
              <a:p>
                <a:r>
                  <a:rPr lang="en-US">
                    <a:noFill/>
                  </a:rPr>
                  <a:t> </a:t>
                </a:r>
              </a:p>
            </p:txBody>
          </p:sp>
        </mc:Fallback>
      </mc:AlternateContent>
      <p:sp>
        <p:nvSpPr>
          <p:cNvPr id="30" name="Rectangle 29"/>
          <p:cNvSpPr/>
          <p:nvPr/>
        </p:nvSpPr>
        <p:spPr>
          <a:xfrm>
            <a:off x="1286061" y="4484501"/>
            <a:ext cx="5885704" cy="1243161"/>
          </a:xfrm>
          <a:prstGeom prst="rect">
            <a:avLst/>
          </a:prstGeom>
          <a:noFill/>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pic>
        <p:nvPicPr>
          <p:cNvPr id="3" name="Picture 2"/>
          <p:cNvPicPr>
            <a:picLocks noChangeAspect="1"/>
          </p:cNvPicPr>
          <p:nvPr/>
        </p:nvPicPr>
        <p:blipFill>
          <a:blip r:embed="rId3"/>
          <a:stretch>
            <a:fillRect/>
          </a:stretch>
        </p:blipFill>
        <p:spPr>
          <a:xfrm>
            <a:off x="155238" y="2159691"/>
            <a:ext cx="5257847" cy="2188048"/>
          </a:xfrm>
          <a:prstGeom prst="rect">
            <a:avLst/>
          </a:prstGeom>
        </p:spPr>
      </p:pic>
      <p:sp>
        <p:nvSpPr>
          <p:cNvPr id="4" name="Rectangle 3"/>
          <p:cNvSpPr/>
          <p:nvPr/>
        </p:nvSpPr>
        <p:spPr>
          <a:xfrm>
            <a:off x="800744" y="2793142"/>
            <a:ext cx="55991"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4"/>
          <a:stretch>
            <a:fillRect/>
          </a:stretch>
        </p:blipFill>
        <p:spPr>
          <a:xfrm>
            <a:off x="5321642" y="720001"/>
            <a:ext cx="3791119" cy="2331026"/>
          </a:xfrm>
          <a:prstGeom prst="rect">
            <a:avLst/>
          </a:prstGeom>
        </p:spPr>
      </p:pic>
    </p:spTree>
    <p:extLst>
      <p:ext uri="{BB962C8B-B14F-4D97-AF65-F5344CB8AC3E}">
        <p14:creationId xmlns:p14="http://schemas.microsoft.com/office/powerpoint/2010/main" val="265542222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0" y="2130800"/>
            <a:ext cx="5219700" cy="2352675"/>
          </a:xfrm>
          <a:prstGeom prst="rect">
            <a:avLst/>
          </a:prstGeom>
        </p:spPr>
      </p:pic>
      <p:sp>
        <p:nvSpPr>
          <p:cNvPr id="2" name="Title 1"/>
          <p:cNvSpPr>
            <a:spLocks noGrp="1"/>
          </p:cNvSpPr>
          <p:nvPr>
            <p:ph type="title"/>
          </p:nvPr>
        </p:nvSpPr>
        <p:spPr/>
        <p:txBody>
          <a:bodyPr/>
          <a:lstStyle/>
          <a:p>
            <a:r>
              <a:rPr lang="en-US" sz="2400" dirty="0"/>
              <a:t>4</a:t>
            </a:r>
            <a:r>
              <a:rPr lang="en-US" sz="2400" dirty="0" smtClean="0"/>
              <a:t>.3. Hold Time Check </a:t>
            </a:r>
            <a:endParaRPr lang="en-US" sz="2400" dirty="0"/>
          </a:p>
        </p:txBody>
      </p:sp>
      <p:sp>
        <p:nvSpPr>
          <p:cNvPr id="11" name="TextBox 10"/>
          <p:cNvSpPr txBox="1"/>
          <p:nvPr/>
        </p:nvSpPr>
        <p:spPr>
          <a:xfrm>
            <a:off x="1552762" y="1653598"/>
            <a:ext cx="1231400" cy="369332"/>
          </a:xfrm>
          <a:prstGeom prst="rect">
            <a:avLst/>
          </a:prstGeom>
          <a:noFill/>
        </p:spPr>
        <p:txBody>
          <a:bodyPr wrap="square" rtlCol="0">
            <a:spAutoFit/>
          </a:bodyPr>
          <a:lstStyle/>
          <a:p>
            <a:r>
              <a:rPr lang="en-US" dirty="0" smtClean="0">
                <a:solidFill>
                  <a:srgbClr val="FF0000"/>
                </a:solidFill>
              </a:rPr>
              <a:t>reg2out</a:t>
            </a:r>
            <a:endParaRPr lang="en-US" dirty="0">
              <a:solidFill>
                <a:srgbClr val="FF0000"/>
              </a:solidFill>
            </a:endParaRPr>
          </a:p>
        </p:txBody>
      </p:sp>
      <mc:AlternateContent xmlns:mc="http://schemas.openxmlformats.org/markup-compatibility/2006" xmlns:a14="http://schemas.microsoft.com/office/drawing/2010/main">
        <mc:Choice Requires="a14">
          <p:sp>
            <p:nvSpPr>
              <p:cNvPr id="29" name="TextBox 28"/>
              <p:cNvSpPr txBox="1"/>
              <p:nvPr/>
            </p:nvSpPr>
            <p:spPr>
              <a:xfrm>
                <a:off x="1286062" y="4484501"/>
                <a:ext cx="6308538" cy="1244187"/>
              </a:xfrm>
              <a:prstGeom prst="rect">
                <a:avLst/>
              </a:prstGeom>
              <a:noFill/>
            </p:spPr>
            <p:txBody>
              <a:bodyPr wrap="square" rtlCol="0">
                <a:spAutoFit/>
              </a:bodyPr>
              <a:lstStyle/>
              <a:p>
                <a:r>
                  <a:rPr lang="en-US" dirty="0"/>
                  <a:t>Arrival Time	=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𝐶𝑜𝑚𝑏</m:t>
                        </m:r>
                      </m:sub>
                    </m:sSub>
                  </m:oMath>
                </a14:m>
                <a:endParaRPr lang="en-US" dirty="0" smtClean="0"/>
              </a:p>
              <a:p>
                <a:r>
                  <a:rPr lang="en-US" dirty="0" smtClean="0"/>
                  <a:t>Required Time	= -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b="0" i="1" smtClean="0">
                            <a:latin typeface="Cambria Math" panose="02040503050406030204" pitchFamily="18" charset="0"/>
                          </a:rPr>
                          <m:t>𝑜𝑢𝑡𝑝𝑢𝑡</m:t>
                        </m:r>
                        <m:r>
                          <a:rPr lang="en-US" b="0" i="1" smtClean="0">
                            <a:latin typeface="Cambria Math" panose="02040503050406030204" pitchFamily="18" charset="0"/>
                          </a:rPr>
                          <m:t> </m:t>
                        </m:r>
                        <m:r>
                          <a:rPr lang="en-US" b="0" i="1" smtClean="0">
                            <a:latin typeface="Cambria Math" panose="02040503050406030204" pitchFamily="18" charset="0"/>
                          </a:rPr>
                          <m:t>𝑑𝑒𝑙𝑎𝑦</m:t>
                        </m:r>
                      </m:sub>
                    </m:sSub>
                  </m:oMath>
                </a14:m>
                <a:endParaRPr lang="en-US" dirty="0" smtClean="0"/>
              </a:p>
              <a:p>
                <a:r>
                  <a:rPr lang="en-US" dirty="0" smtClean="0"/>
                  <a:t>Slack 		=  Arrival Time – Require Time </a:t>
                </a:r>
              </a:p>
              <a:p>
                <a:r>
                  <a:rPr lang="en-US" dirty="0"/>
                  <a:t>	</a:t>
                </a:r>
                <a:r>
                  <a:rPr lang="en-US" dirty="0" smtClean="0"/>
                  <a:t>	=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b="0" i="1" smtClean="0">
                            <a:latin typeface="Cambria Math" panose="02040503050406030204" pitchFamily="18" charset="0"/>
                          </a:rPr>
                          <m:t>𝐶𝑜𝑚𝑏</m:t>
                        </m:r>
                      </m:sub>
                    </m:sSub>
                  </m:oMath>
                </a14:m>
                <a:r>
                  <a:rPr lang="en-US" dirty="0" smtClean="0"/>
                  <a:t> +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b="0" i="1" smtClean="0">
                            <a:latin typeface="Cambria Math" panose="02040503050406030204" pitchFamily="18" charset="0"/>
                          </a:rPr>
                          <m:t>𝑜𝑢𝑡𝑝𝑢𝑡</m:t>
                        </m:r>
                        <m:r>
                          <a:rPr lang="en-US" b="0" i="1" smtClean="0">
                            <a:latin typeface="Cambria Math" panose="02040503050406030204" pitchFamily="18" charset="0"/>
                          </a:rPr>
                          <m:t> </m:t>
                        </m:r>
                        <m:r>
                          <a:rPr lang="en-US" b="0" i="1" smtClean="0">
                            <a:latin typeface="Cambria Math" panose="02040503050406030204" pitchFamily="18" charset="0"/>
                          </a:rPr>
                          <m:t>𝑑𝑒𝑙𝑎𝑦</m:t>
                        </m:r>
                      </m:sub>
                    </m:sSub>
                  </m:oMath>
                </a14:m>
                <a:endParaRPr lang="en-US" dirty="0"/>
              </a:p>
            </p:txBody>
          </p:sp>
        </mc:Choice>
        <mc:Fallback xmlns="">
          <p:sp>
            <p:nvSpPr>
              <p:cNvPr id="29" name="TextBox 28"/>
              <p:cNvSpPr txBox="1">
                <a:spLocks noRot="1" noChangeAspect="1" noMove="1" noResize="1" noEditPoints="1" noAdjustHandles="1" noChangeArrowheads="1" noChangeShapeType="1" noTextEdit="1"/>
              </p:cNvSpPr>
              <p:nvPr/>
            </p:nvSpPr>
            <p:spPr>
              <a:xfrm>
                <a:off x="1286062" y="4484501"/>
                <a:ext cx="6308538" cy="1244187"/>
              </a:xfrm>
              <a:prstGeom prst="rect">
                <a:avLst/>
              </a:prstGeom>
              <a:blipFill rotWithShape="0">
                <a:blip r:embed="rId3"/>
                <a:stretch>
                  <a:fillRect l="-870" t="-2941" b="-5392"/>
                </a:stretch>
              </a:blipFill>
            </p:spPr>
            <p:txBody>
              <a:bodyPr/>
              <a:lstStyle/>
              <a:p>
                <a:r>
                  <a:rPr lang="en-US">
                    <a:noFill/>
                  </a:rPr>
                  <a:t> </a:t>
                </a:r>
              </a:p>
            </p:txBody>
          </p:sp>
        </mc:Fallback>
      </mc:AlternateContent>
      <p:sp>
        <p:nvSpPr>
          <p:cNvPr id="30" name="Rectangle 29"/>
          <p:cNvSpPr/>
          <p:nvPr/>
        </p:nvSpPr>
        <p:spPr>
          <a:xfrm>
            <a:off x="1286061" y="4484501"/>
            <a:ext cx="5381439" cy="1243161"/>
          </a:xfrm>
          <a:prstGeom prst="rect">
            <a:avLst/>
          </a:prstGeom>
          <a:noFill/>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pic>
        <p:nvPicPr>
          <p:cNvPr id="3" name="Picture 2"/>
          <p:cNvPicPr>
            <a:picLocks noChangeAspect="1"/>
          </p:cNvPicPr>
          <p:nvPr/>
        </p:nvPicPr>
        <p:blipFill>
          <a:blip r:embed="rId4"/>
          <a:stretch>
            <a:fillRect/>
          </a:stretch>
        </p:blipFill>
        <p:spPr>
          <a:xfrm>
            <a:off x="5213384" y="718974"/>
            <a:ext cx="3930616" cy="2436118"/>
          </a:xfrm>
          <a:prstGeom prst="rect">
            <a:avLst/>
          </a:prstGeom>
        </p:spPr>
      </p:pic>
    </p:spTree>
    <p:extLst>
      <p:ext uri="{BB962C8B-B14F-4D97-AF65-F5344CB8AC3E}">
        <p14:creationId xmlns:p14="http://schemas.microsoft.com/office/powerpoint/2010/main" val="225315620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4</a:t>
            </a:r>
            <a:r>
              <a:rPr lang="en-US" sz="2400" dirty="0" smtClean="0"/>
              <a:t>.3. Hold Time Check </a:t>
            </a:r>
            <a:endParaRPr lang="en-US" sz="2400" dirty="0"/>
          </a:p>
        </p:txBody>
      </p:sp>
      <p:sp>
        <p:nvSpPr>
          <p:cNvPr id="11" name="TextBox 10"/>
          <p:cNvSpPr txBox="1"/>
          <p:nvPr/>
        </p:nvSpPr>
        <p:spPr>
          <a:xfrm>
            <a:off x="1552762" y="1653598"/>
            <a:ext cx="1231400" cy="369332"/>
          </a:xfrm>
          <a:prstGeom prst="rect">
            <a:avLst/>
          </a:prstGeom>
          <a:noFill/>
        </p:spPr>
        <p:txBody>
          <a:bodyPr wrap="square" rtlCol="0">
            <a:spAutoFit/>
          </a:bodyPr>
          <a:lstStyle/>
          <a:p>
            <a:r>
              <a:rPr lang="en-US" dirty="0" smtClean="0">
                <a:solidFill>
                  <a:srgbClr val="FF0000"/>
                </a:solidFill>
              </a:rPr>
              <a:t>in2out</a:t>
            </a:r>
            <a:endParaRPr lang="en-US" dirty="0">
              <a:solidFill>
                <a:srgbClr val="FF0000"/>
              </a:solidFill>
            </a:endParaRPr>
          </a:p>
        </p:txBody>
      </p:sp>
      <mc:AlternateContent xmlns:mc="http://schemas.openxmlformats.org/markup-compatibility/2006" xmlns:a14="http://schemas.microsoft.com/office/drawing/2010/main">
        <mc:Choice Requires="a14">
          <p:sp>
            <p:nvSpPr>
              <p:cNvPr id="29" name="TextBox 28"/>
              <p:cNvSpPr txBox="1"/>
              <p:nvPr/>
            </p:nvSpPr>
            <p:spPr>
              <a:xfrm>
                <a:off x="1286062" y="4484501"/>
                <a:ext cx="5823398" cy="1244187"/>
              </a:xfrm>
              <a:prstGeom prst="rect">
                <a:avLst/>
              </a:prstGeom>
              <a:noFill/>
            </p:spPr>
            <p:txBody>
              <a:bodyPr wrap="square" rtlCol="0">
                <a:spAutoFit/>
              </a:bodyPr>
              <a:lstStyle/>
              <a:p>
                <a:r>
                  <a:rPr lang="en-US" dirty="0"/>
                  <a:t>Arrival Time	=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𝐶𝑜𝑚𝑏</m:t>
                        </m:r>
                      </m:sub>
                    </m:sSub>
                  </m:oMath>
                </a14:m>
                <a:endParaRPr lang="en-US" dirty="0" smtClean="0"/>
              </a:p>
              <a:p>
                <a:r>
                  <a:rPr lang="en-US" dirty="0" smtClean="0"/>
                  <a:t>Required Time	= -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b="0" i="1" smtClean="0">
                            <a:latin typeface="Cambria Math" panose="02040503050406030204" pitchFamily="18" charset="0"/>
                          </a:rPr>
                          <m:t>𝑜𝑢𝑡𝑝𝑢𝑡</m:t>
                        </m:r>
                        <m:r>
                          <a:rPr lang="en-US" b="0" i="1" smtClean="0">
                            <a:latin typeface="Cambria Math" panose="02040503050406030204" pitchFamily="18" charset="0"/>
                          </a:rPr>
                          <m:t> </m:t>
                        </m:r>
                        <m:r>
                          <a:rPr lang="en-US" b="0" i="1" smtClean="0">
                            <a:latin typeface="Cambria Math" panose="02040503050406030204" pitchFamily="18" charset="0"/>
                          </a:rPr>
                          <m:t>𝑑𝑒𝑙𝑎𝑦</m:t>
                        </m:r>
                      </m:sub>
                    </m:sSub>
                  </m:oMath>
                </a14:m>
                <a:r>
                  <a:rPr lang="en-US" dirty="0" smtClean="0"/>
                  <a:t>  </a:t>
                </a:r>
              </a:p>
              <a:p>
                <a:r>
                  <a:rPr lang="en-US" dirty="0" smtClean="0"/>
                  <a:t>Slack 		=  Arrival Time – Require Time </a:t>
                </a:r>
              </a:p>
              <a:p>
                <a:r>
                  <a:rPr lang="en-US" dirty="0"/>
                  <a:t>	</a:t>
                </a:r>
                <a:r>
                  <a:rPr lang="en-US" dirty="0" smtClean="0"/>
                  <a:t>	=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b="0" i="1" smtClean="0">
                            <a:latin typeface="Cambria Math" panose="02040503050406030204" pitchFamily="18" charset="0"/>
                          </a:rPr>
                          <m:t>𝐶𝑜𝑚𝑏</m:t>
                        </m:r>
                      </m:sub>
                    </m:sSub>
                  </m:oMath>
                </a14:m>
                <a:r>
                  <a:rPr lang="en-US" dirty="0" smtClean="0"/>
                  <a:t> +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b="0" i="1" smtClean="0">
                            <a:latin typeface="Cambria Math" panose="02040503050406030204" pitchFamily="18" charset="0"/>
                          </a:rPr>
                          <m:t>𝑜𝑢𝑡𝑝𝑢𝑡</m:t>
                        </m:r>
                        <m:r>
                          <a:rPr lang="en-US" b="0" i="1" smtClean="0">
                            <a:latin typeface="Cambria Math" panose="02040503050406030204" pitchFamily="18" charset="0"/>
                          </a:rPr>
                          <m:t> </m:t>
                        </m:r>
                        <m:r>
                          <a:rPr lang="en-US" b="0" i="1" smtClean="0">
                            <a:latin typeface="Cambria Math" panose="02040503050406030204" pitchFamily="18" charset="0"/>
                          </a:rPr>
                          <m:t>𝑑𝑒𝑙𝑎𝑦</m:t>
                        </m:r>
                      </m:sub>
                    </m:sSub>
                  </m:oMath>
                </a14:m>
                <a:endParaRPr lang="en-US" dirty="0"/>
              </a:p>
            </p:txBody>
          </p:sp>
        </mc:Choice>
        <mc:Fallback xmlns="">
          <p:sp>
            <p:nvSpPr>
              <p:cNvPr id="29" name="TextBox 28"/>
              <p:cNvSpPr txBox="1">
                <a:spLocks noRot="1" noChangeAspect="1" noMove="1" noResize="1" noEditPoints="1" noAdjustHandles="1" noChangeArrowheads="1" noChangeShapeType="1" noTextEdit="1"/>
              </p:cNvSpPr>
              <p:nvPr/>
            </p:nvSpPr>
            <p:spPr>
              <a:xfrm>
                <a:off x="1286062" y="4484501"/>
                <a:ext cx="5823398" cy="1244187"/>
              </a:xfrm>
              <a:prstGeom prst="rect">
                <a:avLst/>
              </a:prstGeom>
              <a:blipFill rotWithShape="0">
                <a:blip r:embed="rId2"/>
                <a:stretch>
                  <a:fillRect l="-942" t="-2941" b="-5392"/>
                </a:stretch>
              </a:blipFill>
            </p:spPr>
            <p:txBody>
              <a:bodyPr/>
              <a:lstStyle/>
              <a:p>
                <a:r>
                  <a:rPr lang="en-US">
                    <a:noFill/>
                  </a:rPr>
                  <a:t> </a:t>
                </a:r>
              </a:p>
            </p:txBody>
          </p:sp>
        </mc:Fallback>
      </mc:AlternateContent>
      <p:sp>
        <p:nvSpPr>
          <p:cNvPr id="30" name="Rectangle 29"/>
          <p:cNvSpPr/>
          <p:nvPr/>
        </p:nvSpPr>
        <p:spPr>
          <a:xfrm>
            <a:off x="1286061" y="4484501"/>
            <a:ext cx="5823399" cy="1243161"/>
          </a:xfrm>
          <a:prstGeom prst="rect">
            <a:avLst/>
          </a:prstGeom>
          <a:noFill/>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pic>
        <p:nvPicPr>
          <p:cNvPr id="3" name="Picture 2"/>
          <p:cNvPicPr>
            <a:picLocks noChangeAspect="1"/>
          </p:cNvPicPr>
          <p:nvPr/>
        </p:nvPicPr>
        <p:blipFill>
          <a:blip r:embed="rId3"/>
          <a:stretch>
            <a:fillRect/>
          </a:stretch>
        </p:blipFill>
        <p:spPr>
          <a:xfrm>
            <a:off x="206370" y="2250214"/>
            <a:ext cx="4220745" cy="1990270"/>
          </a:xfrm>
          <a:prstGeom prst="rect">
            <a:avLst/>
          </a:prstGeom>
        </p:spPr>
      </p:pic>
      <p:pic>
        <p:nvPicPr>
          <p:cNvPr id="4" name="Picture 3"/>
          <p:cNvPicPr>
            <a:picLocks noChangeAspect="1"/>
          </p:cNvPicPr>
          <p:nvPr/>
        </p:nvPicPr>
        <p:blipFill>
          <a:blip r:embed="rId4"/>
          <a:stretch>
            <a:fillRect/>
          </a:stretch>
        </p:blipFill>
        <p:spPr>
          <a:xfrm>
            <a:off x="5156886" y="720000"/>
            <a:ext cx="3894113" cy="2442671"/>
          </a:xfrm>
          <a:prstGeom prst="rect">
            <a:avLst/>
          </a:prstGeom>
        </p:spPr>
      </p:pic>
    </p:spTree>
    <p:extLst>
      <p:ext uri="{BB962C8B-B14F-4D97-AF65-F5344CB8AC3E}">
        <p14:creationId xmlns:p14="http://schemas.microsoft.com/office/powerpoint/2010/main" val="343515129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4</a:t>
            </a:r>
            <a:r>
              <a:rPr lang="en-US" sz="2400" dirty="0" smtClean="0"/>
              <a:t>.4. Timing Violation </a:t>
            </a:r>
            <a:endParaRPr lang="en-US" sz="2400" dirty="0"/>
          </a:p>
        </p:txBody>
      </p:sp>
      <p:pic>
        <p:nvPicPr>
          <p:cNvPr id="3" name="Picture 2"/>
          <p:cNvPicPr>
            <a:picLocks noChangeAspect="1"/>
          </p:cNvPicPr>
          <p:nvPr/>
        </p:nvPicPr>
        <p:blipFill>
          <a:blip r:embed="rId2"/>
          <a:stretch>
            <a:fillRect/>
          </a:stretch>
        </p:blipFill>
        <p:spPr>
          <a:xfrm>
            <a:off x="2435225" y="1609725"/>
            <a:ext cx="3957279" cy="2822575"/>
          </a:xfrm>
          <a:prstGeom prst="rect">
            <a:avLst/>
          </a:prstGeom>
        </p:spPr>
      </p:pic>
      <p:sp>
        <p:nvSpPr>
          <p:cNvPr id="6" name="TextBox 5"/>
          <p:cNvSpPr txBox="1"/>
          <p:nvPr/>
        </p:nvSpPr>
        <p:spPr>
          <a:xfrm>
            <a:off x="1358900" y="4660900"/>
            <a:ext cx="6616700" cy="646331"/>
          </a:xfrm>
          <a:prstGeom prst="rect">
            <a:avLst/>
          </a:prstGeom>
          <a:noFill/>
        </p:spPr>
        <p:txBody>
          <a:bodyPr wrap="square" rtlCol="0">
            <a:spAutoFit/>
          </a:bodyPr>
          <a:lstStyle/>
          <a:p>
            <a:r>
              <a:rPr lang="en-US" dirty="0" smtClean="0"/>
              <a:t>Timing MET </a:t>
            </a:r>
            <a:r>
              <a:rPr lang="en-US" dirty="0" smtClean="0">
                <a:sym typeface="Wingdings" panose="05000000000000000000" pitchFamily="2" charset="2"/>
              </a:rPr>
              <a:t> Slack &gt; 0</a:t>
            </a:r>
          </a:p>
          <a:p>
            <a:r>
              <a:rPr lang="en-US" dirty="0" smtClean="0">
                <a:sym typeface="Wingdings" panose="05000000000000000000" pitchFamily="2" charset="2"/>
              </a:rPr>
              <a:t>Timing VIOLATED  Slack &lt; 0</a:t>
            </a:r>
            <a:endParaRPr lang="en-US" dirty="0"/>
          </a:p>
        </p:txBody>
      </p:sp>
    </p:spTree>
    <p:extLst>
      <p:ext uri="{BB962C8B-B14F-4D97-AF65-F5344CB8AC3E}">
        <p14:creationId xmlns:p14="http://schemas.microsoft.com/office/powerpoint/2010/main" val="424281163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4">
                    <a:lumMod val="60000"/>
                    <a:lumOff val="40000"/>
                  </a:schemeClr>
                </a:solidFill>
              </a:rPr>
              <a:t>5</a:t>
            </a:r>
            <a:r>
              <a:rPr lang="en-US" dirty="0" smtClean="0">
                <a:solidFill>
                  <a:schemeClr val="accent4">
                    <a:lumMod val="60000"/>
                    <a:lumOff val="40000"/>
                  </a:schemeClr>
                </a:solidFill>
              </a:rPr>
              <a:t>. Timing </a:t>
            </a:r>
            <a:r>
              <a:rPr lang="en-US" dirty="0" err="1" smtClean="0">
                <a:solidFill>
                  <a:schemeClr val="accent4">
                    <a:lumMod val="60000"/>
                    <a:lumOff val="40000"/>
                  </a:schemeClr>
                </a:solidFill>
              </a:rPr>
              <a:t>derate</a:t>
            </a:r>
            <a:endParaRPr lang="en-US" dirty="0">
              <a:solidFill>
                <a:schemeClr val="accent4">
                  <a:lumMod val="60000"/>
                  <a:lumOff val="40000"/>
                </a:schemeClr>
              </a:solidFill>
            </a:endParaRPr>
          </a:p>
        </p:txBody>
      </p:sp>
    </p:spTree>
    <p:extLst>
      <p:ext uri="{BB962C8B-B14F-4D97-AF65-F5344CB8AC3E}">
        <p14:creationId xmlns:p14="http://schemas.microsoft.com/office/powerpoint/2010/main" val="17899436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a:t>
            </a:r>
            <a:r>
              <a:rPr lang="en-US" dirty="0" smtClean="0"/>
              <a:t>. Timing </a:t>
            </a:r>
            <a:r>
              <a:rPr lang="en-US" dirty="0" err="1" smtClean="0"/>
              <a:t>derate</a:t>
            </a:r>
            <a:endParaRPr lang="en-US" dirty="0"/>
          </a:p>
        </p:txBody>
      </p:sp>
      <p:sp>
        <p:nvSpPr>
          <p:cNvPr id="3" name="Content Placeholder 2"/>
          <p:cNvSpPr>
            <a:spLocks noGrp="1"/>
          </p:cNvSpPr>
          <p:nvPr>
            <p:ph sz="quarter" idx="10"/>
          </p:nvPr>
        </p:nvSpPr>
        <p:spPr>
          <a:xfrm>
            <a:off x="1636699" y="1656624"/>
            <a:ext cx="7297412" cy="4306186"/>
          </a:xfrm>
        </p:spPr>
        <p:txBody>
          <a:bodyPr numCol="2" spcCol="182880"/>
          <a:lstStyle/>
          <a:p>
            <a:pPr marL="0" indent="0">
              <a:buNone/>
            </a:pPr>
            <a:r>
              <a:rPr lang="en-US" dirty="0"/>
              <a:t>5</a:t>
            </a:r>
            <a:r>
              <a:rPr lang="en-US" dirty="0" smtClean="0"/>
              <a:t>.1. OCV</a:t>
            </a:r>
          </a:p>
          <a:p>
            <a:pPr marL="0" indent="0">
              <a:buNone/>
            </a:pPr>
            <a:r>
              <a:rPr lang="en-US" dirty="0"/>
              <a:t>5</a:t>
            </a:r>
            <a:r>
              <a:rPr lang="en-US" dirty="0" smtClean="0"/>
              <a:t>.2. AOCV</a:t>
            </a:r>
          </a:p>
          <a:p>
            <a:pPr marL="0" indent="0">
              <a:buNone/>
            </a:pPr>
            <a:r>
              <a:rPr lang="en-US" dirty="0"/>
              <a:t>5</a:t>
            </a:r>
            <a:r>
              <a:rPr lang="en-US" dirty="0" smtClean="0"/>
              <a:t>.3. CPPR</a:t>
            </a:r>
          </a:p>
          <a:p>
            <a:pPr marL="0" indent="0">
              <a:buNone/>
            </a:pPr>
            <a:r>
              <a:rPr lang="en-US" dirty="0"/>
              <a:t>5</a:t>
            </a:r>
            <a:r>
              <a:rPr lang="en-US" dirty="0" smtClean="0"/>
              <a:t>.4. Worst case</a:t>
            </a:r>
          </a:p>
          <a:p>
            <a:pPr marL="0" indent="0">
              <a:buNone/>
            </a:pPr>
            <a:endParaRPr lang="en-US" dirty="0" smtClean="0"/>
          </a:p>
        </p:txBody>
      </p:sp>
    </p:spTree>
    <p:extLst>
      <p:ext uri="{BB962C8B-B14F-4D97-AF65-F5344CB8AC3E}">
        <p14:creationId xmlns:p14="http://schemas.microsoft.com/office/powerpoint/2010/main" val="127052642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5</a:t>
            </a:r>
            <a:r>
              <a:rPr lang="en-US" sz="2400" dirty="0" smtClean="0"/>
              <a:t>.1. OCV</a:t>
            </a:r>
            <a:endParaRPr lang="en-US" sz="2400" dirty="0"/>
          </a:p>
        </p:txBody>
      </p:sp>
      <p:sp>
        <p:nvSpPr>
          <p:cNvPr id="8" name="Content Placeholder 7"/>
          <p:cNvSpPr>
            <a:spLocks noGrp="1"/>
          </p:cNvSpPr>
          <p:nvPr>
            <p:ph sz="quarter" idx="10"/>
          </p:nvPr>
        </p:nvSpPr>
        <p:spPr/>
        <p:txBody>
          <a:bodyPr/>
          <a:lstStyle/>
          <a:p>
            <a:pPr marL="0" indent="0">
              <a:buNone/>
            </a:pPr>
            <a:r>
              <a:rPr lang="en-US" sz="2000" b="0" dirty="0" smtClean="0"/>
              <a:t> </a:t>
            </a:r>
            <a:endParaRPr lang="en-US" sz="2000" b="0" dirty="0"/>
          </a:p>
        </p:txBody>
      </p:sp>
      <p:sp>
        <p:nvSpPr>
          <p:cNvPr id="3" name="TextBox 2"/>
          <p:cNvSpPr txBox="1"/>
          <p:nvPr/>
        </p:nvSpPr>
        <p:spPr>
          <a:xfrm>
            <a:off x="1080000" y="1662500"/>
            <a:ext cx="7035300" cy="1754326"/>
          </a:xfrm>
          <a:prstGeom prst="rect">
            <a:avLst/>
          </a:prstGeom>
          <a:noFill/>
        </p:spPr>
        <p:txBody>
          <a:bodyPr wrap="square" rtlCol="0">
            <a:spAutoFit/>
          </a:bodyPr>
          <a:lstStyle/>
          <a:p>
            <a:r>
              <a:rPr lang="en-US" dirty="0" smtClean="0"/>
              <a:t>In OCV (On-chip Variation), a fixed timing </a:t>
            </a:r>
            <a:r>
              <a:rPr lang="en-US" dirty="0" err="1" smtClean="0"/>
              <a:t>derate</a:t>
            </a:r>
            <a:r>
              <a:rPr lang="en-US" dirty="0" smtClean="0"/>
              <a:t> factor is applied to all cells in the design.</a:t>
            </a:r>
          </a:p>
          <a:p>
            <a:r>
              <a:rPr lang="en-US" dirty="0" smtClean="0"/>
              <a:t>Fab process variations could either increase or decrease the delay of cells. Tool considers early or lately </a:t>
            </a:r>
            <a:r>
              <a:rPr lang="en-US" dirty="0" err="1" smtClean="0"/>
              <a:t>derate</a:t>
            </a:r>
            <a:r>
              <a:rPr lang="en-US" dirty="0" smtClean="0"/>
              <a:t> based on the path and the type of analysis</a:t>
            </a:r>
          </a:p>
          <a:p>
            <a:r>
              <a:rPr lang="en-US" dirty="0" smtClean="0"/>
              <a:t>  </a:t>
            </a:r>
            <a:endParaRPr lang="en-US" dirty="0"/>
          </a:p>
        </p:txBody>
      </p:sp>
      <p:pic>
        <p:nvPicPr>
          <p:cNvPr id="4" name="Picture 3"/>
          <p:cNvPicPr>
            <a:picLocks noChangeAspect="1"/>
          </p:cNvPicPr>
          <p:nvPr/>
        </p:nvPicPr>
        <p:blipFill>
          <a:blip r:embed="rId2"/>
          <a:stretch>
            <a:fillRect/>
          </a:stretch>
        </p:blipFill>
        <p:spPr>
          <a:xfrm>
            <a:off x="901950" y="3415526"/>
            <a:ext cx="3695700" cy="1914525"/>
          </a:xfrm>
          <a:prstGeom prst="rect">
            <a:avLst/>
          </a:prstGeom>
        </p:spPr>
      </p:pic>
      <p:pic>
        <p:nvPicPr>
          <p:cNvPr id="5" name="Picture 4"/>
          <p:cNvPicPr>
            <a:picLocks noChangeAspect="1"/>
          </p:cNvPicPr>
          <p:nvPr/>
        </p:nvPicPr>
        <p:blipFill>
          <a:blip r:embed="rId3"/>
          <a:stretch>
            <a:fillRect/>
          </a:stretch>
        </p:blipFill>
        <p:spPr>
          <a:xfrm>
            <a:off x="5161900" y="3415526"/>
            <a:ext cx="3581400" cy="1885950"/>
          </a:xfrm>
          <a:prstGeom prst="rect">
            <a:avLst/>
          </a:prstGeom>
        </p:spPr>
      </p:pic>
    </p:spTree>
    <p:extLst>
      <p:ext uri="{BB962C8B-B14F-4D97-AF65-F5344CB8AC3E}">
        <p14:creationId xmlns:p14="http://schemas.microsoft.com/office/powerpoint/2010/main" val="24946979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內容版面配置區 2"/>
          <p:cNvSpPr txBox="1">
            <a:spLocks/>
          </p:cNvSpPr>
          <p:nvPr/>
        </p:nvSpPr>
        <p:spPr>
          <a:xfrm>
            <a:off x="1184049" y="790864"/>
            <a:ext cx="1830999" cy="393228"/>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b="1" kern="1200" baseline="0">
                <a:solidFill>
                  <a:schemeClr val="tx1"/>
                </a:solidFill>
                <a:latin typeface="Calibri" panose="020F0502020204030204" pitchFamily="34" charset="0"/>
                <a:ea typeface="微軟正黑體" panose="020B0604030504040204" pitchFamily="34" charset="-120"/>
                <a:cs typeface="+mn-cs"/>
              </a:defRPr>
            </a:lvl1pPr>
            <a:lvl2pPr marL="742950" indent="-285750" algn="l" defTabSz="914400" rtl="0" eaLnBrk="1" latinLnBrk="0" hangingPunct="1">
              <a:spcBef>
                <a:spcPct val="20000"/>
              </a:spcBef>
              <a:buFont typeface="Arial" panose="020B0604020202020204" pitchFamily="34" charset="0"/>
              <a:buChar char="–"/>
              <a:defRPr sz="2000" kern="1200" baseline="0">
                <a:solidFill>
                  <a:schemeClr val="tx1"/>
                </a:solidFill>
                <a:latin typeface="Calibri" panose="020F0502020204030204" pitchFamily="34" charset="0"/>
                <a:ea typeface="微軟正黑體" panose="020B0604030504040204" pitchFamily="34" charset="-120"/>
                <a:cs typeface="+mn-cs"/>
              </a:defRPr>
            </a:lvl2pPr>
            <a:lvl3pPr marL="1143000" indent="-228600" algn="l" defTabSz="914400" rtl="0" eaLnBrk="1" latinLnBrk="0" hangingPunct="1">
              <a:spcBef>
                <a:spcPct val="20000"/>
              </a:spcBef>
              <a:buFont typeface="Arial" panose="020B0604020202020204" pitchFamily="34" charset="0"/>
              <a:buChar char="•"/>
              <a:defRPr sz="1800" kern="1200" baseline="0">
                <a:solidFill>
                  <a:schemeClr val="tx1"/>
                </a:solidFill>
                <a:latin typeface="Calibri" panose="020F0502020204030204" pitchFamily="34" charset="0"/>
                <a:ea typeface="微軟正黑體" panose="020B0604030504040204" pitchFamily="34" charset="-120"/>
                <a:cs typeface="+mn-cs"/>
              </a:defRPr>
            </a:lvl3pPr>
            <a:lvl4pPr marL="1600200" indent="-228600" algn="l" defTabSz="914400" rtl="0" eaLnBrk="1" latinLnBrk="0" hangingPunct="1">
              <a:spcBef>
                <a:spcPct val="20000"/>
              </a:spcBef>
              <a:buFont typeface="Arial" panose="020B0604020202020204" pitchFamily="34" charset="0"/>
              <a:buChar char="–"/>
              <a:defRPr sz="1600" kern="1200" baseline="0">
                <a:solidFill>
                  <a:schemeClr val="tx1"/>
                </a:solidFill>
                <a:latin typeface="Calibri" panose="020F0502020204030204" pitchFamily="34" charset="0"/>
                <a:ea typeface="微軟正黑體" panose="020B0604030504040204" pitchFamily="34" charset="-120"/>
                <a:cs typeface="+mn-cs"/>
              </a:defRPr>
            </a:lvl4pPr>
            <a:lvl5pPr marL="2057400" indent="-228600" algn="l" defTabSz="914400" rtl="0" eaLnBrk="1" latinLnBrk="0" hangingPunct="1">
              <a:spcBef>
                <a:spcPct val="20000"/>
              </a:spcBef>
              <a:buFont typeface="Arial" panose="020B0604020202020204" pitchFamily="34" charset="0"/>
              <a:buChar char="»"/>
              <a:defRPr sz="1600" kern="1200" baseline="0">
                <a:solidFill>
                  <a:schemeClr val="tx1"/>
                </a:solidFill>
                <a:latin typeface="Calibri" panose="020F0502020204030204" pitchFamily="34" charset="0"/>
                <a:ea typeface="微軟正黑體" panose="020B0604030504040204" pitchFamily="34" charset="-120"/>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en-US" altLang="zh-TW" sz="2000" dirty="0" smtClean="0"/>
          </a:p>
        </p:txBody>
      </p:sp>
      <p:sp>
        <p:nvSpPr>
          <p:cNvPr id="23" name="內容版面配置區 2"/>
          <p:cNvSpPr txBox="1">
            <a:spLocks/>
          </p:cNvSpPr>
          <p:nvPr/>
        </p:nvSpPr>
        <p:spPr>
          <a:xfrm>
            <a:off x="1136669" y="774673"/>
            <a:ext cx="1830999" cy="393228"/>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b="1" kern="1200" baseline="0">
                <a:solidFill>
                  <a:schemeClr val="tx1"/>
                </a:solidFill>
                <a:latin typeface="Calibri" panose="020F0502020204030204" pitchFamily="34" charset="0"/>
                <a:ea typeface="微軟正黑體" panose="020B0604030504040204" pitchFamily="34" charset="-120"/>
                <a:cs typeface="+mn-cs"/>
              </a:defRPr>
            </a:lvl1pPr>
            <a:lvl2pPr marL="742950" indent="-285750" algn="l" defTabSz="914400" rtl="0" eaLnBrk="1" latinLnBrk="0" hangingPunct="1">
              <a:spcBef>
                <a:spcPct val="20000"/>
              </a:spcBef>
              <a:buFont typeface="Arial" panose="020B0604020202020204" pitchFamily="34" charset="0"/>
              <a:buChar char="–"/>
              <a:defRPr sz="2000" kern="1200" baseline="0">
                <a:solidFill>
                  <a:schemeClr val="tx1"/>
                </a:solidFill>
                <a:latin typeface="Calibri" panose="020F0502020204030204" pitchFamily="34" charset="0"/>
                <a:ea typeface="微軟正黑體" panose="020B0604030504040204" pitchFamily="34" charset="-120"/>
                <a:cs typeface="+mn-cs"/>
              </a:defRPr>
            </a:lvl2pPr>
            <a:lvl3pPr marL="1143000" indent="-228600" algn="l" defTabSz="914400" rtl="0" eaLnBrk="1" latinLnBrk="0" hangingPunct="1">
              <a:spcBef>
                <a:spcPct val="20000"/>
              </a:spcBef>
              <a:buFont typeface="Arial" panose="020B0604020202020204" pitchFamily="34" charset="0"/>
              <a:buChar char="•"/>
              <a:defRPr sz="1800" kern="1200" baseline="0">
                <a:solidFill>
                  <a:schemeClr val="tx1"/>
                </a:solidFill>
                <a:latin typeface="Calibri" panose="020F0502020204030204" pitchFamily="34" charset="0"/>
                <a:ea typeface="微軟正黑體" panose="020B0604030504040204" pitchFamily="34" charset="-120"/>
                <a:cs typeface="+mn-cs"/>
              </a:defRPr>
            </a:lvl3pPr>
            <a:lvl4pPr marL="1600200" indent="-228600" algn="l" defTabSz="914400" rtl="0" eaLnBrk="1" latinLnBrk="0" hangingPunct="1">
              <a:spcBef>
                <a:spcPct val="20000"/>
              </a:spcBef>
              <a:buFont typeface="Arial" panose="020B0604020202020204" pitchFamily="34" charset="0"/>
              <a:buChar char="–"/>
              <a:defRPr sz="1600" kern="1200" baseline="0">
                <a:solidFill>
                  <a:schemeClr val="tx1"/>
                </a:solidFill>
                <a:latin typeface="Calibri" panose="020F0502020204030204" pitchFamily="34" charset="0"/>
                <a:ea typeface="微軟正黑體" panose="020B0604030504040204" pitchFamily="34" charset="-120"/>
                <a:cs typeface="+mn-cs"/>
              </a:defRPr>
            </a:lvl4pPr>
            <a:lvl5pPr marL="2057400" indent="-228600" algn="l" defTabSz="914400" rtl="0" eaLnBrk="1" latinLnBrk="0" hangingPunct="1">
              <a:spcBef>
                <a:spcPct val="20000"/>
              </a:spcBef>
              <a:buFont typeface="Arial" panose="020B0604020202020204" pitchFamily="34" charset="0"/>
              <a:buChar char="»"/>
              <a:defRPr sz="1600" kern="1200" baseline="0">
                <a:solidFill>
                  <a:schemeClr val="tx1"/>
                </a:solidFill>
                <a:latin typeface="Calibri" panose="020F0502020204030204" pitchFamily="34" charset="0"/>
                <a:ea typeface="微軟正黑體" panose="020B0604030504040204" pitchFamily="34" charset="-120"/>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en-US" altLang="zh-TW" sz="2000" dirty="0" smtClean="0"/>
          </a:p>
        </p:txBody>
      </p:sp>
      <p:sp>
        <p:nvSpPr>
          <p:cNvPr id="15" name="標題 1"/>
          <p:cNvSpPr txBox="1">
            <a:spLocks/>
          </p:cNvSpPr>
          <p:nvPr/>
        </p:nvSpPr>
        <p:spPr>
          <a:xfrm>
            <a:off x="618715" y="632116"/>
            <a:ext cx="2739945" cy="736614"/>
          </a:xfrm>
          <a:prstGeom prst="rect">
            <a:avLst/>
          </a:prstGeom>
        </p:spPr>
        <p:txBody>
          <a:bodyPr anchor="ctr"/>
          <a:lstStyle>
            <a:lvl1pPr algn="l" defTabSz="914400" rtl="0" eaLnBrk="1" latinLnBrk="0" hangingPunct="1">
              <a:spcBef>
                <a:spcPct val="0"/>
              </a:spcBef>
              <a:buNone/>
              <a:defRPr sz="3600" b="1" kern="1200" baseline="0">
                <a:solidFill>
                  <a:srgbClr val="EB005A"/>
                </a:solidFill>
                <a:latin typeface="Calibri" panose="020F0502020204030204" pitchFamily="34" charset="0"/>
                <a:ea typeface="微軟正黑體" panose="020B0604030504040204" pitchFamily="34" charset="-120"/>
                <a:cs typeface="+mj-cs"/>
              </a:defRPr>
            </a:lvl1pPr>
          </a:lstStyle>
          <a:p>
            <a:r>
              <a:rPr lang="en-US" sz="2400" dirty="0" smtClean="0">
                <a:solidFill>
                  <a:srgbClr val="FF004B"/>
                </a:solidFill>
              </a:rPr>
              <a:t>1. What is STA ?</a:t>
            </a:r>
          </a:p>
          <a:p>
            <a:endParaRPr lang="en-US" sz="2400" dirty="0" smtClean="0">
              <a:solidFill>
                <a:srgbClr val="FF004B"/>
              </a:solidFill>
            </a:endParaRPr>
          </a:p>
        </p:txBody>
      </p:sp>
      <p:sp>
        <p:nvSpPr>
          <p:cNvPr id="12" name="Content Placeholder 2"/>
          <p:cNvSpPr>
            <a:spLocks noGrp="1"/>
          </p:cNvSpPr>
          <p:nvPr>
            <p:ph sz="quarter" idx="10"/>
          </p:nvPr>
        </p:nvSpPr>
        <p:spPr>
          <a:xfrm>
            <a:off x="754684" y="1168305"/>
            <a:ext cx="7439747" cy="4140000"/>
          </a:xfrm>
        </p:spPr>
        <p:txBody>
          <a:bodyPr/>
          <a:lstStyle/>
          <a:p>
            <a:pPr algn="just"/>
            <a:r>
              <a:rPr lang="en-US" sz="2000" b="0" i="1" dirty="0" smtClean="0">
                <a:solidFill>
                  <a:srgbClr val="1E2E0C"/>
                </a:solidFill>
              </a:rPr>
              <a:t>Static </a:t>
            </a:r>
            <a:r>
              <a:rPr lang="en-US" sz="2000" b="0" i="1" dirty="0">
                <a:solidFill>
                  <a:srgbClr val="1E2E0C"/>
                </a:solidFill>
              </a:rPr>
              <a:t>timing analysis (STA) </a:t>
            </a:r>
            <a:r>
              <a:rPr lang="en-US" sz="2000" b="0" dirty="0">
                <a:solidFill>
                  <a:schemeClr val="tx1">
                    <a:lumMod val="50000"/>
                  </a:schemeClr>
                </a:solidFill>
              </a:rPr>
              <a:t>is a method of validating the timing performance of a design by checking all possible paths for timing </a:t>
            </a:r>
            <a:r>
              <a:rPr lang="en-US" sz="2000" b="0" dirty="0" smtClean="0">
                <a:solidFill>
                  <a:schemeClr val="tx1">
                    <a:lumMod val="50000"/>
                  </a:schemeClr>
                </a:solidFill>
              </a:rPr>
              <a:t>violations</a:t>
            </a:r>
          </a:p>
          <a:p>
            <a:pPr marL="0" indent="0" algn="just">
              <a:buNone/>
            </a:pPr>
            <a:endParaRPr lang="en-US" sz="2000" b="0" dirty="0" smtClean="0">
              <a:solidFill>
                <a:schemeClr val="tx1">
                  <a:lumMod val="50000"/>
                </a:schemeClr>
              </a:solidFill>
            </a:endParaRPr>
          </a:p>
          <a:p>
            <a:pPr algn="just"/>
            <a:r>
              <a:rPr lang="en-US" altLang="zh-CN" sz="2000" b="0" dirty="0" smtClean="0">
                <a:solidFill>
                  <a:schemeClr val="tx1">
                    <a:lumMod val="50000"/>
                  </a:schemeClr>
                </a:solidFill>
              </a:rPr>
              <a:t>STA </a:t>
            </a:r>
            <a:r>
              <a:rPr lang="en-US" altLang="zh-CN" sz="2000" b="0" dirty="0">
                <a:solidFill>
                  <a:schemeClr val="tx1">
                    <a:lumMod val="50000"/>
                  </a:schemeClr>
                </a:solidFill>
              </a:rPr>
              <a:t>involves 3 main </a:t>
            </a:r>
            <a:r>
              <a:rPr lang="en-US" altLang="zh-CN" sz="2000" b="0" dirty="0" smtClean="0">
                <a:solidFill>
                  <a:schemeClr val="tx1">
                    <a:lumMod val="50000"/>
                  </a:schemeClr>
                </a:solidFill>
              </a:rPr>
              <a:t>steps:</a:t>
            </a:r>
            <a:endParaRPr lang="en-US" altLang="zh-CN" sz="2000" b="0" dirty="0">
              <a:solidFill>
                <a:schemeClr val="tx1">
                  <a:lumMod val="50000"/>
                </a:schemeClr>
              </a:solidFill>
            </a:endParaRPr>
          </a:p>
          <a:p>
            <a:pPr lvl="1">
              <a:buFont typeface="Calibri" panose="020F0502020204030204" pitchFamily="34" charset="0"/>
              <a:buChar char="‒"/>
            </a:pPr>
            <a:r>
              <a:rPr lang="en-US" dirty="0">
                <a:solidFill>
                  <a:srgbClr val="1E2E0C"/>
                </a:solidFill>
              </a:rPr>
              <a:t>B</a:t>
            </a:r>
            <a:r>
              <a:rPr lang="en-US" dirty="0" smtClean="0">
                <a:solidFill>
                  <a:srgbClr val="1E2E0C"/>
                </a:solidFill>
              </a:rPr>
              <a:t>reaks </a:t>
            </a:r>
            <a:r>
              <a:rPr lang="en-US" dirty="0">
                <a:solidFill>
                  <a:srgbClr val="1E2E0C"/>
                </a:solidFill>
              </a:rPr>
              <a:t>a design down into timing paths</a:t>
            </a:r>
            <a:r>
              <a:rPr lang="en-US" altLang="zh-TW" dirty="0" smtClean="0">
                <a:solidFill>
                  <a:srgbClr val="1E2E0C"/>
                </a:solidFill>
              </a:rPr>
              <a:t>.</a:t>
            </a:r>
            <a:endParaRPr lang="en-US" altLang="zh-TW" dirty="0">
              <a:solidFill>
                <a:srgbClr val="1E2E0C"/>
              </a:solidFill>
            </a:endParaRPr>
          </a:p>
          <a:p>
            <a:pPr lvl="1">
              <a:buFont typeface="Calibri" panose="020F0502020204030204" pitchFamily="34" charset="0"/>
              <a:buChar char="‒"/>
            </a:pPr>
            <a:r>
              <a:rPr lang="en-US" dirty="0">
                <a:solidFill>
                  <a:srgbClr val="1E2E0C"/>
                </a:solidFill>
              </a:rPr>
              <a:t>C</a:t>
            </a:r>
            <a:r>
              <a:rPr lang="en-US" dirty="0" smtClean="0">
                <a:solidFill>
                  <a:srgbClr val="1E2E0C"/>
                </a:solidFill>
              </a:rPr>
              <a:t>alculates </a:t>
            </a:r>
            <a:r>
              <a:rPr lang="en-US" dirty="0">
                <a:solidFill>
                  <a:srgbClr val="1E2E0C"/>
                </a:solidFill>
              </a:rPr>
              <a:t>the signal propagation delay along each </a:t>
            </a:r>
            <a:r>
              <a:rPr lang="en-US" dirty="0" smtClean="0">
                <a:solidFill>
                  <a:srgbClr val="1E2E0C"/>
                </a:solidFill>
              </a:rPr>
              <a:t>path</a:t>
            </a:r>
          </a:p>
          <a:p>
            <a:pPr lvl="1">
              <a:buFont typeface="Calibri" panose="020F0502020204030204" pitchFamily="34" charset="0"/>
              <a:buChar char="‒"/>
            </a:pPr>
            <a:r>
              <a:rPr lang="en-US" dirty="0" smtClean="0">
                <a:solidFill>
                  <a:srgbClr val="1E2E0C"/>
                </a:solidFill>
              </a:rPr>
              <a:t>Checks </a:t>
            </a:r>
            <a:r>
              <a:rPr lang="en-US" dirty="0">
                <a:solidFill>
                  <a:srgbClr val="1E2E0C"/>
                </a:solidFill>
              </a:rPr>
              <a:t>for violations of timing constraints inside the design and at the input/output interface.</a:t>
            </a:r>
            <a:endParaRPr lang="en-US" altLang="zh-TW" dirty="0">
              <a:solidFill>
                <a:srgbClr val="1E2E0C"/>
              </a:solidFill>
            </a:endParaRPr>
          </a:p>
          <a:p>
            <a:pPr algn="just">
              <a:buFontTx/>
              <a:buChar char="-"/>
            </a:pPr>
            <a:endParaRPr lang="en-US" sz="2000" b="0" dirty="0" smtClean="0"/>
          </a:p>
          <a:p>
            <a:pPr marL="0" indent="0" algn="just">
              <a:buNone/>
            </a:pPr>
            <a:endParaRPr lang="en-US" sz="2000" dirty="0" smtClean="0"/>
          </a:p>
        </p:txBody>
      </p:sp>
    </p:spTree>
    <p:extLst>
      <p:ext uri="{BB962C8B-B14F-4D97-AF65-F5344CB8AC3E}">
        <p14:creationId xmlns:p14="http://schemas.microsoft.com/office/powerpoint/2010/main" val="256687096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5</a:t>
            </a:r>
            <a:r>
              <a:rPr lang="en-US" sz="2400" dirty="0" smtClean="0"/>
              <a:t>.2. AOCV</a:t>
            </a:r>
            <a:endParaRPr lang="en-US" sz="2400" dirty="0"/>
          </a:p>
        </p:txBody>
      </p:sp>
      <p:sp>
        <p:nvSpPr>
          <p:cNvPr id="8" name="Content Placeholder 7"/>
          <p:cNvSpPr>
            <a:spLocks noGrp="1"/>
          </p:cNvSpPr>
          <p:nvPr>
            <p:ph sz="quarter" idx="10"/>
          </p:nvPr>
        </p:nvSpPr>
        <p:spPr/>
        <p:txBody>
          <a:bodyPr/>
          <a:lstStyle/>
          <a:p>
            <a:pPr marL="0" indent="0">
              <a:buNone/>
            </a:pPr>
            <a:r>
              <a:rPr lang="en-US" sz="2000" b="0" dirty="0" smtClean="0"/>
              <a:t> </a:t>
            </a:r>
            <a:endParaRPr lang="en-US" sz="2000" b="0" dirty="0"/>
          </a:p>
        </p:txBody>
      </p:sp>
      <p:sp>
        <p:nvSpPr>
          <p:cNvPr id="3" name="TextBox 2"/>
          <p:cNvSpPr txBox="1"/>
          <p:nvPr/>
        </p:nvSpPr>
        <p:spPr>
          <a:xfrm>
            <a:off x="1080000" y="1657810"/>
            <a:ext cx="6870700" cy="1477328"/>
          </a:xfrm>
          <a:prstGeom prst="rect">
            <a:avLst/>
          </a:prstGeom>
          <a:noFill/>
        </p:spPr>
        <p:txBody>
          <a:bodyPr wrap="square" rtlCol="0">
            <a:spAutoFit/>
          </a:bodyPr>
          <a:lstStyle/>
          <a:p>
            <a:r>
              <a:rPr lang="en-US" dirty="0" smtClean="0"/>
              <a:t>In AOCV (Advanced OCV) </a:t>
            </a:r>
            <a:r>
              <a:rPr lang="en-US" dirty="0" err="1"/>
              <a:t>derate</a:t>
            </a:r>
            <a:r>
              <a:rPr lang="en-US" dirty="0"/>
              <a:t> is applied on each cell based on path depth and distance of the cell in the timing path and it also varies with cell type and drive strength of the cell</a:t>
            </a:r>
            <a:r>
              <a:rPr lang="en-US" dirty="0" smtClean="0"/>
              <a:t>.</a:t>
            </a:r>
          </a:p>
          <a:p>
            <a:r>
              <a:rPr lang="en-US" dirty="0" smtClean="0"/>
              <a:t>AOCV </a:t>
            </a:r>
            <a:r>
              <a:rPr lang="en-US" dirty="0" err="1" smtClean="0"/>
              <a:t>derate</a:t>
            </a:r>
            <a:r>
              <a:rPr lang="en-US" dirty="0" smtClean="0"/>
              <a:t> depends on Distance, Path depth, Cell type.</a:t>
            </a:r>
          </a:p>
          <a:p>
            <a:endParaRPr lang="en-US" dirty="0"/>
          </a:p>
        </p:txBody>
      </p:sp>
      <p:pic>
        <p:nvPicPr>
          <p:cNvPr id="4" name="Picture 3"/>
          <p:cNvPicPr>
            <a:picLocks noChangeAspect="1"/>
          </p:cNvPicPr>
          <p:nvPr/>
        </p:nvPicPr>
        <p:blipFill>
          <a:blip r:embed="rId2"/>
          <a:stretch>
            <a:fillRect/>
          </a:stretch>
        </p:blipFill>
        <p:spPr>
          <a:xfrm>
            <a:off x="5228419" y="4108303"/>
            <a:ext cx="3538581" cy="2011697"/>
          </a:xfrm>
          <a:prstGeom prst="rect">
            <a:avLst/>
          </a:prstGeom>
        </p:spPr>
      </p:pic>
      <p:pic>
        <p:nvPicPr>
          <p:cNvPr id="5" name="Picture 4"/>
          <p:cNvPicPr>
            <a:picLocks noChangeAspect="1"/>
          </p:cNvPicPr>
          <p:nvPr/>
        </p:nvPicPr>
        <p:blipFill>
          <a:blip r:embed="rId3"/>
          <a:stretch>
            <a:fillRect/>
          </a:stretch>
        </p:blipFill>
        <p:spPr>
          <a:xfrm>
            <a:off x="360362" y="3217257"/>
            <a:ext cx="4957175" cy="1665485"/>
          </a:xfrm>
          <a:prstGeom prst="rect">
            <a:avLst/>
          </a:prstGeom>
        </p:spPr>
      </p:pic>
    </p:spTree>
    <p:extLst>
      <p:ext uri="{BB962C8B-B14F-4D97-AF65-F5344CB8AC3E}">
        <p14:creationId xmlns:p14="http://schemas.microsoft.com/office/powerpoint/2010/main" val="102942236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5</a:t>
            </a:r>
            <a:r>
              <a:rPr lang="en-US" sz="2400" dirty="0" smtClean="0"/>
              <a:t>.3. CPPR (Common Path Pessimism Removal)</a:t>
            </a:r>
            <a:endParaRPr lang="en-US" sz="2400" dirty="0"/>
          </a:p>
        </p:txBody>
      </p:sp>
      <p:sp>
        <p:nvSpPr>
          <p:cNvPr id="8" name="Content Placeholder 7"/>
          <p:cNvSpPr>
            <a:spLocks noGrp="1"/>
          </p:cNvSpPr>
          <p:nvPr>
            <p:ph sz="quarter" idx="10"/>
          </p:nvPr>
        </p:nvSpPr>
        <p:spPr/>
        <p:txBody>
          <a:bodyPr/>
          <a:lstStyle/>
          <a:p>
            <a:pPr marL="0" indent="0">
              <a:buNone/>
            </a:pPr>
            <a:r>
              <a:rPr lang="en-US" sz="2000" b="0" dirty="0" smtClean="0"/>
              <a:t> </a:t>
            </a:r>
            <a:endParaRPr lang="en-US" sz="2000" b="0" dirty="0"/>
          </a:p>
        </p:txBody>
      </p:sp>
      <p:pic>
        <p:nvPicPr>
          <p:cNvPr id="3" name="Picture 2"/>
          <p:cNvPicPr>
            <a:picLocks noChangeAspect="1"/>
          </p:cNvPicPr>
          <p:nvPr/>
        </p:nvPicPr>
        <p:blipFill>
          <a:blip r:embed="rId2"/>
          <a:stretch>
            <a:fillRect/>
          </a:stretch>
        </p:blipFill>
        <p:spPr>
          <a:xfrm>
            <a:off x="1824037" y="1423116"/>
            <a:ext cx="5495925" cy="2286000"/>
          </a:xfrm>
          <a:prstGeom prst="rect">
            <a:avLst/>
          </a:prstGeom>
        </p:spPr>
      </p:pic>
      <p:pic>
        <p:nvPicPr>
          <p:cNvPr id="4" name="Picture 3"/>
          <p:cNvPicPr>
            <a:picLocks noChangeAspect="1"/>
          </p:cNvPicPr>
          <p:nvPr/>
        </p:nvPicPr>
        <p:blipFill>
          <a:blip r:embed="rId3"/>
          <a:stretch>
            <a:fillRect/>
          </a:stretch>
        </p:blipFill>
        <p:spPr>
          <a:xfrm>
            <a:off x="1958095" y="3889116"/>
            <a:ext cx="6267450" cy="2238375"/>
          </a:xfrm>
          <a:prstGeom prst="rect">
            <a:avLst/>
          </a:prstGeom>
        </p:spPr>
      </p:pic>
      <p:sp>
        <p:nvSpPr>
          <p:cNvPr id="5" name="TextBox 4"/>
          <p:cNvSpPr txBox="1"/>
          <p:nvPr/>
        </p:nvSpPr>
        <p:spPr>
          <a:xfrm>
            <a:off x="101702" y="4050000"/>
            <a:ext cx="4044462" cy="369332"/>
          </a:xfrm>
          <a:prstGeom prst="rect">
            <a:avLst/>
          </a:prstGeom>
          <a:noFill/>
        </p:spPr>
        <p:txBody>
          <a:bodyPr wrap="square" rtlCol="0">
            <a:spAutoFit/>
          </a:bodyPr>
          <a:lstStyle/>
          <a:p>
            <a:r>
              <a:rPr lang="en-US" dirty="0" smtClean="0">
                <a:solidFill>
                  <a:srgbClr val="FF0000"/>
                </a:solidFill>
              </a:rPr>
              <a:t>CPPR Adjustment = late - early</a:t>
            </a:r>
            <a:endParaRPr lang="en-US" dirty="0">
              <a:solidFill>
                <a:srgbClr val="FF0000"/>
              </a:solidFill>
            </a:endParaRPr>
          </a:p>
        </p:txBody>
      </p:sp>
      <p:cxnSp>
        <p:nvCxnSpPr>
          <p:cNvPr id="7" name="Straight Arrow Connector 6"/>
          <p:cNvCxnSpPr/>
          <p:nvPr/>
        </p:nvCxnSpPr>
        <p:spPr>
          <a:xfrm>
            <a:off x="1824037" y="4412232"/>
            <a:ext cx="1200517" cy="596071"/>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371415118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4.3. CPPR</a:t>
            </a:r>
            <a:endParaRPr lang="en-US" sz="2400" dirty="0"/>
          </a:p>
        </p:txBody>
      </p:sp>
      <p:sp>
        <p:nvSpPr>
          <p:cNvPr id="8" name="Content Placeholder 7"/>
          <p:cNvSpPr>
            <a:spLocks noGrp="1"/>
          </p:cNvSpPr>
          <p:nvPr>
            <p:ph sz="quarter" idx="10"/>
          </p:nvPr>
        </p:nvSpPr>
        <p:spPr/>
        <p:txBody>
          <a:bodyPr/>
          <a:lstStyle/>
          <a:p>
            <a:pPr marL="0" indent="0">
              <a:buNone/>
            </a:pPr>
            <a:r>
              <a:rPr lang="en-US" sz="2000" b="0" dirty="0" smtClean="0"/>
              <a:t> </a:t>
            </a:r>
            <a:endParaRPr lang="en-US" sz="2000" b="0" dirty="0"/>
          </a:p>
        </p:txBody>
      </p:sp>
      <p:pic>
        <p:nvPicPr>
          <p:cNvPr id="3" name="Picture 2"/>
          <p:cNvPicPr>
            <a:picLocks noChangeAspect="1"/>
          </p:cNvPicPr>
          <p:nvPr/>
        </p:nvPicPr>
        <p:blipFill>
          <a:blip r:embed="rId2"/>
          <a:stretch>
            <a:fillRect/>
          </a:stretch>
        </p:blipFill>
        <p:spPr>
          <a:xfrm>
            <a:off x="0" y="4005000"/>
            <a:ext cx="9144000" cy="2115000"/>
          </a:xfrm>
          <a:prstGeom prst="rect">
            <a:avLst/>
          </a:prstGeom>
        </p:spPr>
      </p:pic>
      <p:pic>
        <p:nvPicPr>
          <p:cNvPr id="5" name="Picture 4"/>
          <p:cNvPicPr>
            <a:picLocks noChangeAspect="1"/>
          </p:cNvPicPr>
          <p:nvPr/>
        </p:nvPicPr>
        <p:blipFill>
          <a:blip r:embed="rId3"/>
          <a:stretch>
            <a:fillRect/>
          </a:stretch>
        </p:blipFill>
        <p:spPr>
          <a:xfrm>
            <a:off x="114300" y="1039782"/>
            <a:ext cx="7480300" cy="2785218"/>
          </a:xfrm>
          <a:prstGeom prst="rect">
            <a:avLst/>
          </a:prstGeom>
        </p:spPr>
      </p:pic>
      <p:sp>
        <p:nvSpPr>
          <p:cNvPr id="4" name="TextBox 3"/>
          <p:cNvSpPr txBox="1"/>
          <p:nvPr/>
        </p:nvSpPr>
        <p:spPr>
          <a:xfrm>
            <a:off x="7501964" y="2755900"/>
            <a:ext cx="1480671" cy="369332"/>
          </a:xfrm>
          <a:prstGeom prst="rect">
            <a:avLst/>
          </a:prstGeom>
          <a:noFill/>
        </p:spPr>
        <p:txBody>
          <a:bodyPr wrap="square" rtlCol="0">
            <a:spAutoFit/>
          </a:bodyPr>
          <a:lstStyle/>
          <a:p>
            <a:r>
              <a:rPr lang="en-US" dirty="0" smtClean="0">
                <a:solidFill>
                  <a:srgbClr val="FF0000"/>
                </a:solidFill>
              </a:rPr>
              <a:t>Late = -0.148</a:t>
            </a:r>
            <a:endParaRPr lang="en-US" dirty="0">
              <a:solidFill>
                <a:srgbClr val="FF0000"/>
              </a:solidFill>
            </a:endParaRPr>
          </a:p>
        </p:txBody>
      </p:sp>
      <p:sp>
        <p:nvSpPr>
          <p:cNvPr id="6" name="TextBox 5"/>
          <p:cNvSpPr txBox="1"/>
          <p:nvPr/>
        </p:nvSpPr>
        <p:spPr>
          <a:xfrm>
            <a:off x="7408582" y="3640334"/>
            <a:ext cx="1540435" cy="369332"/>
          </a:xfrm>
          <a:prstGeom prst="rect">
            <a:avLst/>
          </a:prstGeom>
          <a:noFill/>
        </p:spPr>
        <p:txBody>
          <a:bodyPr wrap="square" rtlCol="0">
            <a:spAutoFit/>
          </a:bodyPr>
          <a:lstStyle/>
          <a:p>
            <a:r>
              <a:rPr lang="en-US" dirty="0" smtClean="0">
                <a:solidFill>
                  <a:srgbClr val="FF0000"/>
                </a:solidFill>
              </a:rPr>
              <a:t>Early= -0.178</a:t>
            </a:r>
            <a:endParaRPr lang="en-US" dirty="0">
              <a:solidFill>
                <a:srgbClr val="FF0000"/>
              </a:solidFill>
            </a:endParaRPr>
          </a:p>
        </p:txBody>
      </p:sp>
      <p:cxnSp>
        <p:nvCxnSpPr>
          <p:cNvPr id="9" name="Straight Arrow Connector 8"/>
          <p:cNvCxnSpPr/>
          <p:nvPr/>
        </p:nvCxnSpPr>
        <p:spPr>
          <a:xfrm flipH="1">
            <a:off x="7912100" y="4005000"/>
            <a:ext cx="266700" cy="1024200"/>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11" name="Straight Arrow Connector 10"/>
          <p:cNvCxnSpPr/>
          <p:nvPr/>
        </p:nvCxnSpPr>
        <p:spPr>
          <a:xfrm flipH="1">
            <a:off x="6743700" y="3009900"/>
            <a:ext cx="850900" cy="292100"/>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15" name="Straight Arrow Connector 14"/>
          <p:cNvCxnSpPr/>
          <p:nvPr/>
        </p:nvCxnSpPr>
        <p:spPr>
          <a:xfrm flipH="1">
            <a:off x="1638300" y="1282700"/>
            <a:ext cx="1358900" cy="101600"/>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16" name="TextBox 15"/>
          <p:cNvSpPr txBox="1"/>
          <p:nvPr/>
        </p:nvSpPr>
        <p:spPr>
          <a:xfrm>
            <a:off x="2997199" y="1098034"/>
            <a:ext cx="1870635" cy="369332"/>
          </a:xfrm>
          <a:prstGeom prst="rect">
            <a:avLst/>
          </a:prstGeom>
          <a:noFill/>
        </p:spPr>
        <p:txBody>
          <a:bodyPr wrap="square" rtlCol="0">
            <a:spAutoFit/>
          </a:bodyPr>
          <a:lstStyle/>
          <a:p>
            <a:r>
              <a:rPr lang="en-US" dirty="0" smtClean="0">
                <a:solidFill>
                  <a:srgbClr val="FF0000"/>
                </a:solidFill>
              </a:rPr>
              <a:t>late – early=0.03</a:t>
            </a:r>
            <a:endParaRPr lang="en-US" dirty="0">
              <a:solidFill>
                <a:srgbClr val="FF0000"/>
              </a:solidFill>
            </a:endParaRPr>
          </a:p>
        </p:txBody>
      </p:sp>
    </p:spTree>
    <p:extLst>
      <p:ext uri="{BB962C8B-B14F-4D97-AF65-F5344CB8AC3E}">
        <p14:creationId xmlns:p14="http://schemas.microsoft.com/office/powerpoint/2010/main" val="51452555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5</a:t>
            </a:r>
            <a:r>
              <a:rPr lang="en-US" sz="2400" dirty="0" smtClean="0"/>
              <a:t>.4. Worst case  </a:t>
            </a:r>
            <a:endParaRPr lang="en-US" sz="2400" dirty="0"/>
          </a:p>
        </p:txBody>
      </p:sp>
      <p:sp>
        <p:nvSpPr>
          <p:cNvPr id="7" name="TextBox 6"/>
          <p:cNvSpPr txBox="1"/>
          <p:nvPr/>
        </p:nvSpPr>
        <p:spPr>
          <a:xfrm>
            <a:off x="1485900" y="1800000"/>
            <a:ext cx="1803400" cy="369332"/>
          </a:xfrm>
          <a:prstGeom prst="rect">
            <a:avLst/>
          </a:prstGeom>
          <a:noFill/>
        </p:spPr>
        <p:txBody>
          <a:bodyPr wrap="square" rtlCol="0">
            <a:spAutoFit/>
          </a:bodyPr>
          <a:lstStyle/>
          <a:p>
            <a:r>
              <a:rPr lang="en-US" dirty="0" smtClean="0"/>
              <a:t>Setup case</a:t>
            </a:r>
            <a:endParaRPr lang="en-US" dirty="0"/>
          </a:p>
        </p:txBody>
      </p:sp>
      <p:sp>
        <p:nvSpPr>
          <p:cNvPr id="12" name="TextBox 11"/>
          <p:cNvSpPr txBox="1"/>
          <p:nvPr/>
        </p:nvSpPr>
        <p:spPr>
          <a:xfrm>
            <a:off x="5884862" y="1800000"/>
            <a:ext cx="1803400" cy="369332"/>
          </a:xfrm>
          <a:prstGeom prst="rect">
            <a:avLst/>
          </a:prstGeom>
          <a:noFill/>
        </p:spPr>
        <p:txBody>
          <a:bodyPr wrap="square" rtlCol="0">
            <a:spAutoFit/>
          </a:bodyPr>
          <a:lstStyle/>
          <a:p>
            <a:r>
              <a:rPr lang="en-US" dirty="0" smtClean="0"/>
              <a:t>Hold case</a:t>
            </a:r>
            <a:endParaRPr lang="en-US" dirty="0"/>
          </a:p>
        </p:txBody>
      </p:sp>
      <p:sp>
        <p:nvSpPr>
          <p:cNvPr id="10" name="TextBox 9"/>
          <p:cNvSpPr txBox="1"/>
          <p:nvPr/>
        </p:nvSpPr>
        <p:spPr>
          <a:xfrm>
            <a:off x="1080000" y="4800600"/>
            <a:ext cx="7101975" cy="923330"/>
          </a:xfrm>
          <a:prstGeom prst="rect">
            <a:avLst/>
          </a:prstGeom>
          <a:noFill/>
        </p:spPr>
        <p:txBody>
          <a:bodyPr wrap="square" rtlCol="0">
            <a:spAutoFit/>
          </a:bodyPr>
          <a:lstStyle/>
          <a:p>
            <a:r>
              <a:rPr lang="en-US" dirty="0" smtClean="0"/>
              <a:t>In Setup, tool automatically adds CPPR, AOCV Adjustment in Required Time but subtract in Hold</a:t>
            </a:r>
          </a:p>
          <a:p>
            <a:endParaRPr lang="en-US" dirty="0"/>
          </a:p>
        </p:txBody>
      </p:sp>
      <p:pic>
        <p:nvPicPr>
          <p:cNvPr id="13" name="Picture 12"/>
          <p:cNvPicPr>
            <a:picLocks noChangeAspect="1"/>
          </p:cNvPicPr>
          <p:nvPr/>
        </p:nvPicPr>
        <p:blipFill>
          <a:blip r:embed="rId2"/>
          <a:stretch>
            <a:fillRect/>
          </a:stretch>
        </p:blipFill>
        <p:spPr>
          <a:xfrm>
            <a:off x="5319712" y="2292069"/>
            <a:ext cx="2447925" cy="1990725"/>
          </a:xfrm>
          <a:prstGeom prst="rect">
            <a:avLst/>
          </a:prstGeom>
        </p:spPr>
      </p:pic>
      <p:pic>
        <p:nvPicPr>
          <p:cNvPr id="3" name="Picture 2"/>
          <p:cNvPicPr>
            <a:picLocks noChangeAspect="1"/>
          </p:cNvPicPr>
          <p:nvPr/>
        </p:nvPicPr>
        <p:blipFill>
          <a:blip r:embed="rId3"/>
          <a:stretch>
            <a:fillRect/>
          </a:stretch>
        </p:blipFill>
        <p:spPr>
          <a:xfrm>
            <a:off x="1168356" y="2292069"/>
            <a:ext cx="2934087" cy="1987827"/>
          </a:xfrm>
          <a:prstGeom prst="rect">
            <a:avLst/>
          </a:prstGeom>
        </p:spPr>
      </p:pic>
    </p:spTree>
    <p:extLst>
      <p:ext uri="{BB962C8B-B14F-4D97-AF65-F5344CB8AC3E}">
        <p14:creationId xmlns:p14="http://schemas.microsoft.com/office/powerpoint/2010/main" val="66202803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4B"/>
                </a:solidFill>
              </a:rPr>
              <a:t>6</a:t>
            </a:r>
            <a:r>
              <a:rPr lang="en-US" dirty="0" smtClean="0">
                <a:solidFill>
                  <a:srgbClr val="FF004B"/>
                </a:solidFill>
              </a:rPr>
              <a:t>. Reading timing report</a:t>
            </a:r>
            <a:endParaRPr lang="en-US" dirty="0">
              <a:solidFill>
                <a:srgbClr val="FF004B"/>
              </a:solidFill>
            </a:endParaRPr>
          </a:p>
        </p:txBody>
      </p:sp>
    </p:spTree>
    <p:extLst>
      <p:ext uri="{BB962C8B-B14F-4D97-AF65-F5344CB8AC3E}">
        <p14:creationId xmlns:p14="http://schemas.microsoft.com/office/powerpoint/2010/main" val="296540076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964" y="639918"/>
            <a:ext cx="6746188" cy="679891"/>
          </a:xfrm>
        </p:spPr>
        <p:txBody>
          <a:bodyPr/>
          <a:lstStyle/>
          <a:p>
            <a:r>
              <a:rPr lang="en-US" sz="2800" dirty="0"/>
              <a:t>6</a:t>
            </a:r>
            <a:r>
              <a:rPr lang="en-US" sz="3200" dirty="0" smtClean="0"/>
              <a:t>. </a:t>
            </a:r>
            <a:r>
              <a:rPr lang="en-US" sz="2800" dirty="0" smtClean="0"/>
              <a:t>Read timing report</a:t>
            </a:r>
            <a:endParaRPr lang="en-US" sz="2800" dirty="0"/>
          </a:p>
        </p:txBody>
      </p:sp>
      <p:sp>
        <p:nvSpPr>
          <p:cNvPr id="3" name="TextBox 2"/>
          <p:cNvSpPr txBox="1"/>
          <p:nvPr/>
        </p:nvSpPr>
        <p:spPr>
          <a:xfrm>
            <a:off x="389964" y="1135895"/>
            <a:ext cx="2501153" cy="400110"/>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solidFill>
                  <a:srgbClr val="FF004B"/>
                </a:solidFill>
              </a:rPr>
              <a:t>Summary report</a:t>
            </a:r>
            <a:endParaRPr lang="en-US" sz="2000" dirty="0">
              <a:solidFill>
                <a:srgbClr val="FF004B"/>
              </a:solidFill>
            </a:endParaRPr>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925" y="1815786"/>
            <a:ext cx="8936075" cy="4371928"/>
          </a:xfrm>
          <a:prstGeom prst="rect">
            <a:avLst/>
          </a:prstGeom>
        </p:spPr>
      </p:pic>
      <p:sp>
        <p:nvSpPr>
          <p:cNvPr id="7" name="Rectangle 6"/>
          <p:cNvSpPr/>
          <p:nvPr/>
        </p:nvSpPr>
        <p:spPr>
          <a:xfrm>
            <a:off x="779930" y="3705915"/>
            <a:ext cx="658905" cy="260967"/>
          </a:xfrm>
          <a:prstGeom prst="rect">
            <a:avLst/>
          </a:prstGeom>
          <a:noFill/>
          <a:ln>
            <a:solidFill>
              <a:srgbClr val="FF00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162424" y="987977"/>
            <a:ext cx="4981575" cy="2308324"/>
          </a:xfrm>
          <a:prstGeom prst="rect">
            <a:avLst/>
          </a:prstGeom>
        </p:spPr>
        <p:txBody>
          <a:bodyPr wrap="square">
            <a:spAutoFit/>
          </a:bodyPr>
          <a:lstStyle/>
          <a:p>
            <a:pPr marL="285750" indent="-285750">
              <a:buFont typeface="Arial" panose="020B0604020202020204" pitchFamily="34" charset="0"/>
              <a:buChar char="•"/>
            </a:pPr>
            <a:r>
              <a:rPr lang="en-US" dirty="0">
                <a:solidFill>
                  <a:srgbClr val="FF0000"/>
                </a:solidFill>
              </a:rPr>
              <a:t>WNS (worst negative slack): </a:t>
            </a:r>
            <a:r>
              <a:rPr lang="en-US" dirty="0"/>
              <a:t>Worst path ...path having max slack. </a:t>
            </a:r>
            <a:r>
              <a:rPr lang="en-US" dirty="0" smtClean="0"/>
              <a:t>Points </a:t>
            </a:r>
            <a:r>
              <a:rPr lang="en-US" dirty="0"/>
              <a:t>to the path having the maximum negative slack.</a:t>
            </a:r>
          </a:p>
          <a:p>
            <a:pPr marL="285750" indent="-285750">
              <a:buFont typeface="Arial" panose="020B0604020202020204" pitchFamily="34" charset="0"/>
              <a:buChar char="•"/>
            </a:pPr>
            <a:r>
              <a:rPr lang="en-US" dirty="0">
                <a:solidFill>
                  <a:srgbClr val="FF0000"/>
                </a:solidFill>
              </a:rPr>
              <a:t>TNS (total negative slack</a:t>
            </a:r>
            <a:r>
              <a:rPr lang="en-US" dirty="0"/>
              <a:t>): Total number of negative slack (violated) paths. From the value of TNS, we can know the severity of the slack in total design and whether to proceed or not with the current design model.</a:t>
            </a:r>
          </a:p>
        </p:txBody>
      </p:sp>
      <p:sp>
        <p:nvSpPr>
          <p:cNvPr id="9" name="Rectangle 8"/>
          <p:cNvSpPr/>
          <p:nvPr/>
        </p:nvSpPr>
        <p:spPr>
          <a:xfrm>
            <a:off x="207925" y="5822576"/>
            <a:ext cx="2266334" cy="365138"/>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047565" y="1035424"/>
            <a:ext cx="4988859" cy="220531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0647573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0282" y="490006"/>
            <a:ext cx="6746188" cy="679891"/>
          </a:xfrm>
        </p:spPr>
        <p:txBody>
          <a:bodyPr/>
          <a:lstStyle/>
          <a:p>
            <a:r>
              <a:rPr lang="en-US" sz="2800" dirty="0"/>
              <a:t>6</a:t>
            </a:r>
            <a:r>
              <a:rPr lang="en-US" sz="2800" dirty="0" smtClean="0"/>
              <a:t>. </a:t>
            </a:r>
            <a:r>
              <a:rPr lang="en-US" sz="2800" dirty="0"/>
              <a:t>Read timing report</a:t>
            </a:r>
          </a:p>
        </p:txBody>
      </p:sp>
      <p:sp>
        <p:nvSpPr>
          <p:cNvPr id="3" name="TextBox 2"/>
          <p:cNvSpPr txBox="1"/>
          <p:nvPr/>
        </p:nvSpPr>
        <p:spPr>
          <a:xfrm>
            <a:off x="739588" y="1030696"/>
            <a:ext cx="2501153" cy="707886"/>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solidFill>
                  <a:srgbClr val="FF004B"/>
                </a:solidFill>
              </a:rPr>
              <a:t>Reg2reg</a:t>
            </a:r>
          </a:p>
          <a:p>
            <a:endParaRPr lang="en-US" sz="2000" dirty="0">
              <a:solidFill>
                <a:srgbClr val="FF004B"/>
              </a:solidFill>
            </a:endParaRPr>
          </a:p>
        </p:txBody>
      </p:sp>
      <p:pic>
        <p:nvPicPr>
          <p:cNvPr id="11" name="Picture 10"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93265"/>
            <a:ext cx="9144000" cy="5058525"/>
          </a:xfrm>
          <a:prstGeom prst="rect">
            <a:avLst/>
          </a:prstGeom>
        </p:spPr>
      </p:pic>
      <p:sp>
        <p:nvSpPr>
          <p:cNvPr id="5" name="Rectangle 4"/>
          <p:cNvSpPr/>
          <p:nvPr/>
        </p:nvSpPr>
        <p:spPr>
          <a:xfrm>
            <a:off x="7718612" y="6239435"/>
            <a:ext cx="416859" cy="203729"/>
          </a:xfrm>
          <a:prstGeom prst="rect">
            <a:avLst/>
          </a:prstGeom>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6" name="Rectangle 5"/>
          <p:cNvSpPr/>
          <p:nvPr/>
        </p:nvSpPr>
        <p:spPr>
          <a:xfrm>
            <a:off x="1680882" y="3186953"/>
            <a:ext cx="403412" cy="134471"/>
          </a:xfrm>
          <a:prstGeom prst="rect">
            <a:avLst/>
          </a:prstGeom>
          <a:no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2" name="Rectangle 11"/>
          <p:cNvSpPr/>
          <p:nvPr/>
        </p:nvSpPr>
        <p:spPr>
          <a:xfrm>
            <a:off x="0" y="2541494"/>
            <a:ext cx="1290918" cy="94130"/>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3992400" y="2704041"/>
            <a:ext cx="4364121" cy="738664"/>
          </a:xfrm>
          <a:prstGeom prst="rect">
            <a:avLst/>
          </a:prstGeom>
          <a:noFill/>
          <a:ln>
            <a:solidFill>
              <a:schemeClr val="accent4"/>
            </a:solidFill>
          </a:ln>
        </p:spPr>
        <p:txBody>
          <a:bodyPr wrap="square" rtlCol="0">
            <a:spAutoFit/>
          </a:bodyPr>
          <a:lstStyle/>
          <a:p>
            <a:r>
              <a:rPr lang="en-US" sz="1400" dirty="0" smtClean="0">
                <a:solidFill>
                  <a:srgbClr val="C00000"/>
                </a:solidFill>
              </a:rPr>
              <a:t>Required time =</a:t>
            </a:r>
            <a:r>
              <a:rPr lang="en-US" sz="1400" dirty="0" err="1" smtClean="0">
                <a:solidFill>
                  <a:srgbClr val="C00000"/>
                </a:solidFill>
              </a:rPr>
              <a:t>T</a:t>
            </a:r>
            <a:r>
              <a:rPr lang="en-US" sz="1100" dirty="0" err="1" smtClean="0">
                <a:solidFill>
                  <a:srgbClr val="C00000"/>
                </a:solidFill>
              </a:rPr>
              <a:t>Other</a:t>
            </a:r>
            <a:r>
              <a:rPr lang="en-US" sz="1100" dirty="0" smtClean="0">
                <a:solidFill>
                  <a:srgbClr val="C00000"/>
                </a:solidFill>
              </a:rPr>
              <a:t> end path </a:t>
            </a:r>
            <a:r>
              <a:rPr lang="en-US" sz="1400" dirty="0" smtClean="0">
                <a:solidFill>
                  <a:srgbClr val="C00000"/>
                </a:solidFill>
              </a:rPr>
              <a:t>+  Time borrowed  – Setup</a:t>
            </a:r>
          </a:p>
          <a:p>
            <a:r>
              <a:rPr lang="en-US" sz="1400" dirty="0" smtClean="0">
                <a:solidFill>
                  <a:srgbClr val="C00000"/>
                </a:solidFill>
              </a:rPr>
              <a:t>Arrival time = </a:t>
            </a:r>
            <a:r>
              <a:rPr lang="en-US" sz="1400" dirty="0" err="1" smtClean="0">
                <a:solidFill>
                  <a:srgbClr val="C00000"/>
                </a:solidFill>
              </a:rPr>
              <a:t>T</a:t>
            </a:r>
            <a:r>
              <a:rPr lang="en-US" sz="1100" dirty="0" err="1" smtClean="0">
                <a:solidFill>
                  <a:srgbClr val="C00000"/>
                </a:solidFill>
              </a:rPr>
              <a:t>clockpath</a:t>
            </a:r>
            <a:r>
              <a:rPr lang="en-US" sz="1400" dirty="0" smtClean="0">
                <a:solidFill>
                  <a:srgbClr val="C00000"/>
                </a:solidFill>
              </a:rPr>
              <a:t> + </a:t>
            </a:r>
            <a:r>
              <a:rPr lang="en-US" sz="1400" dirty="0" err="1" smtClean="0">
                <a:solidFill>
                  <a:srgbClr val="C00000"/>
                </a:solidFill>
              </a:rPr>
              <a:t>T</a:t>
            </a:r>
            <a:r>
              <a:rPr lang="en-US" sz="1100" dirty="0" err="1" smtClean="0">
                <a:solidFill>
                  <a:srgbClr val="C00000"/>
                </a:solidFill>
              </a:rPr>
              <a:t>datapath</a:t>
            </a:r>
            <a:r>
              <a:rPr lang="en-US" sz="1100" dirty="0" smtClean="0">
                <a:solidFill>
                  <a:srgbClr val="C00000"/>
                </a:solidFill>
              </a:rPr>
              <a:t/>
            </a:r>
            <a:br>
              <a:rPr lang="en-US" sz="1100" dirty="0" smtClean="0">
                <a:solidFill>
                  <a:srgbClr val="C00000"/>
                </a:solidFill>
              </a:rPr>
            </a:br>
            <a:r>
              <a:rPr lang="en-US" sz="1400" dirty="0" smtClean="0">
                <a:solidFill>
                  <a:srgbClr val="C00000"/>
                </a:solidFill>
              </a:rPr>
              <a:t>Slack = Required time – Arrival time</a:t>
            </a:r>
          </a:p>
        </p:txBody>
      </p:sp>
      <p:pic>
        <p:nvPicPr>
          <p:cNvPr id="14" name="Picture 13"/>
          <p:cNvPicPr>
            <a:picLocks noChangeAspect="1"/>
          </p:cNvPicPr>
          <p:nvPr/>
        </p:nvPicPr>
        <p:blipFill>
          <a:blip r:embed="rId3"/>
          <a:stretch>
            <a:fillRect/>
          </a:stretch>
        </p:blipFill>
        <p:spPr>
          <a:xfrm>
            <a:off x="5053168" y="376430"/>
            <a:ext cx="3071812" cy="1308532"/>
          </a:xfrm>
          <a:prstGeom prst="rect">
            <a:avLst/>
          </a:prstGeom>
        </p:spPr>
      </p:pic>
      <p:sp>
        <p:nvSpPr>
          <p:cNvPr id="20" name="TextBox 19"/>
          <p:cNvSpPr txBox="1"/>
          <p:nvPr/>
        </p:nvSpPr>
        <p:spPr>
          <a:xfrm>
            <a:off x="6575382" y="1627094"/>
            <a:ext cx="2286460" cy="914400"/>
          </a:xfrm>
          <a:prstGeom prst="rect">
            <a:avLst/>
          </a:prstGeom>
          <a:noFill/>
        </p:spPr>
        <p:txBody>
          <a:bodyPr wrap="none" rtlCol="0">
            <a:spAutoFit/>
          </a:bodyPr>
          <a:lstStyle/>
          <a:p>
            <a:pPr marL="342900" indent="-342900">
              <a:buAutoNum type="arabicPeriod"/>
            </a:pPr>
            <a:r>
              <a:rPr lang="en-US" dirty="0" smtClean="0"/>
              <a:t>Launch clock path</a:t>
            </a:r>
          </a:p>
          <a:p>
            <a:pPr marL="342900" indent="-342900">
              <a:buAutoNum type="arabicPeriod"/>
            </a:pPr>
            <a:r>
              <a:rPr lang="en-US" dirty="0" smtClean="0"/>
              <a:t>Capture clock path</a:t>
            </a:r>
          </a:p>
          <a:p>
            <a:pPr marL="342900" indent="-342900">
              <a:buAutoNum type="arabicPeriod"/>
            </a:pPr>
            <a:r>
              <a:rPr lang="en-US" dirty="0" smtClean="0"/>
              <a:t>Data path</a:t>
            </a:r>
            <a:endParaRPr lang="en-US" dirty="0"/>
          </a:p>
        </p:txBody>
      </p:sp>
    </p:spTree>
    <p:extLst>
      <p:ext uri="{BB962C8B-B14F-4D97-AF65-F5344CB8AC3E}">
        <p14:creationId xmlns:p14="http://schemas.microsoft.com/office/powerpoint/2010/main" val="256879821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9588" y="539301"/>
            <a:ext cx="6746188" cy="679891"/>
          </a:xfrm>
        </p:spPr>
        <p:txBody>
          <a:bodyPr/>
          <a:lstStyle/>
          <a:p>
            <a:r>
              <a:rPr lang="en-US" sz="2800" dirty="0"/>
              <a:t>6</a:t>
            </a:r>
            <a:r>
              <a:rPr lang="en-US" sz="2800" dirty="0" smtClean="0"/>
              <a:t>. </a:t>
            </a:r>
            <a:r>
              <a:rPr lang="en-US" sz="2800" dirty="0"/>
              <a:t>Read timing report</a:t>
            </a:r>
          </a:p>
        </p:txBody>
      </p:sp>
      <p:sp>
        <p:nvSpPr>
          <p:cNvPr id="3" name="TextBox 2"/>
          <p:cNvSpPr txBox="1"/>
          <p:nvPr/>
        </p:nvSpPr>
        <p:spPr>
          <a:xfrm>
            <a:off x="739588" y="1030696"/>
            <a:ext cx="2501153" cy="707886"/>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solidFill>
                  <a:srgbClr val="FF004B"/>
                </a:solidFill>
              </a:rPr>
              <a:t>Reg2out</a:t>
            </a:r>
          </a:p>
          <a:p>
            <a:endParaRPr lang="en-US" sz="2000" dirty="0">
              <a:solidFill>
                <a:srgbClr val="FF004B"/>
              </a:solidFill>
            </a:endParaRPr>
          </a:p>
        </p:txBody>
      </p:sp>
      <p:sp>
        <p:nvSpPr>
          <p:cNvPr id="5" name="Rectangle 4"/>
          <p:cNvSpPr/>
          <p:nvPr/>
        </p:nvSpPr>
        <p:spPr>
          <a:xfrm>
            <a:off x="7718612" y="6239435"/>
            <a:ext cx="416859" cy="203729"/>
          </a:xfrm>
          <a:prstGeom prst="rect">
            <a:avLst/>
          </a:prstGeom>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807" y="1384639"/>
            <a:ext cx="8387099" cy="5205786"/>
          </a:xfrm>
          <a:prstGeom prst="rect">
            <a:avLst/>
          </a:prstGeom>
        </p:spPr>
      </p:pic>
      <p:sp>
        <p:nvSpPr>
          <p:cNvPr id="7" name="Rectangle 6"/>
          <p:cNvSpPr/>
          <p:nvPr/>
        </p:nvSpPr>
        <p:spPr>
          <a:xfrm>
            <a:off x="255494" y="2164976"/>
            <a:ext cx="1089212" cy="107577"/>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55495" y="2272553"/>
            <a:ext cx="2635624" cy="147918"/>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H="1">
            <a:off x="4881282" y="1738582"/>
            <a:ext cx="255494" cy="4263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325891" y="1460322"/>
            <a:ext cx="1465730" cy="307777"/>
          </a:xfrm>
          <a:prstGeom prst="rect">
            <a:avLst/>
          </a:prstGeom>
          <a:noFill/>
        </p:spPr>
        <p:txBody>
          <a:bodyPr wrap="square" rtlCol="0">
            <a:spAutoFit/>
          </a:bodyPr>
          <a:lstStyle/>
          <a:p>
            <a:r>
              <a:rPr lang="en-US" sz="1400" dirty="0" smtClean="0"/>
              <a:t>Clock name</a:t>
            </a:r>
            <a:endParaRPr lang="en-US" sz="1400" dirty="0"/>
          </a:p>
        </p:txBody>
      </p:sp>
      <p:sp>
        <p:nvSpPr>
          <p:cNvPr id="16" name="Rectangle 15"/>
          <p:cNvSpPr/>
          <p:nvPr/>
        </p:nvSpPr>
        <p:spPr>
          <a:xfrm>
            <a:off x="255493" y="3052482"/>
            <a:ext cx="1775013" cy="94130"/>
          </a:xfrm>
          <a:prstGeom prst="rect">
            <a:avLst/>
          </a:prstGeom>
          <a:no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7" name="Rectangle 16"/>
          <p:cNvSpPr/>
          <p:nvPr/>
        </p:nvSpPr>
        <p:spPr>
          <a:xfrm>
            <a:off x="7342094" y="3469341"/>
            <a:ext cx="376518" cy="3121084"/>
          </a:xfrm>
          <a:prstGeom prst="rect">
            <a:avLst/>
          </a:prstGeom>
          <a:no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cxnSp>
        <p:nvCxnSpPr>
          <p:cNvPr id="22" name="Straight Arrow Connector 21"/>
          <p:cNvCxnSpPr/>
          <p:nvPr/>
        </p:nvCxnSpPr>
        <p:spPr>
          <a:xfrm flipH="1" flipV="1">
            <a:off x="1909482" y="3240741"/>
            <a:ext cx="712694" cy="13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2716306" y="3052482"/>
            <a:ext cx="1317812" cy="369332"/>
          </a:xfrm>
          <a:prstGeom prst="rect">
            <a:avLst/>
          </a:prstGeom>
          <a:noFill/>
        </p:spPr>
        <p:txBody>
          <a:bodyPr wrap="square" rtlCol="0">
            <a:spAutoFit/>
          </a:bodyPr>
          <a:lstStyle/>
          <a:p>
            <a:r>
              <a:rPr lang="en-US" dirty="0" smtClean="0"/>
              <a:t>violation</a:t>
            </a:r>
            <a:endParaRPr lang="en-US" dirty="0"/>
          </a:p>
        </p:txBody>
      </p:sp>
      <p:pic>
        <p:nvPicPr>
          <p:cNvPr id="25" name="Picture 24"/>
          <p:cNvPicPr>
            <a:picLocks noChangeAspect="1"/>
          </p:cNvPicPr>
          <p:nvPr/>
        </p:nvPicPr>
        <p:blipFill rotWithShape="1">
          <a:blip r:embed="rId3">
            <a:extLst>
              <a:ext uri="{28A0092B-C50C-407E-A947-70E740481C1C}">
                <a14:useLocalDpi xmlns:a14="http://schemas.microsoft.com/office/drawing/2010/main" val="0"/>
              </a:ext>
            </a:extLst>
          </a:blip>
          <a:srcRect l="22396" t="21994" r="18850" b="33526"/>
          <a:stretch/>
        </p:blipFill>
        <p:spPr>
          <a:xfrm>
            <a:off x="5269763" y="205455"/>
            <a:ext cx="3675107" cy="1562644"/>
          </a:xfrm>
          <a:prstGeom prst="rect">
            <a:avLst/>
          </a:prstGeom>
        </p:spPr>
      </p:pic>
      <p:pic>
        <p:nvPicPr>
          <p:cNvPr id="6" name="Picture 5"/>
          <p:cNvPicPr>
            <a:picLocks noChangeAspect="1"/>
          </p:cNvPicPr>
          <p:nvPr/>
        </p:nvPicPr>
        <p:blipFill>
          <a:blip r:embed="rId4"/>
          <a:stretch>
            <a:fillRect/>
          </a:stretch>
        </p:blipFill>
        <p:spPr>
          <a:xfrm>
            <a:off x="5550132" y="2164976"/>
            <a:ext cx="3252256" cy="937091"/>
          </a:xfrm>
          <a:prstGeom prst="rect">
            <a:avLst/>
          </a:prstGeom>
        </p:spPr>
      </p:pic>
    </p:spTree>
    <p:extLst>
      <p:ext uri="{BB962C8B-B14F-4D97-AF65-F5344CB8AC3E}">
        <p14:creationId xmlns:p14="http://schemas.microsoft.com/office/powerpoint/2010/main" val="60929640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9588" y="565715"/>
            <a:ext cx="6746188" cy="679891"/>
          </a:xfrm>
        </p:spPr>
        <p:txBody>
          <a:bodyPr/>
          <a:lstStyle/>
          <a:p>
            <a:r>
              <a:rPr lang="en-US" sz="2800" dirty="0"/>
              <a:t>6</a:t>
            </a:r>
            <a:r>
              <a:rPr lang="en-US" sz="2800" dirty="0" smtClean="0"/>
              <a:t>. Read timing report</a:t>
            </a:r>
            <a:endParaRPr lang="en-US" sz="2800" dirty="0"/>
          </a:p>
        </p:txBody>
      </p:sp>
      <p:sp>
        <p:nvSpPr>
          <p:cNvPr id="3" name="TextBox 2"/>
          <p:cNvSpPr txBox="1"/>
          <p:nvPr/>
        </p:nvSpPr>
        <p:spPr>
          <a:xfrm>
            <a:off x="739588" y="1030696"/>
            <a:ext cx="2501153" cy="707886"/>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solidFill>
                  <a:srgbClr val="FF004B"/>
                </a:solidFill>
              </a:rPr>
              <a:t>In2reg</a:t>
            </a:r>
          </a:p>
          <a:p>
            <a:endParaRPr lang="en-US" sz="2000" dirty="0">
              <a:solidFill>
                <a:srgbClr val="FF004B"/>
              </a:solidFill>
            </a:endParaRPr>
          </a:p>
        </p:txBody>
      </p:sp>
      <p:pic>
        <p:nvPicPr>
          <p:cNvPr id="14" name="Content Placeholder 3" descr="Screen Clipping"/>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133980" y="1528603"/>
            <a:ext cx="8667017" cy="4604951"/>
          </a:xfrm>
        </p:spPr>
      </p:pic>
      <p:sp>
        <p:nvSpPr>
          <p:cNvPr id="6" name="Rectangle 5"/>
          <p:cNvSpPr/>
          <p:nvPr/>
        </p:nvSpPr>
        <p:spPr>
          <a:xfrm>
            <a:off x="403412" y="3697941"/>
            <a:ext cx="1963270" cy="133137"/>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368988" y="4034118"/>
            <a:ext cx="524436" cy="2111188"/>
          </a:xfrm>
          <a:prstGeom prst="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1" name="Rectangle 10"/>
          <p:cNvSpPr/>
          <p:nvPr/>
        </p:nvSpPr>
        <p:spPr>
          <a:xfrm>
            <a:off x="133980" y="3348318"/>
            <a:ext cx="1990655" cy="12102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4345518" y="4034118"/>
            <a:ext cx="481976" cy="2111188"/>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 Box 31"/>
          <p:cNvSpPr txBox="1">
            <a:spLocks noChangeArrowheads="1"/>
          </p:cNvSpPr>
          <p:nvPr/>
        </p:nvSpPr>
        <p:spPr bwMode="auto">
          <a:xfrm>
            <a:off x="4131946" y="2727983"/>
            <a:ext cx="4669051" cy="338554"/>
          </a:xfrm>
          <a:prstGeom prst="rect">
            <a:avLst/>
          </a:prstGeom>
          <a:solidFill>
            <a:schemeClr val="bg1"/>
          </a:solidFill>
          <a:ln>
            <a:noFill/>
          </a:ln>
          <a:effectLst/>
          <a:extLst/>
        </p:spPr>
        <p:txBody>
          <a:bodyPr wrap="square">
            <a:spAutoFit/>
          </a:bodyPr>
          <a:lstStyle>
            <a:lvl1pPr eaLnBrk="0" hangingPunct="0">
              <a:defRPr kumimoji="1" sz="2400" b="1">
                <a:solidFill>
                  <a:schemeClr val="tx1"/>
                </a:solidFill>
                <a:latin typeface="Times New Roman" panose="02020603050405020304" pitchFamily="18" charset="0"/>
                <a:ea typeface="新細明體" pitchFamily="18" charset="-120"/>
              </a:defRPr>
            </a:lvl1pPr>
            <a:lvl2pPr marL="742950" indent="-285750" eaLnBrk="0" hangingPunct="0">
              <a:defRPr kumimoji="1" sz="2400" b="1">
                <a:solidFill>
                  <a:schemeClr val="tx1"/>
                </a:solidFill>
                <a:latin typeface="Times New Roman" panose="02020603050405020304" pitchFamily="18" charset="0"/>
                <a:ea typeface="新細明體" pitchFamily="18" charset="-120"/>
              </a:defRPr>
            </a:lvl2pPr>
            <a:lvl3pPr marL="1143000" indent="-228600" eaLnBrk="0" hangingPunct="0">
              <a:defRPr kumimoji="1" sz="2400" b="1">
                <a:solidFill>
                  <a:schemeClr val="tx1"/>
                </a:solidFill>
                <a:latin typeface="Times New Roman" panose="02020603050405020304" pitchFamily="18" charset="0"/>
                <a:ea typeface="新細明體" pitchFamily="18" charset="-120"/>
              </a:defRPr>
            </a:lvl3pPr>
            <a:lvl4pPr marL="1600200" indent="-228600" eaLnBrk="0" hangingPunct="0">
              <a:defRPr kumimoji="1" sz="2400" b="1">
                <a:solidFill>
                  <a:schemeClr val="tx1"/>
                </a:solidFill>
                <a:latin typeface="Times New Roman" panose="02020603050405020304" pitchFamily="18" charset="0"/>
                <a:ea typeface="新細明體" pitchFamily="18" charset="-120"/>
              </a:defRPr>
            </a:lvl4pPr>
            <a:lvl5pPr marL="2057400" indent="-228600" eaLnBrk="0" hangingPunct="0">
              <a:defRPr kumimoji="1" sz="2400" b="1">
                <a:solidFill>
                  <a:schemeClr val="tx1"/>
                </a:solidFill>
                <a:latin typeface="Times New Roman" panose="02020603050405020304" pitchFamily="18" charset="0"/>
                <a:ea typeface="新細明體" pitchFamily="18" charset="-120"/>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itchFamily="18" charset="-120"/>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itchFamily="18" charset="-120"/>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itchFamily="18" charset="-120"/>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itchFamily="18" charset="-120"/>
              </a:defRPr>
            </a:lvl9pPr>
          </a:lstStyle>
          <a:p>
            <a:pPr eaLnBrk="1" hangingPunct="1">
              <a:spcBef>
                <a:spcPct val="50000"/>
              </a:spcBef>
            </a:pPr>
            <a:r>
              <a:rPr lang="en-US" altLang="zh-TW" sz="1600" dirty="0">
                <a:solidFill>
                  <a:srgbClr val="FF004B"/>
                </a:solidFill>
              </a:rPr>
              <a:t>Required time = </a:t>
            </a:r>
            <a:r>
              <a:rPr lang="en-US" altLang="zh-TW" sz="1600" dirty="0" smtClean="0">
                <a:solidFill>
                  <a:srgbClr val="FF004B"/>
                </a:solidFill>
              </a:rPr>
              <a:t>Path delay</a:t>
            </a:r>
            <a:r>
              <a:rPr lang="en-US" altLang="zh-TW" sz="1600" dirty="0">
                <a:solidFill>
                  <a:srgbClr val="FF004B"/>
                </a:solidFill>
              </a:rPr>
              <a:t> </a:t>
            </a:r>
            <a:r>
              <a:rPr lang="en-US" altLang="zh-TW" sz="1600" dirty="0" smtClean="0">
                <a:solidFill>
                  <a:srgbClr val="FF004B"/>
                </a:solidFill>
              </a:rPr>
              <a:t>- Setup</a:t>
            </a:r>
            <a:endParaRPr lang="en-US" altLang="zh-TW" sz="1600" dirty="0">
              <a:solidFill>
                <a:srgbClr val="FF004B"/>
              </a:solidFill>
            </a:endParaRPr>
          </a:p>
        </p:txBody>
      </p:sp>
      <p:sp>
        <p:nvSpPr>
          <p:cNvPr id="26" name="Text Box 33"/>
          <p:cNvSpPr txBox="1">
            <a:spLocks noChangeArrowheads="1"/>
          </p:cNvSpPr>
          <p:nvPr/>
        </p:nvSpPr>
        <p:spPr bwMode="auto">
          <a:xfrm>
            <a:off x="4131946" y="3085726"/>
            <a:ext cx="4400550" cy="336550"/>
          </a:xfrm>
          <a:prstGeom prst="rect">
            <a:avLst/>
          </a:prstGeom>
          <a:solidFill>
            <a:schemeClr val="bg1"/>
          </a:solidFill>
          <a:ln>
            <a:noFill/>
          </a:ln>
          <a:effectLst/>
          <a:extLst/>
        </p:spPr>
        <p:txBody>
          <a:bodyPr>
            <a:spAutoFit/>
          </a:bodyPr>
          <a:lstStyle>
            <a:lvl1pPr eaLnBrk="0" hangingPunct="0">
              <a:defRPr kumimoji="1" sz="2400" b="1">
                <a:solidFill>
                  <a:schemeClr val="tx1"/>
                </a:solidFill>
                <a:latin typeface="Times New Roman" panose="02020603050405020304" pitchFamily="18" charset="0"/>
                <a:ea typeface="新細明體" pitchFamily="18" charset="-120"/>
              </a:defRPr>
            </a:lvl1pPr>
            <a:lvl2pPr marL="742950" indent="-285750" eaLnBrk="0" hangingPunct="0">
              <a:defRPr kumimoji="1" sz="2400" b="1">
                <a:solidFill>
                  <a:schemeClr val="tx1"/>
                </a:solidFill>
                <a:latin typeface="Times New Roman" panose="02020603050405020304" pitchFamily="18" charset="0"/>
                <a:ea typeface="新細明體" pitchFamily="18" charset="-120"/>
              </a:defRPr>
            </a:lvl2pPr>
            <a:lvl3pPr marL="1143000" indent="-228600" eaLnBrk="0" hangingPunct="0">
              <a:defRPr kumimoji="1" sz="2400" b="1">
                <a:solidFill>
                  <a:schemeClr val="tx1"/>
                </a:solidFill>
                <a:latin typeface="Times New Roman" panose="02020603050405020304" pitchFamily="18" charset="0"/>
                <a:ea typeface="新細明體" pitchFamily="18" charset="-120"/>
              </a:defRPr>
            </a:lvl3pPr>
            <a:lvl4pPr marL="1600200" indent="-228600" eaLnBrk="0" hangingPunct="0">
              <a:defRPr kumimoji="1" sz="2400" b="1">
                <a:solidFill>
                  <a:schemeClr val="tx1"/>
                </a:solidFill>
                <a:latin typeface="Times New Roman" panose="02020603050405020304" pitchFamily="18" charset="0"/>
                <a:ea typeface="新細明體" pitchFamily="18" charset="-120"/>
              </a:defRPr>
            </a:lvl4pPr>
            <a:lvl5pPr marL="2057400" indent="-228600" eaLnBrk="0" hangingPunct="0">
              <a:defRPr kumimoji="1" sz="2400" b="1">
                <a:solidFill>
                  <a:schemeClr val="tx1"/>
                </a:solidFill>
                <a:latin typeface="Times New Roman" panose="02020603050405020304" pitchFamily="18" charset="0"/>
                <a:ea typeface="新細明體" pitchFamily="18" charset="-120"/>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itchFamily="18" charset="-120"/>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itchFamily="18" charset="-120"/>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itchFamily="18" charset="-120"/>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itchFamily="18" charset="-120"/>
              </a:defRPr>
            </a:lvl9pPr>
          </a:lstStyle>
          <a:p>
            <a:pPr eaLnBrk="1" hangingPunct="1">
              <a:spcBef>
                <a:spcPct val="50000"/>
              </a:spcBef>
            </a:pPr>
            <a:r>
              <a:rPr lang="en-US" altLang="zh-TW" sz="1600" dirty="0">
                <a:solidFill>
                  <a:srgbClr val="FF004B"/>
                </a:solidFill>
              </a:rPr>
              <a:t>Arrival time = </a:t>
            </a:r>
            <a:r>
              <a:rPr lang="en-US" altLang="zh-TW" sz="1600" dirty="0" err="1" smtClean="0">
                <a:solidFill>
                  <a:srgbClr val="FF004B"/>
                </a:solidFill>
              </a:rPr>
              <a:t>data_path</a:t>
            </a:r>
            <a:r>
              <a:rPr lang="en-US" altLang="zh-TW" sz="1600" dirty="0" smtClean="0">
                <a:solidFill>
                  <a:srgbClr val="FF004B"/>
                </a:solidFill>
              </a:rPr>
              <a:t> </a:t>
            </a:r>
            <a:r>
              <a:rPr lang="en-US" altLang="zh-TW" sz="1600" dirty="0">
                <a:solidFill>
                  <a:srgbClr val="FF004B"/>
                </a:solidFill>
              </a:rPr>
              <a:t>+ Input delay</a:t>
            </a:r>
          </a:p>
        </p:txBody>
      </p:sp>
      <p:sp>
        <p:nvSpPr>
          <p:cNvPr id="27" name="Text Box 32"/>
          <p:cNvSpPr txBox="1">
            <a:spLocks noChangeArrowheads="1"/>
          </p:cNvSpPr>
          <p:nvPr/>
        </p:nvSpPr>
        <p:spPr bwMode="auto">
          <a:xfrm>
            <a:off x="4136135" y="3414571"/>
            <a:ext cx="4152900" cy="336550"/>
          </a:xfrm>
          <a:prstGeom prst="rect">
            <a:avLst/>
          </a:prstGeom>
          <a:solidFill>
            <a:schemeClr val="bg1"/>
          </a:solidFill>
          <a:ln>
            <a:noFill/>
          </a:ln>
          <a:effectLst/>
          <a:extLst/>
        </p:spPr>
        <p:txBody>
          <a:bodyPr>
            <a:spAutoFit/>
          </a:bodyPr>
          <a:lstStyle>
            <a:lvl1pPr eaLnBrk="0" hangingPunct="0">
              <a:defRPr kumimoji="1" sz="2400" b="1">
                <a:solidFill>
                  <a:schemeClr val="tx1"/>
                </a:solidFill>
                <a:latin typeface="Times New Roman" panose="02020603050405020304" pitchFamily="18" charset="0"/>
                <a:ea typeface="新細明體" pitchFamily="18" charset="-120"/>
              </a:defRPr>
            </a:lvl1pPr>
            <a:lvl2pPr marL="742950" indent="-285750" eaLnBrk="0" hangingPunct="0">
              <a:defRPr kumimoji="1" sz="2400" b="1">
                <a:solidFill>
                  <a:schemeClr val="tx1"/>
                </a:solidFill>
                <a:latin typeface="Times New Roman" panose="02020603050405020304" pitchFamily="18" charset="0"/>
                <a:ea typeface="新細明體" pitchFamily="18" charset="-120"/>
              </a:defRPr>
            </a:lvl2pPr>
            <a:lvl3pPr marL="1143000" indent="-228600" eaLnBrk="0" hangingPunct="0">
              <a:defRPr kumimoji="1" sz="2400" b="1">
                <a:solidFill>
                  <a:schemeClr val="tx1"/>
                </a:solidFill>
                <a:latin typeface="Times New Roman" panose="02020603050405020304" pitchFamily="18" charset="0"/>
                <a:ea typeface="新細明體" pitchFamily="18" charset="-120"/>
              </a:defRPr>
            </a:lvl3pPr>
            <a:lvl4pPr marL="1600200" indent="-228600" eaLnBrk="0" hangingPunct="0">
              <a:defRPr kumimoji="1" sz="2400" b="1">
                <a:solidFill>
                  <a:schemeClr val="tx1"/>
                </a:solidFill>
                <a:latin typeface="Times New Roman" panose="02020603050405020304" pitchFamily="18" charset="0"/>
                <a:ea typeface="新細明體" pitchFamily="18" charset="-120"/>
              </a:defRPr>
            </a:lvl4pPr>
            <a:lvl5pPr marL="2057400" indent="-228600" eaLnBrk="0" hangingPunct="0">
              <a:defRPr kumimoji="1" sz="2400" b="1">
                <a:solidFill>
                  <a:schemeClr val="tx1"/>
                </a:solidFill>
                <a:latin typeface="Times New Roman" panose="02020603050405020304" pitchFamily="18" charset="0"/>
                <a:ea typeface="新細明體" pitchFamily="18" charset="-120"/>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itchFamily="18" charset="-120"/>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itchFamily="18" charset="-120"/>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itchFamily="18" charset="-120"/>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itchFamily="18" charset="-120"/>
              </a:defRPr>
            </a:lvl9pPr>
          </a:lstStyle>
          <a:p>
            <a:pPr eaLnBrk="1" hangingPunct="1">
              <a:spcBef>
                <a:spcPct val="50000"/>
              </a:spcBef>
            </a:pPr>
            <a:r>
              <a:rPr lang="en-US" altLang="zh-TW" sz="1600" dirty="0">
                <a:solidFill>
                  <a:srgbClr val="FF004B"/>
                </a:solidFill>
              </a:rPr>
              <a:t>Slack time = Required time </a:t>
            </a:r>
            <a:r>
              <a:rPr lang="en-US" altLang="zh-TW" sz="1600" dirty="0" smtClean="0">
                <a:solidFill>
                  <a:srgbClr val="FF004B"/>
                </a:solidFill>
              </a:rPr>
              <a:t>- Arrival </a:t>
            </a:r>
            <a:r>
              <a:rPr lang="en-US" altLang="zh-TW" sz="1600" dirty="0">
                <a:solidFill>
                  <a:srgbClr val="FF004B"/>
                </a:solidFill>
              </a:rPr>
              <a:t>time</a:t>
            </a:r>
          </a:p>
        </p:txBody>
      </p:sp>
      <p:pic>
        <p:nvPicPr>
          <p:cNvPr id="13" name="Picture 12"/>
          <p:cNvPicPr>
            <a:picLocks noChangeAspect="1"/>
          </p:cNvPicPr>
          <p:nvPr/>
        </p:nvPicPr>
        <p:blipFill rotWithShape="1">
          <a:blip r:embed="rId3">
            <a:extLst>
              <a:ext uri="{28A0092B-C50C-407E-A947-70E740481C1C}">
                <a14:useLocalDpi xmlns:a14="http://schemas.microsoft.com/office/drawing/2010/main" val="0"/>
              </a:ext>
            </a:extLst>
          </a:blip>
          <a:srcRect l="22088" t="18151" r="29490" b="41763"/>
          <a:stretch/>
        </p:blipFill>
        <p:spPr>
          <a:xfrm>
            <a:off x="4907986" y="638546"/>
            <a:ext cx="3777916" cy="1756610"/>
          </a:xfrm>
          <a:prstGeom prst="rect">
            <a:avLst/>
          </a:prstGeom>
        </p:spPr>
      </p:pic>
    </p:spTree>
    <p:extLst>
      <p:ext uri="{BB962C8B-B14F-4D97-AF65-F5344CB8AC3E}">
        <p14:creationId xmlns:p14="http://schemas.microsoft.com/office/powerpoint/2010/main" val="39265065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9588" y="533848"/>
            <a:ext cx="6746188" cy="679891"/>
          </a:xfrm>
        </p:spPr>
        <p:txBody>
          <a:bodyPr/>
          <a:lstStyle/>
          <a:p>
            <a:r>
              <a:rPr lang="en-US" sz="2800" dirty="0"/>
              <a:t>6</a:t>
            </a:r>
            <a:r>
              <a:rPr lang="en-US" sz="2800" dirty="0" smtClean="0"/>
              <a:t>. Read timing report</a:t>
            </a:r>
            <a:endParaRPr lang="en-US" sz="2800" dirty="0"/>
          </a:p>
        </p:txBody>
      </p:sp>
      <p:sp>
        <p:nvSpPr>
          <p:cNvPr id="3" name="TextBox 2"/>
          <p:cNvSpPr txBox="1"/>
          <p:nvPr/>
        </p:nvSpPr>
        <p:spPr>
          <a:xfrm>
            <a:off x="739588" y="1030696"/>
            <a:ext cx="2501153" cy="707886"/>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solidFill>
                  <a:srgbClr val="FF004B"/>
                </a:solidFill>
              </a:rPr>
              <a:t>In2out</a:t>
            </a:r>
          </a:p>
          <a:p>
            <a:endParaRPr lang="en-US" sz="2000" dirty="0">
              <a:solidFill>
                <a:srgbClr val="FF004B"/>
              </a:solidFill>
            </a:endParaRPr>
          </a:p>
        </p:txBody>
      </p:sp>
      <p:pic>
        <p:nvPicPr>
          <p:cNvPr id="7" name="Picture 6"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34555"/>
            <a:ext cx="9144000" cy="4479946"/>
          </a:xfrm>
          <a:prstGeom prst="rect">
            <a:avLst/>
          </a:prstGeom>
        </p:spPr>
      </p:pic>
      <p:pic>
        <p:nvPicPr>
          <p:cNvPr id="15" name="Picture 14"/>
          <p:cNvPicPr>
            <a:picLocks noChangeAspect="1"/>
          </p:cNvPicPr>
          <p:nvPr/>
        </p:nvPicPr>
        <p:blipFill rotWithShape="1">
          <a:blip r:embed="rId3">
            <a:extLst>
              <a:ext uri="{28A0092B-C50C-407E-A947-70E740481C1C}">
                <a14:useLocalDpi xmlns:a14="http://schemas.microsoft.com/office/drawing/2010/main" val="0"/>
              </a:ext>
            </a:extLst>
          </a:blip>
          <a:srcRect l="15920" t="23368" r="20391" b="39841"/>
          <a:stretch/>
        </p:blipFill>
        <p:spPr>
          <a:xfrm>
            <a:off x="4572000" y="699996"/>
            <a:ext cx="4552572" cy="1477106"/>
          </a:xfrm>
          <a:prstGeom prst="rect">
            <a:avLst/>
          </a:prstGeom>
        </p:spPr>
      </p:pic>
      <p:sp>
        <p:nvSpPr>
          <p:cNvPr id="16" name="Text Box 31"/>
          <p:cNvSpPr txBox="1">
            <a:spLocks noChangeArrowheads="1"/>
          </p:cNvSpPr>
          <p:nvPr/>
        </p:nvSpPr>
        <p:spPr bwMode="auto">
          <a:xfrm>
            <a:off x="3168683" y="2150196"/>
            <a:ext cx="3977069" cy="307777"/>
          </a:xfrm>
          <a:prstGeom prst="rect">
            <a:avLst/>
          </a:prstGeom>
          <a:solidFill>
            <a:schemeClr val="bg1"/>
          </a:solidFill>
          <a:ln w="9525">
            <a:solidFill>
              <a:schemeClr val="tx1"/>
            </a:solidFill>
            <a:miter lim="800000"/>
            <a:headEnd/>
            <a:tailEnd/>
          </a:ln>
          <a:effectLst/>
          <a:extLst/>
        </p:spPr>
        <p:txBody>
          <a:bodyPr wrap="square">
            <a:spAutoFit/>
          </a:bodyPr>
          <a:lstStyle>
            <a:lvl1pPr eaLnBrk="0" hangingPunct="0">
              <a:defRPr kumimoji="1" sz="2400" b="1">
                <a:solidFill>
                  <a:schemeClr val="tx1"/>
                </a:solidFill>
                <a:latin typeface="Times New Roman" panose="02020603050405020304" pitchFamily="18" charset="0"/>
                <a:ea typeface="新細明體" pitchFamily="18" charset="-120"/>
              </a:defRPr>
            </a:lvl1pPr>
            <a:lvl2pPr marL="742950" indent="-285750" eaLnBrk="0" hangingPunct="0">
              <a:defRPr kumimoji="1" sz="2400" b="1">
                <a:solidFill>
                  <a:schemeClr val="tx1"/>
                </a:solidFill>
                <a:latin typeface="Times New Roman" panose="02020603050405020304" pitchFamily="18" charset="0"/>
                <a:ea typeface="新細明體" pitchFamily="18" charset="-120"/>
              </a:defRPr>
            </a:lvl2pPr>
            <a:lvl3pPr marL="1143000" indent="-228600" eaLnBrk="0" hangingPunct="0">
              <a:defRPr kumimoji="1" sz="2400" b="1">
                <a:solidFill>
                  <a:schemeClr val="tx1"/>
                </a:solidFill>
                <a:latin typeface="Times New Roman" panose="02020603050405020304" pitchFamily="18" charset="0"/>
                <a:ea typeface="新細明體" pitchFamily="18" charset="-120"/>
              </a:defRPr>
            </a:lvl3pPr>
            <a:lvl4pPr marL="1600200" indent="-228600" eaLnBrk="0" hangingPunct="0">
              <a:defRPr kumimoji="1" sz="2400" b="1">
                <a:solidFill>
                  <a:schemeClr val="tx1"/>
                </a:solidFill>
                <a:latin typeface="Times New Roman" panose="02020603050405020304" pitchFamily="18" charset="0"/>
                <a:ea typeface="新細明體" pitchFamily="18" charset="-120"/>
              </a:defRPr>
            </a:lvl4pPr>
            <a:lvl5pPr marL="2057400" indent="-228600" eaLnBrk="0" hangingPunct="0">
              <a:defRPr kumimoji="1" sz="2400" b="1">
                <a:solidFill>
                  <a:schemeClr val="tx1"/>
                </a:solidFill>
                <a:latin typeface="Times New Roman" panose="02020603050405020304" pitchFamily="18" charset="0"/>
                <a:ea typeface="新細明體" pitchFamily="18" charset="-120"/>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itchFamily="18" charset="-120"/>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itchFamily="18" charset="-120"/>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itchFamily="18" charset="-120"/>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itchFamily="18" charset="-120"/>
              </a:defRPr>
            </a:lvl9pPr>
          </a:lstStyle>
          <a:p>
            <a:pPr eaLnBrk="1" hangingPunct="1">
              <a:spcBef>
                <a:spcPct val="50000"/>
              </a:spcBef>
            </a:pPr>
            <a:r>
              <a:rPr lang="en-US" altLang="zh-TW" sz="1400" dirty="0" smtClean="0">
                <a:solidFill>
                  <a:srgbClr val="FF004B"/>
                </a:solidFill>
              </a:rPr>
              <a:t>Require time = </a:t>
            </a:r>
            <a:r>
              <a:rPr lang="en-US" altLang="zh-TW" sz="1400" dirty="0">
                <a:solidFill>
                  <a:srgbClr val="FF004B"/>
                </a:solidFill>
              </a:rPr>
              <a:t>Path delay - Output </a:t>
            </a:r>
            <a:r>
              <a:rPr lang="en-US" altLang="zh-TW" sz="1400" dirty="0" smtClean="0">
                <a:solidFill>
                  <a:srgbClr val="FF004B"/>
                </a:solidFill>
              </a:rPr>
              <a:t>delay</a:t>
            </a:r>
            <a:endParaRPr lang="en-US" altLang="zh-TW" sz="1400" dirty="0">
              <a:solidFill>
                <a:srgbClr val="FF004B"/>
              </a:solidFill>
            </a:endParaRPr>
          </a:p>
        </p:txBody>
      </p:sp>
      <p:sp>
        <p:nvSpPr>
          <p:cNvPr id="17" name="Text Box 33"/>
          <p:cNvSpPr txBox="1">
            <a:spLocks noChangeArrowheads="1"/>
          </p:cNvSpPr>
          <p:nvPr/>
        </p:nvSpPr>
        <p:spPr bwMode="auto">
          <a:xfrm>
            <a:off x="3210114" y="2484879"/>
            <a:ext cx="3657600" cy="307777"/>
          </a:xfrm>
          <a:prstGeom prst="rect">
            <a:avLst/>
          </a:prstGeom>
          <a:solidFill>
            <a:schemeClr val="bg1"/>
          </a:solidFill>
          <a:ln>
            <a:noFill/>
          </a:ln>
          <a:effectLst/>
          <a:extLst/>
        </p:spPr>
        <p:txBody>
          <a:bodyPr wrap="square">
            <a:spAutoFit/>
          </a:bodyPr>
          <a:lstStyle>
            <a:lvl1pPr eaLnBrk="0" hangingPunct="0">
              <a:defRPr kumimoji="1" sz="2400" b="1">
                <a:solidFill>
                  <a:schemeClr val="tx1"/>
                </a:solidFill>
                <a:latin typeface="Times New Roman" panose="02020603050405020304" pitchFamily="18" charset="0"/>
                <a:ea typeface="新細明體" pitchFamily="18" charset="-120"/>
              </a:defRPr>
            </a:lvl1pPr>
            <a:lvl2pPr marL="742950" indent="-285750" eaLnBrk="0" hangingPunct="0">
              <a:defRPr kumimoji="1" sz="2400" b="1">
                <a:solidFill>
                  <a:schemeClr val="tx1"/>
                </a:solidFill>
                <a:latin typeface="Times New Roman" panose="02020603050405020304" pitchFamily="18" charset="0"/>
                <a:ea typeface="新細明體" pitchFamily="18" charset="-120"/>
              </a:defRPr>
            </a:lvl2pPr>
            <a:lvl3pPr marL="1143000" indent="-228600" eaLnBrk="0" hangingPunct="0">
              <a:defRPr kumimoji="1" sz="2400" b="1">
                <a:solidFill>
                  <a:schemeClr val="tx1"/>
                </a:solidFill>
                <a:latin typeface="Times New Roman" panose="02020603050405020304" pitchFamily="18" charset="0"/>
                <a:ea typeface="新細明體" pitchFamily="18" charset="-120"/>
              </a:defRPr>
            </a:lvl3pPr>
            <a:lvl4pPr marL="1600200" indent="-228600" eaLnBrk="0" hangingPunct="0">
              <a:defRPr kumimoji="1" sz="2400" b="1">
                <a:solidFill>
                  <a:schemeClr val="tx1"/>
                </a:solidFill>
                <a:latin typeface="Times New Roman" panose="02020603050405020304" pitchFamily="18" charset="0"/>
                <a:ea typeface="新細明體" pitchFamily="18" charset="-120"/>
              </a:defRPr>
            </a:lvl4pPr>
            <a:lvl5pPr marL="2057400" indent="-228600" eaLnBrk="0" hangingPunct="0">
              <a:defRPr kumimoji="1" sz="2400" b="1">
                <a:solidFill>
                  <a:schemeClr val="tx1"/>
                </a:solidFill>
                <a:latin typeface="Times New Roman" panose="02020603050405020304" pitchFamily="18" charset="0"/>
                <a:ea typeface="新細明體" pitchFamily="18" charset="-120"/>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itchFamily="18" charset="-120"/>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itchFamily="18" charset="-120"/>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itchFamily="18" charset="-120"/>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itchFamily="18" charset="-120"/>
              </a:defRPr>
            </a:lvl9pPr>
          </a:lstStyle>
          <a:p>
            <a:pPr eaLnBrk="1" hangingPunct="1">
              <a:spcBef>
                <a:spcPct val="50000"/>
              </a:spcBef>
            </a:pPr>
            <a:r>
              <a:rPr lang="en-US" altLang="zh-TW" sz="1400" dirty="0">
                <a:solidFill>
                  <a:srgbClr val="FF004B"/>
                </a:solidFill>
              </a:rPr>
              <a:t>Arrival time = </a:t>
            </a:r>
            <a:r>
              <a:rPr lang="en-US" altLang="zh-TW" sz="1400" dirty="0" err="1" smtClean="0">
                <a:solidFill>
                  <a:srgbClr val="FF004B"/>
                </a:solidFill>
              </a:rPr>
              <a:t>data_path</a:t>
            </a:r>
            <a:r>
              <a:rPr lang="en-US" altLang="zh-TW" sz="1400" dirty="0" smtClean="0">
                <a:solidFill>
                  <a:srgbClr val="FF004B"/>
                </a:solidFill>
              </a:rPr>
              <a:t> </a:t>
            </a:r>
            <a:r>
              <a:rPr lang="en-US" altLang="zh-TW" sz="1400" dirty="0">
                <a:solidFill>
                  <a:srgbClr val="FF004B"/>
                </a:solidFill>
              </a:rPr>
              <a:t>+ Input delay</a:t>
            </a:r>
          </a:p>
        </p:txBody>
      </p:sp>
      <p:sp>
        <p:nvSpPr>
          <p:cNvPr id="18" name="Text Box 32"/>
          <p:cNvSpPr txBox="1">
            <a:spLocks noChangeArrowheads="1"/>
          </p:cNvSpPr>
          <p:nvPr/>
        </p:nvSpPr>
        <p:spPr bwMode="auto">
          <a:xfrm>
            <a:off x="3152825" y="2738844"/>
            <a:ext cx="4152900" cy="307777"/>
          </a:xfrm>
          <a:prstGeom prst="rect">
            <a:avLst/>
          </a:prstGeom>
          <a:solidFill>
            <a:schemeClr val="bg1"/>
          </a:solidFill>
          <a:ln>
            <a:noFill/>
          </a:ln>
          <a:effectLst/>
          <a:extLst/>
        </p:spPr>
        <p:txBody>
          <a:bodyPr>
            <a:spAutoFit/>
          </a:bodyPr>
          <a:lstStyle>
            <a:lvl1pPr eaLnBrk="0" hangingPunct="0">
              <a:defRPr kumimoji="1" sz="2400" b="1">
                <a:solidFill>
                  <a:schemeClr val="tx1"/>
                </a:solidFill>
                <a:latin typeface="Times New Roman" panose="02020603050405020304" pitchFamily="18" charset="0"/>
                <a:ea typeface="新細明體" pitchFamily="18" charset="-120"/>
              </a:defRPr>
            </a:lvl1pPr>
            <a:lvl2pPr marL="742950" indent="-285750" eaLnBrk="0" hangingPunct="0">
              <a:defRPr kumimoji="1" sz="2400" b="1">
                <a:solidFill>
                  <a:schemeClr val="tx1"/>
                </a:solidFill>
                <a:latin typeface="Times New Roman" panose="02020603050405020304" pitchFamily="18" charset="0"/>
                <a:ea typeface="新細明體" pitchFamily="18" charset="-120"/>
              </a:defRPr>
            </a:lvl2pPr>
            <a:lvl3pPr marL="1143000" indent="-228600" eaLnBrk="0" hangingPunct="0">
              <a:defRPr kumimoji="1" sz="2400" b="1">
                <a:solidFill>
                  <a:schemeClr val="tx1"/>
                </a:solidFill>
                <a:latin typeface="Times New Roman" panose="02020603050405020304" pitchFamily="18" charset="0"/>
                <a:ea typeface="新細明體" pitchFamily="18" charset="-120"/>
              </a:defRPr>
            </a:lvl3pPr>
            <a:lvl4pPr marL="1600200" indent="-228600" eaLnBrk="0" hangingPunct="0">
              <a:defRPr kumimoji="1" sz="2400" b="1">
                <a:solidFill>
                  <a:schemeClr val="tx1"/>
                </a:solidFill>
                <a:latin typeface="Times New Roman" panose="02020603050405020304" pitchFamily="18" charset="0"/>
                <a:ea typeface="新細明體" pitchFamily="18" charset="-120"/>
              </a:defRPr>
            </a:lvl4pPr>
            <a:lvl5pPr marL="2057400" indent="-228600" eaLnBrk="0" hangingPunct="0">
              <a:defRPr kumimoji="1" sz="2400" b="1">
                <a:solidFill>
                  <a:schemeClr val="tx1"/>
                </a:solidFill>
                <a:latin typeface="Times New Roman" panose="02020603050405020304" pitchFamily="18" charset="0"/>
                <a:ea typeface="新細明體" pitchFamily="18" charset="-120"/>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itchFamily="18" charset="-120"/>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itchFamily="18" charset="-120"/>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itchFamily="18" charset="-120"/>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itchFamily="18" charset="-120"/>
              </a:defRPr>
            </a:lvl9pPr>
          </a:lstStyle>
          <a:p>
            <a:pPr eaLnBrk="1" hangingPunct="1">
              <a:spcBef>
                <a:spcPct val="50000"/>
              </a:spcBef>
            </a:pPr>
            <a:r>
              <a:rPr lang="en-US" altLang="zh-TW" sz="1400" dirty="0">
                <a:solidFill>
                  <a:srgbClr val="FF004B"/>
                </a:solidFill>
              </a:rPr>
              <a:t>Slack time = Required time </a:t>
            </a:r>
            <a:r>
              <a:rPr lang="en-US" altLang="zh-TW" sz="1400" dirty="0" smtClean="0">
                <a:solidFill>
                  <a:srgbClr val="FF004B"/>
                </a:solidFill>
              </a:rPr>
              <a:t>- Arrival </a:t>
            </a:r>
            <a:r>
              <a:rPr lang="en-US" altLang="zh-TW" sz="1400" dirty="0">
                <a:solidFill>
                  <a:srgbClr val="FF004B"/>
                </a:solidFill>
              </a:rPr>
              <a:t>time</a:t>
            </a:r>
          </a:p>
        </p:txBody>
      </p:sp>
    </p:spTree>
    <p:extLst>
      <p:ext uri="{BB962C8B-B14F-4D97-AF65-F5344CB8AC3E}">
        <p14:creationId xmlns:p14="http://schemas.microsoft.com/office/powerpoint/2010/main" val="40570603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4B"/>
                </a:solidFill>
              </a:rPr>
              <a:t>2</a:t>
            </a:r>
            <a:r>
              <a:rPr lang="en-US" dirty="0" smtClean="0">
                <a:solidFill>
                  <a:srgbClr val="FF004B"/>
                </a:solidFill>
              </a:rPr>
              <a:t>. Timing path</a:t>
            </a:r>
            <a:endParaRPr lang="en-US" dirty="0">
              <a:solidFill>
                <a:srgbClr val="FF004B"/>
              </a:solidFill>
            </a:endParaRPr>
          </a:p>
        </p:txBody>
      </p:sp>
    </p:spTree>
    <p:extLst>
      <p:ext uri="{BB962C8B-B14F-4D97-AF65-F5344CB8AC3E}">
        <p14:creationId xmlns:p14="http://schemas.microsoft.com/office/powerpoint/2010/main" val="83896081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5313" y="418115"/>
            <a:ext cx="6746188" cy="679891"/>
          </a:xfrm>
        </p:spPr>
        <p:txBody>
          <a:bodyPr/>
          <a:lstStyle/>
          <a:p>
            <a:r>
              <a:rPr lang="en-US" sz="2800" dirty="0"/>
              <a:t>6</a:t>
            </a:r>
            <a:r>
              <a:rPr lang="en-US" sz="2800" dirty="0" smtClean="0"/>
              <a:t>. Read timing report</a:t>
            </a:r>
            <a:endParaRPr lang="en-US" sz="2800" dirty="0"/>
          </a:p>
        </p:txBody>
      </p:sp>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6520" y="991061"/>
            <a:ext cx="7937495" cy="2459506"/>
          </a:xfrm>
          <a:prstGeom prst="rect">
            <a:avLst/>
          </a:prstGeom>
        </p:spPr>
      </p:pic>
      <p:sp>
        <p:nvSpPr>
          <p:cNvPr id="8" name="TextBox 7"/>
          <p:cNvSpPr txBox="1"/>
          <p:nvPr/>
        </p:nvSpPr>
        <p:spPr>
          <a:xfrm>
            <a:off x="5768788" y="2514600"/>
            <a:ext cx="907813" cy="369332"/>
          </a:xfrm>
          <a:prstGeom prst="rect">
            <a:avLst/>
          </a:prstGeom>
          <a:noFill/>
        </p:spPr>
        <p:txBody>
          <a:bodyPr wrap="none" rtlCol="0">
            <a:spAutoFit/>
          </a:bodyPr>
          <a:lstStyle/>
          <a:p>
            <a:r>
              <a:rPr lang="en-US" dirty="0" smtClean="0">
                <a:solidFill>
                  <a:srgbClr val="FF004B"/>
                </a:solidFill>
              </a:rPr>
              <a:t>Pre-CTS</a:t>
            </a:r>
            <a:endParaRPr lang="en-US" dirty="0">
              <a:solidFill>
                <a:srgbClr val="FF004B"/>
              </a:solidFill>
            </a:endParaRPr>
          </a:p>
        </p:txBody>
      </p:sp>
      <p:sp>
        <p:nvSpPr>
          <p:cNvPr id="10" name="TextBox 9"/>
          <p:cNvSpPr txBox="1"/>
          <p:nvPr/>
        </p:nvSpPr>
        <p:spPr>
          <a:xfrm>
            <a:off x="1903393" y="6158762"/>
            <a:ext cx="2097741" cy="369332"/>
          </a:xfrm>
          <a:prstGeom prst="rect">
            <a:avLst/>
          </a:prstGeom>
          <a:noFill/>
        </p:spPr>
        <p:txBody>
          <a:bodyPr wrap="square" rtlCol="0">
            <a:spAutoFit/>
          </a:bodyPr>
          <a:lstStyle/>
          <a:p>
            <a:r>
              <a:rPr lang="en-US" dirty="0" smtClean="0">
                <a:sym typeface="Wingdings" panose="05000000000000000000" pitchFamily="2" charset="2"/>
              </a:rPr>
              <a:t> </a:t>
            </a:r>
            <a:r>
              <a:rPr lang="en-US" b="1" dirty="0" smtClean="0">
                <a:solidFill>
                  <a:schemeClr val="accent5">
                    <a:lumMod val="50000"/>
                  </a:schemeClr>
                </a:solidFill>
                <a:sym typeface="Wingdings" panose="05000000000000000000" pitchFamily="2" charset="2"/>
              </a:rPr>
              <a:t>Increase Density</a:t>
            </a:r>
            <a:endParaRPr lang="en-US" b="1" dirty="0">
              <a:solidFill>
                <a:schemeClr val="accent5">
                  <a:lumMod val="50000"/>
                </a:schemeClr>
              </a:solidFill>
            </a:endParaRPr>
          </a:p>
        </p:txBody>
      </p:sp>
      <p:pic>
        <p:nvPicPr>
          <p:cNvPr id="3" name="Picture 2"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6520" y="3653774"/>
            <a:ext cx="8071802" cy="2426774"/>
          </a:xfrm>
          <a:prstGeom prst="rect">
            <a:avLst/>
          </a:prstGeom>
        </p:spPr>
      </p:pic>
      <p:sp>
        <p:nvSpPr>
          <p:cNvPr id="4" name="TextBox 3"/>
          <p:cNvSpPr txBox="1"/>
          <p:nvPr/>
        </p:nvSpPr>
        <p:spPr>
          <a:xfrm>
            <a:off x="5768788" y="4977441"/>
            <a:ext cx="1173193" cy="646331"/>
          </a:xfrm>
          <a:prstGeom prst="rect">
            <a:avLst/>
          </a:prstGeom>
          <a:noFill/>
        </p:spPr>
        <p:txBody>
          <a:bodyPr wrap="square" rtlCol="0">
            <a:spAutoFit/>
          </a:bodyPr>
          <a:lstStyle/>
          <a:p>
            <a:r>
              <a:rPr lang="en-US" dirty="0">
                <a:solidFill>
                  <a:srgbClr val="FF004B"/>
                </a:solidFill>
              </a:rPr>
              <a:t>Post-CTS</a:t>
            </a:r>
          </a:p>
          <a:p>
            <a:endParaRPr lang="en-US" dirty="0"/>
          </a:p>
        </p:txBody>
      </p:sp>
    </p:spTree>
    <p:extLst>
      <p:ext uri="{BB962C8B-B14F-4D97-AF65-F5344CB8AC3E}">
        <p14:creationId xmlns:p14="http://schemas.microsoft.com/office/powerpoint/2010/main" val="238471836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4B"/>
                </a:solidFill>
              </a:rPr>
              <a:t>7</a:t>
            </a:r>
            <a:r>
              <a:rPr lang="en-US" dirty="0" smtClean="0">
                <a:solidFill>
                  <a:srgbClr val="FF004B"/>
                </a:solidFill>
              </a:rPr>
              <a:t>. Fix violation</a:t>
            </a:r>
            <a:endParaRPr lang="en-US" dirty="0">
              <a:solidFill>
                <a:srgbClr val="FF004B"/>
              </a:solidFill>
            </a:endParaRPr>
          </a:p>
        </p:txBody>
      </p:sp>
    </p:spTree>
    <p:extLst>
      <p:ext uri="{BB962C8B-B14F-4D97-AF65-F5344CB8AC3E}">
        <p14:creationId xmlns:p14="http://schemas.microsoft.com/office/powerpoint/2010/main" val="56344768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7</a:t>
            </a:r>
            <a:r>
              <a:rPr lang="en-US" sz="2800" dirty="0" smtClean="0"/>
              <a:t>.1. Fix setup time violation</a:t>
            </a:r>
            <a:endParaRPr lang="en-US" sz="2800" dirty="0"/>
          </a:p>
        </p:txBody>
      </p:sp>
      <p:sp>
        <p:nvSpPr>
          <p:cNvPr id="6" name="TextBox 5"/>
          <p:cNvSpPr txBox="1"/>
          <p:nvPr/>
        </p:nvSpPr>
        <p:spPr>
          <a:xfrm>
            <a:off x="1317811" y="1808965"/>
            <a:ext cx="7234518" cy="2862322"/>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000" dirty="0" smtClean="0"/>
              <a:t>Reduce the amount of buffering in the data path</a:t>
            </a:r>
          </a:p>
          <a:p>
            <a:pPr marL="342900" indent="-342900">
              <a:lnSpc>
                <a:spcPct val="150000"/>
              </a:lnSpc>
              <a:buFont typeface="Arial" panose="020B0604020202020204" pitchFamily="34" charset="0"/>
              <a:buChar char="•"/>
            </a:pPr>
            <a:r>
              <a:rPr lang="en-US" sz="2000" dirty="0" smtClean="0"/>
              <a:t>Replace buffers with 2 inverters place farther apart in data path</a:t>
            </a:r>
          </a:p>
          <a:p>
            <a:pPr marL="342900" indent="-342900">
              <a:lnSpc>
                <a:spcPct val="150000"/>
              </a:lnSpc>
              <a:buFont typeface="Arial" panose="020B0604020202020204" pitchFamily="34" charset="0"/>
              <a:buChar char="•"/>
            </a:pPr>
            <a:r>
              <a:rPr lang="en-US" sz="2000" dirty="0" smtClean="0"/>
              <a:t>Upsize cell</a:t>
            </a:r>
          </a:p>
          <a:p>
            <a:pPr marL="342900" indent="-342900">
              <a:lnSpc>
                <a:spcPct val="150000"/>
              </a:lnSpc>
              <a:buFont typeface="Arial" panose="020B0604020202020204" pitchFamily="34" charset="0"/>
              <a:buChar char="•"/>
            </a:pPr>
            <a:r>
              <a:rPr lang="en-US" sz="2000" dirty="0" smtClean="0"/>
              <a:t>Insert Buffers</a:t>
            </a:r>
          </a:p>
          <a:p>
            <a:pPr marL="342900" indent="-342900">
              <a:lnSpc>
                <a:spcPct val="150000"/>
              </a:lnSpc>
              <a:buFont typeface="Arial" panose="020B0604020202020204" pitchFamily="34" charset="0"/>
              <a:buChar char="•"/>
            </a:pPr>
            <a:r>
              <a:rPr lang="en-US" sz="2000" dirty="0"/>
              <a:t>Adjust cell position in layout</a:t>
            </a:r>
            <a:endParaRPr lang="en-US" altLang="zh-CN" sz="2000" dirty="0"/>
          </a:p>
          <a:p>
            <a:pPr>
              <a:lnSpc>
                <a:spcPct val="150000"/>
              </a:lnSpc>
            </a:pPr>
            <a:endParaRPr lang="en-US" sz="2000" dirty="0"/>
          </a:p>
        </p:txBody>
      </p:sp>
    </p:spTree>
    <p:extLst>
      <p:ext uri="{BB962C8B-B14F-4D97-AF65-F5344CB8AC3E}">
        <p14:creationId xmlns:p14="http://schemas.microsoft.com/office/powerpoint/2010/main" val="170286466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7</a:t>
            </a:r>
            <a:r>
              <a:rPr lang="en-US" sz="2800" dirty="0" smtClean="0"/>
              <a:t>.1</a:t>
            </a:r>
            <a:r>
              <a:rPr lang="en-US" sz="2800" dirty="0"/>
              <a:t>. Fix setup time violation</a:t>
            </a:r>
          </a:p>
        </p:txBody>
      </p:sp>
      <p:sp>
        <p:nvSpPr>
          <p:cNvPr id="6" name="TextBox 5"/>
          <p:cNvSpPr txBox="1"/>
          <p:nvPr/>
        </p:nvSpPr>
        <p:spPr>
          <a:xfrm>
            <a:off x="1196787" y="1637561"/>
            <a:ext cx="6589059" cy="589072"/>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400" b="1" dirty="0" smtClean="0"/>
              <a:t>Reduce the amount of buffering in the path</a:t>
            </a:r>
          </a:p>
        </p:txBody>
      </p:sp>
      <p:sp>
        <p:nvSpPr>
          <p:cNvPr id="3" name="TextBox 2"/>
          <p:cNvSpPr txBox="1"/>
          <p:nvPr/>
        </p:nvSpPr>
        <p:spPr>
          <a:xfrm>
            <a:off x="1721223" y="2487706"/>
            <a:ext cx="5230905" cy="1569660"/>
          </a:xfrm>
          <a:prstGeom prst="rect">
            <a:avLst/>
          </a:prstGeom>
          <a:noFill/>
        </p:spPr>
        <p:txBody>
          <a:bodyPr wrap="square" rtlCol="0">
            <a:spAutoFit/>
          </a:bodyPr>
          <a:lstStyle/>
          <a:p>
            <a:r>
              <a:rPr lang="en-US" sz="2400" dirty="0" smtClean="0"/>
              <a:t>It will reduce the cell delay but increase the wire delay. So if we can reduce more cell delay in comparison to wire delay, the delay will decrease.</a:t>
            </a:r>
            <a:endParaRPr lang="en-US" sz="2400" dirty="0"/>
          </a:p>
        </p:txBody>
      </p:sp>
    </p:spTree>
    <p:extLst>
      <p:ext uri="{BB962C8B-B14F-4D97-AF65-F5344CB8AC3E}">
        <p14:creationId xmlns:p14="http://schemas.microsoft.com/office/powerpoint/2010/main" val="328054647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7</a:t>
            </a:r>
            <a:r>
              <a:rPr lang="en-US" sz="2800" dirty="0" smtClean="0"/>
              <a:t>.1</a:t>
            </a:r>
            <a:r>
              <a:rPr lang="en-US" sz="2800" dirty="0"/>
              <a:t>. Fix setup time violation</a:t>
            </a:r>
          </a:p>
        </p:txBody>
      </p:sp>
      <p:sp>
        <p:nvSpPr>
          <p:cNvPr id="6" name="TextBox 5"/>
          <p:cNvSpPr txBox="1"/>
          <p:nvPr/>
        </p:nvSpPr>
        <p:spPr>
          <a:xfrm>
            <a:off x="1262911" y="1476834"/>
            <a:ext cx="7194178" cy="646331"/>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400" dirty="0"/>
              <a:t>Replace buffers with 2 inverters place farther apart</a:t>
            </a:r>
          </a:p>
        </p:txBody>
      </p:sp>
      <p:pic>
        <p:nvPicPr>
          <p:cNvPr id="4" name="Picture 3"/>
          <p:cNvPicPr>
            <a:picLocks noChangeAspect="1"/>
          </p:cNvPicPr>
          <p:nvPr/>
        </p:nvPicPr>
        <p:blipFill rotWithShape="1">
          <a:blip r:embed="rId2"/>
          <a:srcRect t="932"/>
          <a:stretch/>
        </p:blipFill>
        <p:spPr>
          <a:xfrm>
            <a:off x="1821481" y="2199736"/>
            <a:ext cx="5725324" cy="3944886"/>
          </a:xfrm>
          <a:prstGeom prst="rect">
            <a:avLst/>
          </a:prstGeom>
        </p:spPr>
      </p:pic>
    </p:spTree>
    <p:extLst>
      <p:ext uri="{BB962C8B-B14F-4D97-AF65-F5344CB8AC3E}">
        <p14:creationId xmlns:p14="http://schemas.microsoft.com/office/powerpoint/2010/main" val="406651614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7089" y="396834"/>
            <a:ext cx="7560000" cy="1080000"/>
          </a:xfrm>
        </p:spPr>
        <p:txBody>
          <a:bodyPr/>
          <a:lstStyle/>
          <a:p>
            <a:r>
              <a:rPr lang="en-US" sz="2800" dirty="0"/>
              <a:t>7</a:t>
            </a:r>
            <a:r>
              <a:rPr lang="en-US" sz="2800" dirty="0" smtClean="0"/>
              <a:t>.1</a:t>
            </a:r>
            <a:r>
              <a:rPr lang="en-US" sz="2800" dirty="0"/>
              <a:t>. Fix setup time violation</a:t>
            </a:r>
          </a:p>
        </p:txBody>
      </p:sp>
      <p:sp>
        <p:nvSpPr>
          <p:cNvPr id="6" name="TextBox 5"/>
          <p:cNvSpPr txBox="1"/>
          <p:nvPr/>
        </p:nvSpPr>
        <p:spPr>
          <a:xfrm>
            <a:off x="1080000" y="1182298"/>
            <a:ext cx="7194178" cy="589072"/>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400" dirty="0"/>
              <a:t>Upsize cell</a:t>
            </a:r>
          </a:p>
        </p:txBody>
      </p:sp>
      <p:sp>
        <p:nvSpPr>
          <p:cNvPr id="3" name="TextBox 2"/>
          <p:cNvSpPr txBox="1"/>
          <p:nvPr/>
        </p:nvSpPr>
        <p:spPr>
          <a:xfrm>
            <a:off x="506233" y="1922454"/>
            <a:ext cx="8046096" cy="1200329"/>
          </a:xfrm>
          <a:prstGeom prst="rect">
            <a:avLst/>
          </a:prstGeom>
          <a:noFill/>
        </p:spPr>
        <p:txBody>
          <a:bodyPr wrap="square" rtlCol="0">
            <a:spAutoFit/>
          </a:bodyPr>
          <a:lstStyle/>
          <a:p>
            <a:pPr marL="285750" lvl="0" indent="-285750">
              <a:buFontTx/>
              <a:buChar char="-"/>
            </a:pPr>
            <a:r>
              <a:rPr lang="vi-VN" dirty="0"/>
              <a:t>Normally larger cell has higher speed. But some special cell may have larger cell slower than normal cell.</a:t>
            </a:r>
            <a:endParaRPr lang="en-US" dirty="0"/>
          </a:p>
          <a:p>
            <a:pPr marL="285750" indent="-285750">
              <a:buFontTx/>
              <a:buChar char="-"/>
            </a:pPr>
            <a:r>
              <a:rPr lang="vi-VN" dirty="0"/>
              <a:t>Negative effect: Higher power consumption and more area used in the layout.</a:t>
            </a:r>
            <a:endParaRPr lang="en-US" dirty="0"/>
          </a:p>
          <a:p>
            <a:endParaRPr lang="en-US" dirty="0"/>
          </a:p>
        </p:txBody>
      </p:sp>
      <p:pic>
        <p:nvPicPr>
          <p:cNvPr id="7" name="Picture 2" descr="http://1.bp.blogspot.com/-jusfqW_DIaE/Us_S54j3weI/AAAAAAAAAZE/c42JAGQymBQ/s1600/driver_strength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7517" y="2835911"/>
            <a:ext cx="4797236" cy="32690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735735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7089" y="396834"/>
            <a:ext cx="7560000" cy="1080000"/>
          </a:xfrm>
        </p:spPr>
        <p:txBody>
          <a:bodyPr/>
          <a:lstStyle/>
          <a:p>
            <a:r>
              <a:rPr lang="en-US" sz="2800" dirty="0"/>
              <a:t>7</a:t>
            </a:r>
            <a:r>
              <a:rPr lang="en-US" sz="2800" dirty="0" smtClean="0"/>
              <a:t>.1</a:t>
            </a:r>
            <a:r>
              <a:rPr lang="en-US" sz="2800" dirty="0"/>
              <a:t>. Fix setup time violation</a:t>
            </a:r>
          </a:p>
        </p:txBody>
      </p:sp>
      <p:sp>
        <p:nvSpPr>
          <p:cNvPr id="6" name="TextBox 5"/>
          <p:cNvSpPr txBox="1"/>
          <p:nvPr/>
        </p:nvSpPr>
        <p:spPr>
          <a:xfrm>
            <a:off x="1080000" y="1182298"/>
            <a:ext cx="7194178" cy="589072"/>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400" dirty="0"/>
              <a:t>Insert Buffers</a:t>
            </a:r>
          </a:p>
        </p:txBody>
      </p:sp>
      <p:sp>
        <p:nvSpPr>
          <p:cNvPr id="4" name="TextBox 3"/>
          <p:cNvSpPr txBox="1"/>
          <p:nvPr/>
        </p:nvSpPr>
        <p:spPr>
          <a:xfrm>
            <a:off x="1237129" y="1814903"/>
            <a:ext cx="7315200" cy="646331"/>
          </a:xfrm>
          <a:prstGeom prst="rect">
            <a:avLst/>
          </a:prstGeom>
          <a:noFill/>
        </p:spPr>
        <p:txBody>
          <a:bodyPr wrap="square" rtlCol="0">
            <a:spAutoFit/>
          </a:bodyPr>
          <a:lstStyle/>
          <a:p>
            <a:r>
              <a:rPr lang="en-US" dirty="0" smtClean="0"/>
              <a:t>Insert buffer decrease the transition time, which decrease the wire delay.</a:t>
            </a:r>
          </a:p>
          <a:p>
            <a:r>
              <a:rPr lang="en-US" dirty="0" smtClean="0"/>
              <a:t>Negative effect: Area will increase and increase the power consumption.</a:t>
            </a:r>
            <a:endParaRPr lang="en-US" dirty="0"/>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5348" y="2556834"/>
            <a:ext cx="5963482" cy="3572374"/>
          </a:xfrm>
          <a:prstGeom prst="rect">
            <a:avLst/>
          </a:prstGeom>
        </p:spPr>
      </p:pic>
    </p:spTree>
    <p:extLst>
      <p:ext uri="{BB962C8B-B14F-4D97-AF65-F5344CB8AC3E}">
        <p14:creationId xmlns:p14="http://schemas.microsoft.com/office/powerpoint/2010/main" val="400933855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7089" y="396834"/>
            <a:ext cx="7560000" cy="1080000"/>
          </a:xfrm>
        </p:spPr>
        <p:txBody>
          <a:bodyPr/>
          <a:lstStyle/>
          <a:p>
            <a:r>
              <a:rPr lang="en-US" sz="2800" dirty="0"/>
              <a:t>7</a:t>
            </a:r>
            <a:r>
              <a:rPr lang="en-US" sz="2800" dirty="0" smtClean="0"/>
              <a:t>.1</a:t>
            </a:r>
            <a:r>
              <a:rPr lang="en-US" sz="2800" dirty="0"/>
              <a:t>. Fix setup time violation</a:t>
            </a:r>
          </a:p>
        </p:txBody>
      </p:sp>
      <p:sp>
        <p:nvSpPr>
          <p:cNvPr id="6" name="TextBox 5"/>
          <p:cNvSpPr txBox="1"/>
          <p:nvPr/>
        </p:nvSpPr>
        <p:spPr>
          <a:xfrm>
            <a:off x="1080000" y="1182298"/>
            <a:ext cx="7194178" cy="400110"/>
          </a:xfrm>
          <a:prstGeom prst="rect">
            <a:avLst/>
          </a:prstGeom>
          <a:noFill/>
        </p:spPr>
        <p:txBody>
          <a:bodyPr wrap="square" rtlCol="0">
            <a:spAutoFit/>
          </a:bodyPr>
          <a:lstStyle/>
          <a:p>
            <a:pPr marL="742950" lvl="1" indent="-285750">
              <a:buFont typeface="Arial" panose="020B0604020202020204" pitchFamily="34" charset="0"/>
              <a:buChar char="•"/>
            </a:pPr>
            <a:r>
              <a:rPr lang="en-US" sz="2000" dirty="0"/>
              <a:t>Adjust cell position in layout</a:t>
            </a:r>
            <a:endParaRPr lang="en-US" altLang="zh-CN" sz="2000" dirty="0"/>
          </a:p>
        </p:txBody>
      </p:sp>
      <p:sp>
        <p:nvSpPr>
          <p:cNvPr id="3" name="TextBox 2"/>
          <p:cNvSpPr txBox="1"/>
          <p:nvPr/>
        </p:nvSpPr>
        <p:spPr>
          <a:xfrm>
            <a:off x="753036" y="1707776"/>
            <a:ext cx="6831106" cy="1754326"/>
          </a:xfrm>
          <a:prstGeom prst="rect">
            <a:avLst/>
          </a:prstGeom>
          <a:noFill/>
        </p:spPr>
        <p:txBody>
          <a:bodyPr wrap="square" rtlCol="0">
            <a:spAutoFit/>
          </a:bodyPr>
          <a:lstStyle/>
          <a:p>
            <a:pPr marL="285750" indent="-285750">
              <a:buFontTx/>
              <a:buChar char="-"/>
            </a:pPr>
            <a:r>
              <a:rPr lang="en-US" dirty="0"/>
              <a:t>Adjusting the cell position produces a significant change in stage delay. Gate delays and cell delays are smaller than wire delays and their positioning of gates between two cells can change the transition time. </a:t>
            </a:r>
          </a:p>
          <a:p>
            <a:pPr marL="285750" indent="-285750">
              <a:buFontTx/>
              <a:buChar char="-"/>
            </a:pPr>
            <a:endParaRPr lang="en-US" dirty="0"/>
          </a:p>
          <a:p>
            <a:endParaRPr lang="en-US" dirty="0"/>
          </a:p>
        </p:txBody>
      </p:sp>
      <p:pic>
        <p:nvPicPr>
          <p:cNvPr id="7" name="Picture 6" descr="http://2.bp.blogspot.com/-zGM2G1Z7oyw/Us_UUzL05MI/AAAAAAAAAZk/0euZ4K95vH8/s1600/cell_position.png"/>
          <p:cNvPicPr/>
          <p:nvPr/>
        </p:nvPicPr>
        <p:blipFill>
          <a:blip r:embed="rId2">
            <a:extLst>
              <a:ext uri="{28A0092B-C50C-407E-A947-70E740481C1C}">
                <a14:useLocalDpi xmlns:a14="http://schemas.microsoft.com/office/drawing/2010/main" val="0"/>
              </a:ext>
            </a:extLst>
          </a:blip>
          <a:srcRect/>
          <a:stretch>
            <a:fillRect/>
          </a:stretch>
        </p:blipFill>
        <p:spPr bwMode="auto">
          <a:xfrm>
            <a:off x="1337387" y="2899613"/>
            <a:ext cx="5943600" cy="3246120"/>
          </a:xfrm>
          <a:prstGeom prst="rect">
            <a:avLst/>
          </a:prstGeom>
          <a:noFill/>
          <a:ln>
            <a:noFill/>
          </a:ln>
        </p:spPr>
      </p:pic>
    </p:spTree>
    <p:extLst>
      <p:ext uri="{BB962C8B-B14F-4D97-AF65-F5344CB8AC3E}">
        <p14:creationId xmlns:p14="http://schemas.microsoft.com/office/powerpoint/2010/main" val="346620251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9552" y="701043"/>
            <a:ext cx="6902205" cy="705825"/>
          </a:xfrm>
        </p:spPr>
        <p:txBody>
          <a:bodyPr/>
          <a:lstStyle/>
          <a:p>
            <a:r>
              <a:rPr lang="en-US" sz="2800" dirty="0"/>
              <a:t>7</a:t>
            </a:r>
            <a:r>
              <a:rPr lang="en-US" sz="2800" dirty="0" smtClean="0"/>
              <a:t>.2. Fix hold time violation</a:t>
            </a:r>
            <a:endParaRPr lang="en-US" sz="2800" dirty="0"/>
          </a:p>
        </p:txBody>
      </p:sp>
      <p:sp>
        <p:nvSpPr>
          <p:cNvPr id="5" name="TextBox 4"/>
          <p:cNvSpPr txBox="1"/>
          <p:nvPr/>
        </p:nvSpPr>
        <p:spPr>
          <a:xfrm>
            <a:off x="1129552" y="1406868"/>
            <a:ext cx="3697941" cy="400110"/>
          </a:xfrm>
          <a:prstGeom prst="rect">
            <a:avLst/>
          </a:prstGeom>
          <a:noFill/>
        </p:spPr>
        <p:txBody>
          <a:bodyPr wrap="square" rtlCol="0">
            <a:spAutoFit/>
          </a:bodyPr>
          <a:lstStyle/>
          <a:p>
            <a:pPr marL="285750" indent="-285750">
              <a:buFont typeface="Wingdings" panose="05000000000000000000" pitchFamily="2" charset="2"/>
              <a:buChar char="v"/>
            </a:pPr>
            <a:r>
              <a:rPr lang="en-US" sz="2000" b="1" dirty="0" smtClean="0"/>
              <a:t>Two ways to fix hold violation</a:t>
            </a:r>
            <a:endParaRPr lang="en-US" sz="2000" b="1" dirty="0"/>
          </a:p>
        </p:txBody>
      </p:sp>
      <p:sp>
        <p:nvSpPr>
          <p:cNvPr id="9" name="TextBox 8"/>
          <p:cNvSpPr txBox="1"/>
          <p:nvPr/>
        </p:nvSpPr>
        <p:spPr>
          <a:xfrm>
            <a:off x="1315879" y="2084294"/>
            <a:ext cx="6064623" cy="101566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000" dirty="0" smtClean="0"/>
              <a:t>Adding delays</a:t>
            </a:r>
          </a:p>
          <a:p>
            <a:pPr marL="285750" indent="-285750">
              <a:lnSpc>
                <a:spcPct val="150000"/>
              </a:lnSpc>
              <a:buFont typeface="Arial" panose="020B0604020202020204" pitchFamily="34" charset="0"/>
              <a:buChar char="•"/>
            </a:pPr>
            <a:r>
              <a:rPr lang="en-US" sz="2000" dirty="0" smtClean="0"/>
              <a:t>Decreasing the size of certain cells in the data paths</a:t>
            </a:r>
            <a:r>
              <a:rPr lang="en-US" dirty="0" smtClean="0"/>
              <a:t>.</a:t>
            </a:r>
            <a:endParaRPr lang="en-US" dirty="0"/>
          </a:p>
        </p:txBody>
      </p:sp>
    </p:spTree>
    <p:extLst>
      <p:ext uri="{BB962C8B-B14F-4D97-AF65-F5344CB8AC3E}">
        <p14:creationId xmlns:p14="http://schemas.microsoft.com/office/powerpoint/2010/main" val="302037004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2738" y="550840"/>
            <a:ext cx="6902205" cy="705825"/>
          </a:xfrm>
        </p:spPr>
        <p:txBody>
          <a:bodyPr/>
          <a:lstStyle/>
          <a:p>
            <a:r>
              <a:rPr lang="en-US" sz="2800" dirty="0"/>
              <a:t>7</a:t>
            </a:r>
            <a:r>
              <a:rPr lang="en-US" sz="2800" dirty="0" smtClean="0"/>
              <a:t>.2</a:t>
            </a:r>
            <a:r>
              <a:rPr lang="en-US" sz="2800" dirty="0"/>
              <a:t>. Fix hold time violation</a:t>
            </a:r>
          </a:p>
        </p:txBody>
      </p:sp>
      <p:sp>
        <p:nvSpPr>
          <p:cNvPr id="9" name="TextBox 8"/>
          <p:cNvSpPr txBox="1"/>
          <p:nvPr/>
        </p:nvSpPr>
        <p:spPr>
          <a:xfrm>
            <a:off x="1221749" y="1098143"/>
            <a:ext cx="6064623" cy="58907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400" b="1" dirty="0" smtClean="0"/>
              <a:t>Adding delays. (Add buffer/inverter)</a:t>
            </a:r>
            <a:endParaRPr lang="en-US" sz="2400" b="1" dirty="0"/>
          </a:p>
        </p:txBody>
      </p:sp>
      <p:sp>
        <p:nvSpPr>
          <p:cNvPr id="3" name="TextBox 2"/>
          <p:cNvSpPr txBox="1"/>
          <p:nvPr/>
        </p:nvSpPr>
        <p:spPr>
          <a:xfrm>
            <a:off x="1290760" y="1687215"/>
            <a:ext cx="5486399" cy="1015663"/>
          </a:xfrm>
          <a:prstGeom prst="rect">
            <a:avLst/>
          </a:prstGeom>
          <a:noFill/>
        </p:spPr>
        <p:txBody>
          <a:bodyPr wrap="square" rtlCol="0">
            <a:spAutoFit/>
          </a:bodyPr>
          <a:lstStyle/>
          <a:p>
            <a:r>
              <a:rPr lang="en-US" sz="2000" dirty="0"/>
              <a:t>Buffers which are chosen to fix hold are of low drive strength cells so as to provide large delay</a:t>
            </a:r>
            <a:r>
              <a:rPr lang="en-US" sz="2000" dirty="0" smtClean="0"/>
              <a:t>.</a:t>
            </a:r>
          </a:p>
          <a:p>
            <a:endParaRPr lang="en-US" sz="2000" dirty="0"/>
          </a:p>
        </p:txBody>
      </p:sp>
      <p:pic>
        <p:nvPicPr>
          <p:cNvPr id="5" name="Picture 4"/>
          <p:cNvPicPr>
            <a:picLocks noChangeAspect="1"/>
          </p:cNvPicPr>
          <p:nvPr/>
        </p:nvPicPr>
        <p:blipFill rotWithShape="1">
          <a:blip r:embed="rId2"/>
          <a:srcRect l="1038" t="1125"/>
          <a:stretch/>
        </p:blipFill>
        <p:spPr>
          <a:xfrm>
            <a:off x="1897810" y="2587925"/>
            <a:ext cx="4502989" cy="3603528"/>
          </a:xfrm>
          <a:prstGeom prst="rect">
            <a:avLst/>
          </a:prstGeom>
        </p:spPr>
      </p:pic>
    </p:spTree>
    <p:extLst>
      <p:ext uri="{BB962C8B-B14F-4D97-AF65-F5344CB8AC3E}">
        <p14:creationId xmlns:p14="http://schemas.microsoft.com/office/powerpoint/2010/main" val="782279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內容版面配置區 2"/>
          <p:cNvSpPr txBox="1">
            <a:spLocks/>
          </p:cNvSpPr>
          <p:nvPr/>
        </p:nvSpPr>
        <p:spPr>
          <a:xfrm>
            <a:off x="1184049" y="790864"/>
            <a:ext cx="1830999" cy="393228"/>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b="1" kern="1200" baseline="0">
                <a:solidFill>
                  <a:schemeClr val="tx1"/>
                </a:solidFill>
                <a:latin typeface="Calibri" panose="020F0502020204030204" pitchFamily="34" charset="0"/>
                <a:ea typeface="微軟正黑體" panose="020B0604030504040204" pitchFamily="34" charset="-120"/>
                <a:cs typeface="+mn-cs"/>
              </a:defRPr>
            </a:lvl1pPr>
            <a:lvl2pPr marL="742950" indent="-285750" algn="l" defTabSz="914400" rtl="0" eaLnBrk="1" latinLnBrk="0" hangingPunct="1">
              <a:spcBef>
                <a:spcPct val="20000"/>
              </a:spcBef>
              <a:buFont typeface="Arial" panose="020B0604020202020204" pitchFamily="34" charset="0"/>
              <a:buChar char="–"/>
              <a:defRPr sz="2000" kern="1200" baseline="0">
                <a:solidFill>
                  <a:schemeClr val="tx1"/>
                </a:solidFill>
                <a:latin typeface="Calibri" panose="020F0502020204030204" pitchFamily="34" charset="0"/>
                <a:ea typeface="微軟正黑體" panose="020B0604030504040204" pitchFamily="34" charset="-120"/>
                <a:cs typeface="+mn-cs"/>
              </a:defRPr>
            </a:lvl2pPr>
            <a:lvl3pPr marL="1143000" indent="-228600" algn="l" defTabSz="914400" rtl="0" eaLnBrk="1" latinLnBrk="0" hangingPunct="1">
              <a:spcBef>
                <a:spcPct val="20000"/>
              </a:spcBef>
              <a:buFont typeface="Arial" panose="020B0604020202020204" pitchFamily="34" charset="0"/>
              <a:buChar char="•"/>
              <a:defRPr sz="1800" kern="1200" baseline="0">
                <a:solidFill>
                  <a:schemeClr val="tx1"/>
                </a:solidFill>
                <a:latin typeface="Calibri" panose="020F0502020204030204" pitchFamily="34" charset="0"/>
                <a:ea typeface="微軟正黑體" panose="020B0604030504040204" pitchFamily="34" charset="-120"/>
                <a:cs typeface="+mn-cs"/>
              </a:defRPr>
            </a:lvl3pPr>
            <a:lvl4pPr marL="1600200" indent="-228600" algn="l" defTabSz="914400" rtl="0" eaLnBrk="1" latinLnBrk="0" hangingPunct="1">
              <a:spcBef>
                <a:spcPct val="20000"/>
              </a:spcBef>
              <a:buFont typeface="Arial" panose="020B0604020202020204" pitchFamily="34" charset="0"/>
              <a:buChar char="–"/>
              <a:defRPr sz="1600" kern="1200" baseline="0">
                <a:solidFill>
                  <a:schemeClr val="tx1"/>
                </a:solidFill>
                <a:latin typeface="Calibri" panose="020F0502020204030204" pitchFamily="34" charset="0"/>
                <a:ea typeface="微軟正黑體" panose="020B0604030504040204" pitchFamily="34" charset="-120"/>
                <a:cs typeface="+mn-cs"/>
              </a:defRPr>
            </a:lvl4pPr>
            <a:lvl5pPr marL="2057400" indent="-228600" algn="l" defTabSz="914400" rtl="0" eaLnBrk="1" latinLnBrk="0" hangingPunct="1">
              <a:spcBef>
                <a:spcPct val="20000"/>
              </a:spcBef>
              <a:buFont typeface="Arial" panose="020B0604020202020204" pitchFamily="34" charset="0"/>
              <a:buChar char="»"/>
              <a:defRPr sz="1600" kern="1200" baseline="0">
                <a:solidFill>
                  <a:schemeClr val="tx1"/>
                </a:solidFill>
                <a:latin typeface="Calibri" panose="020F0502020204030204" pitchFamily="34" charset="0"/>
                <a:ea typeface="微軟正黑體" panose="020B0604030504040204" pitchFamily="34" charset="-120"/>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en-US" altLang="zh-TW" sz="2000" dirty="0" smtClean="0"/>
          </a:p>
        </p:txBody>
      </p:sp>
      <p:sp>
        <p:nvSpPr>
          <p:cNvPr id="23" name="內容版面配置區 2"/>
          <p:cNvSpPr txBox="1">
            <a:spLocks/>
          </p:cNvSpPr>
          <p:nvPr/>
        </p:nvSpPr>
        <p:spPr>
          <a:xfrm>
            <a:off x="1136669" y="774673"/>
            <a:ext cx="1830999" cy="393228"/>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b="1" kern="1200" baseline="0">
                <a:solidFill>
                  <a:schemeClr val="tx1"/>
                </a:solidFill>
                <a:latin typeface="Calibri" panose="020F0502020204030204" pitchFamily="34" charset="0"/>
                <a:ea typeface="微軟正黑體" panose="020B0604030504040204" pitchFamily="34" charset="-120"/>
                <a:cs typeface="+mn-cs"/>
              </a:defRPr>
            </a:lvl1pPr>
            <a:lvl2pPr marL="742950" indent="-285750" algn="l" defTabSz="914400" rtl="0" eaLnBrk="1" latinLnBrk="0" hangingPunct="1">
              <a:spcBef>
                <a:spcPct val="20000"/>
              </a:spcBef>
              <a:buFont typeface="Arial" panose="020B0604020202020204" pitchFamily="34" charset="0"/>
              <a:buChar char="–"/>
              <a:defRPr sz="2000" kern="1200" baseline="0">
                <a:solidFill>
                  <a:schemeClr val="tx1"/>
                </a:solidFill>
                <a:latin typeface="Calibri" panose="020F0502020204030204" pitchFamily="34" charset="0"/>
                <a:ea typeface="微軟正黑體" panose="020B0604030504040204" pitchFamily="34" charset="-120"/>
                <a:cs typeface="+mn-cs"/>
              </a:defRPr>
            </a:lvl2pPr>
            <a:lvl3pPr marL="1143000" indent="-228600" algn="l" defTabSz="914400" rtl="0" eaLnBrk="1" latinLnBrk="0" hangingPunct="1">
              <a:spcBef>
                <a:spcPct val="20000"/>
              </a:spcBef>
              <a:buFont typeface="Arial" panose="020B0604020202020204" pitchFamily="34" charset="0"/>
              <a:buChar char="•"/>
              <a:defRPr sz="1800" kern="1200" baseline="0">
                <a:solidFill>
                  <a:schemeClr val="tx1"/>
                </a:solidFill>
                <a:latin typeface="Calibri" panose="020F0502020204030204" pitchFamily="34" charset="0"/>
                <a:ea typeface="微軟正黑體" panose="020B0604030504040204" pitchFamily="34" charset="-120"/>
                <a:cs typeface="+mn-cs"/>
              </a:defRPr>
            </a:lvl3pPr>
            <a:lvl4pPr marL="1600200" indent="-228600" algn="l" defTabSz="914400" rtl="0" eaLnBrk="1" latinLnBrk="0" hangingPunct="1">
              <a:spcBef>
                <a:spcPct val="20000"/>
              </a:spcBef>
              <a:buFont typeface="Arial" panose="020B0604020202020204" pitchFamily="34" charset="0"/>
              <a:buChar char="–"/>
              <a:defRPr sz="1600" kern="1200" baseline="0">
                <a:solidFill>
                  <a:schemeClr val="tx1"/>
                </a:solidFill>
                <a:latin typeface="Calibri" panose="020F0502020204030204" pitchFamily="34" charset="0"/>
                <a:ea typeface="微軟正黑體" panose="020B0604030504040204" pitchFamily="34" charset="-120"/>
                <a:cs typeface="+mn-cs"/>
              </a:defRPr>
            </a:lvl4pPr>
            <a:lvl5pPr marL="2057400" indent="-228600" algn="l" defTabSz="914400" rtl="0" eaLnBrk="1" latinLnBrk="0" hangingPunct="1">
              <a:spcBef>
                <a:spcPct val="20000"/>
              </a:spcBef>
              <a:buFont typeface="Arial" panose="020B0604020202020204" pitchFamily="34" charset="0"/>
              <a:buChar char="»"/>
              <a:defRPr sz="1600" kern="1200" baseline="0">
                <a:solidFill>
                  <a:schemeClr val="tx1"/>
                </a:solidFill>
                <a:latin typeface="Calibri" panose="020F0502020204030204" pitchFamily="34" charset="0"/>
                <a:ea typeface="微軟正黑體" panose="020B0604030504040204" pitchFamily="34" charset="-120"/>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en-US" altLang="zh-TW" sz="2000" dirty="0" smtClean="0"/>
          </a:p>
        </p:txBody>
      </p:sp>
      <p:sp>
        <p:nvSpPr>
          <p:cNvPr id="15" name="標題 1"/>
          <p:cNvSpPr txBox="1">
            <a:spLocks/>
          </p:cNvSpPr>
          <p:nvPr/>
        </p:nvSpPr>
        <p:spPr>
          <a:xfrm>
            <a:off x="829731" y="447478"/>
            <a:ext cx="9179149" cy="1080000"/>
          </a:xfrm>
          <a:prstGeom prst="rect">
            <a:avLst/>
          </a:prstGeom>
        </p:spPr>
        <p:txBody>
          <a:bodyPr anchor="ctr"/>
          <a:lstStyle>
            <a:lvl1pPr algn="l" defTabSz="914400" rtl="0" eaLnBrk="1" latinLnBrk="0" hangingPunct="1">
              <a:spcBef>
                <a:spcPct val="0"/>
              </a:spcBef>
              <a:buNone/>
              <a:defRPr sz="3600" b="1" kern="1200" baseline="0">
                <a:solidFill>
                  <a:srgbClr val="EB005A"/>
                </a:solidFill>
                <a:latin typeface="Calibri" panose="020F0502020204030204" pitchFamily="34" charset="0"/>
                <a:ea typeface="微軟正黑體" panose="020B0604030504040204" pitchFamily="34" charset="-120"/>
                <a:cs typeface="+mj-cs"/>
              </a:defRPr>
            </a:lvl1pPr>
          </a:lstStyle>
          <a:p>
            <a:r>
              <a:rPr lang="en-US" sz="2400" dirty="0" smtClean="0">
                <a:solidFill>
                  <a:srgbClr val="FF004B"/>
                </a:solidFill>
              </a:rPr>
              <a:t>2. Timing paths</a:t>
            </a:r>
          </a:p>
          <a:p>
            <a:endParaRPr lang="en-US" sz="2400" dirty="0" smtClean="0">
              <a:solidFill>
                <a:srgbClr val="FF004B"/>
              </a:solidFill>
            </a:endParaRPr>
          </a:p>
        </p:txBody>
      </p:sp>
      <p:sp>
        <p:nvSpPr>
          <p:cNvPr id="6" name="Rectangle 5"/>
          <p:cNvSpPr/>
          <p:nvPr/>
        </p:nvSpPr>
        <p:spPr>
          <a:xfrm>
            <a:off x="829731" y="987478"/>
            <a:ext cx="7880821" cy="1938992"/>
          </a:xfrm>
          <a:prstGeom prst="rect">
            <a:avLst/>
          </a:prstGeom>
        </p:spPr>
        <p:txBody>
          <a:bodyPr wrap="square">
            <a:spAutoFit/>
          </a:bodyPr>
          <a:lstStyle/>
          <a:p>
            <a:r>
              <a:rPr lang="en-US" sz="2000" dirty="0">
                <a:solidFill>
                  <a:srgbClr val="BE1428"/>
                </a:solidFill>
              </a:rPr>
              <a:t>Timing path</a:t>
            </a:r>
            <a:r>
              <a:rPr lang="en-US" sz="2000" dirty="0"/>
              <a:t>: is a route from </a:t>
            </a:r>
            <a:r>
              <a:rPr lang="en-US" sz="2000" dirty="0">
                <a:solidFill>
                  <a:srgbClr val="FF0000"/>
                </a:solidFill>
              </a:rPr>
              <a:t>a </a:t>
            </a:r>
            <a:r>
              <a:rPr lang="en-US" sz="2000" dirty="0" smtClean="0">
                <a:solidFill>
                  <a:srgbClr val="FF0000"/>
                </a:solidFill>
              </a:rPr>
              <a:t>start </a:t>
            </a:r>
            <a:r>
              <a:rPr lang="en-US" sz="2000" dirty="0">
                <a:solidFill>
                  <a:srgbClr val="FF0000"/>
                </a:solidFill>
              </a:rPr>
              <a:t>point</a:t>
            </a:r>
            <a:r>
              <a:rPr lang="en-US" sz="2000" dirty="0"/>
              <a:t> to </a:t>
            </a:r>
            <a:r>
              <a:rPr lang="en-US" sz="2000" dirty="0">
                <a:solidFill>
                  <a:srgbClr val="FF0000"/>
                </a:solidFill>
              </a:rPr>
              <a:t>an e</a:t>
            </a:r>
            <a:r>
              <a:rPr lang="en-US" sz="2000" dirty="0" smtClean="0">
                <a:solidFill>
                  <a:srgbClr val="FF0000"/>
                </a:solidFill>
              </a:rPr>
              <a:t>nd point</a:t>
            </a:r>
            <a:r>
              <a:rPr lang="en-US" sz="2000" dirty="0" smtClean="0"/>
              <a:t>, includes </a:t>
            </a:r>
            <a:r>
              <a:rPr lang="en-US" sz="2000" dirty="0"/>
              <a:t>4 </a:t>
            </a:r>
            <a:r>
              <a:rPr lang="en-US" sz="2000" dirty="0" smtClean="0"/>
              <a:t>types:</a:t>
            </a:r>
            <a:endParaRPr lang="en-US" sz="2000" dirty="0"/>
          </a:p>
          <a:p>
            <a:pPr marL="1714500" indent="-342900">
              <a:buFont typeface="Arial" panose="020B0604020202020204" pitchFamily="34" charset="0"/>
              <a:buChar char="•"/>
            </a:pPr>
            <a:r>
              <a:rPr lang="en-US" sz="2000" dirty="0"/>
              <a:t>Data path</a:t>
            </a:r>
          </a:p>
          <a:p>
            <a:pPr marL="1714500" indent="-342900">
              <a:buFont typeface="Arial" panose="020B0604020202020204" pitchFamily="34" charset="0"/>
              <a:buChar char="•"/>
            </a:pPr>
            <a:r>
              <a:rPr lang="en-US" sz="2000" dirty="0"/>
              <a:t>Clock path</a:t>
            </a:r>
          </a:p>
          <a:p>
            <a:pPr marL="1714500" indent="-342900">
              <a:buFont typeface="Arial" panose="020B0604020202020204" pitchFamily="34" charset="0"/>
              <a:buChar char="•"/>
            </a:pPr>
            <a:r>
              <a:rPr lang="en-US" sz="2000" dirty="0"/>
              <a:t>Clock gating path</a:t>
            </a:r>
          </a:p>
          <a:p>
            <a:pPr marL="1714500" indent="-342900">
              <a:buFont typeface="Arial" panose="020B0604020202020204" pitchFamily="34" charset="0"/>
              <a:buChar char="•"/>
            </a:pPr>
            <a:r>
              <a:rPr lang="en-US" sz="2000" dirty="0"/>
              <a:t>Asynchronous path</a:t>
            </a:r>
          </a:p>
          <a:p>
            <a:endParaRPr lang="en-US" sz="2000" dirty="0"/>
          </a:p>
        </p:txBody>
      </p:sp>
      <p:pic>
        <p:nvPicPr>
          <p:cNvPr id="13" name="Picture 12"/>
          <p:cNvPicPr>
            <a:picLocks noChangeAspect="1"/>
          </p:cNvPicPr>
          <p:nvPr/>
        </p:nvPicPr>
        <p:blipFill>
          <a:blip r:embed="rId2"/>
          <a:stretch>
            <a:fillRect/>
          </a:stretch>
        </p:blipFill>
        <p:spPr>
          <a:xfrm>
            <a:off x="1968678" y="2832363"/>
            <a:ext cx="5334421" cy="3084860"/>
          </a:xfrm>
          <a:prstGeom prst="rect">
            <a:avLst/>
          </a:prstGeom>
        </p:spPr>
      </p:pic>
    </p:spTree>
    <p:extLst>
      <p:ext uri="{BB962C8B-B14F-4D97-AF65-F5344CB8AC3E}">
        <p14:creationId xmlns:p14="http://schemas.microsoft.com/office/powerpoint/2010/main" val="171939575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1749" y="706116"/>
            <a:ext cx="6902205" cy="705825"/>
          </a:xfrm>
        </p:spPr>
        <p:txBody>
          <a:bodyPr/>
          <a:lstStyle/>
          <a:p>
            <a:r>
              <a:rPr lang="en-US" sz="2800" dirty="0"/>
              <a:t>7</a:t>
            </a:r>
            <a:r>
              <a:rPr lang="en-US" sz="2800" dirty="0" smtClean="0"/>
              <a:t>.2</a:t>
            </a:r>
            <a:r>
              <a:rPr lang="en-US" sz="2800" dirty="0"/>
              <a:t>. Fix hold time violation</a:t>
            </a:r>
          </a:p>
        </p:txBody>
      </p:sp>
      <p:sp>
        <p:nvSpPr>
          <p:cNvPr id="9" name="TextBox 8"/>
          <p:cNvSpPr txBox="1"/>
          <p:nvPr/>
        </p:nvSpPr>
        <p:spPr>
          <a:xfrm>
            <a:off x="1221749" y="1411941"/>
            <a:ext cx="7330580" cy="64633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400" dirty="0"/>
              <a:t>Decreasing the size of certain cells in the data </a:t>
            </a:r>
            <a:r>
              <a:rPr lang="en-US" sz="2400" dirty="0" smtClean="0"/>
              <a:t>paths</a:t>
            </a:r>
            <a:endParaRPr lang="en-US" sz="2400" dirty="0"/>
          </a:p>
        </p:txBody>
      </p:sp>
      <p:sp>
        <p:nvSpPr>
          <p:cNvPr id="4" name="TextBox 3"/>
          <p:cNvSpPr txBox="1"/>
          <p:nvPr/>
        </p:nvSpPr>
        <p:spPr>
          <a:xfrm>
            <a:off x="1600198" y="2364913"/>
            <a:ext cx="6145305" cy="1200329"/>
          </a:xfrm>
          <a:prstGeom prst="rect">
            <a:avLst/>
          </a:prstGeom>
          <a:noFill/>
        </p:spPr>
        <p:txBody>
          <a:bodyPr wrap="square" rtlCol="0">
            <a:spAutoFit/>
          </a:bodyPr>
          <a:lstStyle/>
          <a:p>
            <a:r>
              <a:rPr lang="en-US" dirty="0"/>
              <a:t>It is better to reduce the cells closer to the capture FF because there is less likely hood of affecting other path and causing new </a:t>
            </a:r>
            <a:r>
              <a:rPr lang="en-US" dirty="0" smtClean="0"/>
              <a:t>errors.</a:t>
            </a:r>
            <a:endParaRPr lang="en-US" dirty="0"/>
          </a:p>
          <a:p>
            <a:endParaRPr lang="en-US" dirty="0"/>
          </a:p>
        </p:txBody>
      </p:sp>
      <p:sp>
        <p:nvSpPr>
          <p:cNvPr id="5" name="TextBox 4"/>
          <p:cNvSpPr txBox="1"/>
          <p:nvPr/>
        </p:nvSpPr>
        <p:spPr>
          <a:xfrm>
            <a:off x="863160" y="3681451"/>
            <a:ext cx="7689169" cy="2646878"/>
          </a:xfrm>
          <a:prstGeom prst="rect">
            <a:avLst/>
          </a:prstGeom>
          <a:noFill/>
        </p:spPr>
        <p:txBody>
          <a:bodyPr wrap="square" rtlCol="0">
            <a:spAutoFit/>
          </a:bodyPr>
          <a:lstStyle/>
          <a:p>
            <a:r>
              <a:rPr lang="en-US" sz="2000" b="1" dirty="0" smtClean="0"/>
              <a:t>Note</a:t>
            </a:r>
          </a:p>
          <a:p>
            <a:endParaRPr lang="en-US" sz="2000" b="1" dirty="0" smtClean="0"/>
          </a:p>
          <a:p>
            <a:pPr marL="285750" indent="-285750">
              <a:buFont typeface="Arial" panose="020B0604020202020204" pitchFamily="34" charset="0"/>
              <a:buChar char="•"/>
            </a:pPr>
            <a:r>
              <a:rPr lang="en-US" dirty="0"/>
              <a:t>First try to fix setup violation as much as possible. Then later on start fixing hold </a:t>
            </a:r>
            <a:r>
              <a:rPr lang="en-US" dirty="0" smtClean="0"/>
              <a:t>violation</a:t>
            </a:r>
          </a:p>
          <a:p>
            <a:endParaRPr lang="en-US" dirty="0" smtClean="0"/>
          </a:p>
          <a:p>
            <a:pPr marL="285750" indent="-285750">
              <a:buFont typeface="Arial" panose="020B0604020202020204" pitchFamily="34" charset="0"/>
              <a:buChar char="•"/>
            </a:pPr>
            <a:r>
              <a:rPr lang="en-US" dirty="0"/>
              <a:t>Adding buffer may cause setup violation in other path, so we need to analysis carefully.</a:t>
            </a:r>
          </a:p>
          <a:p>
            <a:endParaRPr lang="en-US" dirty="0"/>
          </a:p>
          <a:p>
            <a:endParaRPr lang="en-US" dirty="0"/>
          </a:p>
        </p:txBody>
      </p:sp>
    </p:spTree>
    <p:extLst>
      <p:ext uri="{BB962C8B-B14F-4D97-AF65-F5344CB8AC3E}">
        <p14:creationId xmlns:p14="http://schemas.microsoft.com/office/powerpoint/2010/main" val="193326050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04446" y="2977200"/>
            <a:ext cx="8255977" cy="1080000"/>
          </a:xfrm>
        </p:spPr>
        <p:txBody>
          <a:bodyPr/>
          <a:lstStyle/>
          <a:p>
            <a:r>
              <a:rPr lang="en-US" dirty="0" smtClean="0"/>
              <a:t>THANKS FOR WATCHING</a:t>
            </a:r>
            <a:endParaRPr lang="en-US" dirty="0"/>
          </a:p>
        </p:txBody>
      </p:sp>
    </p:spTree>
    <p:extLst>
      <p:ext uri="{BB962C8B-B14F-4D97-AF65-F5344CB8AC3E}">
        <p14:creationId xmlns:p14="http://schemas.microsoft.com/office/powerpoint/2010/main" val="254771881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4B"/>
                </a:solidFill>
              </a:rPr>
              <a:t>7</a:t>
            </a:r>
            <a:r>
              <a:rPr lang="en-US" smtClean="0">
                <a:solidFill>
                  <a:srgbClr val="FF004B"/>
                </a:solidFill>
              </a:rPr>
              <a:t>. </a:t>
            </a:r>
            <a:r>
              <a:rPr lang="en-US" dirty="0" smtClean="0">
                <a:solidFill>
                  <a:srgbClr val="FF004B"/>
                </a:solidFill>
              </a:rPr>
              <a:t>Q&amp;A</a:t>
            </a:r>
            <a:endParaRPr lang="en-US" dirty="0">
              <a:solidFill>
                <a:srgbClr val="FF004B"/>
              </a:solidFill>
            </a:endParaRPr>
          </a:p>
        </p:txBody>
      </p:sp>
    </p:spTree>
    <p:extLst>
      <p:ext uri="{BB962C8B-B14F-4D97-AF65-F5344CB8AC3E}">
        <p14:creationId xmlns:p14="http://schemas.microsoft.com/office/powerpoint/2010/main" val="240353115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內容版面配置區 3"/>
          <p:cNvSpPr>
            <a:spLocks noGrp="1"/>
          </p:cNvSpPr>
          <p:nvPr>
            <p:ph sz="quarter" idx="10"/>
          </p:nvPr>
        </p:nvSpPr>
        <p:spPr/>
        <p:txBody>
          <a:bodyPr/>
          <a:lstStyle/>
          <a:p>
            <a:r>
              <a:rPr lang="en-US" altLang="zh-TW" sz="2400" b="1" dirty="0">
                <a:latin typeface="+mn-lt"/>
              </a:rPr>
              <a:t>Confidential information</a:t>
            </a:r>
          </a:p>
          <a:p>
            <a:pPr marL="361950" lvl="1" indent="0" algn="just">
              <a:buNone/>
            </a:pPr>
            <a:r>
              <a:rPr lang="en-US" altLang="zh-TW" sz="1400" dirty="0">
                <a:latin typeface="+mn-lt"/>
              </a:rPr>
              <a:t>The material is being disclosed to you pursuant to a non-disclosure agreement between you or your employer and Faraday. Information disclosed in this presentation may be used only as permitted under such an agreement.</a:t>
            </a:r>
          </a:p>
          <a:p>
            <a:pPr>
              <a:lnSpc>
                <a:spcPct val="150000"/>
              </a:lnSpc>
            </a:pPr>
            <a:r>
              <a:rPr lang="en-US" altLang="zh-TW" sz="2400" b="1" dirty="0">
                <a:latin typeface="+mn-lt"/>
              </a:rPr>
              <a:t>Legal notice</a:t>
            </a:r>
          </a:p>
          <a:p>
            <a:pPr marL="361950" lvl="1" indent="0" algn="just">
              <a:buNone/>
            </a:pPr>
            <a:r>
              <a:rPr lang="en-US" altLang="zh-TW" sz="1400" dirty="0">
                <a:latin typeface="+mn-lt"/>
              </a:rPr>
              <a:t>The information contained in this presentation is intended to provide a general guide as to which product is suited for a given requirement and shows suggested product applications. Specified functions and properties for products are only valid when handling instructions and other stated conditions and recommendations have been considered and followed. All descriptions, illustrations and dimensions in the information represent general particulars and do not form part of any contract. All information is provided “as is”, with no guarantee of completeness, accuracy, timeliness or of the results obtained from the use of the information, and without warranty of any kind, express or implied, including but not limited to warranties of performance. All information is subject to change without prior notice. Faraday assumes no responsibility whatsoever for any errors or inaccuracies about the information.</a:t>
            </a:r>
            <a:endParaRPr lang="en-US" altLang="zh-TW" sz="1400" b="1" dirty="0">
              <a:latin typeface="+mn-lt"/>
            </a:endParaRPr>
          </a:p>
        </p:txBody>
      </p:sp>
    </p:spTree>
    <p:extLst>
      <p:ext uri="{BB962C8B-B14F-4D97-AF65-F5344CB8AC3E}">
        <p14:creationId xmlns:p14="http://schemas.microsoft.com/office/powerpoint/2010/main" val="12413780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內容版面配置區 2"/>
          <p:cNvSpPr txBox="1">
            <a:spLocks/>
          </p:cNvSpPr>
          <p:nvPr/>
        </p:nvSpPr>
        <p:spPr>
          <a:xfrm>
            <a:off x="1184049" y="790864"/>
            <a:ext cx="1830999" cy="393228"/>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b="1" kern="1200" baseline="0">
                <a:solidFill>
                  <a:schemeClr val="tx1"/>
                </a:solidFill>
                <a:latin typeface="Calibri" panose="020F0502020204030204" pitchFamily="34" charset="0"/>
                <a:ea typeface="微軟正黑體" panose="020B0604030504040204" pitchFamily="34" charset="-120"/>
                <a:cs typeface="+mn-cs"/>
              </a:defRPr>
            </a:lvl1pPr>
            <a:lvl2pPr marL="742950" indent="-285750" algn="l" defTabSz="914400" rtl="0" eaLnBrk="1" latinLnBrk="0" hangingPunct="1">
              <a:spcBef>
                <a:spcPct val="20000"/>
              </a:spcBef>
              <a:buFont typeface="Arial" panose="020B0604020202020204" pitchFamily="34" charset="0"/>
              <a:buChar char="–"/>
              <a:defRPr sz="2000" kern="1200" baseline="0">
                <a:solidFill>
                  <a:schemeClr val="tx1"/>
                </a:solidFill>
                <a:latin typeface="Calibri" panose="020F0502020204030204" pitchFamily="34" charset="0"/>
                <a:ea typeface="微軟正黑體" panose="020B0604030504040204" pitchFamily="34" charset="-120"/>
                <a:cs typeface="+mn-cs"/>
              </a:defRPr>
            </a:lvl2pPr>
            <a:lvl3pPr marL="1143000" indent="-228600" algn="l" defTabSz="914400" rtl="0" eaLnBrk="1" latinLnBrk="0" hangingPunct="1">
              <a:spcBef>
                <a:spcPct val="20000"/>
              </a:spcBef>
              <a:buFont typeface="Arial" panose="020B0604020202020204" pitchFamily="34" charset="0"/>
              <a:buChar char="•"/>
              <a:defRPr sz="1800" kern="1200" baseline="0">
                <a:solidFill>
                  <a:schemeClr val="tx1"/>
                </a:solidFill>
                <a:latin typeface="Calibri" panose="020F0502020204030204" pitchFamily="34" charset="0"/>
                <a:ea typeface="微軟正黑體" panose="020B0604030504040204" pitchFamily="34" charset="-120"/>
                <a:cs typeface="+mn-cs"/>
              </a:defRPr>
            </a:lvl3pPr>
            <a:lvl4pPr marL="1600200" indent="-228600" algn="l" defTabSz="914400" rtl="0" eaLnBrk="1" latinLnBrk="0" hangingPunct="1">
              <a:spcBef>
                <a:spcPct val="20000"/>
              </a:spcBef>
              <a:buFont typeface="Arial" panose="020B0604020202020204" pitchFamily="34" charset="0"/>
              <a:buChar char="–"/>
              <a:defRPr sz="1600" kern="1200" baseline="0">
                <a:solidFill>
                  <a:schemeClr val="tx1"/>
                </a:solidFill>
                <a:latin typeface="Calibri" panose="020F0502020204030204" pitchFamily="34" charset="0"/>
                <a:ea typeface="微軟正黑體" panose="020B0604030504040204" pitchFamily="34" charset="-120"/>
                <a:cs typeface="+mn-cs"/>
              </a:defRPr>
            </a:lvl4pPr>
            <a:lvl5pPr marL="2057400" indent="-228600" algn="l" defTabSz="914400" rtl="0" eaLnBrk="1" latinLnBrk="0" hangingPunct="1">
              <a:spcBef>
                <a:spcPct val="20000"/>
              </a:spcBef>
              <a:buFont typeface="Arial" panose="020B0604020202020204" pitchFamily="34" charset="0"/>
              <a:buChar char="»"/>
              <a:defRPr sz="1600" kern="1200" baseline="0">
                <a:solidFill>
                  <a:schemeClr val="tx1"/>
                </a:solidFill>
                <a:latin typeface="Calibri" panose="020F0502020204030204" pitchFamily="34" charset="0"/>
                <a:ea typeface="微軟正黑體" panose="020B0604030504040204" pitchFamily="34" charset="-120"/>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en-US" altLang="zh-TW" sz="2000" dirty="0" smtClean="0"/>
          </a:p>
        </p:txBody>
      </p:sp>
      <p:sp>
        <p:nvSpPr>
          <p:cNvPr id="23" name="內容版面配置區 2"/>
          <p:cNvSpPr txBox="1">
            <a:spLocks/>
          </p:cNvSpPr>
          <p:nvPr/>
        </p:nvSpPr>
        <p:spPr>
          <a:xfrm>
            <a:off x="1136669" y="774673"/>
            <a:ext cx="1830999" cy="393228"/>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b="1" kern="1200" baseline="0">
                <a:solidFill>
                  <a:schemeClr val="tx1"/>
                </a:solidFill>
                <a:latin typeface="Calibri" panose="020F0502020204030204" pitchFamily="34" charset="0"/>
                <a:ea typeface="微軟正黑體" panose="020B0604030504040204" pitchFamily="34" charset="-120"/>
                <a:cs typeface="+mn-cs"/>
              </a:defRPr>
            </a:lvl1pPr>
            <a:lvl2pPr marL="742950" indent="-285750" algn="l" defTabSz="914400" rtl="0" eaLnBrk="1" latinLnBrk="0" hangingPunct="1">
              <a:spcBef>
                <a:spcPct val="20000"/>
              </a:spcBef>
              <a:buFont typeface="Arial" panose="020B0604020202020204" pitchFamily="34" charset="0"/>
              <a:buChar char="–"/>
              <a:defRPr sz="2000" kern="1200" baseline="0">
                <a:solidFill>
                  <a:schemeClr val="tx1"/>
                </a:solidFill>
                <a:latin typeface="Calibri" panose="020F0502020204030204" pitchFamily="34" charset="0"/>
                <a:ea typeface="微軟正黑體" panose="020B0604030504040204" pitchFamily="34" charset="-120"/>
                <a:cs typeface="+mn-cs"/>
              </a:defRPr>
            </a:lvl2pPr>
            <a:lvl3pPr marL="1143000" indent="-228600" algn="l" defTabSz="914400" rtl="0" eaLnBrk="1" latinLnBrk="0" hangingPunct="1">
              <a:spcBef>
                <a:spcPct val="20000"/>
              </a:spcBef>
              <a:buFont typeface="Arial" panose="020B0604020202020204" pitchFamily="34" charset="0"/>
              <a:buChar char="•"/>
              <a:defRPr sz="1800" kern="1200" baseline="0">
                <a:solidFill>
                  <a:schemeClr val="tx1"/>
                </a:solidFill>
                <a:latin typeface="Calibri" panose="020F0502020204030204" pitchFamily="34" charset="0"/>
                <a:ea typeface="微軟正黑體" panose="020B0604030504040204" pitchFamily="34" charset="-120"/>
                <a:cs typeface="+mn-cs"/>
              </a:defRPr>
            </a:lvl3pPr>
            <a:lvl4pPr marL="1600200" indent="-228600" algn="l" defTabSz="914400" rtl="0" eaLnBrk="1" latinLnBrk="0" hangingPunct="1">
              <a:spcBef>
                <a:spcPct val="20000"/>
              </a:spcBef>
              <a:buFont typeface="Arial" panose="020B0604020202020204" pitchFamily="34" charset="0"/>
              <a:buChar char="–"/>
              <a:defRPr sz="1600" kern="1200" baseline="0">
                <a:solidFill>
                  <a:schemeClr val="tx1"/>
                </a:solidFill>
                <a:latin typeface="Calibri" panose="020F0502020204030204" pitchFamily="34" charset="0"/>
                <a:ea typeface="微軟正黑體" panose="020B0604030504040204" pitchFamily="34" charset="-120"/>
                <a:cs typeface="+mn-cs"/>
              </a:defRPr>
            </a:lvl4pPr>
            <a:lvl5pPr marL="2057400" indent="-228600" algn="l" defTabSz="914400" rtl="0" eaLnBrk="1" latinLnBrk="0" hangingPunct="1">
              <a:spcBef>
                <a:spcPct val="20000"/>
              </a:spcBef>
              <a:buFont typeface="Arial" panose="020B0604020202020204" pitchFamily="34" charset="0"/>
              <a:buChar char="»"/>
              <a:defRPr sz="1600" kern="1200" baseline="0">
                <a:solidFill>
                  <a:schemeClr val="tx1"/>
                </a:solidFill>
                <a:latin typeface="Calibri" panose="020F0502020204030204" pitchFamily="34" charset="0"/>
                <a:ea typeface="微軟正黑體" panose="020B0604030504040204" pitchFamily="34" charset="-120"/>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en-US" altLang="zh-TW" sz="2000" dirty="0" smtClean="0"/>
          </a:p>
        </p:txBody>
      </p:sp>
      <p:sp>
        <p:nvSpPr>
          <p:cNvPr id="15" name="標題 1"/>
          <p:cNvSpPr txBox="1">
            <a:spLocks/>
          </p:cNvSpPr>
          <p:nvPr/>
        </p:nvSpPr>
        <p:spPr>
          <a:xfrm>
            <a:off x="829731" y="499849"/>
            <a:ext cx="9179149" cy="1080000"/>
          </a:xfrm>
          <a:prstGeom prst="rect">
            <a:avLst/>
          </a:prstGeom>
        </p:spPr>
        <p:txBody>
          <a:bodyPr anchor="ctr"/>
          <a:lstStyle>
            <a:lvl1pPr algn="l" defTabSz="914400" rtl="0" eaLnBrk="1" latinLnBrk="0" hangingPunct="1">
              <a:spcBef>
                <a:spcPct val="0"/>
              </a:spcBef>
              <a:buNone/>
              <a:defRPr sz="3600" b="1" kern="1200" baseline="0">
                <a:solidFill>
                  <a:srgbClr val="EB005A"/>
                </a:solidFill>
                <a:latin typeface="Calibri" panose="020F0502020204030204" pitchFamily="34" charset="0"/>
                <a:ea typeface="微軟正黑體" panose="020B0604030504040204" pitchFamily="34" charset="-120"/>
                <a:cs typeface="+mj-cs"/>
              </a:defRPr>
            </a:lvl1pPr>
          </a:lstStyle>
          <a:p>
            <a:r>
              <a:rPr lang="en-US" sz="2400" dirty="0">
                <a:solidFill>
                  <a:srgbClr val="FF004B"/>
                </a:solidFill>
              </a:rPr>
              <a:t>2. Timing paths</a:t>
            </a:r>
          </a:p>
          <a:p>
            <a:endParaRPr lang="en-US" sz="2400" dirty="0">
              <a:solidFill>
                <a:srgbClr val="FF004B"/>
              </a:solidFill>
            </a:endParaRPr>
          </a:p>
        </p:txBody>
      </p:sp>
      <p:sp>
        <p:nvSpPr>
          <p:cNvPr id="4" name="TextBox 3"/>
          <p:cNvSpPr txBox="1"/>
          <p:nvPr/>
        </p:nvSpPr>
        <p:spPr>
          <a:xfrm>
            <a:off x="1252970" y="1039849"/>
            <a:ext cx="1729191" cy="461665"/>
          </a:xfrm>
          <a:prstGeom prst="rect">
            <a:avLst/>
          </a:prstGeom>
          <a:noFill/>
        </p:spPr>
        <p:txBody>
          <a:bodyPr wrap="none" rtlCol="0">
            <a:spAutoFit/>
          </a:bodyPr>
          <a:lstStyle/>
          <a:p>
            <a:pPr marL="285750" indent="-285750">
              <a:buFont typeface="Calibri" panose="020F0502020204030204" pitchFamily="34" charset="0"/>
              <a:buChar char="•"/>
            </a:pPr>
            <a:r>
              <a:rPr lang="en-US" sz="2400" dirty="0" smtClean="0">
                <a:solidFill>
                  <a:srgbClr val="1E2E0C"/>
                </a:solidFill>
              </a:rPr>
              <a:t>Data path</a:t>
            </a:r>
          </a:p>
        </p:txBody>
      </p:sp>
      <p:pic>
        <p:nvPicPr>
          <p:cNvPr id="2" name="Picture 1"/>
          <p:cNvPicPr>
            <a:picLocks noChangeAspect="1"/>
          </p:cNvPicPr>
          <p:nvPr/>
        </p:nvPicPr>
        <p:blipFill>
          <a:blip r:embed="rId2"/>
          <a:stretch>
            <a:fillRect/>
          </a:stretch>
        </p:blipFill>
        <p:spPr>
          <a:xfrm>
            <a:off x="941876" y="2118444"/>
            <a:ext cx="7400925" cy="2581275"/>
          </a:xfrm>
          <a:prstGeom prst="rect">
            <a:avLst/>
          </a:prstGeom>
        </p:spPr>
      </p:pic>
      <p:sp>
        <p:nvSpPr>
          <p:cNvPr id="3" name="TextBox 2"/>
          <p:cNvSpPr txBox="1"/>
          <p:nvPr/>
        </p:nvSpPr>
        <p:spPr>
          <a:xfrm>
            <a:off x="1711854" y="1749112"/>
            <a:ext cx="722634" cy="369332"/>
          </a:xfrm>
          <a:prstGeom prst="rect">
            <a:avLst/>
          </a:prstGeom>
          <a:noFill/>
        </p:spPr>
        <p:txBody>
          <a:bodyPr wrap="none" rtlCol="0">
            <a:spAutoFit/>
          </a:bodyPr>
          <a:lstStyle/>
          <a:p>
            <a:r>
              <a:rPr lang="en-US" dirty="0" smtClean="0">
                <a:solidFill>
                  <a:schemeClr val="accent2"/>
                </a:solidFill>
              </a:rPr>
              <a:t>Path1</a:t>
            </a:r>
            <a:endParaRPr lang="en-US" dirty="0">
              <a:solidFill>
                <a:srgbClr val="21D6FF"/>
              </a:solidFill>
            </a:endParaRPr>
          </a:p>
        </p:txBody>
      </p:sp>
      <p:sp>
        <p:nvSpPr>
          <p:cNvPr id="21" name="TextBox 20"/>
          <p:cNvSpPr txBox="1"/>
          <p:nvPr/>
        </p:nvSpPr>
        <p:spPr>
          <a:xfrm>
            <a:off x="4281021" y="1749112"/>
            <a:ext cx="722634" cy="369332"/>
          </a:xfrm>
          <a:prstGeom prst="rect">
            <a:avLst/>
          </a:prstGeom>
          <a:noFill/>
        </p:spPr>
        <p:txBody>
          <a:bodyPr wrap="none" rtlCol="0">
            <a:spAutoFit/>
          </a:bodyPr>
          <a:lstStyle/>
          <a:p>
            <a:r>
              <a:rPr lang="en-US" dirty="0" smtClean="0">
                <a:solidFill>
                  <a:schemeClr val="accent2"/>
                </a:solidFill>
              </a:rPr>
              <a:t>Path2</a:t>
            </a:r>
            <a:endParaRPr lang="en-US" dirty="0">
              <a:solidFill>
                <a:srgbClr val="21D6FF"/>
              </a:solidFill>
            </a:endParaRPr>
          </a:p>
        </p:txBody>
      </p:sp>
      <p:sp>
        <p:nvSpPr>
          <p:cNvPr id="25" name="TextBox 24"/>
          <p:cNvSpPr txBox="1"/>
          <p:nvPr/>
        </p:nvSpPr>
        <p:spPr>
          <a:xfrm>
            <a:off x="6654025" y="1749112"/>
            <a:ext cx="722634" cy="369332"/>
          </a:xfrm>
          <a:prstGeom prst="rect">
            <a:avLst/>
          </a:prstGeom>
          <a:noFill/>
        </p:spPr>
        <p:txBody>
          <a:bodyPr wrap="none" rtlCol="0">
            <a:spAutoFit/>
          </a:bodyPr>
          <a:lstStyle/>
          <a:p>
            <a:r>
              <a:rPr lang="en-US" dirty="0" smtClean="0">
                <a:solidFill>
                  <a:schemeClr val="accent2"/>
                </a:solidFill>
              </a:rPr>
              <a:t>Path3</a:t>
            </a:r>
            <a:endParaRPr lang="en-US" dirty="0">
              <a:solidFill>
                <a:srgbClr val="21D6FF"/>
              </a:solidFill>
            </a:endParaRPr>
          </a:p>
        </p:txBody>
      </p:sp>
      <p:sp>
        <p:nvSpPr>
          <p:cNvPr id="26" name="TextBox 25"/>
          <p:cNvSpPr txBox="1"/>
          <p:nvPr/>
        </p:nvSpPr>
        <p:spPr>
          <a:xfrm>
            <a:off x="4072017" y="4591958"/>
            <a:ext cx="722634" cy="369332"/>
          </a:xfrm>
          <a:prstGeom prst="rect">
            <a:avLst/>
          </a:prstGeom>
          <a:noFill/>
        </p:spPr>
        <p:txBody>
          <a:bodyPr wrap="none" rtlCol="0">
            <a:spAutoFit/>
          </a:bodyPr>
          <a:lstStyle/>
          <a:p>
            <a:r>
              <a:rPr lang="en-US" dirty="0" smtClean="0">
                <a:solidFill>
                  <a:schemeClr val="accent2"/>
                </a:solidFill>
              </a:rPr>
              <a:t>Path4</a:t>
            </a:r>
            <a:endParaRPr lang="en-US" dirty="0">
              <a:solidFill>
                <a:srgbClr val="21D6FF"/>
              </a:solidFill>
            </a:endParaRPr>
          </a:p>
        </p:txBody>
      </p:sp>
      <p:sp>
        <p:nvSpPr>
          <p:cNvPr id="5" name="TextBox 4"/>
          <p:cNvSpPr txBox="1"/>
          <p:nvPr/>
        </p:nvSpPr>
        <p:spPr>
          <a:xfrm>
            <a:off x="941876" y="5069051"/>
            <a:ext cx="6741239" cy="1200329"/>
          </a:xfrm>
          <a:prstGeom prst="rect">
            <a:avLst/>
          </a:prstGeom>
          <a:noFill/>
        </p:spPr>
        <p:txBody>
          <a:bodyPr wrap="square" rtlCol="0">
            <a:spAutoFit/>
          </a:bodyPr>
          <a:lstStyle/>
          <a:p>
            <a:r>
              <a:rPr lang="en-US" dirty="0" smtClean="0">
                <a:solidFill>
                  <a:srgbClr val="1E2E0C"/>
                </a:solidFill>
              </a:rPr>
              <a:t>Path1: from </a:t>
            </a:r>
            <a:r>
              <a:rPr lang="en-US" dirty="0" smtClean="0">
                <a:solidFill>
                  <a:srgbClr val="FF0000"/>
                </a:solidFill>
              </a:rPr>
              <a:t>Input port</a:t>
            </a:r>
            <a:r>
              <a:rPr lang="en-US" dirty="0" smtClean="0">
                <a:solidFill>
                  <a:srgbClr val="FF004B"/>
                </a:solidFill>
              </a:rPr>
              <a:t> </a:t>
            </a:r>
            <a:r>
              <a:rPr lang="en-US" dirty="0" smtClean="0">
                <a:solidFill>
                  <a:srgbClr val="1E2E0C"/>
                </a:solidFill>
              </a:rPr>
              <a:t>to</a:t>
            </a:r>
            <a:r>
              <a:rPr lang="en-US" dirty="0" smtClean="0"/>
              <a:t> </a:t>
            </a:r>
            <a:r>
              <a:rPr lang="en-US" dirty="0" smtClean="0">
                <a:solidFill>
                  <a:srgbClr val="FF0000"/>
                </a:solidFill>
              </a:rPr>
              <a:t>Data input of flip-flop</a:t>
            </a:r>
            <a:r>
              <a:rPr lang="en-US" dirty="0" smtClean="0"/>
              <a:t> </a:t>
            </a:r>
            <a:r>
              <a:rPr lang="en-US" dirty="0" smtClean="0">
                <a:solidFill>
                  <a:srgbClr val="0070C0"/>
                </a:solidFill>
              </a:rPr>
              <a:t>(In2Reg)</a:t>
            </a:r>
          </a:p>
          <a:p>
            <a:r>
              <a:rPr lang="en-US" dirty="0" smtClean="0">
                <a:solidFill>
                  <a:srgbClr val="1E2E0C"/>
                </a:solidFill>
              </a:rPr>
              <a:t>Path2: from </a:t>
            </a:r>
            <a:r>
              <a:rPr lang="en-US" dirty="0" smtClean="0">
                <a:solidFill>
                  <a:srgbClr val="FF0000"/>
                </a:solidFill>
              </a:rPr>
              <a:t>Clock pin of flip-flop </a:t>
            </a:r>
            <a:r>
              <a:rPr lang="en-US" dirty="0" smtClean="0">
                <a:solidFill>
                  <a:srgbClr val="1E2E0C"/>
                </a:solidFill>
              </a:rPr>
              <a:t>to</a:t>
            </a:r>
            <a:r>
              <a:rPr lang="en-US" dirty="0" smtClean="0">
                <a:solidFill>
                  <a:srgbClr val="FF0000"/>
                </a:solidFill>
              </a:rPr>
              <a:t> </a:t>
            </a:r>
            <a:r>
              <a:rPr lang="en-US" dirty="0">
                <a:solidFill>
                  <a:srgbClr val="FF0000"/>
                </a:solidFill>
              </a:rPr>
              <a:t>Data input of flip-flop</a:t>
            </a:r>
            <a:r>
              <a:rPr lang="en-US" dirty="0" smtClean="0">
                <a:solidFill>
                  <a:srgbClr val="FF0000"/>
                </a:solidFill>
              </a:rPr>
              <a:t>  </a:t>
            </a:r>
            <a:r>
              <a:rPr lang="en-US" dirty="0" smtClean="0">
                <a:solidFill>
                  <a:srgbClr val="0070C0"/>
                </a:solidFill>
              </a:rPr>
              <a:t>(Reg2Reg)</a:t>
            </a:r>
          </a:p>
          <a:p>
            <a:r>
              <a:rPr lang="en-US" dirty="0" smtClean="0">
                <a:solidFill>
                  <a:srgbClr val="1E2E0C"/>
                </a:solidFill>
              </a:rPr>
              <a:t>Path3: </a:t>
            </a:r>
            <a:r>
              <a:rPr lang="en-US" dirty="0">
                <a:solidFill>
                  <a:srgbClr val="1E2E0C"/>
                </a:solidFill>
              </a:rPr>
              <a:t>from </a:t>
            </a:r>
            <a:r>
              <a:rPr lang="en-US" dirty="0">
                <a:solidFill>
                  <a:srgbClr val="FF0000"/>
                </a:solidFill>
              </a:rPr>
              <a:t>Clock pin of flip-flop </a:t>
            </a:r>
            <a:r>
              <a:rPr lang="en-US" dirty="0">
                <a:solidFill>
                  <a:srgbClr val="1E2E0C"/>
                </a:solidFill>
              </a:rPr>
              <a:t>to</a:t>
            </a:r>
            <a:r>
              <a:rPr lang="en-US" dirty="0">
                <a:solidFill>
                  <a:srgbClr val="FF0000"/>
                </a:solidFill>
              </a:rPr>
              <a:t> </a:t>
            </a:r>
            <a:r>
              <a:rPr lang="en-US" dirty="0" smtClean="0">
                <a:solidFill>
                  <a:srgbClr val="FF0000"/>
                </a:solidFill>
              </a:rPr>
              <a:t>Output port  </a:t>
            </a:r>
            <a:r>
              <a:rPr lang="en-US" dirty="0" smtClean="0">
                <a:solidFill>
                  <a:srgbClr val="0070C0"/>
                </a:solidFill>
              </a:rPr>
              <a:t>(Reg2Out)</a:t>
            </a:r>
          </a:p>
          <a:p>
            <a:r>
              <a:rPr lang="en-US" dirty="0" smtClean="0">
                <a:solidFill>
                  <a:srgbClr val="1E2E0C"/>
                </a:solidFill>
              </a:rPr>
              <a:t>Path4: from </a:t>
            </a:r>
            <a:r>
              <a:rPr lang="en-US" dirty="0">
                <a:solidFill>
                  <a:srgbClr val="FF0000"/>
                </a:solidFill>
              </a:rPr>
              <a:t>Input </a:t>
            </a:r>
            <a:r>
              <a:rPr lang="en-US" dirty="0" smtClean="0">
                <a:solidFill>
                  <a:srgbClr val="FF0000"/>
                </a:solidFill>
              </a:rPr>
              <a:t>port </a:t>
            </a:r>
            <a:r>
              <a:rPr lang="en-US" dirty="0">
                <a:solidFill>
                  <a:srgbClr val="1E2E0C"/>
                </a:solidFill>
              </a:rPr>
              <a:t>to</a:t>
            </a:r>
            <a:r>
              <a:rPr lang="en-US" dirty="0">
                <a:solidFill>
                  <a:srgbClr val="FF0000"/>
                </a:solidFill>
              </a:rPr>
              <a:t> Output port</a:t>
            </a:r>
            <a:r>
              <a:rPr lang="en-US" dirty="0" smtClean="0">
                <a:solidFill>
                  <a:srgbClr val="FF004B"/>
                </a:solidFill>
              </a:rPr>
              <a:t> </a:t>
            </a:r>
            <a:r>
              <a:rPr lang="en-US" dirty="0" smtClean="0">
                <a:solidFill>
                  <a:srgbClr val="0070C0"/>
                </a:solidFill>
              </a:rPr>
              <a:t>(In2Out)</a:t>
            </a:r>
            <a:endParaRPr lang="en-US" dirty="0">
              <a:solidFill>
                <a:srgbClr val="0070C0"/>
              </a:solidFill>
            </a:endParaRPr>
          </a:p>
        </p:txBody>
      </p:sp>
    </p:spTree>
    <p:extLst>
      <p:ext uri="{BB962C8B-B14F-4D97-AF65-F5344CB8AC3E}">
        <p14:creationId xmlns:p14="http://schemas.microsoft.com/office/powerpoint/2010/main" val="3685956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內容版面配置區 2"/>
          <p:cNvSpPr txBox="1">
            <a:spLocks/>
          </p:cNvSpPr>
          <p:nvPr/>
        </p:nvSpPr>
        <p:spPr>
          <a:xfrm>
            <a:off x="1184049" y="790864"/>
            <a:ext cx="1830999" cy="393228"/>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b="1" kern="1200" baseline="0">
                <a:solidFill>
                  <a:schemeClr val="tx1"/>
                </a:solidFill>
                <a:latin typeface="Calibri" panose="020F0502020204030204" pitchFamily="34" charset="0"/>
                <a:ea typeface="微軟正黑體" panose="020B0604030504040204" pitchFamily="34" charset="-120"/>
                <a:cs typeface="+mn-cs"/>
              </a:defRPr>
            </a:lvl1pPr>
            <a:lvl2pPr marL="742950" indent="-285750" algn="l" defTabSz="914400" rtl="0" eaLnBrk="1" latinLnBrk="0" hangingPunct="1">
              <a:spcBef>
                <a:spcPct val="20000"/>
              </a:spcBef>
              <a:buFont typeface="Arial" panose="020B0604020202020204" pitchFamily="34" charset="0"/>
              <a:buChar char="–"/>
              <a:defRPr sz="2000" kern="1200" baseline="0">
                <a:solidFill>
                  <a:schemeClr val="tx1"/>
                </a:solidFill>
                <a:latin typeface="Calibri" panose="020F0502020204030204" pitchFamily="34" charset="0"/>
                <a:ea typeface="微軟正黑體" panose="020B0604030504040204" pitchFamily="34" charset="-120"/>
                <a:cs typeface="+mn-cs"/>
              </a:defRPr>
            </a:lvl2pPr>
            <a:lvl3pPr marL="1143000" indent="-228600" algn="l" defTabSz="914400" rtl="0" eaLnBrk="1" latinLnBrk="0" hangingPunct="1">
              <a:spcBef>
                <a:spcPct val="20000"/>
              </a:spcBef>
              <a:buFont typeface="Arial" panose="020B0604020202020204" pitchFamily="34" charset="0"/>
              <a:buChar char="•"/>
              <a:defRPr sz="1800" kern="1200" baseline="0">
                <a:solidFill>
                  <a:schemeClr val="tx1"/>
                </a:solidFill>
                <a:latin typeface="Calibri" panose="020F0502020204030204" pitchFamily="34" charset="0"/>
                <a:ea typeface="微軟正黑體" panose="020B0604030504040204" pitchFamily="34" charset="-120"/>
                <a:cs typeface="+mn-cs"/>
              </a:defRPr>
            </a:lvl3pPr>
            <a:lvl4pPr marL="1600200" indent="-228600" algn="l" defTabSz="914400" rtl="0" eaLnBrk="1" latinLnBrk="0" hangingPunct="1">
              <a:spcBef>
                <a:spcPct val="20000"/>
              </a:spcBef>
              <a:buFont typeface="Arial" panose="020B0604020202020204" pitchFamily="34" charset="0"/>
              <a:buChar char="–"/>
              <a:defRPr sz="1600" kern="1200" baseline="0">
                <a:solidFill>
                  <a:schemeClr val="tx1"/>
                </a:solidFill>
                <a:latin typeface="Calibri" panose="020F0502020204030204" pitchFamily="34" charset="0"/>
                <a:ea typeface="微軟正黑體" panose="020B0604030504040204" pitchFamily="34" charset="-120"/>
                <a:cs typeface="+mn-cs"/>
              </a:defRPr>
            </a:lvl4pPr>
            <a:lvl5pPr marL="2057400" indent="-228600" algn="l" defTabSz="914400" rtl="0" eaLnBrk="1" latinLnBrk="0" hangingPunct="1">
              <a:spcBef>
                <a:spcPct val="20000"/>
              </a:spcBef>
              <a:buFont typeface="Arial" panose="020B0604020202020204" pitchFamily="34" charset="0"/>
              <a:buChar char="»"/>
              <a:defRPr sz="1600" kern="1200" baseline="0">
                <a:solidFill>
                  <a:schemeClr val="tx1"/>
                </a:solidFill>
                <a:latin typeface="Calibri" panose="020F0502020204030204" pitchFamily="34" charset="0"/>
                <a:ea typeface="微軟正黑體" panose="020B0604030504040204" pitchFamily="34" charset="-120"/>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en-US" altLang="zh-TW" sz="2000" dirty="0" smtClean="0"/>
          </a:p>
        </p:txBody>
      </p:sp>
      <p:sp>
        <p:nvSpPr>
          <p:cNvPr id="23" name="內容版面配置區 2"/>
          <p:cNvSpPr txBox="1">
            <a:spLocks/>
          </p:cNvSpPr>
          <p:nvPr/>
        </p:nvSpPr>
        <p:spPr>
          <a:xfrm>
            <a:off x="1136669" y="774673"/>
            <a:ext cx="1830999" cy="393228"/>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b="1" kern="1200" baseline="0">
                <a:solidFill>
                  <a:schemeClr val="tx1"/>
                </a:solidFill>
                <a:latin typeface="Calibri" panose="020F0502020204030204" pitchFamily="34" charset="0"/>
                <a:ea typeface="微軟正黑體" panose="020B0604030504040204" pitchFamily="34" charset="-120"/>
                <a:cs typeface="+mn-cs"/>
              </a:defRPr>
            </a:lvl1pPr>
            <a:lvl2pPr marL="742950" indent="-285750" algn="l" defTabSz="914400" rtl="0" eaLnBrk="1" latinLnBrk="0" hangingPunct="1">
              <a:spcBef>
                <a:spcPct val="20000"/>
              </a:spcBef>
              <a:buFont typeface="Arial" panose="020B0604020202020204" pitchFamily="34" charset="0"/>
              <a:buChar char="–"/>
              <a:defRPr sz="2000" kern="1200" baseline="0">
                <a:solidFill>
                  <a:schemeClr val="tx1"/>
                </a:solidFill>
                <a:latin typeface="Calibri" panose="020F0502020204030204" pitchFamily="34" charset="0"/>
                <a:ea typeface="微軟正黑體" panose="020B0604030504040204" pitchFamily="34" charset="-120"/>
                <a:cs typeface="+mn-cs"/>
              </a:defRPr>
            </a:lvl2pPr>
            <a:lvl3pPr marL="1143000" indent="-228600" algn="l" defTabSz="914400" rtl="0" eaLnBrk="1" latinLnBrk="0" hangingPunct="1">
              <a:spcBef>
                <a:spcPct val="20000"/>
              </a:spcBef>
              <a:buFont typeface="Arial" panose="020B0604020202020204" pitchFamily="34" charset="0"/>
              <a:buChar char="•"/>
              <a:defRPr sz="1800" kern="1200" baseline="0">
                <a:solidFill>
                  <a:schemeClr val="tx1"/>
                </a:solidFill>
                <a:latin typeface="Calibri" panose="020F0502020204030204" pitchFamily="34" charset="0"/>
                <a:ea typeface="微軟正黑體" panose="020B0604030504040204" pitchFamily="34" charset="-120"/>
                <a:cs typeface="+mn-cs"/>
              </a:defRPr>
            </a:lvl3pPr>
            <a:lvl4pPr marL="1600200" indent="-228600" algn="l" defTabSz="914400" rtl="0" eaLnBrk="1" latinLnBrk="0" hangingPunct="1">
              <a:spcBef>
                <a:spcPct val="20000"/>
              </a:spcBef>
              <a:buFont typeface="Arial" panose="020B0604020202020204" pitchFamily="34" charset="0"/>
              <a:buChar char="–"/>
              <a:defRPr sz="1600" kern="1200" baseline="0">
                <a:solidFill>
                  <a:schemeClr val="tx1"/>
                </a:solidFill>
                <a:latin typeface="Calibri" panose="020F0502020204030204" pitchFamily="34" charset="0"/>
                <a:ea typeface="微軟正黑體" panose="020B0604030504040204" pitchFamily="34" charset="-120"/>
                <a:cs typeface="+mn-cs"/>
              </a:defRPr>
            </a:lvl4pPr>
            <a:lvl5pPr marL="2057400" indent="-228600" algn="l" defTabSz="914400" rtl="0" eaLnBrk="1" latinLnBrk="0" hangingPunct="1">
              <a:spcBef>
                <a:spcPct val="20000"/>
              </a:spcBef>
              <a:buFont typeface="Arial" panose="020B0604020202020204" pitchFamily="34" charset="0"/>
              <a:buChar char="»"/>
              <a:defRPr sz="1600" kern="1200" baseline="0">
                <a:solidFill>
                  <a:schemeClr val="tx1"/>
                </a:solidFill>
                <a:latin typeface="Calibri" panose="020F0502020204030204" pitchFamily="34" charset="0"/>
                <a:ea typeface="微軟正黑體" panose="020B0604030504040204" pitchFamily="34" charset="-120"/>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en-US" altLang="zh-TW" sz="2000" dirty="0" smtClean="0"/>
          </a:p>
        </p:txBody>
      </p:sp>
      <p:sp>
        <p:nvSpPr>
          <p:cNvPr id="15" name="標題 1"/>
          <p:cNvSpPr txBox="1">
            <a:spLocks/>
          </p:cNvSpPr>
          <p:nvPr/>
        </p:nvSpPr>
        <p:spPr>
          <a:xfrm>
            <a:off x="830375" y="418882"/>
            <a:ext cx="9179149" cy="1080000"/>
          </a:xfrm>
          <a:prstGeom prst="rect">
            <a:avLst/>
          </a:prstGeom>
        </p:spPr>
        <p:txBody>
          <a:bodyPr anchor="ctr"/>
          <a:lstStyle>
            <a:lvl1pPr algn="l" defTabSz="914400" rtl="0" eaLnBrk="1" latinLnBrk="0" hangingPunct="1">
              <a:spcBef>
                <a:spcPct val="0"/>
              </a:spcBef>
              <a:buNone/>
              <a:defRPr sz="3600" b="1" kern="1200" baseline="0">
                <a:solidFill>
                  <a:srgbClr val="EB005A"/>
                </a:solidFill>
                <a:latin typeface="Calibri" panose="020F0502020204030204" pitchFamily="34" charset="0"/>
                <a:ea typeface="微軟正黑體" panose="020B0604030504040204" pitchFamily="34" charset="-120"/>
                <a:cs typeface="+mj-cs"/>
              </a:defRPr>
            </a:lvl1pPr>
          </a:lstStyle>
          <a:p>
            <a:r>
              <a:rPr lang="en-US" sz="2400" dirty="0">
                <a:solidFill>
                  <a:srgbClr val="FF004B"/>
                </a:solidFill>
              </a:rPr>
              <a:t>2. Timing paths</a:t>
            </a:r>
          </a:p>
          <a:p>
            <a:endParaRPr lang="en-US" sz="2400" dirty="0" smtClean="0">
              <a:solidFill>
                <a:srgbClr val="FF004B"/>
              </a:solidFill>
            </a:endParaRPr>
          </a:p>
        </p:txBody>
      </p:sp>
      <p:sp>
        <p:nvSpPr>
          <p:cNvPr id="17" name="TextBox 16"/>
          <p:cNvSpPr txBox="1"/>
          <p:nvPr/>
        </p:nvSpPr>
        <p:spPr>
          <a:xfrm>
            <a:off x="1094134" y="3986671"/>
            <a:ext cx="7207431" cy="707886"/>
          </a:xfrm>
          <a:prstGeom prst="rect">
            <a:avLst/>
          </a:prstGeom>
          <a:noFill/>
        </p:spPr>
        <p:txBody>
          <a:bodyPr wrap="square" rtlCol="0">
            <a:spAutoFit/>
          </a:bodyPr>
          <a:lstStyle/>
          <a:p>
            <a:pPr marL="285750" indent="-285750" algn="just">
              <a:buFont typeface="Calibri" panose="020F0502020204030204" pitchFamily="34" charset="0"/>
              <a:buChar char="•"/>
            </a:pPr>
            <a:r>
              <a:rPr lang="en-US" sz="2000" dirty="0" smtClean="0">
                <a:solidFill>
                  <a:srgbClr val="1E2E0C"/>
                </a:solidFill>
              </a:rPr>
              <a:t>Clock gating path: from </a:t>
            </a:r>
            <a:r>
              <a:rPr lang="en-US" sz="2000" dirty="0">
                <a:solidFill>
                  <a:srgbClr val="FF0000"/>
                </a:solidFill>
              </a:rPr>
              <a:t>an input port</a:t>
            </a:r>
            <a:r>
              <a:rPr lang="en-US" sz="2000" dirty="0">
                <a:solidFill>
                  <a:srgbClr val="1E2E0C"/>
                </a:solidFill>
              </a:rPr>
              <a:t> to </a:t>
            </a:r>
            <a:r>
              <a:rPr lang="en-US" sz="2000" dirty="0">
                <a:solidFill>
                  <a:srgbClr val="FF0000"/>
                </a:solidFill>
              </a:rPr>
              <a:t>a clock-gating element</a:t>
            </a:r>
            <a:r>
              <a:rPr lang="en-US" sz="2000" dirty="0">
                <a:solidFill>
                  <a:srgbClr val="1E2E0C"/>
                </a:solidFill>
              </a:rPr>
              <a:t>; for clock-gating setup and hold checks.</a:t>
            </a:r>
          </a:p>
        </p:txBody>
      </p:sp>
      <p:pic>
        <p:nvPicPr>
          <p:cNvPr id="1026" name="Picture 2" descr="What are the challenges with clock gating? - Quora"/>
          <p:cNvPicPr>
            <a:picLocks noChangeAspect="1" noChangeArrowheads="1"/>
          </p:cNvPicPr>
          <p:nvPr/>
        </p:nvPicPr>
        <p:blipFill rotWithShape="1">
          <a:blip r:embed="rId3">
            <a:extLst>
              <a:ext uri="{28A0092B-C50C-407E-A947-70E740481C1C}">
                <a14:useLocalDpi xmlns:a14="http://schemas.microsoft.com/office/drawing/2010/main" val="0"/>
              </a:ext>
            </a:extLst>
          </a:blip>
          <a:srcRect l="12093" t="1390" r="1363" b="2033"/>
          <a:stretch/>
        </p:blipFill>
        <p:spPr bwMode="auto">
          <a:xfrm>
            <a:off x="3009521" y="4691907"/>
            <a:ext cx="4083993" cy="1319221"/>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967802" y="981788"/>
            <a:ext cx="7333763" cy="707886"/>
          </a:xfrm>
          <a:prstGeom prst="rect">
            <a:avLst/>
          </a:prstGeom>
        </p:spPr>
        <p:txBody>
          <a:bodyPr wrap="square">
            <a:spAutoFit/>
          </a:bodyPr>
          <a:lstStyle/>
          <a:p>
            <a:pPr marL="285750" indent="-285750">
              <a:buFont typeface="Calibri" panose="020F0502020204030204" pitchFamily="34" charset="0"/>
              <a:buChar char="•"/>
            </a:pPr>
            <a:r>
              <a:rPr lang="en-US" sz="2000" dirty="0">
                <a:solidFill>
                  <a:srgbClr val="1E2E0C"/>
                </a:solidFill>
              </a:rPr>
              <a:t>Clock path: </a:t>
            </a:r>
            <a:r>
              <a:rPr lang="en-US" sz="2000" dirty="0" smtClean="0">
                <a:solidFill>
                  <a:srgbClr val="1E2E0C"/>
                </a:solidFill>
              </a:rPr>
              <a:t> </a:t>
            </a:r>
            <a:r>
              <a:rPr lang="en-US" sz="2000" dirty="0">
                <a:solidFill>
                  <a:srgbClr val="1E2E0C"/>
                </a:solidFill>
              </a:rPr>
              <a:t>from </a:t>
            </a:r>
            <a:r>
              <a:rPr lang="en-US" sz="2000" dirty="0">
                <a:solidFill>
                  <a:srgbClr val="FF0000"/>
                </a:solidFill>
              </a:rPr>
              <a:t>a clock input port or cell </a:t>
            </a:r>
            <a:r>
              <a:rPr lang="en-US" sz="2000" dirty="0" smtClean="0">
                <a:solidFill>
                  <a:srgbClr val="FF0000"/>
                </a:solidFill>
              </a:rPr>
              <a:t>pin</a:t>
            </a:r>
            <a:r>
              <a:rPr lang="en-US" sz="2000" dirty="0" smtClean="0"/>
              <a:t> </a:t>
            </a:r>
            <a:r>
              <a:rPr lang="en-US" sz="2000" dirty="0" smtClean="0">
                <a:solidFill>
                  <a:srgbClr val="1E2E0C"/>
                </a:solidFill>
              </a:rPr>
              <a:t>to</a:t>
            </a:r>
            <a:r>
              <a:rPr lang="en-US" sz="2000" dirty="0" smtClean="0"/>
              <a:t> </a:t>
            </a:r>
            <a:r>
              <a:rPr lang="en-US" sz="2000" dirty="0">
                <a:solidFill>
                  <a:srgbClr val="FF0000"/>
                </a:solidFill>
              </a:rPr>
              <a:t>the clock pin of a </a:t>
            </a:r>
            <a:r>
              <a:rPr lang="en-US" sz="2000" dirty="0" smtClean="0">
                <a:solidFill>
                  <a:srgbClr val="FF0000"/>
                </a:solidFill>
              </a:rPr>
              <a:t>flip-flop</a:t>
            </a:r>
            <a:r>
              <a:rPr lang="en-US" sz="2000" dirty="0" smtClean="0">
                <a:solidFill>
                  <a:srgbClr val="1E2E0C"/>
                </a:solidFill>
              </a:rPr>
              <a:t>; </a:t>
            </a:r>
            <a:r>
              <a:rPr lang="en-US" sz="2000" dirty="0">
                <a:solidFill>
                  <a:srgbClr val="1E2E0C"/>
                </a:solidFill>
              </a:rPr>
              <a:t>for data setup and hold checks</a:t>
            </a:r>
          </a:p>
        </p:txBody>
      </p:sp>
      <p:sp>
        <p:nvSpPr>
          <p:cNvPr id="3" name="TextBox 2"/>
          <p:cNvSpPr txBox="1"/>
          <p:nvPr/>
        </p:nvSpPr>
        <p:spPr>
          <a:xfrm>
            <a:off x="1506909" y="5896106"/>
            <a:ext cx="1437958" cy="307777"/>
          </a:xfrm>
          <a:prstGeom prst="rect">
            <a:avLst/>
          </a:prstGeom>
          <a:noFill/>
        </p:spPr>
        <p:txBody>
          <a:bodyPr wrap="none" rtlCol="0">
            <a:spAutoFit/>
          </a:bodyPr>
          <a:lstStyle/>
          <a:p>
            <a:r>
              <a:rPr lang="en-US" sz="1400" dirty="0" smtClean="0">
                <a:solidFill>
                  <a:srgbClr val="FF0000"/>
                </a:solidFill>
              </a:rPr>
              <a:t>Clock gating path</a:t>
            </a:r>
            <a:endParaRPr lang="en-US" sz="1400" dirty="0">
              <a:solidFill>
                <a:srgbClr val="FF0000"/>
              </a:solidFill>
            </a:endParaRPr>
          </a:p>
        </p:txBody>
      </p:sp>
      <p:grpSp>
        <p:nvGrpSpPr>
          <p:cNvPr id="18" name="Group 17"/>
          <p:cNvGrpSpPr/>
          <p:nvPr/>
        </p:nvGrpSpPr>
        <p:grpSpPr>
          <a:xfrm>
            <a:off x="1931165" y="2087741"/>
            <a:ext cx="4375527" cy="1555758"/>
            <a:chOff x="484789" y="1552264"/>
            <a:chExt cx="7661540" cy="2456806"/>
          </a:xfrm>
        </p:grpSpPr>
        <p:grpSp>
          <p:nvGrpSpPr>
            <p:cNvPr id="19" name="Group 18"/>
            <p:cNvGrpSpPr/>
            <p:nvPr/>
          </p:nvGrpSpPr>
          <p:grpSpPr>
            <a:xfrm>
              <a:off x="1189822" y="1553378"/>
              <a:ext cx="1503834" cy="1681120"/>
              <a:chOff x="1189822" y="1553378"/>
              <a:chExt cx="1503834" cy="1681120"/>
            </a:xfrm>
          </p:grpSpPr>
          <p:grpSp>
            <p:nvGrpSpPr>
              <p:cNvPr id="46" name="Group 45"/>
              <p:cNvGrpSpPr/>
              <p:nvPr/>
            </p:nvGrpSpPr>
            <p:grpSpPr>
              <a:xfrm>
                <a:off x="1442320" y="1553378"/>
                <a:ext cx="1251336" cy="1681120"/>
                <a:chOff x="1128307" y="1502935"/>
                <a:chExt cx="1251336" cy="1681120"/>
              </a:xfrm>
            </p:grpSpPr>
            <p:sp>
              <p:nvSpPr>
                <p:cNvPr id="49" name="Rectangle 48"/>
                <p:cNvSpPr/>
                <p:nvPr/>
              </p:nvSpPr>
              <p:spPr>
                <a:xfrm>
                  <a:off x="1189821" y="1502935"/>
                  <a:ext cx="1189822" cy="1681120"/>
                </a:xfrm>
                <a:prstGeom prst="rect">
                  <a:avLst/>
                </a:prstGeom>
                <a:noFill/>
                <a:ln w="3810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rot="5400000">
                  <a:off x="1196467" y="2710241"/>
                  <a:ext cx="312755" cy="326049"/>
                </a:xfrm>
                <a:prstGeom prst="triangle">
                  <a:avLst/>
                </a:prstGeom>
                <a:noFill/>
                <a:ln w="3810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p:cNvSpPr txBox="1"/>
                <p:nvPr/>
              </p:nvSpPr>
              <p:spPr>
                <a:xfrm>
                  <a:off x="1128307" y="1588076"/>
                  <a:ext cx="327333" cy="369332"/>
                </a:xfrm>
                <a:prstGeom prst="rect">
                  <a:avLst/>
                </a:prstGeom>
                <a:noFill/>
              </p:spPr>
              <p:txBody>
                <a:bodyPr wrap="none" rtlCol="0">
                  <a:spAutoFit/>
                </a:bodyPr>
                <a:lstStyle/>
                <a:p>
                  <a:r>
                    <a:rPr lang="en-US" dirty="0" smtClean="0"/>
                    <a:t>D</a:t>
                  </a:r>
                  <a:endParaRPr lang="en-US" dirty="0"/>
                </a:p>
              </p:txBody>
            </p:sp>
            <p:sp>
              <p:nvSpPr>
                <p:cNvPr id="52" name="TextBox 51"/>
                <p:cNvSpPr txBox="1"/>
                <p:nvPr/>
              </p:nvSpPr>
              <p:spPr>
                <a:xfrm>
                  <a:off x="1832241" y="1591288"/>
                  <a:ext cx="340157" cy="369332"/>
                </a:xfrm>
                <a:prstGeom prst="rect">
                  <a:avLst/>
                </a:prstGeom>
                <a:noFill/>
              </p:spPr>
              <p:txBody>
                <a:bodyPr wrap="none" rtlCol="0">
                  <a:spAutoFit/>
                </a:bodyPr>
                <a:lstStyle/>
                <a:p>
                  <a:r>
                    <a:rPr lang="en-US" dirty="0" smtClean="0"/>
                    <a:t>Q</a:t>
                  </a:r>
                  <a:endParaRPr lang="en-US" dirty="0"/>
                </a:p>
              </p:txBody>
            </p:sp>
          </p:grpSp>
          <p:cxnSp>
            <p:nvCxnSpPr>
              <p:cNvPr id="47" name="Straight Connector 46"/>
              <p:cNvCxnSpPr/>
              <p:nvPr/>
            </p:nvCxnSpPr>
            <p:spPr>
              <a:xfrm flipH="1" flipV="1">
                <a:off x="1189822" y="1984747"/>
                <a:ext cx="314011" cy="1"/>
              </a:xfrm>
              <a:prstGeom prst="line">
                <a:avLst/>
              </a:prstGeom>
              <a:ln w="38100">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50" idx="3"/>
              </p:cNvCxnSpPr>
              <p:nvPr/>
            </p:nvCxnSpPr>
            <p:spPr>
              <a:xfrm flipH="1" flipV="1">
                <a:off x="1189822" y="2923708"/>
                <a:ext cx="314011" cy="1"/>
              </a:xfrm>
              <a:prstGeom prst="line">
                <a:avLst/>
              </a:prstGeom>
              <a:ln w="38100">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20" name="Group 19"/>
            <p:cNvGrpSpPr/>
            <p:nvPr/>
          </p:nvGrpSpPr>
          <p:grpSpPr>
            <a:xfrm>
              <a:off x="566422" y="1552264"/>
              <a:ext cx="7579907" cy="2355751"/>
              <a:chOff x="566422" y="1552264"/>
              <a:chExt cx="7579907" cy="2355751"/>
            </a:xfrm>
          </p:grpSpPr>
          <p:grpSp>
            <p:nvGrpSpPr>
              <p:cNvPr id="34" name="Group 33"/>
              <p:cNvGrpSpPr/>
              <p:nvPr/>
            </p:nvGrpSpPr>
            <p:grpSpPr>
              <a:xfrm>
                <a:off x="6907879" y="1552264"/>
                <a:ext cx="1238450" cy="1681120"/>
                <a:chOff x="1141193" y="1502935"/>
                <a:chExt cx="1238450" cy="1681120"/>
              </a:xfrm>
            </p:grpSpPr>
            <p:sp>
              <p:nvSpPr>
                <p:cNvPr id="42" name="Rectangle 41"/>
                <p:cNvSpPr/>
                <p:nvPr/>
              </p:nvSpPr>
              <p:spPr>
                <a:xfrm>
                  <a:off x="1189821" y="1502935"/>
                  <a:ext cx="1189822" cy="1681120"/>
                </a:xfrm>
                <a:prstGeom prst="rect">
                  <a:avLst/>
                </a:prstGeom>
                <a:noFill/>
                <a:ln w="3810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Isosceles Triangle 42"/>
                <p:cNvSpPr/>
                <p:nvPr/>
              </p:nvSpPr>
              <p:spPr>
                <a:xfrm rot="5400000">
                  <a:off x="1196467" y="2710241"/>
                  <a:ext cx="312755" cy="326049"/>
                </a:xfrm>
                <a:prstGeom prst="triangle">
                  <a:avLst/>
                </a:prstGeom>
                <a:noFill/>
                <a:ln w="3810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p:cNvSpPr txBox="1"/>
                <p:nvPr/>
              </p:nvSpPr>
              <p:spPr>
                <a:xfrm>
                  <a:off x="1141193" y="1562438"/>
                  <a:ext cx="327333" cy="369332"/>
                </a:xfrm>
                <a:prstGeom prst="rect">
                  <a:avLst/>
                </a:prstGeom>
                <a:noFill/>
              </p:spPr>
              <p:txBody>
                <a:bodyPr wrap="none" rtlCol="0">
                  <a:spAutoFit/>
                </a:bodyPr>
                <a:lstStyle/>
                <a:p>
                  <a:r>
                    <a:rPr lang="en-US" dirty="0" smtClean="0"/>
                    <a:t>D</a:t>
                  </a:r>
                  <a:endParaRPr lang="en-US" dirty="0"/>
                </a:p>
              </p:txBody>
            </p:sp>
            <p:sp>
              <p:nvSpPr>
                <p:cNvPr id="45" name="TextBox 44"/>
                <p:cNvSpPr txBox="1"/>
                <p:nvPr/>
              </p:nvSpPr>
              <p:spPr>
                <a:xfrm>
                  <a:off x="1835179" y="1562438"/>
                  <a:ext cx="340158" cy="369332"/>
                </a:xfrm>
                <a:prstGeom prst="rect">
                  <a:avLst/>
                </a:prstGeom>
                <a:noFill/>
              </p:spPr>
              <p:txBody>
                <a:bodyPr wrap="none" rtlCol="0">
                  <a:spAutoFit/>
                </a:bodyPr>
                <a:lstStyle/>
                <a:p>
                  <a:r>
                    <a:rPr lang="en-US" dirty="0" smtClean="0"/>
                    <a:t>Q</a:t>
                  </a:r>
                  <a:endParaRPr lang="en-US" dirty="0"/>
                </a:p>
              </p:txBody>
            </p:sp>
          </p:grpSp>
          <p:cxnSp>
            <p:nvCxnSpPr>
              <p:cNvPr id="38" name="Straight Connector 37"/>
              <p:cNvCxnSpPr/>
              <p:nvPr/>
            </p:nvCxnSpPr>
            <p:spPr>
              <a:xfrm flipH="1" flipV="1">
                <a:off x="566422" y="3872323"/>
                <a:ext cx="5623875" cy="15758"/>
              </a:xfrm>
              <a:prstGeom prst="line">
                <a:avLst/>
              </a:prstGeom>
              <a:ln w="38100">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6190297" y="2909860"/>
                <a:ext cx="766210" cy="12734"/>
              </a:xfrm>
              <a:prstGeom prst="line">
                <a:avLst/>
              </a:prstGeom>
              <a:ln w="38100">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6190298" y="2906803"/>
                <a:ext cx="0" cy="1001212"/>
              </a:xfrm>
              <a:prstGeom prst="line">
                <a:avLst/>
              </a:prstGeom>
              <a:ln w="38100">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1189822" y="2906802"/>
                <a:ext cx="0" cy="978221"/>
              </a:xfrm>
              <a:prstGeom prst="line">
                <a:avLst/>
              </a:prstGeom>
              <a:ln w="38100">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6" name="Freeform 25"/>
            <p:cNvSpPr/>
            <p:nvPr/>
          </p:nvSpPr>
          <p:spPr>
            <a:xfrm>
              <a:off x="609600" y="2823389"/>
              <a:ext cx="782497" cy="906486"/>
            </a:xfrm>
            <a:custGeom>
              <a:avLst/>
              <a:gdLst>
                <a:gd name="connsiteX0" fmla="*/ 0 w 333375"/>
                <a:gd name="connsiteY0" fmla="*/ 47625 h 47625"/>
                <a:gd name="connsiteX1" fmla="*/ 57150 w 333375"/>
                <a:gd name="connsiteY1" fmla="*/ 38100 h 47625"/>
                <a:gd name="connsiteX2" fmla="*/ 85725 w 333375"/>
                <a:gd name="connsiteY2" fmla="*/ 28575 h 47625"/>
                <a:gd name="connsiteX3" fmla="*/ 142875 w 333375"/>
                <a:gd name="connsiteY3" fmla="*/ 19050 h 47625"/>
                <a:gd name="connsiteX4" fmla="*/ 200025 w 333375"/>
                <a:gd name="connsiteY4" fmla="*/ 0 h 47625"/>
                <a:gd name="connsiteX5" fmla="*/ 333375 w 333375"/>
                <a:gd name="connsiteY5" fmla="*/ 0 h 47625"/>
                <a:gd name="connsiteX0" fmla="*/ 0 w 333375"/>
                <a:gd name="connsiteY0" fmla="*/ 47625 h 47625"/>
                <a:gd name="connsiteX1" fmla="*/ 57150 w 333375"/>
                <a:gd name="connsiteY1" fmla="*/ 38100 h 47625"/>
                <a:gd name="connsiteX2" fmla="*/ 282605 w 333375"/>
                <a:gd name="connsiteY2" fmla="*/ 46495 h 47625"/>
                <a:gd name="connsiteX3" fmla="*/ 142875 w 333375"/>
                <a:gd name="connsiteY3" fmla="*/ 19050 h 47625"/>
                <a:gd name="connsiteX4" fmla="*/ 200025 w 333375"/>
                <a:gd name="connsiteY4" fmla="*/ 0 h 47625"/>
                <a:gd name="connsiteX5" fmla="*/ 333375 w 333375"/>
                <a:gd name="connsiteY5" fmla="*/ 0 h 47625"/>
                <a:gd name="connsiteX0" fmla="*/ 0 w 333375"/>
                <a:gd name="connsiteY0" fmla="*/ 47625 h 49333"/>
                <a:gd name="connsiteX1" fmla="*/ 142287 w 333375"/>
                <a:gd name="connsiteY1" fmla="*/ 48590 h 49333"/>
                <a:gd name="connsiteX2" fmla="*/ 282605 w 333375"/>
                <a:gd name="connsiteY2" fmla="*/ 46495 h 49333"/>
                <a:gd name="connsiteX3" fmla="*/ 142875 w 333375"/>
                <a:gd name="connsiteY3" fmla="*/ 19050 h 49333"/>
                <a:gd name="connsiteX4" fmla="*/ 200025 w 333375"/>
                <a:gd name="connsiteY4" fmla="*/ 0 h 49333"/>
                <a:gd name="connsiteX5" fmla="*/ 333375 w 333375"/>
                <a:gd name="connsiteY5" fmla="*/ 0 h 49333"/>
                <a:gd name="connsiteX0" fmla="*/ 0 w 333375"/>
                <a:gd name="connsiteY0" fmla="*/ 49489 h 50799"/>
                <a:gd name="connsiteX1" fmla="*/ 142287 w 333375"/>
                <a:gd name="connsiteY1" fmla="*/ 50454 h 50799"/>
                <a:gd name="connsiteX2" fmla="*/ 282605 w 333375"/>
                <a:gd name="connsiteY2" fmla="*/ 48359 h 50799"/>
                <a:gd name="connsiteX3" fmla="*/ 291865 w 333375"/>
                <a:gd name="connsiteY3" fmla="*/ 27033 h 50799"/>
                <a:gd name="connsiteX4" fmla="*/ 200025 w 333375"/>
                <a:gd name="connsiteY4" fmla="*/ 1864 h 50799"/>
                <a:gd name="connsiteX5" fmla="*/ 333375 w 333375"/>
                <a:gd name="connsiteY5" fmla="*/ 1864 h 50799"/>
                <a:gd name="connsiteX0" fmla="*/ 0 w 333375"/>
                <a:gd name="connsiteY0" fmla="*/ 47625 h 48935"/>
                <a:gd name="connsiteX1" fmla="*/ 142287 w 333375"/>
                <a:gd name="connsiteY1" fmla="*/ 48590 h 48935"/>
                <a:gd name="connsiteX2" fmla="*/ 282605 w 333375"/>
                <a:gd name="connsiteY2" fmla="*/ 46495 h 48935"/>
                <a:gd name="connsiteX3" fmla="*/ 291865 w 333375"/>
                <a:gd name="connsiteY3" fmla="*/ 25169 h 48935"/>
                <a:gd name="connsiteX4" fmla="*/ 279841 w 333375"/>
                <a:gd name="connsiteY4" fmla="*/ 6119 h 48935"/>
                <a:gd name="connsiteX5" fmla="*/ 333375 w 333375"/>
                <a:gd name="connsiteY5" fmla="*/ 0 h 48935"/>
                <a:gd name="connsiteX0" fmla="*/ 0 w 508970"/>
                <a:gd name="connsiteY0" fmla="*/ 43680 h 44990"/>
                <a:gd name="connsiteX1" fmla="*/ 142287 w 508970"/>
                <a:gd name="connsiteY1" fmla="*/ 44645 h 44990"/>
                <a:gd name="connsiteX2" fmla="*/ 282605 w 508970"/>
                <a:gd name="connsiteY2" fmla="*/ 42550 h 44990"/>
                <a:gd name="connsiteX3" fmla="*/ 291865 w 508970"/>
                <a:gd name="connsiteY3" fmla="*/ 21224 h 44990"/>
                <a:gd name="connsiteX4" fmla="*/ 279841 w 508970"/>
                <a:gd name="connsiteY4" fmla="*/ 2174 h 44990"/>
                <a:gd name="connsiteX5" fmla="*/ 508970 w 508970"/>
                <a:gd name="connsiteY5" fmla="*/ 426 h 44990"/>
                <a:gd name="connsiteX0" fmla="*/ 0 w 370622"/>
                <a:gd name="connsiteY0" fmla="*/ 43680 h 44990"/>
                <a:gd name="connsiteX1" fmla="*/ 142287 w 370622"/>
                <a:gd name="connsiteY1" fmla="*/ 44645 h 44990"/>
                <a:gd name="connsiteX2" fmla="*/ 282605 w 370622"/>
                <a:gd name="connsiteY2" fmla="*/ 42550 h 44990"/>
                <a:gd name="connsiteX3" fmla="*/ 291865 w 370622"/>
                <a:gd name="connsiteY3" fmla="*/ 21224 h 44990"/>
                <a:gd name="connsiteX4" fmla="*/ 279841 w 370622"/>
                <a:gd name="connsiteY4" fmla="*/ 2174 h 44990"/>
                <a:gd name="connsiteX5" fmla="*/ 370622 w 370622"/>
                <a:gd name="connsiteY5" fmla="*/ 426 h 44990"/>
                <a:gd name="connsiteX0" fmla="*/ 0 w 397227"/>
                <a:gd name="connsiteY0" fmla="*/ 46740 h 46740"/>
                <a:gd name="connsiteX1" fmla="*/ 168892 w 397227"/>
                <a:gd name="connsiteY1" fmla="*/ 44645 h 46740"/>
                <a:gd name="connsiteX2" fmla="*/ 309210 w 397227"/>
                <a:gd name="connsiteY2" fmla="*/ 42550 h 46740"/>
                <a:gd name="connsiteX3" fmla="*/ 318470 w 397227"/>
                <a:gd name="connsiteY3" fmla="*/ 21224 h 46740"/>
                <a:gd name="connsiteX4" fmla="*/ 306446 w 397227"/>
                <a:gd name="connsiteY4" fmla="*/ 2174 h 46740"/>
                <a:gd name="connsiteX5" fmla="*/ 397227 w 397227"/>
                <a:gd name="connsiteY5" fmla="*/ 426 h 46740"/>
                <a:gd name="connsiteX0" fmla="*/ 0 w 397227"/>
                <a:gd name="connsiteY0" fmla="*/ 46740 h 46740"/>
                <a:gd name="connsiteX1" fmla="*/ 168892 w 397227"/>
                <a:gd name="connsiteY1" fmla="*/ 44645 h 46740"/>
                <a:gd name="connsiteX2" fmla="*/ 309210 w 397227"/>
                <a:gd name="connsiteY2" fmla="*/ 42550 h 46740"/>
                <a:gd name="connsiteX3" fmla="*/ 318470 w 397227"/>
                <a:gd name="connsiteY3" fmla="*/ 21224 h 46740"/>
                <a:gd name="connsiteX4" fmla="*/ 306446 w 397227"/>
                <a:gd name="connsiteY4" fmla="*/ 2174 h 46740"/>
                <a:gd name="connsiteX5" fmla="*/ 397227 w 397227"/>
                <a:gd name="connsiteY5" fmla="*/ 426 h 46740"/>
                <a:gd name="connsiteX0" fmla="*/ 0 w 370622"/>
                <a:gd name="connsiteY0" fmla="*/ 43243 h 44645"/>
                <a:gd name="connsiteX1" fmla="*/ 142287 w 370622"/>
                <a:gd name="connsiteY1" fmla="*/ 44645 h 44645"/>
                <a:gd name="connsiteX2" fmla="*/ 282605 w 370622"/>
                <a:gd name="connsiteY2" fmla="*/ 42550 h 44645"/>
                <a:gd name="connsiteX3" fmla="*/ 291865 w 370622"/>
                <a:gd name="connsiteY3" fmla="*/ 21224 h 44645"/>
                <a:gd name="connsiteX4" fmla="*/ 279841 w 370622"/>
                <a:gd name="connsiteY4" fmla="*/ 2174 h 44645"/>
                <a:gd name="connsiteX5" fmla="*/ 370622 w 370622"/>
                <a:gd name="connsiteY5" fmla="*/ 426 h 44645"/>
                <a:gd name="connsiteX0" fmla="*/ 0 w 354659"/>
                <a:gd name="connsiteY0" fmla="*/ 46303 h 46303"/>
                <a:gd name="connsiteX1" fmla="*/ 126324 w 354659"/>
                <a:gd name="connsiteY1" fmla="*/ 44645 h 46303"/>
                <a:gd name="connsiteX2" fmla="*/ 266642 w 354659"/>
                <a:gd name="connsiteY2" fmla="*/ 42550 h 46303"/>
                <a:gd name="connsiteX3" fmla="*/ 275902 w 354659"/>
                <a:gd name="connsiteY3" fmla="*/ 21224 h 46303"/>
                <a:gd name="connsiteX4" fmla="*/ 263878 w 354659"/>
                <a:gd name="connsiteY4" fmla="*/ 2174 h 46303"/>
                <a:gd name="connsiteX5" fmla="*/ 354659 w 354659"/>
                <a:gd name="connsiteY5" fmla="*/ 426 h 46303"/>
                <a:gd name="connsiteX0" fmla="*/ 0 w 354659"/>
                <a:gd name="connsiteY0" fmla="*/ 46303 h 46303"/>
                <a:gd name="connsiteX1" fmla="*/ 126324 w 354659"/>
                <a:gd name="connsiteY1" fmla="*/ 44645 h 46303"/>
                <a:gd name="connsiteX2" fmla="*/ 266642 w 354659"/>
                <a:gd name="connsiteY2" fmla="*/ 42550 h 46303"/>
                <a:gd name="connsiteX3" fmla="*/ 275902 w 354659"/>
                <a:gd name="connsiteY3" fmla="*/ 21224 h 46303"/>
                <a:gd name="connsiteX4" fmla="*/ 263878 w 354659"/>
                <a:gd name="connsiteY4" fmla="*/ 2174 h 46303"/>
                <a:gd name="connsiteX5" fmla="*/ 354659 w 354659"/>
                <a:gd name="connsiteY5" fmla="*/ 426 h 46303"/>
                <a:gd name="connsiteX0" fmla="*/ 0 w 354659"/>
                <a:gd name="connsiteY0" fmla="*/ 46303 h 46393"/>
                <a:gd name="connsiteX1" fmla="*/ 174214 w 354659"/>
                <a:gd name="connsiteY1" fmla="*/ 46393 h 46393"/>
                <a:gd name="connsiteX2" fmla="*/ 266642 w 354659"/>
                <a:gd name="connsiteY2" fmla="*/ 42550 h 46393"/>
                <a:gd name="connsiteX3" fmla="*/ 275902 w 354659"/>
                <a:gd name="connsiteY3" fmla="*/ 21224 h 46393"/>
                <a:gd name="connsiteX4" fmla="*/ 263878 w 354659"/>
                <a:gd name="connsiteY4" fmla="*/ 2174 h 46393"/>
                <a:gd name="connsiteX5" fmla="*/ 354659 w 354659"/>
                <a:gd name="connsiteY5" fmla="*/ 426 h 46393"/>
                <a:gd name="connsiteX0" fmla="*/ 0 w 354659"/>
                <a:gd name="connsiteY0" fmla="*/ 46303 h 46393"/>
                <a:gd name="connsiteX1" fmla="*/ 174214 w 354659"/>
                <a:gd name="connsiteY1" fmla="*/ 46393 h 46393"/>
                <a:gd name="connsiteX2" fmla="*/ 266642 w 354659"/>
                <a:gd name="connsiteY2" fmla="*/ 42550 h 46393"/>
                <a:gd name="connsiteX3" fmla="*/ 275902 w 354659"/>
                <a:gd name="connsiteY3" fmla="*/ 21224 h 46393"/>
                <a:gd name="connsiteX4" fmla="*/ 263878 w 354659"/>
                <a:gd name="connsiteY4" fmla="*/ 2174 h 46393"/>
                <a:gd name="connsiteX5" fmla="*/ 354659 w 354659"/>
                <a:gd name="connsiteY5" fmla="*/ 426 h 46393"/>
                <a:gd name="connsiteX0" fmla="*/ 0 w 354659"/>
                <a:gd name="connsiteY0" fmla="*/ 46303 h 46393"/>
                <a:gd name="connsiteX1" fmla="*/ 174214 w 354659"/>
                <a:gd name="connsiteY1" fmla="*/ 46393 h 46393"/>
                <a:gd name="connsiteX2" fmla="*/ 266642 w 354659"/>
                <a:gd name="connsiteY2" fmla="*/ 42550 h 46393"/>
                <a:gd name="connsiteX3" fmla="*/ 275902 w 354659"/>
                <a:gd name="connsiteY3" fmla="*/ 21224 h 46393"/>
                <a:gd name="connsiteX4" fmla="*/ 263878 w 354659"/>
                <a:gd name="connsiteY4" fmla="*/ 2174 h 46393"/>
                <a:gd name="connsiteX5" fmla="*/ 354659 w 354659"/>
                <a:gd name="connsiteY5" fmla="*/ 426 h 46393"/>
                <a:gd name="connsiteX0" fmla="*/ 0 w 354659"/>
                <a:gd name="connsiteY0" fmla="*/ 46303 h 46393"/>
                <a:gd name="connsiteX1" fmla="*/ 174214 w 354659"/>
                <a:gd name="connsiteY1" fmla="*/ 46393 h 46393"/>
                <a:gd name="connsiteX2" fmla="*/ 266642 w 354659"/>
                <a:gd name="connsiteY2" fmla="*/ 42550 h 46393"/>
                <a:gd name="connsiteX3" fmla="*/ 275902 w 354659"/>
                <a:gd name="connsiteY3" fmla="*/ 21224 h 46393"/>
                <a:gd name="connsiteX4" fmla="*/ 263878 w 354659"/>
                <a:gd name="connsiteY4" fmla="*/ 2174 h 46393"/>
                <a:gd name="connsiteX5" fmla="*/ 354659 w 354659"/>
                <a:gd name="connsiteY5" fmla="*/ 426 h 46393"/>
                <a:gd name="connsiteX0" fmla="*/ 0 w 354659"/>
                <a:gd name="connsiteY0" fmla="*/ 46303 h 46509"/>
                <a:gd name="connsiteX1" fmla="*/ 174214 w 354659"/>
                <a:gd name="connsiteY1" fmla="*/ 46393 h 46509"/>
                <a:gd name="connsiteX2" fmla="*/ 266642 w 354659"/>
                <a:gd name="connsiteY2" fmla="*/ 42550 h 46509"/>
                <a:gd name="connsiteX3" fmla="*/ 275902 w 354659"/>
                <a:gd name="connsiteY3" fmla="*/ 21224 h 46509"/>
                <a:gd name="connsiteX4" fmla="*/ 263878 w 354659"/>
                <a:gd name="connsiteY4" fmla="*/ 2174 h 46509"/>
                <a:gd name="connsiteX5" fmla="*/ 354659 w 354659"/>
                <a:gd name="connsiteY5" fmla="*/ 426 h 46509"/>
                <a:gd name="connsiteX0" fmla="*/ 0 w 354659"/>
                <a:gd name="connsiteY0" fmla="*/ 46303 h 46415"/>
                <a:gd name="connsiteX1" fmla="*/ 174214 w 354659"/>
                <a:gd name="connsiteY1" fmla="*/ 46393 h 46415"/>
                <a:gd name="connsiteX2" fmla="*/ 266642 w 354659"/>
                <a:gd name="connsiteY2" fmla="*/ 42550 h 46415"/>
                <a:gd name="connsiteX3" fmla="*/ 275902 w 354659"/>
                <a:gd name="connsiteY3" fmla="*/ 21224 h 46415"/>
                <a:gd name="connsiteX4" fmla="*/ 263878 w 354659"/>
                <a:gd name="connsiteY4" fmla="*/ 2174 h 46415"/>
                <a:gd name="connsiteX5" fmla="*/ 354659 w 354659"/>
                <a:gd name="connsiteY5" fmla="*/ 426 h 46415"/>
                <a:gd name="connsiteX0" fmla="*/ 0 w 354659"/>
                <a:gd name="connsiteY0" fmla="*/ 45878 h 45990"/>
                <a:gd name="connsiteX1" fmla="*/ 174214 w 354659"/>
                <a:gd name="connsiteY1" fmla="*/ 45968 h 45990"/>
                <a:gd name="connsiteX2" fmla="*/ 266642 w 354659"/>
                <a:gd name="connsiteY2" fmla="*/ 42125 h 45990"/>
                <a:gd name="connsiteX3" fmla="*/ 275902 w 354659"/>
                <a:gd name="connsiteY3" fmla="*/ 20799 h 45990"/>
                <a:gd name="connsiteX4" fmla="*/ 263878 w 354659"/>
                <a:gd name="connsiteY4" fmla="*/ 1749 h 45990"/>
                <a:gd name="connsiteX5" fmla="*/ 354659 w 354659"/>
                <a:gd name="connsiteY5" fmla="*/ 1 h 45990"/>
                <a:gd name="connsiteX0" fmla="*/ 0 w 354659"/>
                <a:gd name="connsiteY0" fmla="*/ 45978 h 46090"/>
                <a:gd name="connsiteX1" fmla="*/ 174214 w 354659"/>
                <a:gd name="connsiteY1" fmla="*/ 46068 h 46090"/>
                <a:gd name="connsiteX2" fmla="*/ 266642 w 354659"/>
                <a:gd name="connsiteY2" fmla="*/ 42225 h 46090"/>
                <a:gd name="connsiteX3" fmla="*/ 275902 w 354659"/>
                <a:gd name="connsiteY3" fmla="*/ 20899 h 46090"/>
                <a:gd name="connsiteX4" fmla="*/ 263878 w 354659"/>
                <a:gd name="connsiteY4" fmla="*/ 1849 h 46090"/>
                <a:gd name="connsiteX5" fmla="*/ 354659 w 354659"/>
                <a:gd name="connsiteY5" fmla="*/ 101 h 46090"/>
                <a:gd name="connsiteX0" fmla="*/ 0 w 355989"/>
                <a:gd name="connsiteY0" fmla="*/ 46431 h 46543"/>
                <a:gd name="connsiteX1" fmla="*/ 174214 w 355989"/>
                <a:gd name="connsiteY1" fmla="*/ 46521 h 46543"/>
                <a:gd name="connsiteX2" fmla="*/ 266642 w 355989"/>
                <a:gd name="connsiteY2" fmla="*/ 42678 h 46543"/>
                <a:gd name="connsiteX3" fmla="*/ 275902 w 355989"/>
                <a:gd name="connsiteY3" fmla="*/ 21352 h 46543"/>
                <a:gd name="connsiteX4" fmla="*/ 263878 w 355989"/>
                <a:gd name="connsiteY4" fmla="*/ 2302 h 46543"/>
                <a:gd name="connsiteX5" fmla="*/ 355989 w 355989"/>
                <a:gd name="connsiteY5" fmla="*/ 335 h 46543"/>
                <a:gd name="connsiteX0" fmla="*/ 0 w 355989"/>
                <a:gd name="connsiteY0" fmla="*/ 46097 h 46209"/>
                <a:gd name="connsiteX1" fmla="*/ 174214 w 355989"/>
                <a:gd name="connsiteY1" fmla="*/ 46187 h 46209"/>
                <a:gd name="connsiteX2" fmla="*/ 266642 w 355989"/>
                <a:gd name="connsiteY2" fmla="*/ 42344 h 46209"/>
                <a:gd name="connsiteX3" fmla="*/ 275902 w 355989"/>
                <a:gd name="connsiteY3" fmla="*/ 21018 h 46209"/>
                <a:gd name="connsiteX4" fmla="*/ 263878 w 355989"/>
                <a:gd name="connsiteY4" fmla="*/ 1968 h 46209"/>
                <a:gd name="connsiteX5" fmla="*/ 355989 w 355989"/>
                <a:gd name="connsiteY5" fmla="*/ 1 h 46209"/>
                <a:gd name="connsiteX0" fmla="*/ 0 w 355989"/>
                <a:gd name="connsiteY0" fmla="*/ 46115 h 46227"/>
                <a:gd name="connsiteX1" fmla="*/ 174214 w 355989"/>
                <a:gd name="connsiteY1" fmla="*/ 46205 h 46227"/>
                <a:gd name="connsiteX2" fmla="*/ 266642 w 355989"/>
                <a:gd name="connsiteY2" fmla="*/ 42362 h 46227"/>
                <a:gd name="connsiteX3" fmla="*/ 275902 w 355989"/>
                <a:gd name="connsiteY3" fmla="*/ 21036 h 46227"/>
                <a:gd name="connsiteX4" fmla="*/ 263878 w 355989"/>
                <a:gd name="connsiteY4" fmla="*/ 1986 h 46227"/>
                <a:gd name="connsiteX5" fmla="*/ 355989 w 355989"/>
                <a:gd name="connsiteY5" fmla="*/ 19 h 46227"/>
                <a:gd name="connsiteX0" fmla="*/ 0 w 437135"/>
                <a:gd name="connsiteY0" fmla="*/ 46431 h 46543"/>
                <a:gd name="connsiteX1" fmla="*/ 174214 w 437135"/>
                <a:gd name="connsiteY1" fmla="*/ 46521 h 46543"/>
                <a:gd name="connsiteX2" fmla="*/ 266642 w 437135"/>
                <a:gd name="connsiteY2" fmla="*/ 42678 h 46543"/>
                <a:gd name="connsiteX3" fmla="*/ 275902 w 437135"/>
                <a:gd name="connsiteY3" fmla="*/ 21352 h 46543"/>
                <a:gd name="connsiteX4" fmla="*/ 263878 w 437135"/>
                <a:gd name="connsiteY4" fmla="*/ 2302 h 46543"/>
                <a:gd name="connsiteX5" fmla="*/ 437135 w 437135"/>
                <a:gd name="connsiteY5" fmla="*/ 335 h 46543"/>
                <a:gd name="connsiteX0" fmla="*/ 0 w 437135"/>
                <a:gd name="connsiteY0" fmla="*/ 46148 h 46260"/>
                <a:gd name="connsiteX1" fmla="*/ 174214 w 437135"/>
                <a:gd name="connsiteY1" fmla="*/ 46238 h 46260"/>
                <a:gd name="connsiteX2" fmla="*/ 266642 w 437135"/>
                <a:gd name="connsiteY2" fmla="*/ 42395 h 46260"/>
                <a:gd name="connsiteX3" fmla="*/ 275902 w 437135"/>
                <a:gd name="connsiteY3" fmla="*/ 21069 h 46260"/>
                <a:gd name="connsiteX4" fmla="*/ 263878 w 437135"/>
                <a:gd name="connsiteY4" fmla="*/ 2019 h 46260"/>
                <a:gd name="connsiteX5" fmla="*/ 437135 w 437135"/>
                <a:gd name="connsiteY5" fmla="*/ 52 h 46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135" h="46260">
                  <a:moveTo>
                    <a:pt x="0" y="46148"/>
                  </a:moveTo>
                  <a:lnTo>
                    <a:pt x="174214" y="46238"/>
                  </a:lnTo>
                  <a:cubicBezTo>
                    <a:pt x="213004" y="46158"/>
                    <a:pt x="244565" y="47067"/>
                    <a:pt x="266642" y="42395"/>
                  </a:cubicBezTo>
                  <a:cubicBezTo>
                    <a:pt x="291854" y="37059"/>
                    <a:pt x="276363" y="27798"/>
                    <a:pt x="275902" y="21069"/>
                  </a:cubicBezTo>
                  <a:cubicBezTo>
                    <a:pt x="275441" y="14340"/>
                    <a:pt x="236840" y="3835"/>
                    <a:pt x="263878" y="2019"/>
                  </a:cubicBezTo>
                  <a:cubicBezTo>
                    <a:pt x="301392" y="-501"/>
                    <a:pt x="392685" y="52"/>
                    <a:pt x="437135" y="52"/>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Arrow Connector 26"/>
            <p:cNvCxnSpPr>
              <a:stCxn id="26" idx="5"/>
            </p:cNvCxnSpPr>
            <p:nvPr/>
          </p:nvCxnSpPr>
          <p:spPr>
            <a:xfrm flipV="1">
              <a:off x="1392097" y="2824110"/>
              <a:ext cx="76365" cy="297"/>
            </a:xfrm>
            <a:prstGeom prst="straightConnector1">
              <a:avLst/>
            </a:prstGeom>
            <a:ln w="31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0" name="Freeform 29"/>
            <p:cNvSpPr/>
            <p:nvPr/>
          </p:nvSpPr>
          <p:spPr>
            <a:xfrm>
              <a:off x="977270" y="3035515"/>
              <a:ext cx="5892711" cy="973555"/>
            </a:xfrm>
            <a:custGeom>
              <a:avLst/>
              <a:gdLst>
                <a:gd name="connsiteX0" fmla="*/ 0 w 333375"/>
                <a:gd name="connsiteY0" fmla="*/ 47625 h 47625"/>
                <a:gd name="connsiteX1" fmla="*/ 57150 w 333375"/>
                <a:gd name="connsiteY1" fmla="*/ 38100 h 47625"/>
                <a:gd name="connsiteX2" fmla="*/ 85725 w 333375"/>
                <a:gd name="connsiteY2" fmla="*/ 28575 h 47625"/>
                <a:gd name="connsiteX3" fmla="*/ 142875 w 333375"/>
                <a:gd name="connsiteY3" fmla="*/ 19050 h 47625"/>
                <a:gd name="connsiteX4" fmla="*/ 200025 w 333375"/>
                <a:gd name="connsiteY4" fmla="*/ 0 h 47625"/>
                <a:gd name="connsiteX5" fmla="*/ 333375 w 333375"/>
                <a:gd name="connsiteY5" fmla="*/ 0 h 47625"/>
                <a:gd name="connsiteX0" fmla="*/ 0 w 333375"/>
                <a:gd name="connsiteY0" fmla="*/ 47625 h 47625"/>
                <a:gd name="connsiteX1" fmla="*/ 57150 w 333375"/>
                <a:gd name="connsiteY1" fmla="*/ 38100 h 47625"/>
                <a:gd name="connsiteX2" fmla="*/ 282605 w 333375"/>
                <a:gd name="connsiteY2" fmla="*/ 46495 h 47625"/>
                <a:gd name="connsiteX3" fmla="*/ 142875 w 333375"/>
                <a:gd name="connsiteY3" fmla="*/ 19050 h 47625"/>
                <a:gd name="connsiteX4" fmla="*/ 200025 w 333375"/>
                <a:gd name="connsiteY4" fmla="*/ 0 h 47625"/>
                <a:gd name="connsiteX5" fmla="*/ 333375 w 333375"/>
                <a:gd name="connsiteY5" fmla="*/ 0 h 47625"/>
                <a:gd name="connsiteX0" fmla="*/ 0 w 333375"/>
                <a:gd name="connsiteY0" fmla="*/ 47625 h 49333"/>
                <a:gd name="connsiteX1" fmla="*/ 142287 w 333375"/>
                <a:gd name="connsiteY1" fmla="*/ 48590 h 49333"/>
                <a:gd name="connsiteX2" fmla="*/ 282605 w 333375"/>
                <a:gd name="connsiteY2" fmla="*/ 46495 h 49333"/>
                <a:gd name="connsiteX3" fmla="*/ 142875 w 333375"/>
                <a:gd name="connsiteY3" fmla="*/ 19050 h 49333"/>
                <a:gd name="connsiteX4" fmla="*/ 200025 w 333375"/>
                <a:gd name="connsiteY4" fmla="*/ 0 h 49333"/>
                <a:gd name="connsiteX5" fmla="*/ 333375 w 333375"/>
                <a:gd name="connsiteY5" fmla="*/ 0 h 49333"/>
                <a:gd name="connsiteX0" fmla="*/ 0 w 333375"/>
                <a:gd name="connsiteY0" fmla="*/ 49489 h 50799"/>
                <a:gd name="connsiteX1" fmla="*/ 142287 w 333375"/>
                <a:gd name="connsiteY1" fmla="*/ 50454 h 50799"/>
                <a:gd name="connsiteX2" fmla="*/ 282605 w 333375"/>
                <a:gd name="connsiteY2" fmla="*/ 48359 h 50799"/>
                <a:gd name="connsiteX3" fmla="*/ 291865 w 333375"/>
                <a:gd name="connsiteY3" fmla="*/ 27033 h 50799"/>
                <a:gd name="connsiteX4" fmla="*/ 200025 w 333375"/>
                <a:gd name="connsiteY4" fmla="*/ 1864 h 50799"/>
                <a:gd name="connsiteX5" fmla="*/ 333375 w 333375"/>
                <a:gd name="connsiteY5" fmla="*/ 1864 h 50799"/>
                <a:gd name="connsiteX0" fmla="*/ 0 w 333375"/>
                <a:gd name="connsiteY0" fmla="*/ 47625 h 48935"/>
                <a:gd name="connsiteX1" fmla="*/ 142287 w 333375"/>
                <a:gd name="connsiteY1" fmla="*/ 48590 h 48935"/>
                <a:gd name="connsiteX2" fmla="*/ 282605 w 333375"/>
                <a:gd name="connsiteY2" fmla="*/ 46495 h 48935"/>
                <a:gd name="connsiteX3" fmla="*/ 291865 w 333375"/>
                <a:gd name="connsiteY3" fmla="*/ 25169 h 48935"/>
                <a:gd name="connsiteX4" fmla="*/ 279841 w 333375"/>
                <a:gd name="connsiteY4" fmla="*/ 6119 h 48935"/>
                <a:gd name="connsiteX5" fmla="*/ 333375 w 333375"/>
                <a:gd name="connsiteY5" fmla="*/ 0 h 48935"/>
                <a:gd name="connsiteX0" fmla="*/ 0 w 508970"/>
                <a:gd name="connsiteY0" fmla="*/ 43680 h 44990"/>
                <a:gd name="connsiteX1" fmla="*/ 142287 w 508970"/>
                <a:gd name="connsiteY1" fmla="*/ 44645 h 44990"/>
                <a:gd name="connsiteX2" fmla="*/ 282605 w 508970"/>
                <a:gd name="connsiteY2" fmla="*/ 42550 h 44990"/>
                <a:gd name="connsiteX3" fmla="*/ 291865 w 508970"/>
                <a:gd name="connsiteY3" fmla="*/ 21224 h 44990"/>
                <a:gd name="connsiteX4" fmla="*/ 279841 w 508970"/>
                <a:gd name="connsiteY4" fmla="*/ 2174 h 44990"/>
                <a:gd name="connsiteX5" fmla="*/ 508970 w 508970"/>
                <a:gd name="connsiteY5" fmla="*/ 426 h 44990"/>
                <a:gd name="connsiteX0" fmla="*/ 0 w 370622"/>
                <a:gd name="connsiteY0" fmla="*/ 43680 h 44990"/>
                <a:gd name="connsiteX1" fmla="*/ 142287 w 370622"/>
                <a:gd name="connsiteY1" fmla="*/ 44645 h 44990"/>
                <a:gd name="connsiteX2" fmla="*/ 282605 w 370622"/>
                <a:gd name="connsiteY2" fmla="*/ 42550 h 44990"/>
                <a:gd name="connsiteX3" fmla="*/ 291865 w 370622"/>
                <a:gd name="connsiteY3" fmla="*/ 21224 h 44990"/>
                <a:gd name="connsiteX4" fmla="*/ 279841 w 370622"/>
                <a:gd name="connsiteY4" fmla="*/ 2174 h 44990"/>
                <a:gd name="connsiteX5" fmla="*/ 370622 w 370622"/>
                <a:gd name="connsiteY5" fmla="*/ 426 h 44990"/>
                <a:gd name="connsiteX0" fmla="*/ 0 w 397227"/>
                <a:gd name="connsiteY0" fmla="*/ 46740 h 46740"/>
                <a:gd name="connsiteX1" fmla="*/ 168892 w 397227"/>
                <a:gd name="connsiteY1" fmla="*/ 44645 h 46740"/>
                <a:gd name="connsiteX2" fmla="*/ 309210 w 397227"/>
                <a:gd name="connsiteY2" fmla="*/ 42550 h 46740"/>
                <a:gd name="connsiteX3" fmla="*/ 318470 w 397227"/>
                <a:gd name="connsiteY3" fmla="*/ 21224 h 46740"/>
                <a:gd name="connsiteX4" fmla="*/ 306446 w 397227"/>
                <a:gd name="connsiteY4" fmla="*/ 2174 h 46740"/>
                <a:gd name="connsiteX5" fmla="*/ 397227 w 397227"/>
                <a:gd name="connsiteY5" fmla="*/ 426 h 46740"/>
                <a:gd name="connsiteX0" fmla="*/ 0 w 397227"/>
                <a:gd name="connsiteY0" fmla="*/ 46740 h 46740"/>
                <a:gd name="connsiteX1" fmla="*/ 168892 w 397227"/>
                <a:gd name="connsiteY1" fmla="*/ 44645 h 46740"/>
                <a:gd name="connsiteX2" fmla="*/ 309210 w 397227"/>
                <a:gd name="connsiteY2" fmla="*/ 42550 h 46740"/>
                <a:gd name="connsiteX3" fmla="*/ 318470 w 397227"/>
                <a:gd name="connsiteY3" fmla="*/ 21224 h 46740"/>
                <a:gd name="connsiteX4" fmla="*/ 306446 w 397227"/>
                <a:gd name="connsiteY4" fmla="*/ 2174 h 46740"/>
                <a:gd name="connsiteX5" fmla="*/ 397227 w 397227"/>
                <a:gd name="connsiteY5" fmla="*/ 426 h 46740"/>
                <a:gd name="connsiteX0" fmla="*/ 0 w 370622"/>
                <a:gd name="connsiteY0" fmla="*/ 43243 h 44645"/>
                <a:gd name="connsiteX1" fmla="*/ 142287 w 370622"/>
                <a:gd name="connsiteY1" fmla="*/ 44645 h 44645"/>
                <a:gd name="connsiteX2" fmla="*/ 282605 w 370622"/>
                <a:gd name="connsiteY2" fmla="*/ 42550 h 44645"/>
                <a:gd name="connsiteX3" fmla="*/ 291865 w 370622"/>
                <a:gd name="connsiteY3" fmla="*/ 21224 h 44645"/>
                <a:gd name="connsiteX4" fmla="*/ 279841 w 370622"/>
                <a:gd name="connsiteY4" fmla="*/ 2174 h 44645"/>
                <a:gd name="connsiteX5" fmla="*/ 370622 w 370622"/>
                <a:gd name="connsiteY5" fmla="*/ 426 h 44645"/>
                <a:gd name="connsiteX0" fmla="*/ 0 w 354659"/>
                <a:gd name="connsiteY0" fmla="*/ 46303 h 46303"/>
                <a:gd name="connsiteX1" fmla="*/ 126324 w 354659"/>
                <a:gd name="connsiteY1" fmla="*/ 44645 h 46303"/>
                <a:gd name="connsiteX2" fmla="*/ 266642 w 354659"/>
                <a:gd name="connsiteY2" fmla="*/ 42550 h 46303"/>
                <a:gd name="connsiteX3" fmla="*/ 275902 w 354659"/>
                <a:gd name="connsiteY3" fmla="*/ 21224 h 46303"/>
                <a:gd name="connsiteX4" fmla="*/ 263878 w 354659"/>
                <a:gd name="connsiteY4" fmla="*/ 2174 h 46303"/>
                <a:gd name="connsiteX5" fmla="*/ 354659 w 354659"/>
                <a:gd name="connsiteY5" fmla="*/ 426 h 46303"/>
                <a:gd name="connsiteX0" fmla="*/ 0 w 354659"/>
                <a:gd name="connsiteY0" fmla="*/ 46303 h 46303"/>
                <a:gd name="connsiteX1" fmla="*/ 126324 w 354659"/>
                <a:gd name="connsiteY1" fmla="*/ 44645 h 46303"/>
                <a:gd name="connsiteX2" fmla="*/ 266642 w 354659"/>
                <a:gd name="connsiteY2" fmla="*/ 42550 h 46303"/>
                <a:gd name="connsiteX3" fmla="*/ 275902 w 354659"/>
                <a:gd name="connsiteY3" fmla="*/ 21224 h 46303"/>
                <a:gd name="connsiteX4" fmla="*/ 263878 w 354659"/>
                <a:gd name="connsiteY4" fmla="*/ 2174 h 46303"/>
                <a:gd name="connsiteX5" fmla="*/ 354659 w 354659"/>
                <a:gd name="connsiteY5" fmla="*/ 426 h 46303"/>
                <a:gd name="connsiteX0" fmla="*/ 0 w 354659"/>
                <a:gd name="connsiteY0" fmla="*/ 46303 h 46393"/>
                <a:gd name="connsiteX1" fmla="*/ 174214 w 354659"/>
                <a:gd name="connsiteY1" fmla="*/ 46393 h 46393"/>
                <a:gd name="connsiteX2" fmla="*/ 266642 w 354659"/>
                <a:gd name="connsiteY2" fmla="*/ 42550 h 46393"/>
                <a:gd name="connsiteX3" fmla="*/ 275902 w 354659"/>
                <a:gd name="connsiteY3" fmla="*/ 21224 h 46393"/>
                <a:gd name="connsiteX4" fmla="*/ 263878 w 354659"/>
                <a:gd name="connsiteY4" fmla="*/ 2174 h 46393"/>
                <a:gd name="connsiteX5" fmla="*/ 354659 w 354659"/>
                <a:gd name="connsiteY5" fmla="*/ 426 h 46393"/>
                <a:gd name="connsiteX0" fmla="*/ 0 w 354659"/>
                <a:gd name="connsiteY0" fmla="*/ 46303 h 46393"/>
                <a:gd name="connsiteX1" fmla="*/ 174214 w 354659"/>
                <a:gd name="connsiteY1" fmla="*/ 46393 h 46393"/>
                <a:gd name="connsiteX2" fmla="*/ 266642 w 354659"/>
                <a:gd name="connsiteY2" fmla="*/ 42550 h 46393"/>
                <a:gd name="connsiteX3" fmla="*/ 275902 w 354659"/>
                <a:gd name="connsiteY3" fmla="*/ 21224 h 46393"/>
                <a:gd name="connsiteX4" fmla="*/ 263878 w 354659"/>
                <a:gd name="connsiteY4" fmla="*/ 2174 h 46393"/>
                <a:gd name="connsiteX5" fmla="*/ 354659 w 354659"/>
                <a:gd name="connsiteY5" fmla="*/ 426 h 46393"/>
                <a:gd name="connsiteX0" fmla="*/ 0 w 354659"/>
                <a:gd name="connsiteY0" fmla="*/ 46303 h 46393"/>
                <a:gd name="connsiteX1" fmla="*/ 174214 w 354659"/>
                <a:gd name="connsiteY1" fmla="*/ 46393 h 46393"/>
                <a:gd name="connsiteX2" fmla="*/ 266642 w 354659"/>
                <a:gd name="connsiteY2" fmla="*/ 42550 h 46393"/>
                <a:gd name="connsiteX3" fmla="*/ 275902 w 354659"/>
                <a:gd name="connsiteY3" fmla="*/ 21224 h 46393"/>
                <a:gd name="connsiteX4" fmla="*/ 263878 w 354659"/>
                <a:gd name="connsiteY4" fmla="*/ 2174 h 46393"/>
                <a:gd name="connsiteX5" fmla="*/ 354659 w 354659"/>
                <a:gd name="connsiteY5" fmla="*/ 426 h 46393"/>
                <a:gd name="connsiteX0" fmla="*/ 0 w 354659"/>
                <a:gd name="connsiteY0" fmla="*/ 46303 h 46393"/>
                <a:gd name="connsiteX1" fmla="*/ 174214 w 354659"/>
                <a:gd name="connsiteY1" fmla="*/ 46393 h 46393"/>
                <a:gd name="connsiteX2" fmla="*/ 266642 w 354659"/>
                <a:gd name="connsiteY2" fmla="*/ 42550 h 46393"/>
                <a:gd name="connsiteX3" fmla="*/ 275902 w 354659"/>
                <a:gd name="connsiteY3" fmla="*/ 21224 h 46393"/>
                <a:gd name="connsiteX4" fmla="*/ 263878 w 354659"/>
                <a:gd name="connsiteY4" fmla="*/ 2174 h 46393"/>
                <a:gd name="connsiteX5" fmla="*/ 354659 w 354659"/>
                <a:gd name="connsiteY5" fmla="*/ 426 h 46393"/>
                <a:gd name="connsiteX0" fmla="*/ 0 w 354659"/>
                <a:gd name="connsiteY0" fmla="*/ 46303 h 46509"/>
                <a:gd name="connsiteX1" fmla="*/ 174214 w 354659"/>
                <a:gd name="connsiteY1" fmla="*/ 46393 h 46509"/>
                <a:gd name="connsiteX2" fmla="*/ 266642 w 354659"/>
                <a:gd name="connsiteY2" fmla="*/ 42550 h 46509"/>
                <a:gd name="connsiteX3" fmla="*/ 275902 w 354659"/>
                <a:gd name="connsiteY3" fmla="*/ 21224 h 46509"/>
                <a:gd name="connsiteX4" fmla="*/ 263878 w 354659"/>
                <a:gd name="connsiteY4" fmla="*/ 2174 h 46509"/>
                <a:gd name="connsiteX5" fmla="*/ 354659 w 354659"/>
                <a:gd name="connsiteY5" fmla="*/ 426 h 46509"/>
                <a:gd name="connsiteX0" fmla="*/ 0 w 354659"/>
                <a:gd name="connsiteY0" fmla="*/ 46303 h 46415"/>
                <a:gd name="connsiteX1" fmla="*/ 174214 w 354659"/>
                <a:gd name="connsiteY1" fmla="*/ 46393 h 46415"/>
                <a:gd name="connsiteX2" fmla="*/ 266642 w 354659"/>
                <a:gd name="connsiteY2" fmla="*/ 42550 h 46415"/>
                <a:gd name="connsiteX3" fmla="*/ 275902 w 354659"/>
                <a:gd name="connsiteY3" fmla="*/ 21224 h 46415"/>
                <a:gd name="connsiteX4" fmla="*/ 263878 w 354659"/>
                <a:gd name="connsiteY4" fmla="*/ 2174 h 46415"/>
                <a:gd name="connsiteX5" fmla="*/ 354659 w 354659"/>
                <a:gd name="connsiteY5" fmla="*/ 426 h 46415"/>
                <a:gd name="connsiteX0" fmla="*/ 0 w 354659"/>
                <a:gd name="connsiteY0" fmla="*/ 45878 h 45990"/>
                <a:gd name="connsiteX1" fmla="*/ 174214 w 354659"/>
                <a:gd name="connsiteY1" fmla="*/ 45968 h 45990"/>
                <a:gd name="connsiteX2" fmla="*/ 266642 w 354659"/>
                <a:gd name="connsiteY2" fmla="*/ 42125 h 45990"/>
                <a:gd name="connsiteX3" fmla="*/ 275902 w 354659"/>
                <a:gd name="connsiteY3" fmla="*/ 20799 h 45990"/>
                <a:gd name="connsiteX4" fmla="*/ 263878 w 354659"/>
                <a:gd name="connsiteY4" fmla="*/ 1749 h 45990"/>
                <a:gd name="connsiteX5" fmla="*/ 354659 w 354659"/>
                <a:gd name="connsiteY5" fmla="*/ 1 h 45990"/>
                <a:gd name="connsiteX0" fmla="*/ 0 w 354659"/>
                <a:gd name="connsiteY0" fmla="*/ 45978 h 46090"/>
                <a:gd name="connsiteX1" fmla="*/ 174214 w 354659"/>
                <a:gd name="connsiteY1" fmla="*/ 46068 h 46090"/>
                <a:gd name="connsiteX2" fmla="*/ 266642 w 354659"/>
                <a:gd name="connsiteY2" fmla="*/ 42225 h 46090"/>
                <a:gd name="connsiteX3" fmla="*/ 275902 w 354659"/>
                <a:gd name="connsiteY3" fmla="*/ 20899 h 46090"/>
                <a:gd name="connsiteX4" fmla="*/ 263878 w 354659"/>
                <a:gd name="connsiteY4" fmla="*/ 1849 h 46090"/>
                <a:gd name="connsiteX5" fmla="*/ 354659 w 354659"/>
                <a:gd name="connsiteY5" fmla="*/ 101 h 46090"/>
                <a:gd name="connsiteX0" fmla="*/ 0 w 355989"/>
                <a:gd name="connsiteY0" fmla="*/ 46431 h 46543"/>
                <a:gd name="connsiteX1" fmla="*/ 174214 w 355989"/>
                <a:gd name="connsiteY1" fmla="*/ 46521 h 46543"/>
                <a:gd name="connsiteX2" fmla="*/ 266642 w 355989"/>
                <a:gd name="connsiteY2" fmla="*/ 42678 h 46543"/>
                <a:gd name="connsiteX3" fmla="*/ 275902 w 355989"/>
                <a:gd name="connsiteY3" fmla="*/ 21352 h 46543"/>
                <a:gd name="connsiteX4" fmla="*/ 263878 w 355989"/>
                <a:gd name="connsiteY4" fmla="*/ 2302 h 46543"/>
                <a:gd name="connsiteX5" fmla="*/ 355989 w 355989"/>
                <a:gd name="connsiteY5" fmla="*/ 335 h 46543"/>
                <a:gd name="connsiteX0" fmla="*/ 0 w 355989"/>
                <a:gd name="connsiteY0" fmla="*/ 46097 h 46209"/>
                <a:gd name="connsiteX1" fmla="*/ 174214 w 355989"/>
                <a:gd name="connsiteY1" fmla="*/ 46187 h 46209"/>
                <a:gd name="connsiteX2" fmla="*/ 266642 w 355989"/>
                <a:gd name="connsiteY2" fmla="*/ 42344 h 46209"/>
                <a:gd name="connsiteX3" fmla="*/ 275902 w 355989"/>
                <a:gd name="connsiteY3" fmla="*/ 21018 h 46209"/>
                <a:gd name="connsiteX4" fmla="*/ 263878 w 355989"/>
                <a:gd name="connsiteY4" fmla="*/ 1968 h 46209"/>
                <a:gd name="connsiteX5" fmla="*/ 355989 w 355989"/>
                <a:gd name="connsiteY5" fmla="*/ 1 h 46209"/>
                <a:gd name="connsiteX0" fmla="*/ 0 w 355989"/>
                <a:gd name="connsiteY0" fmla="*/ 46115 h 46227"/>
                <a:gd name="connsiteX1" fmla="*/ 174214 w 355989"/>
                <a:gd name="connsiteY1" fmla="*/ 46205 h 46227"/>
                <a:gd name="connsiteX2" fmla="*/ 266642 w 355989"/>
                <a:gd name="connsiteY2" fmla="*/ 42362 h 46227"/>
                <a:gd name="connsiteX3" fmla="*/ 275902 w 355989"/>
                <a:gd name="connsiteY3" fmla="*/ 21036 h 46227"/>
                <a:gd name="connsiteX4" fmla="*/ 263878 w 355989"/>
                <a:gd name="connsiteY4" fmla="*/ 1986 h 46227"/>
                <a:gd name="connsiteX5" fmla="*/ 355989 w 355989"/>
                <a:gd name="connsiteY5" fmla="*/ 19 h 46227"/>
                <a:gd name="connsiteX0" fmla="*/ 0 w 437135"/>
                <a:gd name="connsiteY0" fmla="*/ 46431 h 46543"/>
                <a:gd name="connsiteX1" fmla="*/ 174214 w 437135"/>
                <a:gd name="connsiteY1" fmla="*/ 46521 h 46543"/>
                <a:gd name="connsiteX2" fmla="*/ 266642 w 437135"/>
                <a:gd name="connsiteY2" fmla="*/ 42678 h 46543"/>
                <a:gd name="connsiteX3" fmla="*/ 275902 w 437135"/>
                <a:gd name="connsiteY3" fmla="*/ 21352 h 46543"/>
                <a:gd name="connsiteX4" fmla="*/ 263878 w 437135"/>
                <a:gd name="connsiteY4" fmla="*/ 2302 h 46543"/>
                <a:gd name="connsiteX5" fmla="*/ 437135 w 437135"/>
                <a:gd name="connsiteY5" fmla="*/ 335 h 46543"/>
                <a:gd name="connsiteX0" fmla="*/ 0 w 437135"/>
                <a:gd name="connsiteY0" fmla="*/ 46148 h 46260"/>
                <a:gd name="connsiteX1" fmla="*/ 174214 w 437135"/>
                <a:gd name="connsiteY1" fmla="*/ 46238 h 46260"/>
                <a:gd name="connsiteX2" fmla="*/ 266642 w 437135"/>
                <a:gd name="connsiteY2" fmla="*/ 42395 h 46260"/>
                <a:gd name="connsiteX3" fmla="*/ 275902 w 437135"/>
                <a:gd name="connsiteY3" fmla="*/ 21069 h 46260"/>
                <a:gd name="connsiteX4" fmla="*/ 263878 w 437135"/>
                <a:gd name="connsiteY4" fmla="*/ 2019 h 46260"/>
                <a:gd name="connsiteX5" fmla="*/ 437135 w 437135"/>
                <a:gd name="connsiteY5" fmla="*/ 52 h 46260"/>
                <a:gd name="connsiteX0" fmla="*/ 0 w 591157"/>
                <a:gd name="connsiteY0" fmla="*/ 46431 h 46543"/>
                <a:gd name="connsiteX1" fmla="*/ 174214 w 591157"/>
                <a:gd name="connsiteY1" fmla="*/ 46521 h 46543"/>
                <a:gd name="connsiteX2" fmla="*/ 266642 w 591157"/>
                <a:gd name="connsiteY2" fmla="*/ 42678 h 46543"/>
                <a:gd name="connsiteX3" fmla="*/ 275902 w 591157"/>
                <a:gd name="connsiteY3" fmla="*/ 21352 h 46543"/>
                <a:gd name="connsiteX4" fmla="*/ 263878 w 591157"/>
                <a:gd name="connsiteY4" fmla="*/ 2302 h 46543"/>
                <a:gd name="connsiteX5" fmla="*/ 591157 w 591157"/>
                <a:gd name="connsiteY5" fmla="*/ 335 h 46543"/>
                <a:gd name="connsiteX0" fmla="*/ 0 w 1898904"/>
                <a:gd name="connsiteY0" fmla="*/ 45563 h 46521"/>
                <a:gd name="connsiteX1" fmla="*/ 1481961 w 1898904"/>
                <a:gd name="connsiteY1" fmla="*/ 46521 h 46521"/>
                <a:gd name="connsiteX2" fmla="*/ 1574389 w 1898904"/>
                <a:gd name="connsiteY2" fmla="*/ 42678 h 46521"/>
                <a:gd name="connsiteX3" fmla="*/ 1583649 w 1898904"/>
                <a:gd name="connsiteY3" fmla="*/ 21352 h 46521"/>
                <a:gd name="connsiteX4" fmla="*/ 1571625 w 1898904"/>
                <a:gd name="connsiteY4" fmla="*/ 2302 h 46521"/>
                <a:gd name="connsiteX5" fmla="*/ 1898904 w 1898904"/>
                <a:gd name="connsiteY5" fmla="*/ 335 h 46521"/>
                <a:gd name="connsiteX0" fmla="*/ 0 w 3170507"/>
                <a:gd name="connsiteY0" fmla="*/ 44984 h 46521"/>
                <a:gd name="connsiteX1" fmla="*/ 2753564 w 3170507"/>
                <a:gd name="connsiteY1" fmla="*/ 46521 h 46521"/>
                <a:gd name="connsiteX2" fmla="*/ 2845992 w 3170507"/>
                <a:gd name="connsiteY2" fmla="*/ 42678 h 46521"/>
                <a:gd name="connsiteX3" fmla="*/ 2855252 w 3170507"/>
                <a:gd name="connsiteY3" fmla="*/ 21352 h 46521"/>
                <a:gd name="connsiteX4" fmla="*/ 2843228 w 3170507"/>
                <a:gd name="connsiteY4" fmla="*/ 2302 h 46521"/>
                <a:gd name="connsiteX5" fmla="*/ 3170507 w 3170507"/>
                <a:gd name="connsiteY5" fmla="*/ 335 h 46521"/>
                <a:gd name="connsiteX0" fmla="*/ 0 w 3170507"/>
                <a:gd name="connsiteY0" fmla="*/ 44984 h 46521"/>
                <a:gd name="connsiteX1" fmla="*/ 2753564 w 3170507"/>
                <a:gd name="connsiteY1" fmla="*/ 46521 h 46521"/>
                <a:gd name="connsiteX2" fmla="*/ 2847224 w 3170507"/>
                <a:gd name="connsiteY2" fmla="*/ 42570 h 46521"/>
                <a:gd name="connsiteX3" fmla="*/ 2855252 w 3170507"/>
                <a:gd name="connsiteY3" fmla="*/ 21352 h 46521"/>
                <a:gd name="connsiteX4" fmla="*/ 2843228 w 3170507"/>
                <a:gd name="connsiteY4" fmla="*/ 2302 h 46521"/>
                <a:gd name="connsiteX5" fmla="*/ 3170507 w 3170507"/>
                <a:gd name="connsiteY5" fmla="*/ 335 h 46521"/>
                <a:gd name="connsiteX0" fmla="*/ 0 w 3170507"/>
                <a:gd name="connsiteY0" fmla="*/ 44984 h 46629"/>
                <a:gd name="connsiteX1" fmla="*/ 2741242 w 3170507"/>
                <a:gd name="connsiteY1" fmla="*/ 46629 h 46629"/>
                <a:gd name="connsiteX2" fmla="*/ 2847224 w 3170507"/>
                <a:gd name="connsiteY2" fmla="*/ 42570 h 46629"/>
                <a:gd name="connsiteX3" fmla="*/ 2855252 w 3170507"/>
                <a:gd name="connsiteY3" fmla="*/ 21352 h 46629"/>
                <a:gd name="connsiteX4" fmla="*/ 2843228 w 3170507"/>
                <a:gd name="connsiteY4" fmla="*/ 2302 h 46629"/>
                <a:gd name="connsiteX5" fmla="*/ 3170507 w 3170507"/>
                <a:gd name="connsiteY5" fmla="*/ 335 h 46629"/>
                <a:gd name="connsiteX0" fmla="*/ 0 w 3170507"/>
                <a:gd name="connsiteY0" fmla="*/ 44984 h 46636"/>
                <a:gd name="connsiteX1" fmla="*/ 2741242 w 3170507"/>
                <a:gd name="connsiteY1" fmla="*/ 46629 h 46636"/>
                <a:gd name="connsiteX2" fmla="*/ 2847224 w 3170507"/>
                <a:gd name="connsiteY2" fmla="*/ 42570 h 46636"/>
                <a:gd name="connsiteX3" fmla="*/ 2855252 w 3170507"/>
                <a:gd name="connsiteY3" fmla="*/ 21352 h 46636"/>
                <a:gd name="connsiteX4" fmla="*/ 2843228 w 3170507"/>
                <a:gd name="connsiteY4" fmla="*/ 2302 h 46636"/>
                <a:gd name="connsiteX5" fmla="*/ 3170507 w 3170507"/>
                <a:gd name="connsiteY5" fmla="*/ 335 h 46636"/>
                <a:gd name="connsiteX0" fmla="*/ 0 w 3170507"/>
                <a:gd name="connsiteY0" fmla="*/ 44893 h 46545"/>
                <a:gd name="connsiteX1" fmla="*/ 2741242 w 3170507"/>
                <a:gd name="connsiteY1" fmla="*/ 46538 h 46545"/>
                <a:gd name="connsiteX2" fmla="*/ 2847224 w 3170507"/>
                <a:gd name="connsiteY2" fmla="*/ 42479 h 46545"/>
                <a:gd name="connsiteX3" fmla="*/ 2855252 w 3170507"/>
                <a:gd name="connsiteY3" fmla="*/ 21261 h 46545"/>
                <a:gd name="connsiteX4" fmla="*/ 2862943 w 3170507"/>
                <a:gd name="connsiteY4" fmla="*/ 2428 h 46545"/>
                <a:gd name="connsiteX5" fmla="*/ 3170507 w 3170507"/>
                <a:gd name="connsiteY5" fmla="*/ 244 h 46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70507" h="46545">
                  <a:moveTo>
                    <a:pt x="0" y="44893"/>
                  </a:moveTo>
                  <a:lnTo>
                    <a:pt x="2741242" y="46538"/>
                  </a:lnTo>
                  <a:cubicBezTo>
                    <a:pt x="2826412" y="46570"/>
                    <a:pt x="2828222" y="46692"/>
                    <a:pt x="2847224" y="42479"/>
                  </a:cubicBezTo>
                  <a:cubicBezTo>
                    <a:pt x="2866226" y="38266"/>
                    <a:pt x="2852632" y="27936"/>
                    <a:pt x="2855252" y="21261"/>
                  </a:cubicBezTo>
                  <a:cubicBezTo>
                    <a:pt x="2857872" y="14586"/>
                    <a:pt x="2810401" y="5931"/>
                    <a:pt x="2862943" y="2428"/>
                  </a:cubicBezTo>
                  <a:cubicBezTo>
                    <a:pt x="2915485" y="-1075"/>
                    <a:pt x="3126057" y="244"/>
                    <a:pt x="3170507" y="244"/>
                  </a:cubicBezTo>
                </a:path>
              </a:pathLst>
            </a:cu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Arrow Connector 30"/>
            <p:cNvCxnSpPr/>
            <p:nvPr/>
          </p:nvCxnSpPr>
          <p:spPr>
            <a:xfrm>
              <a:off x="6703921" y="3030207"/>
              <a:ext cx="214688" cy="9091"/>
            </a:xfrm>
            <a:prstGeom prst="straightConnector1">
              <a:avLst/>
            </a:prstGeom>
            <a:ln w="3175">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484789" y="3182367"/>
              <a:ext cx="301685" cy="369332"/>
            </a:xfrm>
            <a:prstGeom prst="rect">
              <a:avLst/>
            </a:prstGeom>
            <a:noFill/>
          </p:spPr>
          <p:txBody>
            <a:bodyPr wrap="none" rtlCol="0">
              <a:spAutoFit/>
            </a:bodyPr>
            <a:lstStyle/>
            <a:p>
              <a:r>
                <a:rPr lang="en-US" dirty="0" smtClean="0">
                  <a:solidFill>
                    <a:srgbClr val="FF0000"/>
                  </a:solidFill>
                </a:rPr>
                <a:t>1</a:t>
              </a:r>
              <a:endParaRPr lang="en-US" dirty="0">
                <a:solidFill>
                  <a:srgbClr val="FF0000"/>
                </a:solidFill>
              </a:endParaRPr>
            </a:p>
          </p:txBody>
        </p:sp>
        <p:sp>
          <p:nvSpPr>
            <p:cNvPr id="33" name="TextBox 32"/>
            <p:cNvSpPr txBox="1"/>
            <p:nvPr/>
          </p:nvSpPr>
          <p:spPr>
            <a:xfrm>
              <a:off x="6291961" y="3538028"/>
              <a:ext cx="301685" cy="369332"/>
            </a:xfrm>
            <a:prstGeom prst="rect">
              <a:avLst/>
            </a:prstGeom>
            <a:noFill/>
          </p:spPr>
          <p:txBody>
            <a:bodyPr wrap="none" rtlCol="0">
              <a:spAutoFit/>
            </a:bodyPr>
            <a:lstStyle/>
            <a:p>
              <a:r>
                <a:rPr lang="en-US" dirty="0" smtClean="0">
                  <a:solidFill>
                    <a:schemeClr val="accent2">
                      <a:lumMod val="50000"/>
                    </a:schemeClr>
                  </a:solidFill>
                </a:rPr>
                <a:t>2</a:t>
              </a:r>
              <a:endParaRPr lang="en-US" dirty="0">
                <a:solidFill>
                  <a:schemeClr val="accent2">
                    <a:lumMod val="50000"/>
                  </a:schemeClr>
                </a:solidFill>
              </a:endParaRPr>
            </a:p>
          </p:txBody>
        </p:sp>
      </p:grpSp>
      <p:sp>
        <p:nvSpPr>
          <p:cNvPr id="4" name="TextBox 3"/>
          <p:cNvSpPr txBox="1"/>
          <p:nvPr/>
        </p:nvSpPr>
        <p:spPr>
          <a:xfrm>
            <a:off x="6434568" y="2117720"/>
            <a:ext cx="2286460" cy="646331"/>
          </a:xfrm>
          <a:prstGeom prst="rect">
            <a:avLst/>
          </a:prstGeom>
          <a:noFill/>
          <a:ln>
            <a:solidFill>
              <a:srgbClr val="1E2E0C"/>
            </a:solidFill>
          </a:ln>
        </p:spPr>
        <p:txBody>
          <a:bodyPr wrap="square" rtlCol="0">
            <a:spAutoFit/>
          </a:bodyPr>
          <a:lstStyle/>
          <a:p>
            <a:pPr marL="342900" indent="-342900">
              <a:buAutoNum type="arabicPeriod"/>
            </a:pPr>
            <a:r>
              <a:rPr lang="en-US" dirty="0" smtClean="0">
                <a:solidFill>
                  <a:srgbClr val="FF0000"/>
                </a:solidFill>
              </a:rPr>
              <a:t>Launch path</a:t>
            </a:r>
          </a:p>
          <a:p>
            <a:pPr marL="342900" indent="-342900">
              <a:buAutoNum type="arabicPeriod"/>
            </a:pPr>
            <a:r>
              <a:rPr lang="en-US" dirty="0" smtClean="0">
                <a:solidFill>
                  <a:srgbClr val="0070C0"/>
                </a:solidFill>
              </a:rPr>
              <a:t>Capture path</a:t>
            </a:r>
          </a:p>
        </p:txBody>
      </p:sp>
      <p:cxnSp>
        <p:nvCxnSpPr>
          <p:cNvPr id="7" name="Straight Connector 6"/>
          <p:cNvCxnSpPr/>
          <p:nvPr/>
        </p:nvCxnSpPr>
        <p:spPr>
          <a:xfrm>
            <a:off x="2880032" y="6039428"/>
            <a:ext cx="1049080" cy="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1" name="Curved Connector 10"/>
          <p:cNvCxnSpPr/>
          <p:nvPr/>
        </p:nvCxnSpPr>
        <p:spPr>
          <a:xfrm flipV="1">
            <a:off x="3901095" y="5841564"/>
            <a:ext cx="531873" cy="197864"/>
          </a:xfrm>
          <a:prstGeom prst="curvedConnector3">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172464" y="2309338"/>
            <a:ext cx="662235" cy="0"/>
          </a:xfrm>
          <a:prstGeom prst="line">
            <a:avLst/>
          </a:prstGeom>
          <a:ln w="38100">
            <a:solidFill>
              <a:srgbClr val="1E2E0C"/>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4944755" y="2309338"/>
            <a:ext cx="662235" cy="0"/>
          </a:xfrm>
          <a:prstGeom prst="line">
            <a:avLst/>
          </a:prstGeom>
          <a:ln w="38100">
            <a:solidFill>
              <a:srgbClr val="1E2E0C"/>
            </a:solidFill>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3748271" y="2010733"/>
            <a:ext cx="1303247" cy="6174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2281462" y="3484185"/>
            <a:ext cx="104698" cy="94906"/>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Arrow Connector 27"/>
          <p:cNvCxnSpPr>
            <a:endCxn id="24" idx="2"/>
          </p:cNvCxnSpPr>
          <p:nvPr/>
        </p:nvCxnSpPr>
        <p:spPr>
          <a:xfrm flipV="1">
            <a:off x="1413684" y="3531638"/>
            <a:ext cx="867778" cy="1883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343322" y="3471936"/>
            <a:ext cx="1274644" cy="307777"/>
          </a:xfrm>
          <a:prstGeom prst="rect">
            <a:avLst/>
          </a:prstGeom>
          <a:noFill/>
        </p:spPr>
        <p:txBody>
          <a:bodyPr wrap="none" rtlCol="0">
            <a:spAutoFit/>
          </a:bodyPr>
          <a:lstStyle/>
          <a:p>
            <a:r>
              <a:rPr lang="en-US" sz="1400" dirty="0" smtClean="0">
                <a:solidFill>
                  <a:srgbClr val="1E2E0C"/>
                </a:solidFill>
              </a:rPr>
              <a:t>Common point</a:t>
            </a:r>
            <a:endParaRPr lang="en-US" sz="1400" dirty="0">
              <a:solidFill>
                <a:srgbClr val="1E2E0C"/>
              </a:solidFill>
            </a:endParaRPr>
          </a:p>
        </p:txBody>
      </p:sp>
      <p:cxnSp>
        <p:nvCxnSpPr>
          <p:cNvPr id="60" name="Curved Connector 59"/>
          <p:cNvCxnSpPr/>
          <p:nvPr/>
        </p:nvCxnSpPr>
        <p:spPr>
          <a:xfrm flipV="1">
            <a:off x="3240618" y="1931898"/>
            <a:ext cx="1088207" cy="316957"/>
          </a:xfrm>
          <a:prstGeom prst="curvedConnector3">
            <a:avLst>
              <a:gd name="adj1" fmla="val 50000"/>
            </a:avLst>
          </a:prstGeom>
          <a:ln w="19050">
            <a:solidFill>
              <a:srgbClr val="1E2E0C"/>
            </a:solidFill>
          </a:ln>
        </p:spPr>
        <p:style>
          <a:lnRef idx="1">
            <a:schemeClr val="accent1"/>
          </a:lnRef>
          <a:fillRef idx="0">
            <a:schemeClr val="accent1"/>
          </a:fillRef>
          <a:effectRef idx="0">
            <a:schemeClr val="accent1"/>
          </a:effectRef>
          <a:fontRef idx="minor">
            <a:schemeClr val="tx1"/>
          </a:fontRef>
        </p:style>
      </p:cxnSp>
      <p:cxnSp>
        <p:nvCxnSpPr>
          <p:cNvPr id="69" name="Curved Connector 68"/>
          <p:cNvCxnSpPr/>
          <p:nvPr/>
        </p:nvCxnSpPr>
        <p:spPr>
          <a:xfrm>
            <a:off x="4329582" y="1931898"/>
            <a:ext cx="1230346" cy="266025"/>
          </a:xfrm>
          <a:prstGeom prst="curvedConnector3">
            <a:avLst>
              <a:gd name="adj1" fmla="val 50000"/>
            </a:avLst>
          </a:prstGeom>
          <a:ln w="19050">
            <a:solidFill>
              <a:srgbClr val="1E2E0C"/>
            </a:solidFill>
          </a:ln>
        </p:spPr>
        <p:style>
          <a:lnRef idx="1">
            <a:schemeClr val="accent1"/>
          </a:lnRef>
          <a:fillRef idx="0">
            <a:schemeClr val="accent1"/>
          </a:fillRef>
          <a:effectRef idx="0">
            <a:schemeClr val="accent1"/>
          </a:effectRef>
          <a:fontRef idx="minor">
            <a:schemeClr val="tx1"/>
          </a:fontRef>
        </p:style>
      </p:cxnSp>
      <p:cxnSp>
        <p:nvCxnSpPr>
          <p:cNvPr id="1040" name="Straight Arrow Connector 1039"/>
          <p:cNvCxnSpPr/>
          <p:nvPr/>
        </p:nvCxnSpPr>
        <p:spPr>
          <a:xfrm>
            <a:off x="5539002" y="2198770"/>
            <a:ext cx="74294" cy="15143"/>
          </a:xfrm>
          <a:prstGeom prst="straightConnector1">
            <a:avLst/>
          </a:prstGeom>
          <a:ln>
            <a:solidFill>
              <a:srgbClr val="1E2E0C"/>
            </a:solidFill>
            <a:tailEnd type="triangle"/>
          </a:ln>
        </p:spPr>
        <p:style>
          <a:lnRef idx="1">
            <a:schemeClr val="accent1"/>
          </a:lnRef>
          <a:fillRef idx="0">
            <a:schemeClr val="accent1"/>
          </a:fillRef>
          <a:effectRef idx="0">
            <a:schemeClr val="accent1"/>
          </a:effectRef>
          <a:fontRef idx="minor">
            <a:schemeClr val="tx1"/>
          </a:fontRef>
        </p:style>
      </p:cxnSp>
      <p:sp>
        <p:nvSpPr>
          <p:cNvPr id="85" name="TextBox 84"/>
          <p:cNvSpPr txBox="1"/>
          <p:nvPr/>
        </p:nvSpPr>
        <p:spPr>
          <a:xfrm>
            <a:off x="3971925" y="1642401"/>
            <a:ext cx="1311602" cy="307777"/>
          </a:xfrm>
          <a:prstGeom prst="rect">
            <a:avLst/>
          </a:prstGeom>
          <a:noFill/>
        </p:spPr>
        <p:txBody>
          <a:bodyPr wrap="square" rtlCol="0">
            <a:spAutoFit/>
          </a:bodyPr>
          <a:lstStyle/>
          <a:p>
            <a:r>
              <a:rPr lang="en-US" sz="1400" dirty="0" smtClean="0">
                <a:solidFill>
                  <a:srgbClr val="1E2E0C"/>
                </a:solidFill>
              </a:rPr>
              <a:t>Data path</a:t>
            </a:r>
            <a:endParaRPr lang="en-US" sz="1400" dirty="0">
              <a:solidFill>
                <a:srgbClr val="1E2E0C"/>
              </a:solidFill>
            </a:endParaRPr>
          </a:p>
        </p:txBody>
      </p:sp>
      <p:sp>
        <p:nvSpPr>
          <p:cNvPr id="5" name="Pentagon 4"/>
          <p:cNvSpPr/>
          <p:nvPr/>
        </p:nvSpPr>
        <p:spPr>
          <a:xfrm>
            <a:off x="2562905" y="5652949"/>
            <a:ext cx="454525" cy="214857"/>
          </a:xfrm>
          <a:prstGeom prst="homePlate">
            <a:avLst/>
          </a:prstGeom>
          <a:noFill/>
          <a:ln>
            <a:solidFill>
              <a:srgbClr val="1E2E0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2519325" y="5609400"/>
            <a:ext cx="449162" cy="307777"/>
          </a:xfrm>
          <a:prstGeom prst="rect">
            <a:avLst/>
          </a:prstGeom>
          <a:noFill/>
        </p:spPr>
        <p:txBody>
          <a:bodyPr wrap="none" rtlCol="0">
            <a:spAutoFit/>
          </a:bodyPr>
          <a:lstStyle/>
          <a:p>
            <a:r>
              <a:rPr lang="en-US" sz="1400" b="1" dirty="0" smtClean="0">
                <a:solidFill>
                  <a:srgbClr val="1E2E0C"/>
                </a:solidFill>
              </a:rPr>
              <a:t>CLK</a:t>
            </a:r>
            <a:endParaRPr lang="en-US" sz="1400" b="1" dirty="0">
              <a:solidFill>
                <a:srgbClr val="1E2E0C"/>
              </a:solidFill>
            </a:endParaRPr>
          </a:p>
        </p:txBody>
      </p:sp>
    </p:spTree>
    <p:extLst>
      <p:ext uri="{BB962C8B-B14F-4D97-AF65-F5344CB8AC3E}">
        <p14:creationId xmlns:p14="http://schemas.microsoft.com/office/powerpoint/2010/main" val="28347683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內容版面配置區 2"/>
          <p:cNvSpPr txBox="1">
            <a:spLocks/>
          </p:cNvSpPr>
          <p:nvPr/>
        </p:nvSpPr>
        <p:spPr>
          <a:xfrm>
            <a:off x="1184049" y="790864"/>
            <a:ext cx="1830999" cy="393228"/>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b="1" kern="1200" baseline="0">
                <a:solidFill>
                  <a:schemeClr val="tx1"/>
                </a:solidFill>
                <a:latin typeface="Calibri" panose="020F0502020204030204" pitchFamily="34" charset="0"/>
                <a:ea typeface="微軟正黑體" panose="020B0604030504040204" pitchFamily="34" charset="-120"/>
                <a:cs typeface="+mn-cs"/>
              </a:defRPr>
            </a:lvl1pPr>
            <a:lvl2pPr marL="742950" indent="-285750" algn="l" defTabSz="914400" rtl="0" eaLnBrk="1" latinLnBrk="0" hangingPunct="1">
              <a:spcBef>
                <a:spcPct val="20000"/>
              </a:spcBef>
              <a:buFont typeface="Arial" panose="020B0604020202020204" pitchFamily="34" charset="0"/>
              <a:buChar char="–"/>
              <a:defRPr sz="2000" kern="1200" baseline="0">
                <a:solidFill>
                  <a:schemeClr val="tx1"/>
                </a:solidFill>
                <a:latin typeface="Calibri" panose="020F0502020204030204" pitchFamily="34" charset="0"/>
                <a:ea typeface="微軟正黑體" panose="020B0604030504040204" pitchFamily="34" charset="-120"/>
                <a:cs typeface="+mn-cs"/>
              </a:defRPr>
            </a:lvl2pPr>
            <a:lvl3pPr marL="1143000" indent="-228600" algn="l" defTabSz="914400" rtl="0" eaLnBrk="1" latinLnBrk="0" hangingPunct="1">
              <a:spcBef>
                <a:spcPct val="20000"/>
              </a:spcBef>
              <a:buFont typeface="Arial" panose="020B0604020202020204" pitchFamily="34" charset="0"/>
              <a:buChar char="•"/>
              <a:defRPr sz="1800" kern="1200" baseline="0">
                <a:solidFill>
                  <a:schemeClr val="tx1"/>
                </a:solidFill>
                <a:latin typeface="Calibri" panose="020F0502020204030204" pitchFamily="34" charset="0"/>
                <a:ea typeface="微軟正黑體" panose="020B0604030504040204" pitchFamily="34" charset="-120"/>
                <a:cs typeface="+mn-cs"/>
              </a:defRPr>
            </a:lvl3pPr>
            <a:lvl4pPr marL="1600200" indent="-228600" algn="l" defTabSz="914400" rtl="0" eaLnBrk="1" latinLnBrk="0" hangingPunct="1">
              <a:spcBef>
                <a:spcPct val="20000"/>
              </a:spcBef>
              <a:buFont typeface="Arial" panose="020B0604020202020204" pitchFamily="34" charset="0"/>
              <a:buChar char="–"/>
              <a:defRPr sz="1600" kern="1200" baseline="0">
                <a:solidFill>
                  <a:schemeClr val="tx1"/>
                </a:solidFill>
                <a:latin typeface="Calibri" panose="020F0502020204030204" pitchFamily="34" charset="0"/>
                <a:ea typeface="微軟正黑體" panose="020B0604030504040204" pitchFamily="34" charset="-120"/>
                <a:cs typeface="+mn-cs"/>
              </a:defRPr>
            </a:lvl4pPr>
            <a:lvl5pPr marL="2057400" indent="-228600" algn="l" defTabSz="914400" rtl="0" eaLnBrk="1" latinLnBrk="0" hangingPunct="1">
              <a:spcBef>
                <a:spcPct val="20000"/>
              </a:spcBef>
              <a:buFont typeface="Arial" panose="020B0604020202020204" pitchFamily="34" charset="0"/>
              <a:buChar char="»"/>
              <a:defRPr sz="1600" kern="1200" baseline="0">
                <a:solidFill>
                  <a:schemeClr val="tx1"/>
                </a:solidFill>
                <a:latin typeface="Calibri" panose="020F0502020204030204" pitchFamily="34" charset="0"/>
                <a:ea typeface="微軟正黑體" panose="020B0604030504040204" pitchFamily="34" charset="-120"/>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en-US" altLang="zh-TW" sz="2000" dirty="0" smtClean="0"/>
          </a:p>
        </p:txBody>
      </p:sp>
      <p:sp>
        <p:nvSpPr>
          <p:cNvPr id="23" name="內容版面配置區 2"/>
          <p:cNvSpPr txBox="1">
            <a:spLocks/>
          </p:cNvSpPr>
          <p:nvPr/>
        </p:nvSpPr>
        <p:spPr>
          <a:xfrm>
            <a:off x="1136669" y="774673"/>
            <a:ext cx="1830999" cy="393228"/>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b="1" kern="1200" baseline="0">
                <a:solidFill>
                  <a:schemeClr val="tx1"/>
                </a:solidFill>
                <a:latin typeface="Calibri" panose="020F0502020204030204" pitchFamily="34" charset="0"/>
                <a:ea typeface="微軟正黑體" panose="020B0604030504040204" pitchFamily="34" charset="-120"/>
                <a:cs typeface="+mn-cs"/>
              </a:defRPr>
            </a:lvl1pPr>
            <a:lvl2pPr marL="742950" indent="-285750" algn="l" defTabSz="914400" rtl="0" eaLnBrk="1" latinLnBrk="0" hangingPunct="1">
              <a:spcBef>
                <a:spcPct val="20000"/>
              </a:spcBef>
              <a:buFont typeface="Arial" panose="020B0604020202020204" pitchFamily="34" charset="0"/>
              <a:buChar char="–"/>
              <a:defRPr sz="2000" kern="1200" baseline="0">
                <a:solidFill>
                  <a:schemeClr val="tx1"/>
                </a:solidFill>
                <a:latin typeface="Calibri" panose="020F0502020204030204" pitchFamily="34" charset="0"/>
                <a:ea typeface="微軟正黑體" panose="020B0604030504040204" pitchFamily="34" charset="-120"/>
                <a:cs typeface="+mn-cs"/>
              </a:defRPr>
            </a:lvl2pPr>
            <a:lvl3pPr marL="1143000" indent="-228600" algn="l" defTabSz="914400" rtl="0" eaLnBrk="1" latinLnBrk="0" hangingPunct="1">
              <a:spcBef>
                <a:spcPct val="20000"/>
              </a:spcBef>
              <a:buFont typeface="Arial" panose="020B0604020202020204" pitchFamily="34" charset="0"/>
              <a:buChar char="•"/>
              <a:defRPr sz="1800" kern="1200" baseline="0">
                <a:solidFill>
                  <a:schemeClr val="tx1"/>
                </a:solidFill>
                <a:latin typeface="Calibri" panose="020F0502020204030204" pitchFamily="34" charset="0"/>
                <a:ea typeface="微軟正黑體" panose="020B0604030504040204" pitchFamily="34" charset="-120"/>
                <a:cs typeface="+mn-cs"/>
              </a:defRPr>
            </a:lvl3pPr>
            <a:lvl4pPr marL="1600200" indent="-228600" algn="l" defTabSz="914400" rtl="0" eaLnBrk="1" latinLnBrk="0" hangingPunct="1">
              <a:spcBef>
                <a:spcPct val="20000"/>
              </a:spcBef>
              <a:buFont typeface="Arial" panose="020B0604020202020204" pitchFamily="34" charset="0"/>
              <a:buChar char="–"/>
              <a:defRPr sz="1600" kern="1200" baseline="0">
                <a:solidFill>
                  <a:schemeClr val="tx1"/>
                </a:solidFill>
                <a:latin typeface="Calibri" panose="020F0502020204030204" pitchFamily="34" charset="0"/>
                <a:ea typeface="微軟正黑體" panose="020B0604030504040204" pitchFamily="34" charset="-120"/>
                <a:cs typeface="+mn-cs"/>
              </a:defRPr>
            </a:lvl4pPr>
            <a:lvl5pPr marL="2057400" indent="-228600" algn="l" defTabSz="914400" rtl="0" eaLnBrk="1" latinLnBrk="0" hangingPunct="1">
              <a:spcBef>
                <a:spcPct val="20000"/>
              </a:spcBef>
              <a:buFont typeface="Arial" panose="020B0604020202020204" pitchFamily="34" charset="0"/>
              <a:buChar char="»"/>
              <a:defRPr sz="1600" kern="1200" baseline="0">
                <a:solidFill>
                  <a:schemeClr val="tx1"/>
                </a:solidFill>
                <a:latin typeface="Calibri" panose="020F0502020204030204" pitchFamily="34" charset="0"/>
                <a:ea typeface="微軟正黑體" panose="020B0604030504040204" pitchFamily="34" charset="-120"/>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en-US" altLang="zh-TW" sz="2000" dirty="0" smtClean="0"/>
          </a:p>
        </p:txBody>
      </p:sp>
      <p:sp>
        <p:nvSpPr>
          <p:cNvPr id="15" name="標題 1"/>
          <p:cNvSpPr txBox="1">
            <a:spLocks/>
          </p:cNvSpPr>
          <p:nvPr/>
        </p:nvSpPr>
        <p:spPr>
          <a:xfrm>
            <a:off x="820767" y="426640"/>
            <a:ext cx="9179149" cy="1080000"/>
          </a:xfrm>
          <a:prstGeom prst="rect">
            <a:avLst/>
          </a:prstGeom>
        </p:spPr>
        <p:txBody>
          <a:bodyPr anchor="ctr"/>
          <a:lstStyle>
            <a:lvl1pPr algn="l" defTabSz="914400" rtl="0" eaLnBrk="1" latinLnBrk="0" hangingPunct="1">
              <a:spcBef>
                <a:spcPct val="0"/>
              </a:spcBef>
              <a:buNone/>
              <a:defRPr sz="3600" b="1" kern="1200" baseline="0">
                <a:solidFill>
                  <a:srgbClr val="EB005A"/>
                </a:solidFill>
                <a:latin typeface="Calibri" panose="020F0502020204030204" pitchFamily="34" charset="0"/>
                <a:ea typeface="微軟正黑體" panose="020B0604030504040204" pitchFamily="34" charset="-120"/>
                <a:cs typeface="+mj-cs"/>
              </a:defRPr>
            </a:lvl1pPr>
          </a:lstStyle>
          <a:p>
            <a:r>
              <a:rPr lang="en-US" sz="2400" dirty="0">
                <a:solidFill>
                  <a:srgbClr val="FF004B"/>
                </a:solidFill>
              </a:rPr>
              <a:t>2. Timing paths</a:t>
            </a:r>
          </a:p>
          <a:p>
            <a:endParaRPr lang="en-US" sz="2400" dirty="0" smtClean="0">
              <a:solidFill>
                <a:srgbClr val="FF004B"/>
              </a:solidFill>
            </a:endParaRPr>
          </a:p>
        </p:txBody>
      </p:sp>
      <p:sp>
        <p:nvSpPr>
          <p:cNvPr id="2" name="Rectangle 1"/>
          <p:cNvSpPr/>
          <p:nvPr/>
        </p:nvSpPr>
        <p:spPr>
          <a:xfrm>
            <a:off x="967802" y="981788"/>
            <a:ext cx="7333763" cy="1015663"/>
          </a:xfrm>
          <a:prstGeom prst="rect">
            <a:avLst/>
          </a:prstGeom>
        </p:spPr>
        <p:txBody>
          <a:bodyPr wrap="square">
            <a:spAutoFit/>
          </a:bodyPr>
          <a:lstStyle/>
          <a:p>
            <a:pPr marL="285750" indent="-285750">
              <a:buFont typeface="Calibri" panose="020F0502020204030204" pitchFamily="34" charset="0"/>
              <a:buChar char="•"/>
            </a:pPr>
            <a:r>
              <a:rPr lang="en-US" sz="2000" dirty="0">
                <a:solidFill>
                  <a:srgbClr val="1E2E0C"/>
                </a:solidFill>
              </a:rPr>
              <a:t>Asynchronous path: from </a:t>
            </a:r>
            <a:r>
              <a:rPr lang="en-US" sz="2000" dirty="0">
                <a:solidFill>
                  <a:srgbClr val="FF0000"/>
                </a:solidFill>
              </a:rPr>
              <a:t>an input port </a:t>
            </a:r>
            <a:r>
              <a:rPr lang="en-US" sz="2000" dirty="0">
                <a:solidFill>
                  <a:srgbClr val="1E2E0C"/>
                </a:solidFill>
              </a:rPr>
              <a:t>to </a:t>
            </a:r>
            <a:r>
              <a:rPr lang="en-US" sz="2000" dirty="0">
                <a:solidFill>
                  <a:srgbClr val="FF0000"/>
                </a:solidFill>
              </a:rPr>
              <a:t>an asynchronous set or clear pin of a sequential element</a:t>
            </a:r>
            <a:r>
              <a:rPr lang="en-US" sz="2000" dirty="0">
                <a:solidFill>
                  <a:srgbClr val="1E2E0C"/>
                </a:solidFill>
              </a:rPr>
              <a:t>, it independent from the clock path</a:t>
            </a:r>
          </a:p>
        </p:txBody>
      </p:sp>
      <p:grpSp>
        <p:nvGrpSpPr>
          <p:cNvPr id="18" name="Group 17"/>
          <p:cNvGrpSpPr/>
          <p:nvPr/>
        </p:nvGrpSpPr>
        <p:grpSpPr>
          <a:xfrm>
            <a:off x="2369430" y="3258880"/>
            <a:ext cx="3888496" cy="1138831"/>
            <a:chOff x="1442319" y="1552264"/>
            <a:chExt cx="6780474" cy="1681120"/>
          </a:xfrm>
        </p:grpSpPr>
        <p:sp>
          <p:nvSpPr>
            <p:cNvPr id="51" name="TextBox 50"/>
            <p:cNvSpPr txBox="1"/>
            <p:nvPr/>
          </p:nvSpPr>
          <p:spPr>
            <a:xfrm>
              <a:off x="1442319" y="1638520"/>
              <a:ext cx="323464" cy="583238"/>
            </a:xfrm>
            <a:prstGeom prst="rect">
              <a:avLst/>
            </a:prstGeom>
            <a:noFill/>
          </p:spPr>
          <p:txBody>
            <a:bodyPr wrap="none" rtlCol="0">
              <a:spAutoFit/>
            </a:bodyPr>
            <a:lstStyle/>
            <a:p>
              <a:endParaRPr lang="en-US" dirty="0"/>
            </a:p>
          </p:txBody>
        </p:sp>
        <p:grpSp>
          <p:nvGrpSpPr>
            <p:cNvPr id="34" name="Group 33"/>
            <p:cNvGrpSpPr/>
            <p:nvPr/>
          </p:nvGrpSpPr>
          <p:grpSpPr>
            <a:xfrm>
              <a:off x="6915556" y="1552264"/>
              <a:ext cx="1307237" cy="1681120"/>
              <a:chOff x="1148870" y="1502935"/>
              <a:chExt cx="1307237" cy="1681120"/>
            </a:xfrm>
          </p:grpSpPr>
          <p:sp>
            <p:nvSpPr>
              <p:cNvPr id="42" name="Rectangle 41"/>
              <p:cNvSpPr/>
              <p:nvPr/>
            </p:nvSpPr>
            <p:spPr>
              <a:xfrm>
                <a:off x="1189821" y="1502935"/>
                <a:ext cx="1189822" cy="1681120"/>
              </a:xfrm>
              <a:prstGeom prst="rect">
                <a:avLst/>
              </a:prstGeom>
              <a:noFill/>
              <a:ln w="3810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Isosceles Triangle 42"/>
              <p:cNvSpPr/>
              <p:nvPr/>
            </p:nvSpPr>
            <p:spPr>
              <a:xfrm rot="5400000">
                <a:off x="1196467" y="2710241"/>
                <a:ext cx="312755" cy="326049"/>
              </a:xfrm>
              <a:prstGeom prst="triangle">
                <a:avLst/>
              </a:prstGeom>
              <a:noFill/>
              <a:ln w="3810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p:cNvSpPr txBox="1"/>
              <p:nvPr/>
            </p:nvSpPr>
            <p:spPr>
              <a:xfrm>
                <a:off x="1148870" y="1730117"/>
                <a:ext cx="544795" cy="504238"/>
              </a:xfrm>
              <a:prstGeom prst="rect">
                <a:avLst/>
              </a:prstGeom>
              <a:noFill/>
            </p:spPr>
            <p:txBody>
              <a:bodyPr wrap="none" rtlCol="0">
                <a:spAutoFit/>
              </a:bodyPr>
              <a:lstStyle/>
              <a:p>
                <a:r>
                  <a:rPr lang="en-US" sz="1600" dirty="0" smtClean="0"/>
                  <a:t>D</a:t>
                </a:r>
                <a:endParaRPr lang="en-US" sz="1600" dirty="0"/>
              </a:p>
            </p:txBody>
          </p:sp>
          <p:sp>
            <p:nvSpPr>
              <p:cNvPr id="45" name="TextBox 44"/>
              <p:cNvSpPr txBox="1"/>
              <p:nvPr/>
            </p:nvSpPr>
            <p:spPr>
              <a:xfrm>
                <a:off x="1891677" y="1730117"/>
                <a:ext cx="564430" cy="504238"/>
              </a:xfrm>
              <a:prstGeom prst="rect">
                <a:avLst/>
              </a:prstGeom>
              <a:noFill/>
            </p:spPr>
            <p:txBody>
              <a:bodyPr wrap="none" rtlCol="0">
                <a:spAutoFit/>
              </a:bodyPr>
              <a:lstStyle/>
              <a:p>
                <a:r>
                  <a:rPr lang="en-US" sz="1600" dirty="0" smtClean="0"/>
                  <a:t>Q</a:t>
                </a:r>
                <a:endParaRPr lang="en-US" sz="1600" dirty="0"/>
              </a:p>
            </p:txBody>
          </p:sp>
        </p:grpSp>
      </p:grpSp>
      <p:sp>
        <p:nvSpPr>
          <p:cNvPr id="5" name="Pentagon 4"/>
          <p:cNvSpPr/>
          <p:nvPr/>
        </p:nvSpPr>
        <p:spPr>
          <a:xfrm>
            <a:off x="2910840" y="2858088"/>
            <a:ext cx="314960" cy="132762"/>
          </a:xfrm>
          <a:prstGeom prst="homePlate">
            <a:avLst/>
          </a:prstGeom>
          <a:noFill/>
          <a:ln w="28575">
            <a:solidFill>
              <a:srgbClr val="1E2E0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1E2E0C"/>
              </a:solidFill>
            </a:endParaRPr>
          </a:p>
        </p:txBody>
      </p:sp>
      <p:sp>
        <p:nvSpPr>
          <p:cNvPr id="8" name="Flowchart: Delay 7"/>
          <p:cNvSpPr/>
          <p:nvPr/>
        </p:nvSpPr>
        <p:spPr>
          <a:xfrm>
            <a:off x="4136597" y="2587046"/>
            <a:ext cx="586740" cy="463344"/>
          </a:xfrm>
          <a:prstGeom prst="flowChartDelay">
            <a:avLst/>
          </a:prstGeom>
          <a:noFill/>
          <a:ln w="28575">
            <a:solidFill>
              <a:srgbClr val="1E2E0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1E2E0C"/>
              </a:solidFill>
            </a:endParaRPr>
          </a:p>
        </p:txBody>
      </p:sp>
      <p:sp>
        <p:nvSpPr>
          <p:cNvPr id="9" name="Flowchart: Connector 8"/>
          <p:cNvSpPr/>
          <p:nvPr/>
        </p:nvSpPr>
        <p:spPr>
          <a:xfrm>
            <a:off x="4723337" y="2746989"/>
            <a:ext cx="100252" cy="95492"/>
          </a:xfrm>
          <a:prstGeom prst="flowChartConnector">
            <a:avLst/>
          </a:prstGeom>
          <a:noFill/>
          <a:ln w="28575">
            <a:solidFill>
              <a:srgbClr val="1E2E0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1E2E0C"/>
              </a:solidFill>
            </a:endParaRPr>
          </a:p>
        </p:txBody>
      </p:sp>
      <p:sp>
        <p:nvSpPr>
          <p:cNvPr id="55" name="Flowchart: Connector 54"/>
          <p:cNvSpPr/>
          <p:nvPr/>
        </p:nvSpPr>
        <p:spPr>
          <a:xfrm>
            <a:off x="5817752" y="3149835"/>
            <a:ext cx="100252" cy="95492"/>
          </a:xfrm>
          <a:prstGeom prst="flowChartConnector">
            <a:avLst/>
          </a:prstGeom>
          <a:noFill/>
          <a:ln w="28575">
            <a:solidFill>
              <a:srgbClr val="1E2E0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1E2E0C"/>
              </a:solidFill>
            </a:endParaRPr>
          </a:p>
        </p:txBody>
      </p:sp>
      <p:sp>
        <p:nvSpPr>
          <p:cNvPr id="57" name="TextBox 56"/>
          <p:cNvSpPr txBox="1"/>
          <p:nvPr/>
        </p:nvSpPr>
        <p:spPr>
          <a:xfrm>
            <a:off x="5659849" y="3228584"/>
            <a:ext cx="462499" cy="338554"/>
          </a:xfrm>
          <a:prstGeom prst="rect">
            <a:avLst/>
          </a:prstGeom>
          <a:noFill/>
        </p:spPr>
        <p:txBody>
          <a:bodyPr wrap="none" rtlCol="0">
            <a:spAutoFit/>
          </a:bodyPr>
          <a:lstStyle/>
          <a:p>
            <a:r>
              <a:rPr lang="en-US" sz="1600" dirty="0" smtClean="0"/>
              <a:t>Pre</a:t>
            </a:r>
            <a:endParaRPr lang="en-US" sz="1600" dirty="0"/>
          </a:p>
        </p:txBody>
      </p:sp>
      <p:cxnSp>
        <p:nvCxnSpPr>
          <p:cNvPr id="21" name="Straight Connector 20"/>
          <p:cNvCxnSpPr/>
          <p:nvPr/>
        </p:nvCxnSpPr>
        <p:spPr>
          <a:xfrm>
            <a:off x="4813054" y="2794735"/>
            <a:ext cx="1054824" cy="0"/>
          </a:xfrm>
          <a:prstGeom prst="line">
            <a:avLst/>
          </a:prstGeom>
          <a:ln w="28575">
            <a:solidFill>
              <a:srgbClr val="1E2E0C"/>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a:endCxn id="55" idx="0"/>
          </p:cNvCxnSpPr>
          <p:nvPr/>
        </p:nvCxnSpPr>
        <p:spPr>
          <a:xfrm>
            <a:off x="5867878" y="2794735"/>
            <a:ext cx="0" cy="355100"/>
          </a:xfrm>
          <a:prstGeom prst="line">
            <a:avLst/>
          </a:prstGeom>
          <a:ln w="28575">
            <a:solidFill>
              <a:srgbClr val="1E2E0C"/>
            </a:solidFill>
          </a:ln>
        </p:spPr>
        <p:style>
          <a:lnRef idx="1">
            <a:schemeClr val="accent1"/>
          </a:lnRef>
          <a:fillRef idx="0">
            <a:schemeClr val="accent1"/>
          </a:fillRef>
          <a:effectRef idx="0">
            <a:schemeClr val="accent1"/>
          </a:effectRef>
          <a:fontRef idx="minor">
            <a:schemeClr val="tx1"/>
          </a:fontRef>
        </p:style>
      </p:cxnSp>
      <p:sp>
        <p:nvSpPr>
          <p:cNvPr id="67" name="Pentagon 66"/>
          <p:cNvSpPr/>
          <p:nvPr/>
        </p:nvSpPr>
        <p:spPr>
          <a:xfrm>
            <a:off x="2910840" y="3524409"/>
            <a:ext cx="314960" cy="132762"/>
          </a:xfrm>
          <a:prstGeom prst="homePlate">
            <a:avLst/>
          </a:prstGeom>
          <a:noFill/>
          <a:ln w="28575">
            <a:solidFill>
              <a:srgbClr val="1E2E0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8" name="Straight Connector 67"/>
          <p:cNvCxnSpPr/>
          <p:nvPr/>
        </p:nvCxnSpPr>
        <p:spPr>
          <a:xfrm>
            <a:off x="3225800" y="2924469"/>
            <a:ext cx="910797" cy="0"/>
          </a:xfrm>
          <a:prstGeom prst="line">
            <a:avLst/>
          </a:prstGeom>
          <a:ln w="28575">
            <a:solidFill>
              <a:srgbClr val="1E2E0C"/>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3225800" y="3590790"/>
            <a:ext cx="2304046" cy="0"/>
          </a:xfrm>
          <a:prstGeom prst="line">
            <a:avLst/>
          </a:prstGeom>
          <a:ln w="28575">
            <a:solidFill>
              <a:srgbClr val="1E2E0C"/>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4978400" y="4189042"/>
            <a:ext cx="551446" cy="0"/>
          </a:xfrm>
          <a:prstGeom prst="line">
            <a:avLst/>
          </a:prstGeom>
          <a:ln w="28575">
            <a:solidFill>
              <a:srgbClr val="1E2E0C"/>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flipV="1">
            <a:off x="4978400" y="4189042"/>
            <a:ext cx="0" cy="382958"/>
          </a:xfrm>
          <a:prstGeom prst="line">
            <a:avLst/>
          </a:prstGeom>
          <a:ln w="28575">
            <a:solidFill>
              <a:srgbClr val="1E2E0C"/>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3585151" y="2719631"/>
            <a:ext cx="551446" cy="0"/>
          </a:xfrm>
          <a:prstGeom prst="line">
            <a:avLst/>
          </a:prstGeom>
          <a:ln w="28575">
            <a:solidFill>
              <a:srgbClr val="1E2E0C"/>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flipV="1">
            <a:off x="3597851" y="2336673"/>
            <a:ext cx="0" cy="382958"/>
          </a:xfrm>
          <a:prstGeom prst="line">
            <a:avLst/>
          </a:prstGeom>
          <a:ln w="28575">
            <a:solidFill>
              <a:srgbClr val="1E2E0C"/>
            </a:solidFill>
          </a:ln>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2823392" y="2598542"/>
            <a:ext cx="608154" cy="307777"/>
          </a:xfrm>
          <a:prstGeom prst="rect">
            <a:avLst/>
          </a:prstGeom>
          <a:noFill/>
        </p:spPr>
        <p:txBody>
          <a:bodyPr wrap="square" rtlCol="0">
            <a:spAutoFit/>
          </a:bodyPr>
          <a:lstStyle/>
          <a:p>
            <a:r>
              <a:rPr lang="en-US" sz="1400" dirty="0" smtClean="0">
                <a:solidFill>
                  <a:srgbClr val="1E2E0C"/>
                </a:solidFill>
              </a:rPr>
              <a:t>RST</a:t>
            </a:r>
            <a:endParaRPr lang="en-US" sz="1400" dirty="0">
              <a:solidFill>
                <a:srgbClr val="1E2E0C"/>
              </a:solidFill>
            </a:endParaRPr>
          </a:p>
        </p:txBody>
      </p:sp>
      <p:sp>
        <p:nvSpPr>
          <p:cNvPr id="75" name="TextBox 74"/>
          <p:cNvSpPr txBox="1"/>
          <p:nvPr/>
        </p:nvSpPr>
        <p:spPr>
          <a:xfrm>
            <a:off x="2885131" y="3235545"/>
            <a:ext cx="207332" cy="307777"/>
          </a:xfrm>
          <a:prstGeom prst="rect">
            <a:avLst/>
          </a:prstGeom>
          <a:noFill/>
        </p:spPr>
        <p:txBody>
          <a:bodyPr wrap="square" rtlCol="0">
            <a:spAutoFit/>
          </a:bodyPr>
          <a:lstStyle/>
          <a:p>
            <a:r>
              <a:rPr lang="en-US" sz="1400" dirty="0" smtClean="0">
                <a:solidFill>
                  <a:sysClr val="windowText" lastClr="000000"/>
                </a:solidFill>
              </a:rPr>
              <a:t>A</a:t>
            </a:r>
            <a:endParaRPr lang="en-US" dirty="0">
              <a:solidFill>
                <a:sysClr val="windowText" lastClr="000000"/>
              </a:solidFill>
            </a:endParaRPr>
          </a:p>
        </p:txBody>
      </p:sp>
      <p:cxnSp>
        <p:nvCxnSpPr>
          <p:cNvPr id="1029" name="Straight Connector 1028"/>
          <p:cNvCxnSpPr/>
          <p:nvPr/>
        </p:nvCxnSpPr>
        <p:spPr>
          <a:xfrm>
            <a:off x="2910840" y="3050390"/>
            <a:ext cx="950034" cy="0"/>
          </a:xfrm>
          <a:prstGeom prst="line">
            <a:avLst/>
          </a:prstGeom>
          <a:ln>
            <a:solidFill>
              <a:srgbClr val="1E2E0C"/>
            </a:solidFill>
          </a:ln>
        </p:spPr>
        <p:style>
          <a:lnRef idx="1">
            <a:schemeClr val="accent1"/>
          </a:lnRef>
          <a:fillRef idx="0">
            <a:schemeClr val="accent1"/>
          </a:fillRef>
          <a:effectRef idx="0">
            <a:schemeClr val="accent1"/>
          </a:effectRef>
          <a:fontRef idx="minor">
            <a:schemeClr val="tx1"/>
          </a:fontRef>
        </p:style>
      </p:cxnSp>
      <p:cxnSp>
        <p:nvCxnSpPr>
          <p:cNvPr id="1031" name="Curved Connector 1030"/>
          <p:cNvCxnSpPr/>
          <p:nvPr/>
        </p:nvCxnSpPr>
        <p:spPr>
          <a:xfrm>
            <a:off x="3855995" y="3052115"/>
            <a:ext cx="326146" cy="119821"/>
          </a:xfrm>
          <a:prstGeom prst="curvedConnector3">
            <a:avLst>
              <a:gd name="adj1" fmla="val 50000"/>
            </a:avLst>
          </a:prstGeom>
          <a:ln>
            <a:solidFill>
              <a:srgbClr val="1E2E0C"/>
            </a:solidFill>
          </a:ln>
        </p:spPr>
        <p:style>
          <a:lnRef idx="1">
            <a:schemeClr val="accent1"/>
          </a:lnRef>
          <a:fillRef idx="0">
            <a:schemeClr val="accent1"/>
          </a:fillRef>
          <a:effectRef idx="0">
            <a:schemeClr val="accent1"/>
          </a:effectRef>
          <a:fontRef idx="minor">
            <a:schemeClr val="tx1"/>
          </a:fontRef>
        </p:style>
      </p:cxnSp>
      <p:cxnSp>
        <p:nvCxnSpPr>
          <p:cNvPr id="1036" name="Curved Connector 1035"/>
          <p:cNvCxnSpPr/>
          <p:nvPr/>
        </p:nvCxnSpPr>
        <p:spPr>
          <a:xfrm flipV="1">
            <a:off x="4182141" y="2869432"/>
            <a:ext cx="984294" cy="304200"/>
          </a:xfrm>
          <a:prstGeom prst="curvedConnector3">
            <a:avLst/>
          </a:prstGeom>
          <a:ln>
            <a:solidFill>
              <a:srgbClr val="1E2E0C"/>
            </a:solidFill>
          </a:ln>
        </p:spPr>
        <p:style>
          <a:lnRef idx="1">
            <a:schemeClr val="accent1"/>
          </a:lnRef>
          <a:fillRef idx="0">
            <a:schemeClr val="accent1"/>
          </a:fillRef>
          <a:effectRef idx="0">
            <a:schemeClr val="accent1"/>
          </a:effectRef>
          <a:fontRef idx="minor">
            <a:schemeClr val="tx1"/>
          </a:fontRef>
        </p:style>
      </p:cxnSp>
      <p:cxnSp>
        <p:nvCxnSpPr>
          <p:cNvPr id="1038" name="Curved Connector 1037"/>
          <p:cNvCxnSpPr/>
          <p:nvPr/>
        </p:nvCxnSpPr>
        <p:spPr>
          <a:xfrm>
            <a:off x="5151984" y="2869523"/>
            <a:ext cx="658414" cy="209886"/>
          </a:xfrm>
          <a:prstGeom prst="curvedConnector3">
            <a:avLst>
              <a:gd name="adj1" fmla="val 98048"/>
            </a:avLst>
          </a:prstGeom>
          <a:ln>
            <a:solidFill>
              <a:srgbClr val="1E2E0C"/>
            </a:solidFill>
          </a:ln>
        </p:spPr>
        <p:style>
          <a:lnRef idx="1">
            <a:schemeClr val="accent1"/>
          </a:lnRef>
          <a:fillRef idx="0">
            <a:schemeClr val="accent1"/>
          </a:fillRef>
          <a:effectRef idx="0">
            <a:schemeClr val="accent1"/>
          </a:effectRef>
          <a:fontRef idx="minor">
            <a:schemeClr val="tx1"/>
          </a:fontRef>
        </p:style>
      </p:cxnSp>
      <p:cxnSp>
        <p:nvCxnSpPr>
          <p:cNvPr id="1052" name="Straight Arrow Connector 1051"/>
          <p:cNvCxnSpPr/>
          <p:nvPr/>
        </p:nvCxnSpPr>
        <p:spPr>
          <a:xfrm>
            <a:off x="5810398" y="3078013"/>
            <a:ext cx="14708" cy="48170"/>
          </a:xfrm>
          <a:prstGeom prst="straightConnector1">
            <a:avLst/>
          </a:prstGeom>
          <a:ln>
            <a:solidFill>
              <a:srgbClr val="1E2E0C"/>
            </a:solidFill>
            <a:tailEnd type="triangle"/>
          </a:ln>
        </p:spPr>
        <p:style>
          <a:lnRef idx="1">
            <a:schemeClr val="accent1"/>
          </a:lnRef>
          <a:fillRef idx="0">
            <a:schemeClr val="accent1"/>
          </a:fillRef>
          <a:effectRef idx="0">
            <a:schemeClr val="accent1"/>
          </a:effectRef>
          <a:fontRef idx="minor">
            <a:schemeClr val="tx1"/>
          </a:fontRef>
        </p:style>
      </p:cxnSp>
      <p:sp>
        <p:nvSpPr>
          <p:cNvPr id="1055" name="TextBox 1054"/>
          <p:cNvSpPr txBox="1"/>
          <p:nvPr/>
        </p:nvSpPr>
        <p:spPr>
          <a:xfrm>
            <a:off x="3643909" y="3102594"/>
            <a:ext cx="1689810" cy="276999"/>
          </a:xfrm>
          <a:prstGeom prst="rect">
            <a:avLst/>
          </a:prstGeom>
          <a:noFill/>
        </p:spPr>
        <p:txBody>
          <a:bodyPr wrap="square" rtlCol="0">
            <a:spAutoFit/>
          </a:bodyPr>
          <a:lstStyle/>
          <a:p>
            <a:r>
              <a:rPr lang="en-US" sz="1200" dirty="0">
                <a:solidFill>
                  <a:srgbClr val="FF0000"/>
                </a:solidFill>
              </a:rPr>
              <a:t>Asynchronous path</a:t>
            </a:r>
          </a:p>
        </p:txBody>
      </p:sp>
    </p:spTree>
    <p:extLst>
      <p:ext uri="{BB962C8B-B14F-4D97-AF65-F5344CB8AC3E}">
        <p14:creationId xmlns:p14="http://schemas.microsoft.com/office/powerpoint/2010/main" val="23834006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FF004B"/>
                </a:solidFill>
              </a:rPr>
              <a:t>3. Path delay calculation </a:t>
            </a:r>
            <a:endParaRPr lang="en-US" dirty="0">
              <a:solidFill>
                <a:srgbClr val="FF004B"/>
              </a:solidFill>
            </a:endParaRPr>
          </a:p>
        </p:txBody>
      </p:sp>
    </p:spTree>
    <p:extLst>
      <p:ext uri="{BB962C8B-B14F-4D97-AF65-F5344CB8AC3E}">
        <p14:creationId xmlns:p14="http://schemas.microsoft.com/office/powerpoint/2010/main" val="3021547906"/>
      </p:ext>
    </p:extLst>
  </p:cSld>
  <p:clrMapOvr>
    <a:masterClrMapping/>
  </p:clrMapOvr>
  <p:timing>
    <p:tnLst>
      <p:par>
        <p:cTn id="1" dur="indefinite" restart="never" nodeType="tmRoot"/>
      </p:par>
    </p:tnLst>
  </p:timing>
</p:sld>
</file>

<file path=ppt/theme/theme1.xml><?xml version="1.0" encoding="utf-8"?>
<a:theme xmlns:a="http://schemas.openxmlformats.org/drawingml/2006/main" name="Faraday template">
  <a:themeElements>
    <a:clrScheme name="Faraday template">
      <a:dk1>
        <a:srgbClr val="545454"/>
      </a:dk1>
      <a:lt1>
        <a:srgbClr val="FFFFFF"/>
      </a:lt1>
      <a:dk2>
        <a:srgbClr val="777777"/>
      </a:dk2>
      <a:lt2>
        <a:srgbClr val="FFFFFF"/>
      </a:lt2>
      <a:accent1>
        <a:srgbClr val="0090D2"/>
      </a:accent1>
      <a:accent2>
        <a:srgbClr val="21C0FF"/>
      </a:accent2>
      <a:accent3>
        <a:srgbClr val="81DBFF"/>
      </a:accent3>
      <a:accent4>
        <a:srgbClr val="BE0037"/>
      </a:accent4>
      <a:accent5>
        <a:srgbClr val="0068A2"/>
      </a:accent5>
      <a:accent6>
        <a:srgbClr val="0698BA"/>
      </a:accent6>
      <a:hlink>
        <a:srgbClr val="3F3F3F"/>
      </a:hlink>
      <a:folHlink>
        <a:srgbClr val="3F3F3F"/>
      </a:folHlink>
    </a:clrScheme>
    <a:fontScheme name="UBS">
      <a:majorFont>
        <a:latin typeface="Calibri"/>
        <a:ea typeface="微軟正黑體"/>
        <a:cs typeface=""/>
      </a:majorFont>
      <a:minorFont>
        <a:latin typeface="Calibri"/>
        <a:ea typeface="微軟正黑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86365</TotalTime>
  <Words>1554</Words>
  <Application>Microsoft Office PowerPoint</Application>
  <PresentationFormat>On-screen Show (4:3)</PresentationFormat>
  <Paragraphs>273</Paragraphs>
  <Slides>53</Slides>
  <Notes>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53</vt:i4>
      </vt:variant>
    </vt:vector>
  </HeadingPairs>
  <TitlesOfParts>
    <vt:vector size="64" baseType="lpstr">
      <vt:lpstr>微軟正黑體</vt:lpstr>
      <vt:lpstr>Arial</vt:lpstr>
      <vt:lpstr>Calibri</vt:lpstr>
      <vt:lpstr>Calibri (Body)</vt:lpstr>
      <vt:lpstr>Cambria Math</vt:lpstr>
      <vt:lpstr>Century Gothic</vt:lpstr>
      <vt:lpstr>新細明體</vt:lpstr>
      <vt:lpstr>Times New Roman</vt:lpstr>
      <vt:lpstr>Wingdings</vt:lpstr>
      <vt:lpstr>華康中黑體</vt:lpstr>
      <vt:lpstr>Faraday template</vt:lpstr>
      <vt:lpstr>Outline Topic: Static timing analysis.</vt:lpstr>
      <vt:lpstr>1. What is STA?</vt:lpstr>
      <vt:lpstr>PowerPoint Presentation</vt:lpstr>
      <vt:lpstr>2. Timing path</vt:lpstr>
      <vt:lpstr>PowerPoint Presentation</vt:lpstr>
      <vt:lpstr>PowerPoint Presentation</vt:lpstr>
      <vt:lpstr>PowerPoint Presentation</vt:lpstr>
      <vt:lpstr>PowerPoint Presentation</vt:lpstr>
      <vt:lpstr>3. Path delay calculation </vt:lpstr>
      <vt:lpstr>PowerPoint Presentation</vt:lpstr>
      <vt:lpstr>PowerPoint Presentation</vt:lpstr>
      <vt:lpstr>PowerPoint Presentation</vt:lpstr>
      <vt:lpstr>4. Setup Time, Hold Time</vt:lpstr>
      <vt:lpstr>4. Setup time, Hold time</vt:lpstr>
      <vt:lpstr>4.1. Setup Time and Hold Time </vt:lpstr>
      <vt:lpstr>4.1. Setup Time and Hold Time </vt:lpstr>
      <vt:lpstr>4.2. Setup Time and Hold Time </vt:lpstr>
      <vt:lpstr>4.2. Setup Time Check </vt:lpstr>
      <vt:lpstr>4.2. Setup Time Check </vt:lpstr>
      <vt:lpstr>4.2. Setup Time Check </vt:lpstr>
      <vt:lpstr>4.2. Setup Time Check </vt:lpstr>
      <vt:lpstr>4.3. Hold Time Check </vt:lpstr>
      <vt:lpstr>4.3. Hold Time Check </vt:lpstr>
      <vt:lpstr>4.3. Hold Time Check </vt:lpstr>
      <vt:lpstr>4.3. Hold Time Check </vt:lpstr>
      <vt:lpstr>4.4. Timing Violation </vt:lpstr>
      <vt:lpstr>5. Timing derate</vt:lpstr>
      <vt:lpstr>5. Timing derate</vt:lpstr>
      <vt:lpstr>5.1. OCV</vt:lpstr>
      <vt:lpstr>5.2. AOCV</vt:lpstr>
      <vt:lpstr>5.3. CPPR (Common Path Pessimism Removal)</vt:lpstr>
      <vt:lpstr>4.3. CPPR</vt:lpstr>
      <vt:lpstr>5.4. Worst case  </vt:lpstr>
      <vt:lpstr>6. Reading timing report</vt:lpstr>
      <vt:lpstr>6. Read timing report</vt:lpstr>
      <vt:lpstr>6. Read timing report</vt:lpstr>
      <vt:lpstr>6. Read timing report</vt:lpstr>
      <vt:lpstr>6. Read timing report</vt:lpstr>
      <vt:lpstr>6. Read timing report</vt:lpstr>
      <vt:lpstr>6. Read timing report</vt:lpstr>
      <vt:lpstr>7. Fix violation</vt:lpstr>
      <vt:lpstr>7.1. Fix setup time violation</vt:lpstr>
      <vt:lpstr>7.1. Fix setup time violation</vt:lpstr>
      <vt:lpstr>7.1. Fix setup time violation</vt:lpstr>
      <vt:lpstr>7.1. Fix setup time violation</vt:lpstr>
      <vt:lpstr>7.1. Fix setup time violation</vt:lpstr>
      <vt:lpstr>7.1. Fix setup time violation</vt:lpstr>
      <vt:lpstr>7.2. Fix hold time violation</vt:lpstr>
      <vt:lpstr>7.2. Fix hold time violation</vt:lpstr>
      <vt:lpstr>7.2. Fix hold time violation</vt:lpstr>
      <vt:lpstr>PowerPoint Presentation</vt:lpstr>
      <vt:lpstr>7. Q&amp;A</vt:lpstr>
      <vt:lpstr>PowerPoint Presentation</vt:lpstr>
    </vt:vector>
  </TitlesOfParts>
  <Company>Faraday-Tech</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phamdanglong@faraday-tech.com</dc:creator>
  <cp:lastModifiedBy>Trixie Nguyen (Nguyen Le Nguyen Trang)</cp:lastModifiedBy>
  <cp:revision>4279</cp:revision>
  <cp:lastPrinted>2015-08-06T11:04:11Z</cp:lastPrinted>
  <dcterms:created xsi:type="dcterms:W3CDTF">2012-12-17T03:20:11Z</dcterms:created>
  <dcterms:modified xsi:type="dcterms:W3CDTF">2022-04-04T08:35:12Z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ies>
</file>