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754" r:id="rId1"/>
  </p:sldMasterIdLst>
  <p:notesMasterIdLst>
    <p:notesMasterId r:id="rId16"/>
  </p:notesMasterIdLst>
  <p:handoutMasterIdLst>
    <p:handoutMasterId r:id="rId17"/>
  </p:handoutMasterIdLst>
  <p:sldIdLst>
    <p:sldId id="1705" r:id="rId2"/>
    <p:sldId id="1777" r:id="rId3"/>
    <p:sldId id="1778" r:id="rId4"/>
    <p:sldId id="1779" r:id="rId5"/>
    <p:sldId id="1780" r:id="rId6"/>
    <p:sldId id="1781" r:id="rId7"/>
    <p:sldId id="1782" r:id="rId8"/>
    <p:sldId id="1783" r:id="rId9"/>
    <p:sldId id="1784" r:id="rId10"/>
    <p:sldId id="1785" r:id="rId11"/>
    <p:sldId id="1786" r:id="rId12"/>
    <p:sldId id="1787" r:id="rId13"/>
    <p:sldId id="1709" r:id="rId14"/>
    <p:sldId id="1708" r:id="rId15"/>
  </p:sldIdLst>
  <p:sldSz cx="12192000" cy="6858000"/>
  <p:notesSz cx="7104063"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p:clrMru>
    <a:srgbClr val="006EFF"/>
    <a:srgbClr val="545454"/>
    <a:srgbClr val="99FF33"/>
    <a:srgbClr val="DDEBF7"/>
    <a:srgbClr val="E2EFDA"/>
    <a:srgbClr val="99FFCC"/>
    <a:srgbClr val="0000FF"/>
    <a:srgbClr val="646EFF"/>
    <a:srgbClr val="6C83FC"/>
    <a:srgbClr val="6877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86163" autoAdjust="0"/>
  </p:normalViewPr>
  <p:slideViewPr>
    <p:cSldViewPr snapToGrid="0">
      <p:cViewPr varScale="1">
        <p:scale>
          <a:sx n="99" d="100"/>
          <a:sy n="99" d="100"/>
        </p:scale>
        <p:origin x="1200" y="72"/>
      </p:cViewPr>
      <p:guideLst>
        <p:guide orient="horz" pos="1056"/>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48" d="100"/>
          <a:sy n="48" d="100"/>
        </p:scale>
        <p:origin x="2024" y="48"/>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2" y="1"/>
            <a:ext cx="3079071" cy="512081"/>
          </a:xfrm>
          <a:prstGeom prst="rect">
            <a:avLst/>
          </a:prstGeom>
        </p:spPr>
        <p:txBody>
          <a:bodyPr vert="horz" lIns="97200" tIns="48599" rIns="97200" bIns="48599" rtlCol="0"/>
          <a:lstStyle>
            <a:lvl1pPr algn="l">
              <a:defRPr sz="1300"/>
            </a:lvl1pPr>
          </a:lstStyle>
          <a:p>
            <a:endParaRPr lang="zh-TW" altLang="en-US"/>
          </a:p>
        </p:txBody>
      </p:sp>
      <p:sp>
        <p:nvSpPr>
          <p:cNvPr id="3" name="日期版面配置區 2"/>
          <p:cNvSpPr>
            <a:spLocks noGrp="1"/>
          </p:cNvSpPr>
          <p:nvPr>
            <p:ph type="dt" sz="quarter" idx="1"/>
          </p:nvPr>
        </p:nvSpPr>
        <p:spPr>
          <a:xfrm>
            <a:off x="4023385" y="1"/>
            <a:ext cx="3079071" cy="512081"/>
          </a:xfrm>
          <a:prstGeom prst="rect">
            <a:avLst/>
          </a:prstGeom>
        </p:spPr>
        <p:txBody>
          <a:bodyPr vert="horz" lIns="97200" tIns="48599" rIns="97200" bIns="48599" rtlCol="0"/>
          <a:lstStyle>
            <a:lvl1pPr algn="r">
              <a:defRPr sz="1300"/>
            </a:lvl1pPr>
          </a:lstStyle>
          <a:p>
            <a:fld id="{253EB501-4AA8-44E6-A0F3-7F4F8817B213}" type="datetimeFigureOut">
              <a:rPr lang="zh-TW" altLang="en-US" smtClean="0"/>
              <a:t>2024/8/16</a:t>
            </a:fld>
            <a:endParaRPr lang="zh-TW" altLang="en-US"/>
          </a:p>
        </p:txBody>
      </p:sp>
      <p:sp>
        <p:nvSpPr>
          <p:cNvPr id="4" name="頁尾版面配置區 3"/>
          <p:cNvSpPr>
            <a:spLocks noGrp="1"/>
          </p:cNvSpPr>
          <p:nvPr>
            <p:ph type="ftr" sz="quarter" idx="2"/>
          </p:nvPr>
        </p:nvSpPr>
        <p:spPr>
          <a:xfrm>
            <a:off x="2" y="9720785"/>
            <a:ext cx="3079071" cy="512081"/>
          </a:xfrm>
          <a:prstGeom prst="rect">
            <a:avLst/>
          </a:prstGeom>
        </p:spPr>
        <p:txBody>
          <a:bodyPr vert="horz" lIns="97200" tIns="48599" rIns="97200" bIns="48599" rtlCol="0" anchor="b"/>
          <a:lstStyle>
            <a:lvl1pPr algn="l">
              <a:defRPr sz="1300"/>
            </a:lvl1pPr>
          </a:lstStyle>
          <a:p>
            <a:endParaRPr lang="zh-TW" altLang="en-US"/>
          </a:p>
        </p:txBody>
      </p:sp>
      <p:sp>
        <p:nvSpPr>
          <p:cNvPr id="5" name="投影片編號版面配置區 4"/>
          <p:cNvSpPr>
            <a:spLocks noGrp="1"/>
          </p:cNvSpPr>
          <p:nvPr>
            <p:ph type="sldNum" sz="quarter" idx="3"/>
          </p:nvPr>
        </p:nvSpPr>
        <p:spPr>
          <a:xfrm>
            <a:off x="4023385" y="9720785"/>
            <a:ext cx="3079071" cy="512081"/>
          </a:xfrm>
          <a:prstGeom prst="rect">
            <a:avLst/>
          </a:prstGeom>
        </p:spPr>
        <p:txBody>
          <a:bodyPr vert="horz" lIns="97200" tIns="48599" rIns="97200" bIns="48599" rtlCol="0" anchor="b"/>
          <a:lstStyle>
            <a:lvl1pPr algn="r">
              <a:defRPr sz="1300"/>
            </a:lvl1pPr>
          </a:lstStyle>
          <a:p>
            <a:fld id="{0A874531-A72D-405F-823F-CF126A4FAEE5}" type="slidenum">
              <a:rPr lang="zh-TW" altLang="en-US" smtClean="0"/>
              <a:t>‹#›</a:t>
            </a:fld>
            <a:endParaRPr lang="zh-TW" altLang="en-US"/>
          </a:p>
        </p:txBody>
      </p:sp>
    </p:spTree>
    <p:extLst>
      <p:ext uri="{BB962C8B-B14F-4D97-AF65-F5344CB8AC3E}">
        <p14:creationId xmlns:p14="http://schemas.microsoft.com/office/powerpoint/2010/main" val="936765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3078427" cy="511731"/>
          </a:xfrm>
          <a:prstGeom prst="rect">
            <a:avLst/>
          </a:prstGeom>
        </p:spPr>
        <p:txBody>
          <a:bodyPr vert="horz" lIns="99045" tIns="49523" rIns="99045" bIns="49523" rtlCol="0"/>
          <a:lstStyle>
            <a:lvl1pPr algn="l">
              <a:defRPr sz="1300"/>
            </a:lvl1pPr>
          </a:lstStyle>
          <a:p>
            <a:endParaRPr lang="zh-TW" altLang="en-US"/>
          </a:p>
        </p:txBody>
      </p:sp>
      <p:sp>
        <p:nvSpPr>
          <p:cNvPr id="3" name="日期版面配置區 2"/>
          <p:cNvSpPr>
            <a:spLocks noGrp="1"/>
          </p:cNvSpPr>
          <p:nvPr>
            <p:ph type="dt" idx="1"/>
          </p:nvPr>
        </p:nvSpPr>
        <p:spPr>
          <a:xfrm>
            <a:off x="4023993" y="1"/>
            <a:ext cx="3078427" cy="511731"/>
          </a:xfrm>
          <a:prstGeom prst="rect">
            <a:avLst/>
          </a:prstGeom>
        </p:spPr>
        <p:txBody>
          <a:bodyPr vert="horz" lIns="99045" tIns="49523" rIns="99045" bIns="49523" rtlCol="0"/>
          <a:lstStyle>
            <a:lvl1pPr algn="r">
              <a:defRPr sz="1300"/>
            </a:lvl1pPr>
          </a:lstStyle>
          <a:p>
            <a:fld id="{7F90FBF4-500E-458C-9DD9-F6657EAE5B12}" type="datetimeFigureOut">
              <a:rPr lang="zh-TW" altLang="en-US" smtClean="0"/>
              <a:t>2024/8/16</a:t>
            </a:fld>
            <a:endParaRPr lang="zh-TW" altLang="en-US"/>
          </a:p>
        </p:txBody>
      </p:sp>
      <p:sp>
        <p:nvSpPr>
          <p:cNvPr id="4" name="投影片圖像版面配置區 3"/>
          <p:cNvSpPr>
            <a:spLocks noGrp="1" noRot="1" noChangeAspect="1"/>
          </p:cNvSpPr>
          <p:nvPr>
            <p:ph type="sldImg" idx="2"/>
          </p:nvPr>
        </p:nvSpPr>
        <p:spPr>
          <a:xfrm>
            <a:off x="141288" y="766763"/>
            <a:ext cx="6821487" cy="3838575"/>
          </a:xfrm>
          <a:prstGeom prst="rect">
            <a:avLst/>
          </a:prstGeom>
          <a:noFill/>
          <a:ln w="12700">
            <a:solidFill>
              <a:prstClr val="black"/>
            </a:solidFill>
          </a:ln>
        </p:spPr>
        <p:txBody>
          <a:bodyPr vert="horz" lIns="99045" tIns="49523" rIns="99045" bIns="49523" rtlCol="0" anchor="ctr"/>
          <a:lstStyle/>
          <a:p>
            <a:endParaRPr lang="zh-TW" altLang="en-US"/>
          </a:p>
        </p:txBody>
      </p:sp>
      <p:sp>
        <p:nvSpPr>
          <p:cNvPr id="5" name="備忘稿版面配置區 4"/>
          <p:cNvSpPr>
            <a:spLocks noGrp="1"/>
          </p:cNvSpPr>
          <p:nvPr>
            <p:ph type="body" sz="quarter" idx="3"/>
          </p:nvPr>
        </p:nvSpPr>
        <p:spPr>
          <a:xfrm>
            <a:off x="710407" y="4861441"/>
            <a:ext cx="5683250" cy="4605576"/>
          </a:xfrm>
          <a:prstGeom prst="rect">
            <a:avLst/>
          </a:prstGeom>
        </p:spPr>
        <p:txBody>
          <a:bodyPr vert="horz" lIns="99045" tIns="49523" rIns="99045" bIns="49523"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721106"/>
            <a:ext cx="3078427" cy="511731"/>
          </a:xfrm>
          <a:prstGeom prst="rect">
            <a:avLst/>
          </a:prstGeom>
        </p:spPr>
        <p:txBody>
          <a:bodyPr vert="horz" lIns="99045" tIns="49523" rIns="99045" bIns="49523"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3993" y="9721106"/>
            <a:ext cx="3078427" cy="511731"/>
          </a:xfrm>
          <a:prstGeom prst="rect">
            <a:avLst/>
          </a:prstGeom>
        </p:spPr>
        <p:txBody>
          <a:bodyPr vert="horz" lIns="99045" tIns="49523" rIns="99045" bIns="49523" rtlCol="0" anchor="b"/>
          <a:lstStyle>
            <a:lvl1pPr algn="r">
              <a:defRPr sz="1300"/>
            </a:lvl1pPr>
          </a:lstStyle>
          <a:p>
            <a:fld id="{06927009-C44B-487B-BF54-BA289DEBE3EB}" type="slidenum">
              <a:rPr lang="zh-TW" altLang="en-US" smtClean="0"/>
              <a:t>‹#›</a:t>
            </a:fld>
            <a:endParaRPr lang="zh-TW" altLang="en-US"/>
          </a:p>
        </p:txBody>
      </p:sp>
    </p:spTree>
    <p:extLst>
      <p:ext uri="{BB962C8B-B14F-4D97-AF65-F5344CB8AC3E}">
        <p14:creationId xmlns:p14="http://schemas.microsoft.com/office/powerpoint/2010/main" val="201577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3</a:t>
            </a:fld>
            <a:endParaRPr lang="zh-TW" altLang="en-US"/>
          </a:p>
        </p:txBody>
      </p:sp>
    </p:spTree>
    <p:extLst>
      <p:ext uri="{BB962C8B-B14F-4D97-AF65-F5344CB8AC3E}">
        <p14:creationId xmlns:p14="http://schemas.microsoft.com/office/powerpoint/2010/main" val="977563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4</a:t>
            </a:fld>
            <a:endParaRPr lang="zh-TW" altLang="en-US"/>
          </a:p>
        </p:txBody>
      </p:sp>
    </p:spTree>
    <p:extLst>
      <p:ext uri="{BB962C8B-B14F-4D97-AF65-F5344CB8AC3E}">
        <p14:creationId xmlns:p14="http://schemas.microsoft.com/office/powerpoint/2010/main" val="3034403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6</a:t>
            </a:fld>
            <a:endParaRPr lang="zh-TW" altLang="en-US"/>
          </a:p>
        </p:txBody>
      </p:sp>
    </p:spTree>
    <p:extLst>
      <p:ext uri="{BB962C8B-B14F-4D97-AF65-F5344CB8AC3E}">
        <p14:creationId xmlns:p14="http://schemas.microsoft.com/office/powerpoint/2010/main" val="1694933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7</a:t>
            </a:fld>
            <a:endParaRPr lang="zh-TW" altLang="en-US"/>
          </a:p>
        </p:txBody>
      </p:sp>
    </p:spTree>
    <p:extLst>
      <p:ext uri="{BB962C8B-B14F-4D97-AF65-F5344CB8AC3E}">
        <p14:creationId xmlns:p14="http://schemas.microsoft.com/office/powerpoint/2010/main" val="20951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8</a:t>
            </a:fld>
            <a:endParaRPr lang="zh-TW" altLang="en-US"/>
          </a:p>
        </p:txBody>
      </p:sp>
    </p:spTree>
    <p:extLst>
      <p:ext uri="{BB962C8B-B14F-4D97-AF65-F5344CB8AC3E}">
        <p14:creationId xmlns:p14="http://schemas.microsoft.com/office/powerpoint/2010/main" val="1752979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9</a:t>
            </a:fld>
            <a:endParaRPr lang="zh-TW" altLang="en-US"/>
          </a:p>
        </p:txBody>
      </p:sp>
    </p:spTree>
    <p:extLst>
      <p:ext uri="{BB962C8B-B14F-4D97-AF65-F5344CB8AC3E}">
        <p14:creationId xmlns:p14="http://schemas.microsoft.com/office/powerpoint/2010/main" val="4272316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10</a:t>
            </a:fld>
            <a:endParaRPr lang="zh-TW" altLang="en-US"/>
          </a:p>
        </p:txBody>
      </p:sp>
    </p:spTree>
    <p:extLst>
      <p:ext uri="{BB962C8B-B14F-4D97-AF65-F5344CB8AC3E}">
        <p14:creationId xmlns:p14="http://schemas.microsoft.com/office/powerpoint/2010/main" val="2873601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11</a:t>
            </a:fld>
            <a:endParaRPr lang="zh-TW" altLang="en-US"/>
          </a:p>
        </p:txBody>
      </p:sp>
    </p:spTree>
    <p:extLst>
      <p:ext uri="{BB962C8B-B14F-4D97-AF65-F5344CB8AC3E}">
        <p14:creationId xmlns:p14="http://schemas.microsoft.com/office/powerpoint/2010/main" val="159067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12</a:t>
            </a:fld>
            <a:endParaRPr lang="zh-TW" altLang="en-US"/>
          </a:p>
        </p:txBody>
      </p:sp>
    </p:spTree>
    <p:extLst>
      <p:ext uri="{BB962C8B-B14F-4D97-AF65-F5344CB8AC3E}">
        <p14:creationId xmlns:p14="http://schemas.microsoft.com/office/powerpoint/2010/main" val="13127049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pic>
        <p:nvPicPr>
          <p:cNvPr id="3" name="圖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字版面配置區 2"/>
          <p:cNvSpPr>
            <a:spLocks noGrp="1"/>
          </p:cNvSpPr>
          <p:nvPr>
            <p:ph type="body" idx="1"/>
          </p:nvPr>
        </p:nvSpPr>
        <p:spPr>
          <a:xfrm>
            <a:off x="1149733" y="4014935"/>
            <a:ext cx="6960000" cy="1080000"/>
          </a:xfrm>
          <a:prstGeom prst="rect">
            <a:avLst/>
          </a:prstGeom>
        </p:spPr>
        <p:txBody>
          <a:bodyPr anchor="t">
            <a:normAutofit/>
          </a:bodyPr>
          <a:lstStyle>
            <a:lvl1pPr marL="0" indent="0" algn="l">
              <a:buNone/>
              <a:defRPr sz="2800" baseline="0">
                <a:solidFill>
                  <a:schemeClr val="bg1"/>
                </a:solidFill>
                <a:latin typeface="Calibri" panose="020F0502020204030204" pitchFamily="34" charset="0"/>
                <a:ea typeface="微軟正黑體"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dirty="0" smtClean="0"/>
              <a:t>按一下以編輯母片文字樣式</a:t>
            </a:r>
          </a:p>
        </p:txBody>
      </p:sp>
      <p:sp>
        <p:nvSpPr>
          <p:cNvPr id="5" name="標題 1"/>
          <p:cNvSpPr>
            <a:spLocks noGrp="1"/>
          </p:cNvSpPr>
          <p:nvPr>
            <p:ph type="ctrTitle"/>
          </p:nvPr>
        </p:nvSpPr>
        <p:spPr>
          <a:xfrm>
            <a:off x="1149733" y="2854313"/>
            <a:ext cx="6960000" cy="1080000"/>
          </a:xfrm>
          <a:prstGeom prst="rect">
            <a:avLst/>
          </a:prstGeom>
        </p:spPr>
        <p:txBody>
          <a:bodyPr anchor="t">
            <a:noAutofit/>
          </a:bodyPr>
          <a:lstStyle>
            <a:lvl1pPr algn="l">
              <a:defRPr sz="3200" b="1" baseline="0">
                <a:solidFill>
                  <a:schemeClr val="bg1"/>
                </a:solidFill>
                <a:latin typeface="Calibri" panose="020F0502020204030204" pitchFamily="34" charset="0"/>
                <a:ea typeface="微軟正黑體" panose="020B0604030504040204" pitchFamily="34" charset="-120"/>
              </a:defRPr>
            </a:lvl1pPr>
          </a:lstStyle>
          <a:p>
            <a:r>
              <a:rPr lang="zh-TW" altLang="en-US" dirty="0" smtClean="0"/>
              <a:t>按一下以編輯母片標題樣式</a:t>
            </a:r>
            <a:endParaRPr lang="zh-TW" altLang="en-US" dirty="0"/>
          </a:p>
        </p:txBody>
      </p:sp>
      <p:sp>
        <p:nvSpPr>
          <p:cNvPr id="6" name="文字方塊 5"/>
          <p:cNvSpPr txBox="1"/>
          <p:nvPr userDrawn="1"/>
        </p:nvSpPr>
        <p:spPr>
          <a:xfrm>
            <a:off x="10568297" y="6380955"/>
            <a:ext cx="966290" cy="276999"/>
          </a:xfrm>
          <a:prstGeom prst="rect">
            <a:avLst/>
          </a:prstGeom>
          <a:noFill/>
        </p:spPr>
        <p:txBody>
          <a:bodyPr wrap="none" rtlCol="0">
            <a:spAutoFit/>
          </a:bodyPr>
          <a:lstStyle/>
          <a:p>
            <a:r>
              <a:rPr lang="en-US" altLang="zh-TW" sz="1200" b="1" kern="1200" dirty="0" smtClean="0">
                <a:solidFill>
                  <a:schemeClr val="bg1">
                    <a:alpha val="45000"/>
                  </a:schemeClr>
                </a:solidFill>
                <a:effectLst/>
                <a:latin typeface="Calibri" panose="020F0502020204030204" pitchFamily="34" charset="0"/>
                <a:ea typeface="+mn-ea"/>
                <a:cs typeface="Calibri" panose="020F0502020204030204" pitchFamily="34" charset="0"/>
              </a:rPr>
              <a:t>Confidential</a:t>
            </a:r>
            <a:endParaRPr lang="zh-TW" altLang="en-US" sz="1200" b="1" dirty="0">
              <a:solidFill>
                <a:schemeClr val="bg1">
                  <a:alpha val="45000"/>
                </a:schemeClr>
              </a:solidFill>
              <a:latin typeface="Calibri" panose="020F0502020204030204" pitchFamily="34" charset="0"/>
              <a:cs typeface="Calibri" panose="020F0502020204030204" pitchFamily="34" charset="0"/>
            </a:endParaRPr>
          </a:p>
        </p:txBody>
      </p:sp>
      <p:pic>
        <p:nvPicPr>
          <p:cNvPr id="7" name="圖片 6"/>
          <p:cNvPicPr>
            <a:picLocks noChangeAspect="1"/>
          </p:cNvPicPr>
          <p:nvPr userDrawn="1"/>
        </p:nvPicPr>
        <p:blipFill>
          <a:blip r:embed="rId3"/>
          <a:stretch>
            <a:fillRect/>
          </a:stretch>
        </p:blipFill>
        <p:spPr>
          <a:xfrm>
            <a:off x="1295312" y="5696259"/>
            <a:ext cx="2778189" cy="648437"/>
          </a:xfrm>
          <a:prstGeom prst="rect">
            <a:avLst/>
          </a:prstGeom>
        </p:spPr>
      </p:pic>
    </p:spTree>
    <p:extLst>
      <p:ext uri="{BB962C8B-B14F-4D97-AF65-F5344CB8AC3E}">
        <p14:creationId xmlns:p14="http://schemas.microsoft.com/office/powerpoint/2010/main" val="255373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4" name="標題 2"/>
          <p:cNvSpPr>
            <a:spLocks noGrp="1"/>
          </p:cNvSpPr>
          <p:nvPr>
            <p:ph type="title"/>
          </p:nvPr>
        </p:nvSpPr>
        <p:spPr>
          <a:xfrm>
            <a:off x="2286000" y="443271"/>
            <a:ext cx="8880000" cy="781095"/>
          </a:xfrm>
          <a:prstGeom prst="rect">
            <a:avLst/>
          </a:prstGeom>
        </p:spPr>
        <p:txBody>
          <a:bodyPr/>
          <a:lstStyle>
            <a:lvl1pPr algn="l">
              <a:defRPr lang="zh-TW" altLang="en-US" sz="3600" b="1" kern="1200" baseline="0" dirty="0">
                <a:solidFill>
                  <a:srgbClr val="006EFF"/>
                </a:solidFill>
                <a:latin typeface="Calibri" panose="020F0502020204030204" pitchFamily="34" charset="0"/>
                <a:ea typeface="微軟正黑體" panose="020B0604030504040204" pitchFamily="34" charset="-120"/>
                <a:cs typeface="+mj-cs"/>
              </a:defRPr>
            </a:lvl1pPr>
          </a:lstStyle>
          <a:p>
            <a:r>
              <a:rPr lang="zh-TW" altLang="en-US" dirty="0" smtClean="0"/>
              <a:t>按一下以編輯母片標題樣式</a:t>
            </a:r>
            <a:endParaRPr lang="zh-TW" altLang="en-US" dirty="0"/>
          </a:p>
        </p:txBody>
      </p:sp>
      <p:pic>
        <p:nvPicPr>
          <p:cNvPr id="5" name="圖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397968" cy="1896020"/>
          </a:xfrm>
          <a:prstGeom prst="rect">
            <a:avLst/>
          </a:prstGeom>
        </p:spPr>
      </p:pic>
      <p:pic>
        <p:nvPicPr>
          <p:cNvPr id="6" name="圖片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16557" y="6089838"/>
            <a:ext cx="975444" cy="768163"/>
          </a:xfrm>
          <a:prstGeom prst="rect">
            <a:avLst/>
          </a:prstGeom>
        </p:spPr>
      </p:pic>
      <p:sp>
        <p:nvSpPr>
          <p:cNvPr id="7" name="Text Box 15"/>
          <p:cNvSpPr txBox="1">
            <a:spLocks noChangeArrowheads="1"/>
          </p:cNvSpPr>
          <p:nvPr userDrawn="1"/>
        </p:nvSpPr>
        <p:spPr bwMode="auto">
          <a:xfrm>
            <a:off x="11519496" y="6388908"/>
            <a:ext cx="67250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chemeClr val="bg1"/>
                </a:solidFill>
                <a:ea typeface="華康中黑體" pitchFamily="49" charset="-120"/>
              </a:rPr>
              <a:pPr algn="l"/>
              <a:t>‹#›</a:t>
            </a:fld>
            <a:endParaRPr lang="en-US" altLang="zh-TW" sz="1000" b="1" dirty="0">
              <a:solidFill>
                <a:schemeClr val="bg1"/>
              </a:solidFill>
              <a:ea typeface="華康中黑體" pitchFamily="49" charset="-120"/>
            </a:endParaRPr>
          </a:p>
        </p:txBody>
      </p:sp>
      <p:sp>
        <p:nvSpPr>
          <p:cNvPr id="8" name="文字方塊 7"/>
          <p:cNvSpPr txBox="1"/>
          <p:nvPr userDrawn="1"/>
        </p:nvSpPr>
        <p:spPr>
          <a:xfrm>
            <a:off x="344258" y="6372319"/>
            <a:ext cx="966290" cy="276999"/>
          </a:xfrm>
          <a:prstGeom prst="rect">
            <a:avLst/>
          </a:prstGeom>
          <a:noFill/>
        </p:spPr>
        <p:txBody>
          <a:bodyPr wrap="none" rtlCol="0">
            <a:spAutoFit/>
          </a:bodyPr>
          <a:lstStyle/>
          <a:p>
            <a:r>
              <a:rPr lang="en-US" altLang="zh-TW" sz="1200" b="1" kern="1200" dirty="0" smtClean="0">
                <a:solidFill>
                  <a:schemeClr val="tx2">
                    <a:alpha val="45000"/>
                  </a:schemeClr>
                </a:solidFill>
                <a:effectLst/>
                <a:latin typeface="Calibri" panose="020F0502020204030204" pitchFamily="34" charset="0"/>
                <a:ea typeface="+mn-ea"/>
                <a:cs typeface="Calibri" panose="020F0502020204030204" pitchFamily="34" charset="0"/>
              </a:rPr>
              <a:t>Confidential</a:t>
            </a:r>
            <a:endParaRPr lang="zh-TW" altLang="en-US" sz="1200" b="1" dirty="0">
              <a:solidFill>
                <a:schemeClr val="tx2">
                  <a:alpha val="4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83375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訂版面配置">
    <p:spTree>
      <p:nvGrpSpPr>
        <p:cNvPr id="1" name=""/>
        <p:cNvGrpSpPr/>
        <p:nvPr/>
      </p:nvGrpSpPr>
      <p:grpSpPr>
        <a:xfrm>
          <a:off x="0" y="0"/>
          <a:ext cx="0" cy="0"/>
          <a:chOff x="0" y="0"/>
          <a:chExt cx="0" cy="0"/>
        </a:xfrm>
      </p:grpSpPr>
      <p:sp>
        <p:nvSpPr>
          <p:cNvPr id="3" name="內容版面配置區 3"/>
          <p:cNvSpPr>
            <a:spLocks noGrp="1"/>
          </p:cNvSpPr>
          <p:nvPr>
            <p:ph sz="quarter" idx="10"/>
          </p:nvPr>
        </p:nvSpPr>
        <p:spPr>
          <a:xfrm>
            <a:off x="1086000" y="1524000"/>
            <a:ext cx="10080000" cy="4860000"/>
          </a:xfrm>
          <a:prstGeom prst="rect">
            <a:avLst/>
          </a:prstGeom>
        </p:spPr>
        <p:txBody>
          <a:bodyPr/>
          <a:lstStyle>
            <a:lvl1pPr>
              <a:defRPr sz="2400" b="1" baseline="0">
                <a:solidFill>
                  <a:schemeClr val="tx1"/>
                </a:solidFill>
                <a:latin typeface="Calibri" panose="020F0502020204030204" pitchFamily="34" charset="0"/>
              </a:defRPr>
            </a:lvl1pPr>
            <a:lvl2pPr>
              <a:defRPr sz="2000" baseline="0">
                <a:solidFill>
                  <a:schemeClr val="tx1"/>
                </a:solidFill>
                <a:latin typeface="Calibri" panose="020F0502020204030204" pitchFamily="34" charset="0"/>
              </a:defRPr>
            </a:lvl2pPr>
            <a:lvl3pPr>
              <a:defRPr sz="1800" baseline="0">
                <a:solidFill>
                  <a:schemeClr val="tx1"/>
                </a:solidFill>
                <a:latin typeface="Calibri" panose="020F0502020204030204" pitchFamily="34" charset="0"/>
              </a:defRPr>
            </a:lvl3pPr>
            <a:lvl4pPr>
              <a:defRPr sz="1600" baseline="0">
                <a:solidFill>
                  <a:schemeClr val="tx1"/>
                </a:solidFill>
                <a:latin typeface="Calibri" panose="020F0502020204030204" pitchFamily="34" charset="0"/>
              </a:defRPr>
            </a:lvl4pPr>
            <a:lvl5pPr>
              <a:defRPr sz="1600" baseline="0">
                <a:solidFill>
                  <a:schemeClr val="tx1"/>
                </a:solidFill>
                <a:latin typeface="Calibri" panose="020F0502020204030204" pitchFamily="34" charset="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標題 2"/>
          <p:cNvSpPr>
            <a:spLocks noGrp="1"/>
          </p:cNvSpPr>
          <p:nvPr>
            <p:ph type="title"/>
          </p:nvPr>
        </p:nvSpPr>
        <p:spPr>
          <a:xfrm>
            <a:off x="2286000" y="443271"/>
            <a:ext cx="8880000" cy="781095"/>
          </a:xfrm>
          <a:prstGeom prst="rect">
            <a:avLst/>
          </a:prstGeom>
        </p:spPr>
        <p:txBody>
          <a:bodyPr/>
          <a:lstStyle>
            <a:lvl1pPr algn="l">
              <a:defRPr lang="zh-TW" altLang="en-US" sz="3600" b="1" kern="1200" baseline="0" dirty="0">
                <a:solidFill>
                  <a:srgbClr val="006EFF"/>
                </a:solidFill>
                <a:latin typeface="Calibri" panose="020F0502020204030204" pitchFamily="34" charset="0"/>
                <a:ea typeface="微軟正黑體" panose="020B0604030504040204" pitchFamily="34" charset="-120"/>
                <a:cs typeface="+mj-cs"/>
              </a:defRPr>
            </a:lvl1pPr>
          </a:lstStyle>
          <a:p>
            <a:r>
              <a:rPr lang="zh-TW" altLang="en-US" dirty="0" smtClean="0"/>
              <a:t>按一下以編輯母片標題樣式</a:t>
            </a:r>
            <a:endParaRPr lang="zh-TW" altLang="en-US" dirty="0"/>
          </a:p>
        </p:txBody>
      </p:sp>
      <p:pic>
        <p:nvPicPr>
          <p:cNvPr id="5" name="圖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397968" cy="1896020"/>
          </a:xfrm>
          <a:prstGeom prst="rect">
            <a:avLst/>
          </a:prstGeom>
        </p:spPr>
      </p:pic>
      <p:pic>
        <p:nvPicPr>
          <p:cNvPr id="6" name="圖片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16557" y="6089838"/>
            <a:ext cx="975444" cy="768163"/>
          </a:xfrm>
          <a:prstGeom prst="rect">
            <a:avLst/>
          </a:prstGeom>
        </p:spPr>
      </p:pic>
      <p:sp>
        <p:nvSpPr>
          <p:cNvPr id="7" name="Text Box 15"/>
          <p:cNvSpPr txBox="1">
            <a:spLocks noChangeArrowheads="1"/>
          </p:cNvSpPr>
          <p:nvPr userDrawn="1"/>
        </p:nvSpPr>
        <p:spPr bwMode="auto">
          <a:xfrm>
            <a:off x="11519496" y="6388908"/>
            <a:ext cx="67250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chemeClr val="bg1"/>
                </a:solidFill>
                <a:ea typeface="華康中黑體" pitchFamily="49" charset="-120"/>
              </a:rPr>
              <a:pPr algn="l"/>
              <a:t>‹#›</a:t>
            </a:fld>
            <a:endParaRPr lang="en-US" altLang="zh-TW" sz="1000" b="1" dirty="0">
              <a:solidFill>
                <a:schemeClr val="bg1"/>
              </a:solidFill>
              <a:ea typeface="華康中黑體" pitchFamily="49" charset="-120"/>
            </a:endParaRPr>
          </a:p>
        </p:txBody>
      </p:sp>
      <p:sp>
        <p:nvSpPr>
          <p:cNvPr id="8" name="文字方塊 7"/>
          <p:cNvSpPr txBox="1"/>
          <p:nvPr userDrawn="1"/>
        </p:nvSpPr>
        <p:spPr>
          <a:xfrm>
            <a:off x="344258" y="6372319"/>
            <a:ext cx="966290" cy="276999"/>
          </a:xfrm>
          <a:prstGeom prst="rect">
            <a:avLst/>
          </a:prstGeom>
          <a:noFill/>
        </p:spPr>
        <p:txBody>
          <a:bodyPr wrap="none" rtlCol="0">
            <a:spAutoFit/>
          </a:bodyPr>
          <a:lstStyle/>
          <a:p>
            <a:r>
              <a:rPr lang="en-US" altLang="zh-TW" sz="1200" b="1" kern="1200" dirty="0" smtClean="0">
                <a:solidFill>
                  <a:schemeClr val="tx2">
                    <a:alpha val="45000"/>
                  </a:schemeClr>
                </a:solidFill>
                <a:effectLst/>
                <a:latin typeface="Calibri" panose="020F0502020204030204" pitchFamily="34" charset="0"/>
                <a:ea typeface="+mn-ea"/>
                <a:cs typeface="Calibri" panose="020F0502020204030204" pitchFamily="34" charset="0"/>
              </a:rPr>
              <a:t>Confidential</a:t>
            </a:r>
            <a:endParaRPr lang="zh-TW" altLang="en-US" sz="1200" b="1" dirty="0">
              <a:solidFill>
                <a:schemeClr val="tx2">
                  <a:alpha val="4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80924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內頁_1">
    <p:spTree>
      <p:nvGrpSpPr>
        <p:cNvPr id="1" name=""/>
        <p:cNvGrpSpPr/>
        <p:nvPr/>
      </p:nvGrpSpPr>
      <p:grpSpPr>
        <a:xfrm>
          <a:off x="0" y="0"/>
          <a:ext cx="0" cy="0"/>
          <a:chOff x="0" y="0"/>
          <a:chExt cx="0" cy="0"/>
        </a:xfrm>
      </p:grpSpPr>
      <p:sp>
        <p:nvSpPr>
          <p:cNvPr id="4" name="內容版面配置區 3"/>
          <p:cNvSpPr>
            <a:spLocks noGrp="1"/>
          </p:cNvSpPr>
          <p:nvPr>
            <p:ph sz="quarter" idx="10"/>
          </p:nvPr>
        </p:nvSpPr>
        <p:spPr>
          <a:xfrm>
            <a:off x="1056000" y="1980000"/>
            <a:ext cx="10080000" cy="4140000"/>
          </a:xfrm>
          <a:prstGeom prst="rect">
            <a:avLst/>
          </a:prstGeom>
        </p:spPr>
        <p:txBody>
          <a:bodyPr/>
          <a:lstStyle>
            <a:lvl1pPr>
              <a:defRPr sz="2400" b="1" baseline="0">
                <a:solidFill>
                  <a:schemeClr val="tx1"/>
                </a:solidFill>
                <a:latin typeface="Calibri" panose="020F0502020204030204" pitchFamily="34" charset="0"/>
              </a:defRPr>
            </a:lvl1pPr>
            <a:lvl2pPr>
              <a:defRPr sz="2000" baseline="0">
                <a:solidFill>
                  <a:schemeClr val="tx1"/>
                </a:solidFill>
                <a:latin typeface="Calibri" panose="020F0502020204030204" pitchFamily="34" charset="0"/>
              </a:defRPr>
            </a:lvl2pPr>
            <a:lvl3pPr>
              <a:defRPr sz="1800" baseline="0">
                <a:solidFill>
                  <a:schemeClr val="tx1"/>
                </a:solidFill>
                <a:latin typeface="Calibri" panose="020F0502020204030204" pitchFamily="34" charset="0"/>
              </a:defRPr>
            </a:lvl3pPr>
            <a:lvl4pPr>
              <a:defRPr sz="1600" baseline="0">
                <a:solidFill>
                  <a:schemeClr val="tx1"/>
                </a:solidFill>
                <a:latin typeface="Calibri" panose="020F0502020204030204" pitchFamily="34" charset="0"/>
              </a:defRPr>
            </a:lvl4pPr>
            <a:lvl5pPr>
              <a:defRPr sz="1600" baseline="0">
                <a:solidFill>
                  <a:schemeClr val="tx1"/>
                </a:solidFill>
                <a:latin typeface="Calibri" panose="020F0502020204030204" pitchFamily="34" charset="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3" name="標題 2"/>
          <p:cNvSpPr>
            <a:spLocks noGrp="1"/>
          </p:cNvSpPr>
          <p:nvPr>
            <p:ph type="title"/>
          </p:nvPr>
        </p:nvSpPr>
        <p:spPr>
          <a:xfrm>
            <a:off x="1056000" y="1080001"/>
            <a:ext cx="10080000" cy="781095"/>
          </a:xfrm>
          <a:prstGeom prst="rect">
            <a:avLst/>
          </a:prstGeom>
        </p:spPr>
        <p:txBody>
          <a:bodyPr/>
          <a:lstStyle>
            <a:lvl1pPr>
              <a:defRPr lang="zh-TW" altLang="en-US" sz="3600" b="1" kern="1200" baseline="0" dirty="0">
                <a:solidFill>
                  <a:srgbClr val="006EFF"/>
                </a:solidFill>
                <a:latin typeface="Calibri" panose="020F0502020204030204" pitchFamily="34" charset="0"/>
                <a:ea typeface="微軟正黑體" panose="020B0604030504040204" pitchFamily="34" charset="-120"/>
                <a:cs typeface="+mj-cs"/>
              </a:defRPr>
            </a:lvl1pPr>
          </a:lstStyle>
          <a:p>
            <a:r>
              <a:rPr lang="zh-TW" altLang="en-US" dirty="0" smtClean="0"/>
              <a:t>按一下以編輯母片標題樣式</a:t>
            </a:r>
            <a:endParaRPr lang="zh-TW" altLang="en-US" dirty="0"/>
          </a:p>
        </p:txBody>
      </p:sp>
      <p:pic>
        <p:nvPicPr>
          <p:cNvPr id="2" name="圖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60064"/>
          </a:xfrm>
          <a:prstGeom prst="rect">
            <a:avLst/>
          </a:prstGeom>
        </p:spPr>
      </p:pic>
      <p:pic>
        <p:nvPicPr>
          <p:cNvPr id="5" name="圖片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1598" y="6547078"/>
            <a:ext cx="5608807" cy="310923"/>
          </a:xfrm>
          <a:prstGeom prst="rect">
            <a:avLst/>
          </a:prstGeom>
        </p:spPr>
      </p:pic>
      <p:sp>
        <p:nvSpPr>
          <p:cNvPr id="6" name="Text Box 15"/>
          <p:cNvSpPr txBox="1">
            <a:spLocks noChangeArrowheads="1"/>
          </p:cNvSpPr>
          <p:nvPr userDrawn="1"/>
        </p:nvSpPr>
        <p:spPr bwMode="auto">
          <a:xfrm>
            <a:off x="5988349" y="6579428"/>
            <a:ext cx="67250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chemeClr val="bg1"/>
                </a:solidFill>
                <a:ea typeface="華康中黑體" pitchFamily="49" charset="-120"/>
              </a:rPr>
              <a:pPr algn="l"/>
              <a:t>‹#›</a:t>
            </a:fld>
            <a:endParaRPr lang="en-US" altLang="zh-TW" sz="1000" b="1" dirty="0">
              <a:solidFill>
                <a:schemeClr val="bg1"/>
              </a:solidFill>
              <a:ea typeface="華康中黑體" pitchFamily="49" charset="-120"/>
            </a:endParaRPr>
          </a:p>
        </p:txBody>
      </p:sp>
      <p:sp>
        <p:nvSpPr>
          <p:cNvPr id="7" name="文字方塊 6"/>
          <p:cNvSpPr txBox="1"/>
          <p:nvPr userDrawn="1"/>
        </p:nvSpPr>
        <p:spPr>
          <a:xfrm>
            <a:off x="344258" y="6372319"/>
            <a:ext cx="966290" cy="276999"/>
          </a:xfrm>
          <a:prstGeom prst="rect">
            <a:avLst/>
          </a:prstGeom>
          <a:noFill/>
        </p:spPr>
        <p:txBody>
          <a:bodyPr wrap="none" rtlCol="0">
            <a:spAutoFit/>
          </a:bodyPr>
          <a:lstStyle/>
          <a:p>
            <a:r>
              <a:rPr lang="en-US" altLang="zh-TW" sz="1200" b="1" kern="1200" dirty="0" smtClean="0">
                <a:solidFill>
                  <a:schemeClr val="tx2">
                    <a:alpha val="45000"/>
                  </a:schemeClr>
                </a:solidFill>
                <a:effectLst/>
                <a:latin typeface="Calibri" panose="020F0502020204030204" pitchFamily="34" charset="0"/>
                <a:ea typeface="+mn-ea"/>
                <a:cs typeface="Calibri" panose="020F0502020204030204" pitchFamily="34" charset="0"/>
              </a:rPr>
              <a:t>Confidential</a:t>
            </a:r>
            <a:endParaRPr lang="zh-TW" altLang="en-US" sz="1200" b="1" dirty="0">
              <a:solidFill>
                <a:schemeClr val="tx2">
                  <a:alpha val="4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68042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章節插頁">
    <p:bg>
      <p:bgPr>
        <a:solidFill>
          <a:schemeClr val="bg1"/>
        </a:solidFill>
        <a:effectLst/>
      </p:bgPr>
    </p:bg>
    <p:spTree>
      <p:nvGrpSpPr>
        <p:cNvPr id="1" name=""/>
        <p:cNvGrpSpPr/>
        <p:nvPr/>
      </p:nvGrpSpPr>
      <p:grpSpPr>
        <a:xfrm>
          <a:off x="0" y="0"/>
          <a:ext cx="0" cy="0"/>
          <a:chOff x="0" y="0"/>
          <a:chExt cx="0" cy="0"/>
        </a:xfrm>
      </p:grpSpPr>
      <p:pic>
        <p:nvPicPr>
          <p:cNvPr id="4" name="圖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26"/>
            <a:ext cx="12192000" cy="6844348"/>
          </a:xfrm>
          <a:prstGeom prst="rect">
            <a:avLst/>
          </a:prstGeom>
        </p:spPr>
      </p:pic>
      <p:sp>
        <p:nvSpPr>
          <p:cNvPr id="3" name="標題 1"/>
          <p:cNvSpPr>
            <a:spLocks noGrp="1"/>
          </p:cNvSpPr>
          <p:nvPr>
            <p:ph type="title"/>
          </p:nvPr>
        </p:nvSpPr>
        <p:spPr>
          <a:xfrm>
            <a:off x="2753625" y="2598719"/>
            <a:ext cx="8640000" cy="1080000"/>
          </a:xfrm>
          <a:prstGeom prst="rect">
            <a:avLst/>
          </a:prstGeom>
        </p:spPr>
        <p:txBody>
          <a:bodyPr anchor="ctr">
            <a:normAutofit/>
          </a:bodyPr>
          <a:lstStyle>
            <a:lvl1pPr>
              <a:defRPr sz="3600" baseline="0">
                <a:solidFill>
                  <a:srgbClr val="006EFF"/>
                </a:solidFill>
                <a:latin typeface="Calibri" panose="020F0502020204030204" pitchFamily="34" charset="0"/>
              </a:defRPr>
            </a:lvl1pPr>
          </a:lstStyle>
          <a:p>
            <a:r>
              <a:rPr lang="zh-TW" altLang="en-US" dirty="0" smtClean="0"/>
              <a:t>按一下以編輯母片標題樣式</a:t>
            </a:r>
            <a:endParaRPr lang="zh-TW" altLang="en-US" dirty="0"/>
          </a:p>
        </p:txBody>
      </p:sp>
      <p:sp>
        <p:nvSpPr>
          <p:cNvPr id="6" name="Text Box 15"/>
          <p:cNvSpPr txBox="1">
            <a:spLocks noChangeArrowheads="1"/>
          </p:cNvSpPr>
          <p:nvPr userDrawn="1"/>
        </p:nvSpPr>
        <p:spPr bwMode="auto">
          <a:xfrm>
            <a:off x="11472168" y="6402595"/>
            <a:ext cx="67250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rgbClr val="333333"/>
                </a:solidFill>
                <a:ea typeface="華康中黑體" pitchFamily="49" charset="-120"/>
              </a:rPr>
              <a:pPr algn="l"/>
              <a:t>‹#›</a:t>
            </a:fld>
            <a:endParaRPr lang="en-US" altLang="zh-TW" sz="1000" b="1" dirty="0">
              <a:solidFill>
                <a:srgbClr val="333333"/>
              </a:solidFill>
              <a:ea typeface="華康中黑體" pitchFamily="49" charset="-120"/>
            </a:endParaRPr>
          </a:p>
        </p:txBody>
      </p:sp>
      <p:sp>
        <p:nvSpPr>
          <p:cNvPr id="5" name="文字方塊 4"/>
          <p:cNvSpPr txBox="1"/>
          <p:nvPr userDrawn="1"/>
        </p:nvSpPr>
        <p:spPr>
          <a:xfrm>
            <a:off x="344258" y="6372319"/>
            <a:ext cx="966290" cy="276999"/>
          </a:xfrm>
          <a:prstGeom prst="rect">
            <a:avLst/>
          </a:prstGeom>
          <a:noFill/>
        </p:spPr>
        <p:txBody>
          <a:bodyPr wrap="none" rtlCol="0">
            <a:spAutoFit/>
          </a:bodyPr>
          <a:lstStyle/>
          <a:p>
            <a:r>
              <a:rPr lang="en-US" altLang="zh-TW" sz="1200" b="1" kern="1200" dirty="0" smtClean="0">
                <a:solidFill>
                  <a:schemeClr val="tx2">
                    <a:alpha val="45000"/>
                  </a:schemeClr>
                </a:solidFill>
                <a:effectLst/>
                <a:latin typeface="Calibri" panose="020F0502020204030204" pitchFamily="34" charset="0"/>
                <a:ea typeface="+mn-ea"/>
                <a:cs typeface="Calibri" panose="020F0502020204030204" pitchFamily="34" charset="0"/>
              </a:rPr>
              <a:t>Confidential</a:t>
            </a:r>
            <a:endParaRPr lang="zh-TW" altLang="en-US" sz="1200" b="1" dirty="0">
              <a:solidFill>
                <a:schemeClr val="tx2">
                  <a:alpha val="4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02135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102077"/>
      </p:ext>
    </p:extLst>
  </p:cSld>
  <p:clrMap bg1="lt1" tx1="dk1" bg2="lt2" tx2="dk2" accent1="accent1" accent2="accent2" accent3="accent3" accent4="accent4" accent5="accent5" accent6="accent6" hlink="hlink" folHlink="folHlink"/>
  <p:sldLayoutIdLst>
    <p:sldLayoutId id="2147483756" r:id="rId1"/>
    <p:sldLayoutId id="2147483758" r:id="rId2"/>
    <p:sldLayoutId id="2147483762" r:id="rId3"/>
    <p:sldLayoutId id="2147483757" r:id="rId4"/>
    <p:sldLayoutId id="2147483759" r:id="rId5"/>
  </p:sldLayoutIdLst>
  <p:timing>
    <p:tnLst>
      <p:par>
        <p:cTn id="1" dur="indefinite" restart="never" nodeType="tmRoot"/>
      </p:par>
    </p:tnLst>
  </p:timing>
  <p:txStyles>
    <p:titleStyle>
      <a:lvl1pPr algn="l" defTabSz="914400" rtl="0" eaLnBrk="1" latinLnBrk="0" hangingPunct="1">
        <a:spcBef>
          <a:spcPct val="0"/>
        </a:spcBef>
        <a:buNone/>
        <a:defRPr sz="3600" b="1" kern="1200" baseline="0">
          <a:solidFill>
            <a:srgbClr val="FA4646"/>
          </a:solidFill>
          <a:latin typeface="Century Gothic" panose="020B0502020202020204" pitchFamily="34" charset="0"/>
          <a:ea typeface="微軟正黑體" panose="020B0604030504040204" pitchFamily="34" charset="-120"/>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0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smtClean="0"/>
              <a:t> </a:t>
            </a:r>
          </a:p>
          <a:p>
            <a:r>
              <a:rPr lang="en-US" altLang="zh-TW" sz="2000" dirty="0" smtClean="0"/>
              <a:t>31 Aug, 2024</a:t>
            </a:r>
            <a:endParaRPr lang="zh-TW" altLang="en-US" sz="2000" dirty="0"/>
          </a:p>
        </p:txBody>
      </p:sp>
      <p:sp>
        <p:nvSpPr>
          <p:cNvPr id="3" name="標題 2"/>
          <p:cNvSpPr>
            <a:spLocks noGrp="1"/>
          </p:cNvSpPr>
          <p:nvPr>
            <p:ph type="ctrTitle"/>
          </p:nvPr>
        </p:nvSpPr>
        <p:spPr>
          <a:xfrm>
            <a:off x="1149733" y="2082944"/>
            <a:ext cx="6823015" cy="1080000"/>
          </a:xfrm>
        </p:spPr>
        <p:txBody>
          <a:bodyPr>
            <a:noAutofit/>
          </a:bodyPr>
          <a:lstStyle/>
          <a:p>
            <a:r>
              <a:rPr lang="en-US" altLang="zh-TW" sz="3600" dirty="0" smtClean="0"/>
              <a:t>DSD/ACD/ACT1</a:t>
            </a:r>
            <a:br>
              <a:rPr lang="en-US" altLang="zh-TW" sz="3600" dirty="0" smtClean="0"/>
            </a:br>
            <a:r>
              <a:rPr lang="en-US" altLang="zh-TW" sz="3600" dirty="0" smtClean="0"/>
              <a:t>Otis</a:t>
            </a:r>
            <a:br>
              <a:rPr lang="en-US" altLang="zh-TW" sz="3600" dirty="0" smtClean="0"/>
            </a:br>
            <a:r>
              <a:rPr lang="en-US" altLang="zh-TW" sz="3600" dirty="0" smtClean="0"/>
              <a:t>Ken</a:t>
            </a:r>
            <a:br>
              <a:rPr lang="en-US" altLang="zh-TW" sz="3600" dirty="0" smtClean="0"/>
            </a:br>
            <a:r>
              <a:rPr lang="en-US" altLang="zh-TW" sz="3600" dirty="0" smtClean="0"/>
              <a:t>Sol</a:t>
            </a:r>
            <a:endParaRPr lang="zh-TW" altLang="en-US" dirty="0"/>
          </a:p>
        </p:txBody>
      </p:sp>
    </p:spTree>
    <p:extLst>
      <p:ext uri="{BB962C8B-B14F-4D97-AF65-F5344CB8AC3E}">
        <p14:creationId xmlns:p14="http://schemas.microsoft.com/office/powerpoint/2010/main" val="2238281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8826" y="1231821"/>
            <a:ext cx="11053011" cy="2292935"/>
          </a:xfrm>
          <a:prstGeom prst="rect">
            <a:avLst/>
          </a:prstGeom>
        </p:spPr>
        <p:txBody>
          <a:bodyPr wrap="square">
            <a:spAutoFit/>
          </a:bodyPr>
          <a:lstStyle/>
          <a:p>
            <a:pPr marL="342900" marR="0" lvl="0" indent="-342900">
              <a:spcBef>
                <a:spcPts val="0"/>
              </a:spcBef>
              <a:spcAft>
                <a:spcPts val="0"/>
              </a:spcAft>
              <a:buFont typeface="Arial" panose="020B0604020202020204" pitchFamily="34" charset="0"/>
              <a:buChar char="•"/>
            </a:pPr>
            <a:r>
              <a:rPr lang="en-US" sz="2000" b="1" dirty="0" smtClean="0">
                <a:latin typeface="Calibri" panose="020F0502020204030204" pitchFamily="34" charset="0"/>
                <a:ea typeface="微軟正黑體" panose="020B0604030504040204" pitchFamily="34" charset="-120"/>
              </a:rPr>
              <a:t>LVT: causes </a:t>
            </a:r>
            <a:r>
              <a:rPr lang="en-US" sz="2000" b="1" dirty="0">
                <a:latin typeface="Calibri" panose="020F0502020204030204" pitchFamily="34" charset="0"/>
                <a:ea typeface="微軟正黑體" panose="020B0604030504040204" pitchFamily="34" charset="-120"/>
              </a:rPr>
              <a:t>more power consumption and switching timing is optimized; used in time critical </a:t>
            </a:r>
            <a:r>
              <a:rPr lang="en-US" sz="2000" b="1" dirty="0" smtClean="0">
                <a:latin typeface="Calibri" panose="020F0502020204030204" pitchFamily="34" charset="0"/>
                <a:ea typeface="微軟正黑體" panose="020B0604030504040204" pitchFamily="34" charset="-120"/>
              </a:rPr>
              <a:t>functions</a:t>
            </a:r>
            <a:endParaRPr lang="en-US" sz="2000" b="1" dirty="0">
              <a:latin typeface="Calibri" panose="020F0502020204030204" pitchFamily="34" charset="0"/>
              <a:ea typeface="微軟正黑體" panose="020B0604030504040204" pitchFamily="34" charset="-120"/>
            </a:endParaRPr>
          </a:p>
          <a:p>
            <a:pPr marL="342900" marR="0" lvl="0" indent="-342900">
              <a:spcBef>
                <a:spcPts val="0"/>
              </a:spcBef>
              <a:spcAft>
                <a:spcPts val="0"/>
              </a:spcAft>
              <a:buFont typeface="Arial" panose="020B0604020202020204" pitchFamily="34" charset="0"/>
              <a:buChar char="•"/>
            </a:pPr>
            <a:r>
              <a:rPr lang="en-US" sz="2000" b="1" dirty="0">
                <a:latin typeface="Calibri" panose="020F0502020204030204" pitchFamily="34" charset="0"/>
                <a:ea typeface="微軟正黑體" panose="020B0604030504040204" pitchFamily="34" charset="-120"/>
              </a:rPr>
              <a:t>SVT </a:t>
            </a:r>
            <a:r>
              <a:rPr lang="en-US" sz="2000" b="1" dirty="0" smtClean="0">
                <a:latin typeface="Calibri" panose="020F0502020204030204" pitchFamily="34" charset="0"/>
                <a:ea typeface="微軟正黑體" panose="020B0604030504040204" pitchFamily="34" charset="-120"/>
              </a:rPr>
              <a:t>or RVT: offers </a:t>
            </a:r>
            <a:r>
              <a:rPr lang="en-US" sz="2000" b="1" dirty="0">
                <a:latin typeface="Calibri" panose="020F0502020204030204" pitchFamily="34" charset="0"/>
                <a:ea typeface="微軟正黑體" panose="020B0604030504040204" pitchFamily="34" charset="-120"/>
              </a:rPr>
              <a:t>trade-off between HVT and LVT i.e. moderate delay and moderate power </a:t>
            </a:r>
            <a:r>
              <a:rPr lang="en-US" sz="2000" b="1" dirty="0" smtClean="0">
                <a:latin typeface="Calibri" panose="020F0502020204030204" pitchFamily="34" charset="0"/>
                <a:ea typeface="微軟正黑體" panose="020B0604030504040204" pitchFamily="34" charset="-120"/>
              </a:rPr>
              <a:t>consumption</a:t>
            </a:r>
            <a:endParaRPr lang="en-US" sz="2000" b="1" dirty="0">
              <a:latin typeface="Calibri" panose="020F0502020204030204" pitchFamily="34" charset="0"/>
              <a:ea typeface="微軟正黑體" panose="020B0604030504040204" pitchFamily="34" charset="-120"/>
            </a:endParaRPr>
          </a:p>
          <a:p>
            <a:pPr marL="342900" marR="0" lvl="0" indent="-342900">
              <a:spcBef>
                <a:spcPts val="0"/>
              </a:spcBef>
              <a:spcAft>
                <a:spcPts val="0"/>
              </a:spcAft>
              <a:buFont typeface="Arial" panose="020B0604020202020204" pitchFamily="34" charset="0"/>
              <a:buChar char="•"/>
            </a:pPr>
            <a:r>
              <a:rPr lang="en-US" sz="2000" b="1" dirty="0" smtClean="0">
                <a:latin typeface="Calibri" panose="020F0502020204030204" pitchFamily="34" charset="0"/>
                <a:ea typeface="微軟正黑體" panose="020B0604030504040204" pitchFamily="34" charset="-120"/>
              </a:rPr>
              <a:t>HVT: causes </a:t>
            </a:r>
            <a:r>
              <a:rPr lang="en-US" sz="2000" b="1" dirty="0">
                <a:latin typeface="Calibri" panose="020F0502020204030204" pitchFamily="34" charset="0"/>
                <a:ea typeface="微軟正黑體" panose="020B0604030504040204" pitchFamily="34" charset="-120"/>
              </a:rPr>
              <a:t>less power consumption but timing is not optimized; used in power critical </a:t>
            </a:r>
            <a:r>
              <a:rPr lang="en-US" sz="2000" b="1" dirty="0" smtClean="0">
                <a:latin typeface="Calibri" panose="020F0502020204030204" pitchFamily="34" charset="0"/>
                <a:ea typeface="微軟正黑體" panose="020B0604030504040204" pitchFamily="34" charset="-120"/>
              </a:rPr>
              <a:t>functions</a:t>
            </a:r>
          </a:p>
          <a:p>
            <a:pPr marL="342900" indent="-342900">
              <a:buFont typeface="Arial" panose="020B0604020202020204" pitchFamily="34" charset="0"/>
              <a:buChar char="•"/>
            </a:pPr>
            <a:r>
              <a:rPr lang="en-US" sz="2000" b="1" dirty="0" smtClean="0">
                <a:latin typeface="Calibri" panose="020F0502020204030204" pitchFamily="34" charset="0"/>
                <a:ea typeface="微軟正黑體" panose="020B0604030504040204" pitchFamily="34" charset="-120"/>
              </a:rPr>
              <a:t>ULVT: has maximum leakage value and is faster in terms of delay than the SVT grou</a:t>
            </a:r>
            <a:r>
              <a:rPr lang="en-US" sz="2000" b="1" dirty="0">
                <a:latin typeface="Calibri" panose="020F0502020204030204" pitchFamily="34" charset="0"/>
                <a:ea typeface="微軟正黑體" panose="020B0604030504040204" pitchFamily="34" charset="-120"/>
              </a:rPr>
              <a:t>p</a:t>
            </a:r>
          </a:p>
          <a:p>
            <a:pPr marL="342900" marR="0" lvl="0" indent="-342900">
              <a:spcBef>
                <a:spcPts val="0"/>
              </a:spcBef>
              <a:spcAft>
                <a:spcPts val="0"/>
              </a:spcAft>
              <a:buFont typeface="Arial" panose="020B0604020202020204" pitchFamily="34" charset="0"/>
              <a:buChar char="-"/>
            </a:pPr>
            <a:endParaRPr lang="en-US" sz="2300" b="1" dirty="0">
              <a:latin typeface="Calibri" panose="020F0502020204030204" pitchFamily="34" charset="0"/>
              <a:ea typeface="微軟正黑體" panose="020B0604030504040204" pitchFamily="34" charset="-120"/>
            </a:endParaRPr>
          </a:p>
        </p:txBody>
      </p:sp>
      <p:pic>
        <p:nvPicPr>
          <p:cNvPr id="6" name="Picture 5"/>
          <p:cNvPicPr>
            <a:picLocks noChangeAspect="1"/>
          </p:cNvPicPr>
          <p:nvPr/>
        </p:nvPicPr>
        <p:blipFill>
          <a:blip r:embed="rId3"/>
          <a:stretch>
            <a:fillRect/>
          </a:stretch>
        </p:blipFill>
        <p:spPr>
          <a:xfrm>
            <a:off x="3828092" y="3262965"/>
            <a:ext cx="4307587" cy="3249583"/>
          </a:xfrm>
          <a:prstGeom prst="rect">
            <a:avLst/>
          </a:prstGeom>
        </p:spPr>
      </p:pic>
      <p:sp>
        <p:nvSpPr>
          <p:cNvPr id="7" name="Title 2"/>
          <p:cNvSpPr>
            <a:spLocks noGrp="1"/>
          </p:cNvSpPr>
          <p:nvPr>
            <p:ph type="title"/>
          </p:nvPr>
        </p:nvSpPr>
        <p:spPr>
          <a:xfrm>
            <a:off x="2865649" y="760645"/>
            <a:ext cx="6460702" cy="781095"/>
          </a:xfrm>
        </p:spPr>
        <p:txBody>
          <a:bodyPr/>
          <a:lstStyle/>
          <a:p>
            <a:pPr algn="ctr"/>
            <a:r>
              <a:rPr lang="en-US" sz="3500" dirty="0" smtClean="0"/>
              <a:t>CELL TYPES</a:t>
            </a:r>
            <a:endParaRPr lang="en-US" sz="3500" dirty="0"/>
          </a:p>
        </p:txBody>
      </p:sp>
    </p:spTree>
    <p:extLst>
      <p:ext uri="{BB962C8B-B14F-4D97-AF65-F5344CB8AC3E}">
        <p14:creationId xmlns:p14="http://schemas.microsoft.com/office/powerpoint/2010/main" val="2231657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865648" y="786471"/>
            <a:ext cx="6460702" cy="781095"/>
          </a:xfrm>
        </p:spPr>
        <p:txBody>
          <a:bodyPr/>
          <a:lstStyle/>
          <a:p>
            <a:pPr algn="ctr"/>
            <a:r>
              <a:rPr lang="en-US" sz="3500" dirty="0" smtClean="0"/>
              <a:t>LIBRARY CORNER </a:t>
            </a:r>
            <a:endParaRPr lang="en-US" sz="3500" dirty="0"/>
          </a:p>
        </p:txBody>
      </p:sp>
      <p:sp>
        <p:nvSpPr>
          <p:cNvPr id="7" name="Rectangle 6"/>
          <p:cNvSpPr/>
          <p:nvPr/>
        </p:nvSpPr>
        <p:spPr>
          <a:xfrm>
            <a:off x="1487218" y="1859373"/>
            <a:ext cx="9217562" cy="2970044"/>
          </a:xfrm>
          <a:prstGeom prst="rect">
            <a:avLst/>
          </a:prstGeom>
        </p:spPr>
        <p:txBody>
          <a:bodyPr wrap="square">
            <a:spAutoFit/>
          </a:bodyPr>
          <a:lstStyle/>
          <a:p>
            <a:pPr marR="0" lvl="0">
              <a:spcBef>
                <a:spcPts val="0"/>
              </a:spcBef>
              <a:spcAft>
                <a:spcPts val="0"/>
              </a:spcAft>
            </a:pPr>
            <a:r>
              <a:rPr lang="en-US" sz="2400" b="1" dirty="0" smtClean="0">
                <a:latin typeface="Calibri" panose="020F0502020204030204" pitchFamily="34" charset="0"/>
                <a:ea typeface="微軟正黑體" panose="020B0604030504040204" pitchFamily="34" charset="-120"/>
              </a:rPr>
              <a:t>The PVT corners: conditions the STA analysis takes place</a:t>
            </a:r>
          </a:p>
          <a:p>
            <a:pPr marL="342900" marR="0" lvl="0" indent="-342900">
              <a:spcBef>
                <a:spcPts val="0"/>
              </a:spcBef>
              <a:spcAft>
                <a:spcPts val="0"/>
              </a:spcAft>
              <a:buFont typeface="Arial" panose="020B0604020202020204" pitchFamily="34" charset="0"/>
              <a:buChar char="•"/>
            </a:pPr>
            <a:r>
              <a:rPr lang="en-US" sz="2400" b="1" dirty="0" smtClean="0">
                <a:latin typeface="Calibri" panose="020F0502020204030204" pitchFamily="34" charset="0"/>
                <a:ea typeface="微軟正黑體" panose="020B0604030504040204" pitchFamily="34" charset="-120"/>
              </a:rPr>
              <a:t>WCGC: Process slow, Voltage min, Temperature min</a:t>
            </a:r>
          </a:p>
          <a:p>
            <a:pPr marL="342900" marR="0" lvl="0" indent="-342900">
              <a:spcBef>
                <a:spcPts val="0"/>
              </a:spcBef>
              <a:spcAft>
                <a:spcPts val="0"/>
              </a:spcAft>
              <a:buFont typeface="Arial" panose="020B0604020202020204" pitchFamily="34" charset="0"/>
              <a:buChar char="•"/>
            </a:pPr>
            <a:r>
              <a:rPr lang="en-US" sz="2400" b="1" dirty="0" smtClean="0">
                <a:latin typeface="Calibri" panose="020F0502020204030204" pitchFamily="34" charset="0"/>
                <a:ea typeface="微軟正黑體" panose="020B0604030504040204" pitchFamily="34" charset="-120"/>
              </a:rPr>
              <a:t>WCG: Process slow, Voltage min, Temperature max</a:t>
            </a:r>
          </a:p>
          <a:p>
            <a:pPr marL="342900" marR="0" lvl="0" indent="-342900">
              <a:spcBef>
                <a:spcPts val="0"/>
              </a:spcBef>
              <a:spcAft>
                <a:spcPts val="0"/>
              </a:spcAft>
              <a:buFont typeface="Arial" panose="020B0604020202020204" pitchFamily="34" charset="0"/>
              <a:buChar char="•"/>
            </a:pPr>
            <a:r>
              <a:rPr lang="en-US" sz="2400" b="1" dirty="0" smtClean="0">
                <a:latin typeface="Calibri" panose="020F0502020204030204" pitchFamily="34" charset="0"/>
                <a:ea typeface="微軟正黑體" panose="020B0604030504040204" pitchFamily="34" charset="-120"/>
              </a:rPr>
              <a:t>TYP: Process typical, nominal Voltage, nominal Temperature</a:t>
            </a:r>
          </a:p>
          <a:p>
            <a:pPr marL="342900" marR="0" lvl="0" indent="-342900">
              <a:spcBef>
                <a:spcPts val="0"/>
              </a:spcBef>
              <a:spcAft>
                <a:spcPts val="0"/>
              </a:spcAft>
              <a:buFont typeface="Arial" panose="020B0604020202020204" pitchFamily="34" charset="0"/>
              <a:buChar char="•"/>
            </a:pPr>
            <a:r>
              <a:rPr lang="en-US" sz="2400" b="1" dirty="0" smtClean="0">
                <a:latin typeface="Calibri" panose="020F0502020204030204" pitchFamily="34" charset="0"/>
                <a:ea typeface="微軟正黑體" panose="020B0604030504040204" pitchFamily="34" charset="-120"/>
              </a:rPr>
              <a:t>BCG: Process best, Voltage max, Temperature min</a:t>
            </a:r>
          </a:p>
          <a:p>
            <a:pPr marL="342900" marR="0" lvl="0" indent="-342900">
              <a:spcBef>
                <a:spcPts val="0"/>
              </a:spcBef>
              <a:spcAft>
                <a:spcPts val="0"/>
              </a:spcAft>
              <a:buFont typeface="Arial" panose="020B0604020202020204" pitchFamily="34" charset="0"/>
              <a:buChar char="•"/>
            </a:pPr>
            <a:r>
              <a:rPr lang="en-US" sz="2400" b="1" dirty="0" smtClean="0">
                <a:latin typeface="Calibri" panose="020F0502020204030204" pitchFamily="34" charset="0"/>
                <a:ea typeface="微軟正黑體" panose="020B0604030504040204" pitchFamily="34" charset="-120"/>
              </a:rPr>
              <a:t>BCGH: Process best, Voltage max, Temperature max </a:t>
            </a:r>
          </a:p>
          <a:p>
            <a:pPr marL="342900" marR="0" lvl="0" indent="-342900">
              <a:spcBef>
                <a:spcPts val="0"/>
              </a:spcBef>
              <a:spcAft>
                <a:spcPts val="0"/>
              </a:spcAft>
              <a:buFont typeface="Arial" panose="020B0604020202020204" pitchFamily="34" charset="0"/>
              <a:buChar char="•"/>
            </a:pPr>
            <a:endParaRPr lang="en-US" sz="2000" b="1" dirty="0" smtClean="0">
              <a:latin typeface="Calibri" panose="020F0502020204030204" pitchFamily="34" charset="0"/>
              <a:ea typeface="微軟正黑體" panose="020B0604030504040204" pitchFamily="34" charset="-120"/>
            </a:endParaRPr>
          </a:p>
          <a:p>
            <a:pPr marL="342900" marR="0" lvl="0" indent="-342900">
              <a:spcBef>
                <a:spcPts val="0"/>
              </a:spcBef>
              <a:spcAft>
                <a:spcPts val="0"/>
              </a:spcAft>
              <a:buFont typeface="Arial" panose="020B0604020202020204" pitchFamily="34" charset="0"/>
              <a:buChar char="•"/>
            </a:pPr>
            <a:endParaRPr lang="en-US" sz="2300" b="1" dirty="0">
              <a:latin typeface="Calibri" panose="020F0502020204030204" pitchFamily="34" charset="0"/>
              <a:ea typeface="微軟正黑體" panose="020B0604030504040204" pitchFamily="34" charset="-120"/>
            </a:endParaRPr>
          </a:p>
        </p:txBody>
      </p:sp>
      <p:pic>
        <p:nvPicPr>
          <p:cNvPr id="8" name="Picture 7"/>
          <p:cNvPicPr>
            <a:picLocks noChangeAspect="1"/>
          </p:cNvPicPr>
          <p:nvPr/>
        </p:nvPicPr>
        <p:blipFill>
          <a:blip r:embed="rId3"/>
          <a:stretch>
            <a:fillRect/>
          </a:stretch>
        </p:blipFill>
        <p:spPr>
          <a:xfrm>
            <a:off x="1708033" y="4683439"/>
            <a:ext cx="8775933" cy="1218880"/>
          </a:xfrm>
          <a:prstGeom prst="rect">
            <a:avLst/>
          </a:prstGeom>
        </p:spPr>
      </p:pic>
    </p:spTree>
    <p:extLst>
      <p:ext uri="{BB962C8B-B14F-4D97-AF65-F5344CB8AC3E}">
        <p14:creationId xmlns:p14="http://schemas.microsoft.com/office/powerpoint/2010/main" val="3072931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865648" y="786471"/>
            <a:ext cx="6460702" cy="781095"/>
          </a:xfrm>
        </p:spPr>
        <p:txBody>
          <a:bodyPr/>
          <a:lstStyle/>
          <a:p>
            <a:pPr algn="ctr"/>
            <a:r>
              <a:rPr lang="en-US" sz="3500" dirty="0" smtClean="0"/>
              <a:t>RC CORNER </a:t>
            </a:r>
            <a:endParaRPr lang="en-US" sz="3500" dirty="0"/>
          </a:p>
        </p:txBody>
      </p:sp>
      <p:pic>
        <p:nvPicPr>
          <p:cNvPr id="5" name="Picture 4"/>
          <p:cNvPicPr>
            <a:picLocks noChangeAspect="1"/>
          </p:cNvPicPr>
          <p:nvPr/>
        </p:nvPicPr>
        <p:blipFill>
          <a:blip r:embed="rId3"/>
          <a:stretch>
            <a:fillRect/>
          </a:stretch>
        </p:blipFill>
        <p:spPr>
          <a:xfrm>
            <a:off x="4767712" y="1066736"/>
            <a:ext cx="7249537" cy="6677957"/>
          </a:xfrm>
          <a:prstGeom prst="rect">
            <a:avLst/>
          </a:prstGeom>
        </p:spPr>
      </p:pic>
      <p:sp>
        <p:nvSpPr>
          <p:cNvPr id="6" name="Rectangle 5"/>
          <p:cNvSpPr/>
          <p:nvPr/>
        </p:nvSpPr>
        <p:spPr>
          <a:xfrm>
            <a:off x="1487218" y="1859373"/>
            <a:ext cx="9217562" cy="1862048"/>
          </a:xfrm>
          <a:prstGeom prst="rect">
            <a:avLst/>
          </a:prstGeom>
        </p:spPr>
        <p:txBody>
          <a:bodyPr wrap="square">
            <a:spAutoFit/>
          </a:bodyPr>
          <a:lstStyle/>
          <a:p>
            <a:pPr marL="342900" marR="0" lvl="0" indent="-342900">
              <a:spcBef>
                <a:spcPts val="0"/>
              </a:spcBef>
              <a:spcAft>
                <a:spcPts val="0"/>
              </a:spcAft>
              <a:buFont typeface="Arial" panose="020B0604020202020204" pitchFamily="34" charset="0"/>
              <a:buChar char="•"/>
            </a:pPr>
            <a:r>
              <a:rPr lang="en-US" sz="2400" b="1" dirty="0" smtClean="0">
                <a:latin typeface="Calibri" panose="020F0502020204030204" pitchFamily="34" charset="0"/>
                <a:ea typeface="微軟正黑體" panose="020B0604030504040204" pitchFamily="34" charset="-120"/>
              </a:rPr>
              <a:t>Typical: refers nominal value for interconnect resistance and capacitance</a:t>
            </a:r>
          </a:p>
          <a:p>
            <a:pPr marL="342900" marR="0" lvl="0" indent="-342900">
              <a:spcBef>
                <a:spcPts val="0"/>
              </a:spcBef>
              <a:spcAft>
                <a:spcPts val="0"/>
              </a:spcAft>
              <a:buFont typeface="Arial" panose="020B0604020202020204" pitchFamily="34" charset="0"/>
              <a:buChar char="•"/>
            </a:pPr>
            <a:r>
              <a:rPr lang="en-US" sz="2400" b="1" dirty="0" err="1" smtClean="0">
                <a:latin typeface="Calibri" panose="020F0502020204030204" pitchFamily="34" charset="0"/>
                <a:ea typeface="微軟正黑體" panose="020B0604030504040204" pitchFamily="34" charset="-120"/>
              </a:rPr>
              <a:t>Cmax</a:t>
            </a:r>
            <a:r>
              <a:rPr lang="en-US" sz="2400" b="1" dirty="0" smtClean="0">
                <a:latin typeface="Calibri" panose="020F0502020204030204" pitchFamily="34" charset="0"/>
                <a:ea typeface="微軟正黑體" panose="020B0604030504040204" pitchFamily="34" charset="-120"/>
              </a:rPr>
              <a:t>: </a:t>
            </a:r>
          </a:p>
          <a:p>
            <a:pPr marR="0" lvl="0">
              <a:spcBef>
                <a:spcPts val="0"/>
              </a:spcBef>
              <a:spcAft>
                <a:spcPts val="0"/>
              </a:spcAft>
            </a:pPr>
            <a:endParaRPr lang="en-US" sz="2000" b="1" dirty="0" smtClean="0">
              <a:latin typeface="Calibri" panose="020F0502020204030204" pitchFamily="34" charset="0"/>
              <a:ea typeface="微軟正黑體" panose="020B0604030504040204" pitchFamily="34" charset="-120"/>
            </a:endParaRPr>
          </a:p>
          <a:p>
            <a:pPr marL="342900" marR="0" lvl="0" indent="-342900">
              <a:spcBef>
                <a:spcPts val="0"/>
              </a:spcBef>
              <a:spcAft>
                <a:spcPts val="0"/>
              </a:spcAft>
              <a:buFont typeface="Arial" panose="020B0604020202020204" pitchFamily="34" charset="0"/>
              <a:buChar char="•"/>
            </a:pPr>
            <a:endParaRPr lang="en-US" sz="2300" b="1" dirty="0">
              <a:latin typeface="Calibri" panose="020F0502020204030204" pitchFamily="34" charset="0"/>
              <a:ea typeface="微軟正黑體" panose="020B0604030504040204" pitchFamily="34" charset="-120"/>
            </a:endParaRPr>
          </a:p>
        </p:txBody>
      </p:sp>
      <p:pic>
        <p:nvPicPr>
          <p:cNvPr id="7" name="Picture 6"/>
          <p:cNvPicPr>
            <a:picLocks noChangeAspect="1"/>
          </p:cNvPicPr>
          <p:nvPr/>
        </p:nvPicPr>
        <p:blipFill>
          <a:blip r:embed="rId4"/>
          <a:stretch>
            <a:fillRect/>
          </a:stretch>
        </p:blipFill>
        <p:spPr>
          <a:xfrm>
            <a:off x="696722" y="3801979"/>
            <a:ext cx="4953733" cy="1207472"/>
          </a:xfrm>
          <a:prstGeom prst="rect">
            <a:avLst/>
          </a:prstGeom>
        </p:spPr>
      </p:pic>
    </p:spTree>
    <p:extLst>
      <p:ext uri="{BB962C8B-B14F-4D97-AF65-F5344CB8AC3E}">
        <p14:creationId xmlns:p14="http://schemas.microsoft.com/office/powerpoint/2010/main" val="2077769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p:cNvPicPr>
            <a:picLocks noChangeAspect="1"/>
          </p:cNvPicPr>
          <p:nvPr/>
        </p:nvPicPr>
        <p:blipFill>
          <a:blip r:embed="rId2" cstate="print">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4318821" y="3362224"/>
            <a:ext cx="3376171" cy="399869"/>
          </a:xfrm>
          <a:prstGeom prst="rect">
            <a:avLst/>
          </a:prstGeom>
        </p:spPr>
      </p:pic>
      <p:grpSp>
        <p:nvGrpSpPr>
          <p:cNvPr id="13" name="群組 12"/>
          <p:cNvGrpSpPr/>
          <p:nvPr/>
        </p:nvGrpSpPr>
        <p:grpSpPr>
          <a:xfrm>
            <a:off x="2510613" y="4429104"/>
            <a:ext cx="7084088" cy="769441"/>
            <a:chOff x="994787" y="5299849"/>
            <a:chExt cx="7084088" cy="769441"/>
          </a:xfrm>
        </p:grpSpPr>
        <p:sp>
          <p:nvSpPr>
            <p:cNvPr id="14" name="文字方塊 13"/>
            <p:cNvSpPr txBox="1"/>
            <p:nvPr/>
          </p:nvSpPr>
          <p:spPr>
            <a:xfrm>
              <a:off x="3268118" y="5299849"/>
              <a:ext cx="2537426" cy="769441"/>
            </a:xfrm>
            <a:prstGeom prst="rect">
              <a:avLst/>
            </a:prstGeom>
            <a:noFill/>
          </p:spPr>
          <p:txBody>
            <a:bodyPr wrap="none" rtlCol="0">
              <a:spAutoFit/>
            </a:bodyPr>
            <a:lstStyle/>
            <a:p>
              <a:r>
                <a:rPr lang="en-US" altLang="zh-TW" sz="4400" dirty="0">
                  <a:latin typeface="+mj-lt"/>
                </a:rPr>
                <a:t>Thank You</a:t>
              </a:r>
              <a:endParaRPr lang="zh-TW" altLang="en-US" sz="4400" dirty="0">
                <a:latin typeface="+mj-lt"/>
              </a:endParaRPr>
            </a:p>
          </p:txBody>
        </p:sp>
        <p:grpSp>
          <p:nvGrpSpPr>
            <p:cNvPr id="15" name="群組 14"/>
            <p:cNvGrpSpPr/>
            <p:nvPr/>
          </p:nvGrpSpPr>
          <p:grpSpPr>
            <a:xfrm>
              <a:off x="994787" y="5714714"/>
              <a:ext cx="7084088" cy="0"/>
              <a:chOff x="994787" y="5469125"/>
              <a:chExt cx="7084088" cy="0"/>
            </a:xfrm>
          </p:grpSpPr>
          <p:cxnSp>
            <p:nvCxnSpPr>
              <p:cNvPr id="16" name="直線接點 15"/>
              <p:cNvCxnSpPr/>
              <p:nvPr/>
            </p:nvCxnSpPr>
            <p:spPr>
              <a:xfrm flipH="1">
                <a:off x="994787" y="5469125"/>
                <a:ext cx="17685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flipH="1">
                <a:off x="6310365" y="5469125"/>
                <a:ext cx="17685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18" name="圖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93004" y="1392481"/>
            <a:ext cx="7957948" cy="2042092"/>
          </a:xfrm>
          <a:prstGeom prst="rect">
            <a:avLst/>
          </a:prstGeom>
        </p:spPr>
      </p:pic>
    </p:spTree>
    <p:extLst>
      <p:ext uri="{BB962C8B-B14F-4D97-AF65-F5344CB8AC3E}">
        <p14:creationId xmlns:p14="http://schemas.microsoft.com/office/powerpoint/2010/main" val="3281200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r>
              <a:rPr lang="en-US" altLang="zh-TW" dirty="0">
                <a:latin typeface="+mn-lt"/>
              </a:rPr>
              <a:t>Confidential information</a:t>
            </a:r>
          </a:p>
          <a:p>
            <a:pPr marL="361950" lvl="1" indent="0" algn="just">
              <a:buNone/>
            </a:pPr>
            <a:r>
              <a:rPr lang="en-US" altLang="zh-TW" sz="1400" dirty="0">
                <a:latin typeface="+mn-lt"/>
              </a:rPr>
              <a:t>The material is being disclosed to you pursuant to a non-disclosure agreement between you or your employer and Faraday. Information disclosed in this presentation may be used only as permitted under such an agreement.</a:t>
            </a:r>
          </a:p>
          <a:p>
            <a:pPr>
              <a:lnSpc>
                <a:spcPct val="150000"/>
              </a:lnSpc>
            </a:pPr>
            <a:r>
              <a:rPr lang="en-US" altLang="zh-TW" dirty="0">
                <a:latin typeface="+mn-lt"/>
              </a:rPr>
              <a:t>Legal notice</a:t>
            </a:r>
          </a:p>
          <a:p>
            <a:pPr marL="361950" lvl="1" indent="0" algn="just">
              <a:buNone/>
            </a:pPr>
            <a:r>
              <a:rPr lang="en-US" altLang="zh-TW" sz="1400" dirty="0">
                <a:latin typeface="+mn-lt"/>
              </a:rPr>
              <a:t>The information contained in this presentation is intended to provide a general guide as to which product is suited for a given requirement and shows suggested product applications. Specified functions and properties for products are only valid when handling instructions and other stated conditions and recommendations have been considered and followed. All descriptions, illustrations and dimensions in the information represent general particulars and do not form part of any contract. All information is provided “as is”, with no guarantee of completeness, accuracy, timeliness or of the results obtained from the use of the information, and without warranty of any kind, express or implied, including but not limited to warranties of performance. All information is subject to change without prior notice. Faraday assumes no responsibility whatsoever for any errors or inaccuracies about the information.</a:t>
            </a:r>
            <a:endParaRPr lang="en-US" altLang="zh-TW" sz="1400" b="1" dirty="0">
              <a:latin typeface="+mn-lt"/>
            </a:endParaRPr>
          </a:p>
        </p:txBody>
      </p:sp>
    </p:spTree>
    <p:extLst>
      <p:ext uri="{BB962C8B-B14F-4D97-AF65-F5344CB8AC3E}">
        <p14:creationId xmlns:p14="http://schemas.microsoft.com/office/powerpoint/2010/main" val="3659421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6" name="Rectangle 5"/>
          <p:cNvSpPr/>
          <p:nvPr/>
        </p:nvSpPr>
        <p:spPr>
          <a:xfrm>
            <a:off x="830580" y="1556250"/>
            <a:ext cx="6793230" cy="4708981"/>
          </a:xfrm>
          <a:prstGeom prst="rect">
            <a:avLst/>
          </a:prstGeom>
        </p:spPr>
        <p:txBody>
          <a:bodyPr wrap="square">
            <a:spAutoFit/>
          </a:bodyPr>
          <a:lstStyle/>
          <a:p>
            <a:pPr lvl="0">
              <a:buFont typeface="Wingdings" panose="05000000000000000000" pitchFamily="2" charset="2"/>
              <a:buChar char="v"/>
            </a:pPr>
            <a:r>
              <a:rPr lang="en-US" altLang="zh-TW" sz="2500" b="1" dirty="0" smtClean="0">
                <a:solidFill>
                  <a:srgbClr val="545454"/>
                </a:solidFill>
                <a:ea typeface="微軟正黑體"/>
              </a:rPr>
              <a:t>MBIST flow</a:t>
            </a:r>
          </a:p>
          <a:p>
            <a:pPr lvl="0">
              <a:buFont typeface="Wingdings" panose="05000000000000000000" pitchFamily="2" charset="2"/>
              <a:buChar char="v"/>
            </a:pPr>
            <a:r>
              <a:rPr lang="en-US" altLang="zh-TW" sz="2500" b="1" dirty="0" smtClean="0">
                <a:solidFill>
                  <a:srgbClr val="545454"/>
                </a:solidFill>
                <a:ea typeface="微軟正黑體"/>
              </a:rPr>
              <a:t>STA</a:t>
            </a:r>
          </a:p>
          <a:p>
            <a:pPr lvl="1">
              <a:buFont typeface="Wingdings" panose="05000000000000000000" pitchFamily="2" charset="2"/>
              <a:buChar char="v"/>
            </a:pPr>
            <a:r>
              <a:rPr lang="en-US" altLang="zh-TW" sz="2500" b="1" dirty="0" smtClean="0">
                <a:solidFill>
                  <a:srgbClr val="545454"/>
                </a:solidFill>
                <a:ea typeface="微軟正黑體"/>
              </a:rPr>
              <a:t>GBA – PBA</a:t>
            </a:r>
          </a:p>
          <a:p>
            <a:pPr lvl="1">
              <a:buFont typeface="Wingdings" panose="05000000000000000000" pitchFamily="2" charset="2"/>
              <a:buChar char="v"/>
            </a:pPr>
            <a:r>
              <a:rPr lang="en-US" altLang="zh-TW" sz="2500" b="1" dirty="0" smtClean="0">
                <a:solidFill>
                  <a:srgbClr val="545454"/>
                </a:solidFill>
                <a:ea typeface="微軟正黑體"/>
              </a:rPr>
              <a:t>Flatten, Harden, ETM</a:t>
            </a:r>
          </a:p>
          <a:p>
            <a:pPr lvl="1">
              <a:buFont typeface="Wingdings" panose="05000000000000000000" pitchFamily="2" charset="2"/>
              <a:buChar char="v"/>
            </a:pPr>
            <a:r>
              <a:rPr lang="en-US" altLang="zh-TW" sz="2500" b="1" dirty="0">
                <a:solidFill>
                  <a:srgbClr val="545454"/>
                </a:solidFill>
              </a:rPr>
              <a:t>Compare Pre – Post STA</a:t>
            </a:r>
          </a:p>
          <a:p>
            <a:pPr lvl="1">
              <a:buFont typeface="Wingdings" panose="05000000000000000000" pitchFamily="2" charset="2"/>
              <a:buChar char="v"/>
            </a:pPr>
            <a:r>
              <a:rPr lang="en-US" altLang="zh-TW" sz="2500" b="1" dirty="0" smtClean="0">
                <a:solidFill>
                  <a:srgbClr val="545454"/>
                </a:solidFill>
                <a:ea typeface="微軟正黑體"/>
              </a:rPr>
              <a:t>Sign-off</a:t>
            </a:r>
          </a:p>
          <a:p>
            <a:pPr lvl="1">
              <a:buFont typeface="Wingdings" panose="05000000000000000000" pitchFamily="2" charset="2"/>
              <a:buChar char="v"/>
            </a:pPr>
            <a:r>
              <a:rPr lang="en-US" altLang="zh-TW" sz="2500" b="1" dirty="0" smtClean="0">
                <a:solidFill>
                  <a:srgbClr val="545454"/>
                </a:solidFill>
                <a:ea typeface="微軟正黑體"/>
              </a:rPr>
              <a:t>Signal Integrity</a:t>
            </a:r>
          </a:p>
          <a:p>
            <a:pPr lvl="1">
              <a:buFont typeface="Wingdings" panose="05000000000000000000" pitchFamily="2" charset="2"/>
              <a:buChar char="v"/>
            </a:pPr>
            <a:r>
              <a:rPr lang="en-US" altLang="zh-TW" sz="2500" b="1" dirty="0" smtClean="0">
                <a:solidFill>
                  <a:srgbClr val="545454"/>
                </a:solidFill>
                <a:ea typeface="微軟正黑體"/>
              </a:rPr>
              <a:t>DRC, SPEF, SDF</a:t>
            </a:r>
          </a:p>
          <a:p>
            <a:pPr lvl="1">
              <a:buFont typeface="Wingdings" panose="05000000000000000000" pitchFamily="2" charset="2"/>
              <a:buChar char="v"/>
            </a:pPr>
            <a:r>
              <a:rPr lang="en-US" altLang="zh-TW" sz="2500" b="1" dirty="0">
                <a:solidFill>
                  <a:srgbClr val="545454"/>
                </a:solidFill>
              </a:rPr>
              <a:t>Fix </a:t>
            </a:r>
            <a:r>
              <a:rPr lang="en-US" altLang="zh-TW" sz="2500" b="1" dirty="0" smtClean="0">
                <a:solidFill>
                  <a:srgbClr val="545454"/>
                </a:solidFill>
              </a:rPr>
              <a:t>Violate</a:t>
            </a:r>
            <a:endParaRPr lang="en-US" altLang="zh-TW" sz="2500" b="1" dirty="0" smtClean="0">
              <a:solidFill>
                <a:srgbClr val="545454"/>
              </a:solidFill>
              <a:ea typeface="微軟正黑體"/>
            </a:endParaRPr>
          </a:p>
          <a:p>
            <a:pPr lvl="1">
              <a:buFont typeface="Wingdings" panose="05000000000000000000" pitchFamily="2" charset="2"/>
              <a:buChar char="v"/>
            </a:pPr>
            <a:r>
              <a:rPr lang="en-US" altLang="zh-TW" sz="2500" b="1" dirty="0" smtClean="0">
                <a:solidFill>
                  <a:srgbClr val="545454"/>
                </a:solidFill>
                <a:ea typeface="微軟正黑體"/>
              </a:rPr>
              <a:t>Change Frequency</a:t>
            </a:r>
          </a:p>
          <a:p>
            <a:pPr lvl="0">
              <a:buFont typeface="Wingdings" panose="05000000000000000000" pitchFamily="2" charset="2"/>
              <a:buChar char="v"/>
            </a:pPr>
            <a:r>
              <a:rPr lang="en-US" altLang="zh-TW" sz="2500" b="1" dirty="0" err="1" smtClean="0">
                <a:solidFill>
                  <a:srgbClr val="545454"/>
                </a:solidFill>
                <a:ea typeface="微軟正黑體"/>
              </a:rPr>
              <a:t>Achivement</a:t>
            </a:r>
            <a:endParaRPr lang="en-US" altLang="zh-TW" sz="2500" b="1" dirty="0">
              <a:solidFill>
                <a:srgbClr val="545454"/>
              </a:solidFill>
              <a:ea typeface="微軟正黑體"/>
            </a:endParaRPr>
          </a:p>
          <a:p>
            <a:pPr lvl="0">
              <a:buFont typeface="Wingdings" panose="05000000000000000000" pitchFamily="2" charset="2"/>
              <a:buChar char="v"/>
            </a:pPr>
            <a:r>
              <a:rPr lang="en-US" altLang="zh-TW" sz="2500" b="1" dirty="0">
                <a:solidFill>
                  <a:srgbClr val="545454"/>
                </a:solidFill>
                <a:ea typeface="微軟正黑體"/>
              </a:rPr>
              <a:t>Q&amp;A </a:t>
            </a:r>
          </a:p>
        </p:txBody>
      </p:sp>
    </p:spTree>
    <p:extLst>
      <p:ext uri="{BB962C8B-B14F-4D97-AF65-F5344CB8AC3E}">
        <p14:creationId xmlns:p14="http://schemas.microsoft.com/office/powerpoint/2010/main" val="1242017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176" y="1122732"/>
            <a:ext cx="4791969" cy="5266904"/>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b="2871"/>
          <a:stretch/>
        </p:blipFill>
        <p:spPr>
          <a:xfrm>
            <a:off x="6937682" y="1129923"/>
            <a:ext cx="4189610" cy="5419591"/>
          </a:xfrm>
          <a:prstGeom prst="rect">
            <a:avLst/>
          </a:prstGeom>
        </p:spPr>
      </p:pic>
      <p:sp>
        <p:nvSpPr>
          <p:cNvPr id="2" name="Title 1"/>
          <p:cNvSpPr>
            <a:spLocks noGrp="1"/>
          </p:cNvSpPr>
          <p:nvPr>
            <p:ph type="title"/>
          </p:nvPr>
        </p:nvSpPr>
        <p:spPr>
          <a:xfrm>
            <a:off x="1047291" y="556590"/>
            <a:ext cx="10080000" cy="674378"/>
          </a:xfrm>
        </p:spPr>
        <p:txBody>
          <a:bodyPr/>
          <a:lstStyle/>
          <a:p>
            <a:pPr algn="ctr"/>
            <a:r>
              <a:rPr lang="vi-VN" sz="3500" dirty="0" smtClean="0"/>
              <a:t>TESTCHIP F</a:t>
            </a:r>
            <a:r>
              <a:rPr lang="en-US" sz="3500" dirty="0" smtClean="0"/>
              <a:t>L</a:t>
            </a:r>
            <a:r>
              <a:rPr lang="vi-VN" sz="3500" dirty="0" smtClean="0"/>
              <a:t>OW</a:t>
            </a:r>
            <a:endParaRPr lang="en-US" sz="3500" dirty="0"/>
          </a:p>
        </p:txBody>
      </p:sp>
      <p:sp>
        <p:nvSpPr>
          <p:cNvPr id="16" name="Rectangle 15"/>
          <p:cNvSpPr/>
          <p:nvPr/>
        </p:nvSpPr>
        <p:spPr>
          <a:xfrm>
            <a:off x="7343775" y="1657351"/>
            <a:ext cx="3867150" cy="4533900"/>
          </a:xfrm>
          <a:prstGeom prst="rect">
            <a:avLst/>
          </a:prstGeom>
          <a:noFill/>
          <a:ln>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9452977" y="1745338"/>
            <a:ext cx="1838783" cy="435887"/>
          </a:xfrm>
          <a:prstGeom prst="rect">
            <a:avLst/>
          </a:prstGeom>
          <a:ln>
            <a:noFill/>
          </a:ln>
        </p:spPr>
        <p:txBody>
          <a:bodyPr/>
          <a:lstStyle>
            <a:lvl1pPr algn="l" defTabSz="914400" rtl="0" eaLnBrk="1" latinLnBrk="0" hangingPunct="1">
              <a:spcBef>
                <a:spcPct val="0"/>
              </a:spcBef>
              <a:buNone/>
              <a:defRPr lang="zh-TW" altLang="en-US" sz="3600" b="1" kern="1200" baseline="0" dirty="0">
                <a:solidFill>
                  <a:srgbClr val="006EFF"/>
                </a:solidFill>
                <a:latin typeface="Calibri" panose="020F0502020204030204" pitchFamily="34" charset="0"/>
                <a:ea typeface="微軟正黑體" panose="020B0604030504040204" pitchFamily="34" charset="-120"/>
                <a:cs typeface="+mj-cs"/>
              </a:defRPr>
            </a:lvl1pPr>
          </a:lstStyle>
          <a:p>
            <a:pPr algn="ctr"/>
            <a:r>
              <a:rPr lang="vi-VN" sz="2000" dirty="0" smtClean="0">
                <a:solidFill>
                  <a:schemeClr val="accent4">
                    <a:lumMod val="60000"/>
                    <a:lumOff val="40000"/>
                  </a:schemeClr>
                </a:solidFill>
              </a:rPr>
              <a:t>MBIST FLOW</a:t>
            </a:r>
            <a:endParaRPr lang="en-US" sz="2000" dirty="0">
              <a:solidFill>
                <a:schemeClr val="accent4">
                  <a:lumMod val="60000"/>
                  <a:lumOff val="40000"/>
                </a:schemeClr>
              </a:solidFill>
            </a:endParaRPr>
          </a:p>
        </p:txBody>
      </p:sp>
      <p:sp>
        <p:nvSpPr>
          <p:cNvPr id="8" name="Rectangle 7"/>
          <p:cNvSpPr/>
          <p:nvPr/>
        </p:nvSpPr>
        <p:spPr>
          <a:xfrm>
            <a:off x="2181342" y="2860895"/>
            <a:ext cx="1013989" cy="414150"/>
          </a:xfrm>
          <a:prstGeom prst="rect">
            <a:avLst/>
          </a:prstGeom>
          <a:noFill/>
          <a:ln>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903322" y="2788466"/>
            <a:ext cx="4408650" cy="193744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4014832" y="4356928"/>
            <a:ext cx="1339969" cy="368981"/>
          </a:xfrm>
          <a:prstGeom prst="rect">
            <a:avLst/>
          </a:prstGeom>
        </p:spPr>
        <p:txBody>
          <a:bodyPr/>
          <a:lstStyle>
            <a:lvl1pPr algn="l" defTabSz="914400" rtl="0" eaLnBrk="1" latinLnBrk="0" hangingPunct="1">
              <a:spcBef>
                <a:spcPct val="0"/>
              </a:spcBef>
              <a:buNone/>
              <a:defRPr lang="zh-TW" altLang="en-US" sz="3600" b="1" kern="1200" baseline="0" dirty="0">
                <a:solidFill>
                  <a:srgbClr val="006EFF"/>
                </a:solidFill>
                <a:latin typeface="Calibri" panose="020F0502020204030204" pitchFamily="34" charset="0"/>
                <a:ea typeface="微軟正黑體" panose="020B0604030504040204" pitchFamily="34" charset="-120"/>
                <a:cs typeface="+mj-cs"/>
              </a:defRPr>
            </a:lvl1pPr>
          </a:lstStyle>
          <a:p>
            <a:pPr algn="ctr"/>
            <a:endParaRPr lang="en-US" sz="1600" b="0" dirty="0">
              <a:solidFill>
                <a:srgbClr val="FF0000"/>
              </a:solidFill>
            </a:endParaRPr>
          </a:p>
        </p:txBody>
      </p:sp>
      <p:sp>
        <p:nvSpPr>
          <p:cNvPr id="6" name="Right Arrow 5"/>
          <p:cNvSpPr/>
          <p:nvPr/>
        </p:nvSpPr>
        <p:spPr>
          <a:xfrm>
            <a:off x="3195873" y="2945020"/>
            <a:ext cx="4147902" cy="45719"/>
          </a:xfrm>
          <a:prstGeom prst="rightArrow">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903322" y="1209850"/>
            <a:ext cx="4411062" cy="148808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900910" y="4841492"/>
            <a:ext cx="4411062" cy="154814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557056" y="3633571"/>
            <a:ext cx="1069467" cy="245226"/>
          </a:xfrm>
          <a:prstGeom prst="rect">
            <a:avLst/>
          </a:prstGeom>
          <a:solidFill>
            <a:schemeClr val="accent3">
              <a:lumMod val="20000"/>
              <a:lumOff val="80000"/>
            </a:schemeClr>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solidFill>
                  <a:schemeClr val="accent4">
                    <a:lumMod val="60000"/>
                    <a:lumOff val="40000"/>
                  </a:schemeClr>
                </a:solidFill>
              </a:rPr>
              <a:t>Post-DFT</a:t>
            </a:r>
          </a:p>
        </p:txBody>
      </p:sp>
      <p:sp>
        <p:nvSpPr>
          <p:cNvPr id="21" name="Rectangle 20"/>
          <p:cNvSpPr/>
          <p:nvPr/>
        </p:nvSpPr>
        <p:spPr>
          <a:xfrm>
            <a:off x="5552558" y="1831278"/>
            <a:ext cx="1069467" cy="245226"/>
          </a:xfrm>
          <a:prstGeom prst="rect">
            <a:avLst/>
          </a:prstGeom>
          <a:solidFill>
            <a:schemeClr val="accent3">
              <a:lumMod val="20000"/>
              <a:lumOff val="80000"/>
            </a:schemeClr>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smtClean="0">
                <a:solidFill>
                  <a:schemeClr val="accent4">
                    <a:lumMod val="60000"/>
                    <a:lumOff val="40000"/>
                  </a:schemeClr>
                </a:solidFill>
              </a:rPr>
              <a:t>Pre-DFT</a:t>
            </a:r>
            <a:endParaRPr lang="en-US" b="1" dirty="0">
              <a:solidFill>
                <a:schemeClr val="accent4">
                  <a:lumMod val="60000"/>
                  <a:lumOff val="40000"/>
                </a:schemeClr>
              </a:solidFill>
            </a:endParaRPr>
          </a:p>
        </p:txBody>
      </p:sp>
      <p:sp>
        <p:nvSpPr>
          <p:cNvPr id="22" name="Rectangle 21"/>
          <p:cNvSpPr/>
          <p:nvPr/>
        </p:nvSpPr>
        <p:spPr>
          <a:xfrm>
            <a:off x="5550146" y="5279415"/>
            <a:ext cx="1303903" cy="245226"/>
          </a:xfrm>
          <a:prstGeom prst="rect">
            <a:avLst/>
          </a:prstGeom>
          <a:solidFill>
            <a:schemeClr val="accent3">
              <a:lumMod val="20000"/>
              <a:lumOff val="80000"/>
            </a:schemeClr>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smtClean="0">
                <a:solidFill>
                  <a:schemeClr val="accent4">
                    <a:lumMod val="60000"/>
                    <a:lumOff val="40000"/>
                  </a:schemeClr>
                </a:solidFill>
              </a:rPr>
              <a:t>Post-layout</a:t>
            </a:r>
            <a:endParaRPr lang="en-US" b="1" dirty="0">
              <a:solidFill>
                <a:schemeClr val="accent4">
                  <a:lumMod val="60000"/>
                  <a:lumOff val="40000"/>
                </a:schemeClr>
              </a:solidFill>
            </a:endParaRPr>
          </a:p>
        </p:txBody>
      </p:sp>
      <p:sp>
        <p:nvSpPr>
          <p:cNvPr id="7" name="Right Arrow 6"/>
          <p:cNvSpPr/>
          <p:nvPr/>
        </p:nvSpPr>
        <p:spPr>
          <a:xfrm>
            <a:off x="5314384" y="1953891"/>
            <a:ext cx="235763" cy="45719"/>
          </a:xfrm>
          <a:prstGeom prst="rightArrow">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5314383" y="5379169"/>
            <a:ext cx="235763" cy="45719"/>
          </a:xfrm>
          <a:prstGeom prst="rightArrow">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5312514" y="3736924"/>
            <a:ext cx="235763" cy="45719"/>
          </a:xfrm>
          <a:prstGeom prst="rightArrow">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183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736755" y="4602045"/>
            <a:ext cx="8718489" cy="1791662"/>
          </a:xfrm>
        </p:spPr>
        <p:txBody>
          <a:bodyPr/>
          <a:lstStyle/>
          <a:p>
            <a:pPr marL="0" indent="0" algn="ctr">
              <a:buNone/>
            </a:pPr>
            <a:r>
              <a:rPr lang="en-US" dirty="0" smtClean="0"/>
              <a:t>AND </a:t>
            </a:r>
            <a:r>
              <a:rPr lang="en-US" dirty="0"/>
              <a:t>gate (1) has 2 input. 2 set of input-output delay combination:</a:t>
            </a:r>
          </a:p>
          <a:p>
            <a:pPr lvl="0" algn="ctr"/>
            <a:r>
              <a:rPr lang="en-US" dirty="0"/>
              <a:t>Min </a:t>
            </a:r>
            <a:r>
              <a:rPr lang="en-US" dirty="0" smtClean="0"/>
              <a:t>delay A </a:t>
            </a:r>
            <a:r>
              <a:rPr lang="en-US" dirty="0"/>
              <a:t>= 0.5ns, Max </a:t>
            </a:r>
            <a:r>
              <a:rPr lang="en-US" dirty="0" smtClean="0"/>
              <a:t>delay A </a:t>
            </a:r>
            <a:r>
              <a:rPr lang="en-US" dirty="0"/>
              <a:t>= 1.5ns</a:t>
            </a:r>
          </a:p>
          <a:p>
            <a:pPr lvl="0" algn="ctr"/>
            <a:r>
              <a:rPr lang="en-US" dirty="0"/>
              <a:t>Min delay </a:t>
            </a:r>
            <a:r>
              <a:rPr lang="en-US" dirty="0" smtClean="0"/>
              <a:t>B = 0.2ns</a:t>
            </a:r>
            <a:r>
              <a:rPr lang="en-US" dirty="0"/>
              <a:t>, Max delay </a:t>
            </a:r>
            <a:r>
              <a:rPr lang="en-US" dirty="0" smtClean="0"/>
              <a:t>B = 1.2ns</a:t>
            </a:r>
            <a:endParaRPr lang="en-US" dirty="0"/>
          </a:p>
          <a:p>
            <a:pPr marL="0" lvl="0" indent="0">
              <a:buNone/>
            </a:pPr>
            <a:r>
              <a:rPr lang="en-US" dirty="0" smtClean="0"/>
              <a:t>Similarly</a:t>
            </a:r>
            <a:r>
              <a:rPr lang="en-US" dirty="0"/>
              <a:t>, for other logic gates</a:t>
            </a:r>
          </a:p>
          <a:p>
            <a:pPr marL="0" lvl="1" indent="0">
              <a:buNone/>
            </a:pPr>
            <a:endParaRPr lang="en-US" altLang="zh-TW" sz="2500" b="1" dirty="0">
              <a:solidFill>
                <a:srgbClr val="545454"/>
              </a:solidFill>
              <a:ea typeface="微軟正黑體"/>
            </a:endParaRPr>
          </a:p>
          <a:p>
            <a:endParaRPr lang="en-US" dirty="0"/>
          </a:p>
        </p:txBody>
      </p:sp>
      <p:sp>
        <p:nvSpPr>
          <p:cNvPr id="3" name="Title 2"/>
          <p:cNvSpPr>
            <a:spLocks noGrp="1"/>
          </p:cNvSpPr>
          <p:nvPr>
            <p:ph type="title"/>
          </p:nvPr>
        </p:nvSpPr>
        <p:spPr>
          <a:xfrm>
            <a:off x="4733479" y="654766"/>
            <a:ext cx="2725042" cy="781095"/>
          </a:xfrm>
        </p:spPr>
        <p:txBody>
          <a:bodyPr/>
          <a:lstStyle/>
          <a:p>
            <a:pPr algn="ctr"/>
            <a:r>
              <a:rPr lang="en-US" sz="3500" dirty="0" smtClean="0"/>
              <a:t>GBA and PBA </a:t>
            </a:r>
            <a:endParaRPr lang="en-US" sz="3500" dirty="0"/>
          </a:p>
        </p:txBody>
      </p:sp>
      <p:pic>
        <p:nvPicPr>
          <p:cNvPr id="5" name="Picture 4" descr="https://blogger.googleusercontent.com/img/b/R29vZ2xl/AVvXsEjynDpRhyUsa_Jtp4nG4mvax-t8UO6z130WDbDpGDkT_FfeEaoR24SP8kARahrs_Y2tLW7OxwawgSK0uGWmCPYnDudi6uwckRzZFJIb4KVPg0yOFFVVQBz-p4546u5gRSkQWDag0_HajBI/s640/Combinational+Delay.PNG"/>
          <p:cNvPicPr/>
          <p:nvPr/>
        </p:nvPicPr>
        <p:blipFill>
          <a:blip r:embed="rId3">
            <a:extLst>
              <a:ext uri="{28A0092B-C50C-407E-A947-70E740481C1C}">
                <a14:useLocalDpi xmlns:a14="http://schemas.microsoft.com/office/drawing/2010/main" val="0"/>
              </a:ext>
            </a:extLst>
          </a:blip>
          <a:srcRect/>
          <a:stretch>
            <a:fillRect/>
          </a:stretch>
        </p:blipFill>
        <p:spPr bwMode="auto">
          <a:xfrm>
            <a:off x="2173940" y="1435861"/>
            <a:ext cx="7844118" cy="2886266"/>
          </a:xfrm>
          <a:prstGeom prst="rect">
            <a:avLst/>
          </a:prstGeom>
          <a:noFill/>
          <a:ln>
            <a:noFill/>
          </a:ln>
        </p:spPr>
      </p:pic>
    </p:spTree>
    <p:extLst>
      <p:ext uri="{BB962C8B-B14F-4D97-AF65-F5344CB8AC3E}">
        <p14:creationId xmlns:p14="http://schemas.microsoft.com/office/powerpoint/2010/main" val="3908897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865649" y="760645"/>
            <a:ext cx="6460702" cy="781095"/>
          </a:xfrm>
        </p:spPr>
        <p:txBody>
          <a:bodyPr/>
          <a:lstStyle/>
          <a:p>
            <a:pPr algn="ctr"/>
            <a:r>
              <a:rPr lang="en-US" sz="3500" dirty="0" smtClean="0"/>
              <a:t>Delay Calculation in GBA and PBA </a:t>
            </a:r>
            <a:endParaRPr lang="en-US" sz="3500" dirty="0"/>
          </a:p>
        </p:txBody>
      </p:sp>
      <p:pic>
        <p:nvPicPr>
          <p:cNvPr id="5" name="Picture 4" descr="https://blogger.googleusercontent.com/img/b/R29vZ2xl/AVvXsEjgGFjDMI-WrRSzuWjXv0qxym_VvJbR3Jp9AKlt-_sRgl1Aym2NvHz_oQmMBYuNUtgpRfFG1VwiGM8cjdL7Y_gCcEUOPAzfLOaCAyX6W8wAivl6seRViKNgLi4Qs9OQKTULH93EYge6T0k/s640/graph+base+analysis.PNG"/>
          <p:cNvPicPr/>
          <p:nvPr/>
        </p:nvPicPr>
        <p:blipFill>
          <a:blip r:embed="rId2">
            <a:extLst>
              <a:ext uri="{28A0092B-C50C-407E-A947-70E740481C1C}">
                <a14:useLocalDpi xmlns:a14="http://schemas.microsoft.com/office/drawing/2010/main" val="0"/>
              </a:ext>
            </a:extLst>
          </a:blip>
          <a:srcRect/>
          <a:stretch>
            <a:fillRect/>
          </a:stretch>
        </p:blipFill>
        <p:spPr bwMode="auto">
          <a:xfrm>
            <a:off x="96253" y="1809550"/>
            <a:ext cx="5784784" cy="3867702"/>
          </a:xfrm>
          <a:prstGeom prst="rect">
            <a:avLst/>
          </a:prstGeom>
          <a:noFill/>
          <a:ln>
            <a:noFill/>
          </a:ln>
        </p:spPr>
      </p:pic>
      <p:pic>
        <p:nvPicPr>
          <p:cNvPr id="6" name="Picture 5" descr="https://blogger.googleusercontent.com/img/b/R29vZ2xl/AVvXsEiUdq_kTPTbx22b_LAxt-B5NDIijzNEjDuudsCYAFt_TdvE3eTrjeasDdsDG8Rc8IUFUM85Jh0_QuAUixYSxpk9xj2leglTQH1sjk43CXvq6sJxzHGVYV2tdHu2ksCxU6Hku1Hs4z0rxoQ/s640/Path+base+analysis.PNG"/>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09550"/>
            <a:ext cx="5960131" cy="3859442"/>
          </a:xfrm>
          <a:prstGeom prst="rect">
            <a:avLst/>
          </a:prstGeom>
          <a:noFill/>
          <a:ln>
            <a:noFill/>
          </a:ln>
        </p:spPr>
      </p:pic>
      <p:sp>
        <p:nvSpPr>
          <p:cNvPr id="7" name="Rectangle 6"/>
          <p:cNvSpPr/>
          <p:nvPr/>
        </p:nvSpPr>
        <p:spPr>
          <a:xfrm>
            <a:off x="96253" y="1809550"/>
            <a:ext cx="5784784" cy="3867702"/>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96000" y="1809550"/>
            <a:ext cx="5960131" cy="3859442"/>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75922" y="5835213"/>
            <a:ext cx="3809964" cy="431456"/>
          </a:xfrm>
          <a:prstGeom prst="rect">
            <a:avLst/>
          </a:prstGeom>
          <a:solidFill>
            <a:schemeClr val="accent3">
              <a:lumMod val="20000"/>
              <a:lumOff val="80000"/>
            </a:schemeClr>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solidFill>
                  <a:schemeClr val="accent4">
                    <a:lumMod val="60000"/>
                    <a:lumOff val="40000"/>
                  </a:schemeClr>
                </a:solidFill>
              </a:rPr>
              <a:t>GBA – Graph Based Analysis</a:t>
            </a:r>
            <a:endParaRPr lang="en-US" sz="2400" b="1" dirty="0">
              <a:solidFill>
                <a:schemeClr val="accent4">
                  <a:lumMod val="60000"/>
                  <a:lumOff val="40000"/>
                </a:schemeClr>
              </a:solidFill>
            </a:endParaRPr>
          </a:p>
        </p:txBody>
      </p:sp>
      <p:sp>
        <p:nvSpPr>
          <p:cNvPr id="10" name="Rectangle 9"/>
          <p:cNvSpPr/>
          <p:nvPr/>
        </p:nvSpPr>
        <p:spPr>
          <a:xfrm>
            <a:off x="7263342" y="5839792"/>
            <a:ext cx="3625446" cy="431456"/>
          </a:xfrm>
          <a:prstGeom prst="rect">
            <a:avLst/>
          </a:prstGeom>
          <a:solidFill>
            <a:schemeClr val="accent3">
              <a:lumMod val="20000"/>
              <a:lumOff val="80000"/>
            </a:schemeClr>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a:solidFill>
                  <a:schemeClr val="accent4">
                    <a:lumMod val="60000"/>
                    <a:lumOff val="40000"/>
                  </a:schemeClr>
                </a:solidFill>
              </a:rPr>
              <a:t>P</a:t>
            </a:r>
            <a:r>
              <a:rPr lang="en-US" sz="2400" b="1" dirty="0" smtClean="0">
                <a:solidFill>
                  <a:schemeClr val="accent4">
                    <a:lumMod val="60000"/>
                    <a:lumOff val="40000"/>
                  </a:schemeClr>
                </a:solidFill>
              </a:rPr>
              <a:t>BA – Path Based Analysis</a:t>
            </a:r>
            <a:endParaRPr lang="en-US" sz="2400" b="1" dirty="0">
              <a:solidFill>
                <a:schemeClr val="accent4">
                  <a:lumMod val="60000"/>
                  <a:lumOff val="40000"/>
                </a:schemeClr>
              </a:solidFill>
            </a:endParaRPr>
          </a:p>
        </p:txBody>
      </p:sp>
    </p:spTree>
    <p:extLst>
      <p:ext uri="{BB962C8B-B14F-4D97-AF65-F5344CB8AC3E}">
        <p14:creationId xmlns:p14="http://schemas.microsoft.com/office/powerpoint/2010/main" val="1372879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865649" y="760645"/>
            <a:ext cx="6460702" cy="781095"/>
          </a:xfrm>
        </p:spPr>
        <p:txBody>
          <a:bodyPr/>
          <a:lstStyle/>
          <a:p>
            <a:pPr algn="ctr"/>
            <a:r>
              <a:rPr lang="en-US" sz="3500" dirty="0" smtClean="0"/>
              <a:t>Compare GBA and PBA result</a:t>
            </a:r>
            <a:endParaRPr lang="en-US" sz="3500" dirty="0"/>
          </a:p>
        </p:txBody>
      </p:sp>
      <p:graphicFrame>
        <p:nvGraphicFramePr>
          <p:cNvPr id="6" name="Table 5"/>
          <p:cNvGraphicFramePr>
            <a:graphicFrameLocks noGrp="1"/>
          </p:cNvGraphicFramePr>
          <p:nvPr>
            <p:extLst>
              <p:ext uri="{D42A27DB-BD31-4B8C-83A1-F6EECF244321}">
                <p14:modId xmlns:p14="http://schemas.microsoft.com/office/powerpoint/2010/main" val="1766169975"/>
              </p:ext>
            </p:extLst>
          </p:nvPr>
        </p:nvGraphicFramePr>
        <p:xfrm>
          <a:off x="2032000" y="1393434"/>
          <a:ext cx="8128000" cy="26619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810851870"/>
                    </a:ext>
                  </a:extLst>
                </a:gridCol>
                <a:gridCol w="1625600">
                  <a:extLst>
                    <a:ext uri="{9D8B030D-6E8A-4147-A177-3AD203B41FA5}">
                      <a16:colId xmlns:a16="http://schemas.microsoft.com/office/drawing/2014/main" val="1383743166"/>
                    </a:ext>
                  </a:extLst>
                </a:gridCol>
                <a:gridCol w="1625600">
                  <a:extLst>
                    <a:ext uri="{9D8B030D-6E8A-4147-A177-3AD203B41FA5}">
                      <a16:colId xmlns:a16="http://schemas.microsoft.com/office/drawing/2014/main" val="1678752327"/>
                    </a:ext>
                  </a:extLst>
                </a:gridCol>
                <a:gridCol w="1625600">
                  <a:extLst>
                    <a:ext uri="{9D8B030D-6E8A-4147-A177-3AD203B41FA5}">
                      <a16:colId xmlns:a16="http://schemas.microsoft.com/office/drawing/2014/main" val="4131881244"/>
                    </a:ext>
                  </a:extLst>
                </a:gridCol>
                <a:gridCol w="1625600">
                  <a:extLst>
                    <a:ext uri="{9D8B030D-6E8A-4147-A177-3AD203B41FA5}">
                      <a16:colId xmlns:a16="http://schemas.microsoft.com/office/drawing/2014/main" val="2423962128"/>
                    </a:ext>
                  </a:extLst>
                </a:gridCol>
              </a:tblGrid>
              <a:tr h="370840">
                <a:tc rowSpan="2">
                  <a:txBody>
                    <a:bodyPr/>
                    <a:lstStyle/>
                    <a:p>
                      <a:pPr algn="ctr">
                        <a:lnSpc>
                          <a:spcPct val="200000"/>
                        </a:lnSpc>
                      </a:pPr>
                      <a:r>
                        <a:rPr lang="en-US" dirty="0" smtClean="0">
                          <a:solidFill>
                            <a:schemeClr val="accent4">
                              <a:lumMod val="60000"/>
                              <a:lumOff val="40000"/>
                            </a:schemeClr>
                          </a:solidFill>
                        </a:rPr>
                        <a:t>Path</a:t>
                      </a:r>
                      <a:endParaRPr lang="en-US" dirty="0">
                        <a:solidFill>
                          <a:schemeClr val="accent4">
                            <a:lumMod val="60000"/>
                            <a:lumOff val="40000"/>
                          </a:schemeClr>
                        </a:solidFill>
                      </a:endParaRPr>
                    </a:p>
                  </a:txBody>
                  <a:tcPr>
                    <a:solidFill>
                      <a:schemeClr val="accent2"/>
                    </a:solidFill>
                  </a:tcPr>
                </a:tc>
                <a:tc gridSpan="2">
                  <a:txBody>
                    <a:bodyPr/>
                    <a:lstStyle/>
                    <a:p>
                      <a:pPr algn="ctr"/>
                      <a:r>
                        <a:rPr lang="en-US" dirty="0" smtClean="0">
                          <a:solidFill>
                            <a:schemeClr val="accent4">
                              <a:lumMod val="60000"/>
                              <a:lumOff val="40000"/>
                            </a:schemeClr>
                          </a:solidFill>
                        </a:rPr>
                        <a:t>Min (ns)</a:t>
                      </a:r>
                      <a:endParaRPr lang="en-US" dirty="0">
                        <a:solidFill>
                          <a:schemeClr val="accent4">
                            <a:lumMod val="60000"/>
                            <a:lumOff val="40000"/>
                          </a:schemeClr>
                        </a:solidFill>
                      </a:endParaRPr>
                    </a:p>
                  </a:txBody>
                  <a:tcPr>
                    <a:solidFill>
                      <a:schemeClr val="accent2"/>
                    </a:solidFill>
                  </a:tcPr>
                </a:tc>
                <a:tc hMerge="1">
                  <a:txBody>
                    <a:bodyPr/>
                    <a:lstStyle/>
                    <a:p>
                      <a:endParaRPr lang="en-US" dirty="0"/>
                    </a:p>
                  </a:txBody>
                  <a:tcPr/>
                </a:tc>
                <a:tc gridSpan="2">
                  <a:txBody>
                    <a:bodyPr/>
                    <a:lstStyle/>
                    <a:p>
                      <a:pPr algn="ctr"/>
                      <a:r>
                        <a:rPr lang="en-US" dirty="0" smtClean="0">
                          <a:solidFill>
                            <a:schemeClr val="accent4">
                              <a:lumMod val="60000"/>
                              <a:lumOff val="40000"/>
                            </a:schemeClr>
                          </a:solidFill>
                        </a:rPr>
                        <a:t>Max (ns)</a:t>
                      </a:r>
                      <a:endParaRPr lang="en-US" dirty="0">
                        <a:solidFill>
                          <a:schemeClr val="accent4">
                            <a:lumMod val="60000"/>
                            <a:lumOff val="40000"/>
                          </a:schemeClr>
                        </a:solidFill>
                      </a:endParaRPr>
                    </a:p>
                  </a:txBody>
                  <a:tcPr>
                    <a:solidFill>
                      <a:schemeClr val="accent2"/>
                    </a:solidFill>
                  </a:tcPr>
                </a:tc>
                <a:tc hMerge="1">
                  <a:txBody>
                    <a:bodyPr/>
                    <a:lstStyle/>
                    <a:p>
                      <a:endParaRPr lang="en-US" dirty="0"/>
                    </a:p>
                  </a:txBody>
                  <a:tcPr/>
                </a:tc>
                <a:extLst>
                  <a:ext uri="{0D108BD9-81ED-4DB2-BD59-A6C34878D82A}">
                    <a16:rowId xmlns:a16="http://schemas.microsoft.com/office/drawing/2014/main" val="4268265657"/>
                  </a:ext>
                </a:extLst>
              </a:tr>
              <a:tr h="370840">
                <a:tc vMerge="1">
                  <a:txBody>
                    <a:bodyPr/>
                    <a:lstStyle/>
                    <a:p>
                      <a:endParaRPr lang="en-US" dirty="0"/>
                    </a:p>
                  </a:txBody>
                  <a:tcPr/>
                </a:tc>
                <a:tc>
                  <a:txBody>
                    <a:bodyPr/>
                    <a:lstStyle/>
                    <a:p>
                      <a:pPr algn="ctr"/>
                      <a:r>
                        <a:rPr lang="en-US" b="1" dirty="0" smtClean="0">
                          <a:solidFill>
                            <a:schemeClr val="accent4">
                              <a:lumMod val="60000"/>
                              <a:lumOff val="40000"/>
                            </a:schemeClr>
                          </a:solidFill>
                        </a:rPr>
                        <a:t>GBA</a:t>
                      </a:r>
                      <a:endParaRPr lang="en-US" b="1" dirty="0">
                        <a:solidFill>
                          <a:schemeClr val="accent4">
                            <a:lumMod val="60000"/>
                            <a:lumOff val="40000"/>
                          </a:schemeClr>
                        </a:solidFill>
                      </a:endParaRPr>
                    </a:p>
                  </a:txBody>
                  <a:tcPr/>
                </a:tc>
                <a:tc>
                  <a:txBody>
                    <a:bodyPr/>
                    <a:lstStyle/>
                    <a:p>
                      <a:pPr algn="ctr"/>
                      <a:r>
                        <a:rPr lang="en-US" b="1" dirty="0" smtClean="0">
                          <a:solidFill>
                            <a:schemeClr val="accent4">
                              <a:lumMod val="60000"/>
                              <a:lumOff val="40000"/>
                            </a:schemeClr>
                          </a:solidFill>
                        </a:rPr>
                        <a:t>PBA </a:t>
                      </a:r>
                      <a:endParaRPr lang="en-US" b="1" dirty="0">
                        <a:solidFill>
                          <a:schemeClr val="accent4">
                            <a:lumMod val="60000"/>
                            <a:lumOff val="40000"/>
                          </a:schemeClr>
                        </a:solidFill>
                      </a:endParaRPr>
                    </a:p>
                  </a:txBody>
                  <a:tcPr/>
                </a:tc>
                <a:tc>
                  <a:txBody>
                    <a:bodyPr/>
                    <a:lstStyle/>
                    <a:p>
                      <a:pPr algn="ctr"/>
                      <a:r>
                        <a:rPr lang="en-US" b="1" dirty="0" smtClean="0">
                          <a:solidFill>
                            <a:schemeClr val="accent4">
                              <a:lumMod val="60000"/>
                              <a:lumOff val="40000"/>
                            </a:schemeClr>
                          </a:solidFill>
                        </a:rPr>
                        <a:t>GBA</a:t>
                      </a:r>
                      <a:endParaRPr lang="en-US" b="1" dirty="0">
                        <a:solidFill>
                          <a:schemeClr val="accent4">
                            <a:lumMod val="60000"/>
                            <a:lumOff val="40000"/>
                          </a:schemeClr>
                        </a:solidFill>
                      </a:endParaRPr>
                    </a:p>
                  </a:txBody>
                  <a:tcPr/>
                </a:tc>
                <a:tc>
                  <a:txBody>
                    <a:bodyPr/>
                    <a:lstStyle/>
                    <a:p>
                      <a:pPr algn="ctr"/>
                      <a:r>
                        <a:rPr lang="en-US" b="1" dirty="0" smtClean="0">
                          <a:solidFill>
                            <a:schemeClr val="accent4">
                              <a:lumMod val="60000"/>
                              <a:lumOff val="40000"/>
                            </a:schemeClr>
                          </a:solidFill>
                        </a:rPr>
                        <a:t>PBA</a:t>
                      </a:r>
                      <a:endParaRPr lang="en-US" b="1" dirty="0">
                        <a:solidFill>
                          <a:schemeClr val="accent4">
                            <a:lumMod val="60000"/>
                            <a:lumOff val="40000"/>
                          </a:schemeClr>
                        </a:solidFill>
                      </a:endParaRPr>
                    </a:p>
                  </a:txBody>
                  <a:tcPr/>
                </a:tc>
                <a:extLst>
                  <a:ext uri="{0D108BD9-81ED-4DB2-BD59-A6C34878D82A}">
                    <a16:rowId xmlns:a16="http://schemas.microsoft.com/office/drawing/2014/main" val="2302185783"/>
                  </a:ext>
                </a:extLst>
              </a:tr>
              <a:tr h="370840">
                <a:tc>
                  <a:txBody>
                    <a:bodyPr/>
                    <a:lstStyle/>
                    <a:p>
                      <a:pPr algn="ctr"/>
                      <a:r>
                        <a:rPr lang="en-US" sz="1800" dirty="0" smtClean="0"/>
                        <a:t>Delay</a:t>
                      </a:r>
                      <a:r>
                        <a:rPr lang="en-US" sz="1800" baseline="0" dirty="0" smtClean="0"/>
                        <a:t> between A&amp;Y</a:t>
                      </a:r>
                      <a:endParaRPr lang="en-US" sz="1800" dirty="0"/>
                    </a:p>
                  </a:txBody>
                  <a:tcPr/>
                </a:tc>
                <a:tc>
                  <a:txBody>
                    <a:bodyPr/>
                    <a:lstStyle/>
                    <a:p>
                      <a:pPr algn="ctr"/>
                      <a:r>
                        <a:rPr lang="en-US" sz="1800" dirty="0" smtClean="0"/>
                        <a:t>7.25</a:t>
                      </a:r>
                      <a:endParaRPr lang="en-US" sz="1800" dirty="0"/>
                    </a:p>
                  </a:txBody>
                  <a:tcPr/>
                </a:tc>
                <a:tc>
                  <a:txBody>
                    <a:bodyPr/>
                    <a:lstStyle/>
                    <a:p>
                      <a:pPr algn="ctr"/>
                      <a:r>
                        <a:rPr lang="en-US" sz="1800" dirty="0" smtClean="0"/>
                        <a:t>7.55</a:t>
                      </a:r>
                      <a:endParaRPr lang="en-US" sz="1800" dirty="0"/>
                    </a:p>
                  </a:txBody>
                  <a:tcPr/>
                </a:tc>
                <a:tc>
                  <a:txBody>
                    <a:bodyPr/>
                    <a:lstStyle/>
                    <a:p>
                      <a:pPr algn="ctr"/>
                      <a:r>
                        <a:rPr lang="en-US" sz="1800" dirty="0" smtClean="0"/>
                        <a:t>10.35</a:t>
                      </a:r>
                      <a:endParaRPr lang="en-US" sz="1800" dirty="0"/>
                    </a:p>
                  </a:txBody>
                  <a:tcPr/>
                </a:tc>
                <a:tc>
                  <a:txBody>
                    <a:bodyPr/>
                    <a:lstStyle/>
                    <a:p>
                      <a:pPr algn="ctr"/>
                      <a:r>
                        <a:rPr lang="en-US" sz="1800" dirty="0" smtClean="0"/>
                        <a:t>10.1</a:t>
                      </a:r>
                      <a:endParaRPr lang="en-US" sz="1800" dirty="0"/>
                    </a:p>
                  </a:txBody>
                  <a:tcPr/>
                </a:tc>
                <a:extLst>
                  <a:ext uri="{0D108BD9-81ED-4DB2-BD59-A6C34878D82A}">
                    <a16:rowId xmlns:a16="http://schemas.microsoft.com/office/drawing/2014/main" val="274972389"/>
                  </a:ext>
                </a:extLst>
              </a:tr>
              <a:tr h="370840">
                <a:tc>
                  <a:txBody>
                    <a:bodyPr/>
                    <a:lstStyle/>
                    <a:p>
                      <a:pPr algn="ctr"/>
                      <a:r>
                        <a:rPr lang="en-US" sz="1800" dirty="0" smtClean="0"/>
                        <a:t>Delay between B&amp;Y</a:t>
                      </a:r>
                      <a:endParaRPr lang="en-US" sz="1800" dirty="0"/>
                    </a:p>
                  </a:txBody>
                  <a:tcPr/>
                </a:tc>
                <a:tc>
                  <a:txBody>
                    <a:bodyPr/>
                    <a:lstStyle/>
                    <a:p>
                      <a:pPr algn="ctr"/>
                      <a:r>
                        <a:rPr lang="en-US" sz="1800" dirty="0" smtClean="0"/>
                        <a:t>7.75</a:t>
                      </a:r>
                      <a:endParaRPr lang="en-US" sz="1800" dirty="0"/>
                    </a:p>
                  </a:txBody>
                  <a:tcPr/>
                </a:tc>
                <a:tc>
                  <a:txBody>
                    <a:bodyPr/>
                    <a:lstStyle/>
                    <a:p>
                      <a:pPr algn="ctr"/>
                      <a:r>
                        <a:rPr lang="en-US" sz="1800" dirty="0" smtClean="0"/>
                        <a:t>7.75</a:t>
                      </a:r>
                      <a:endParaRPr lang="en-US" sz="1800" dirty="0"/>
                    </a:p>
                  </a:txBody>
                  <a:tcPr/>
                </a:tc>
                <a:tc>
                  <a:txBody>
                    <a:bodyPr/>
                    <a:lstStyle/>
                    <a:p>
                      <a:pPr algn="ctr"/>
                      <a:r>
                        <a:rPr lang="en-US" sz="1800" dirty="0" smtClean="0"/>
                        <a:t>10.85</a:t>
                      </a:r>
                      <a:endParaRPr lang="en-US" sz="1800" dirty="0"/>
                    </a:p>
                  </a:txBody>
                  <a:tcPr/>
                </a:tc>
                <a:tc>
                  <a:txBody>
                    <a:bodyPr/>
                    <a:lstStyle/>
                    <a:p>
                      <a:pPr algn="ctr"/>
                      <a:r>
                        <a:rPr lang="en-US" sz="1800" dirty="0" smtClean="0"/>
                        <a:t>10.3</a:t>
                      </a:r>
                      <a:endParaRPr lang="en-US" sz="1800" dirty="0"/>
                    </a:p>
                  </a:txBody>
                  <a:tcPr/>
                </a:tc>
                <a:extLst>
                  <a:ext uri="{0D108BD9-81ED-4DB2-BD59-A6C34878D82A}">
                    <a16:rowId xmlns:a16="http://schemas.microsoft.com/office/drawing/2014/main" val="856747382"/>
                  </a:ext>
                </a:extLst>
              </a:tr>
              <a:tr h="370840">
                <a:tc>
                  <a:txBody>
                    <a:bodyPr/>
                    <a:lstStyle/>
                    <a:p>
                      <a:pPr algn="ctr"/>
                      <a:r>
                        <a:rPr lang="en-US" sz="1800" dirty="0" smtClean="0"/>
                        <a:t>Delay between</a:t>
                      </a:r>
                      <a:r>
                        <a:rPr lang="en-US" sz="1800" baseline="0" dirty="0" smtClean="0"/>
                        <a:t> C&amp;Y</a:t>
                      </a:r>
                      <a:endParaRPr lang="en-US" sz="1800" dirty="0"/>
                    </a:p>
                  </a:txBody>
                  <a:tcPr/>
                </a:tc>
                <a:tc>
                  <a:txBody>
                    <a:bodyPr/>
                    <a:lstStyle/>
                    <a:p>
                      <a:pPr algn="ctr"/>
                      <a:r>
                        <a:rPr lang="en-US" sz="1800" dirty="0" smtClean="0"/>
                        <a:t>7.05</a:t>
                      </a:r>
                      <a:endParaRPr lang="en-US" sz="1800" dirty="0"/>
                    </a:p>
                  </a:txBody>
                  <a:tcPr/>
                </a:tc>
                <a:tc>
                  <a:txBody>
                    <a:bodyPr/>
                    <a:lstStyle/>
                    <a:p>
                      <a:pPr algn="ctr"/>
                      <a:r>
                        <a:rPr lang="en-US" sz="1800" dirty="0" smtClean="0"/>
                        <a:t>7.25</a:t>
                      </a:r>
                      <a:endParaRPr lang="en-US" sz="1800" dirty="0"/>
                    </a:p>
                  </a:txBody>
                  <a:tcPr/>
                </a:tc>
                <a:tc>
                  <a:txBody>
                    <a:bodyPr/>
                    <a:lstStyle/>
                    <a:p>
                      <a:pPr algn="ctr"/>
                      <a:r>
                        <a:rPr lang="en-US" sz="1800" dirty="0" smtClean="0"/>
                        <a:t>9.05</a:t>
                      </a:r>
                      <a:endParaRPr lang="en-US" sz="1800" dirty="0"/>
                    </a:p>
                  </a:txBody>
                  <a:tcPr/>
                </a:tc>
                <a:tc>
                  <a:txBody>
                    <a:bodyPr/>
                    <a:lstStyle/>
                    <a:p>
                      <a:pPr algn="ctr"/>
                      <a:r>
                        <a:rPr lang="en-US" sz="1800" dirty="0" smtClean="0"/>
                        <a:t>9.05</a:t>
                      </a:r>
                      <a:endParaRPr lang="en-US" sz="1800" dirty="0"/>
                    </a:p>
                  </a:txBody>
                  <a:tcPr/>
                </a:tc>
                <a:extLst>
                  <a:ext uri="{0D108BD9-81ED-4DB2-BD59-A6C34878D82A}">
                    <a16:rowId xmlns:a16="http://schemas.microsoft.com/office/drawing/2014/main" val="602385122"/>
                  </a:ext>
                </a:extLst>
              </a:tr>
            </a:tbl>
          </a:graphicData>
        </a:graphic>
      </p:graphicFrame>
      <p:sp>
        <p:nvSpPr>
          <p:cNvPr id="7" name="Rectangle 6"/>
          <p:cNvSpPr/>
          <p:nvPr/>
        </p:nvSpPr>
        <p:spPr>
          <a:xfrm>
            <a:off x="2032000" y="1393434"/>
            <a:ext cx="8128000" cy="26619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1"/>
          <p:cNvSpPr>
            <a:spLocks noGrp="1"/>
          </p:cNvSpPr>
          <p:nvPr>
            <p:ph sz="quarter" idx="10"/>
          </p:nvPr>
        </p:nvSpPr>
        <p:spPr>
          <a:xfrm>
            <a:off x="1736755" y="4158113"/>
            <a:ext cx="8718489" cy="885525"/>
          </a:xfrm>
        </p:spPr>
        <p:txBody>
          <a:bodyPr/>
          <a:lstStyle/>
          <a:p>
            <a:pPr marL="0" indent="0" algn="ctr">
              <a:buNone/>
            </a:pPr>
            <a:r>
              <a:rPr lang="en-US" altLang="zh-TW" sz="1800" dirty="0" err="1" smtClean="0"/>
              <a:t>Min_delay_GBA</a:t>
            </a:r>
            <a:r>
              <a:rPr lang="en-US" altLang="zh-TW" sz="1800" dirty="0" smtClean="0"/>
              <a:t> &lt;= </a:t>
            </a:r>
            <a:r>
              <a:rPr lang="en-US" altLang="zh-TW" sz="1800" dirty="0" err="1" smtClean="0"/>
              <a:t>Min_delay_PBA</a:t>
            </a:r>
            <a:endParaRPr lang="en-US" altLang="zh-TW" sz="1800" dirty="0" smtClean="0"/>
          </a:p>
          <a:p>
            <a:pPr marL="0" indent="0" algn="ctr">
              <a:buNone/>
            </a:pPr>
            <a:r>
              <a:rPr lang="en-US" altLang="zh-TW" sz="1800" b="1" dirty="0" err="1" smtClean="0">
                <a:solidFill>
                  <a:srgbClr val="545454"/>
                </a:solidFill>
                <a:ea typeface="微軟正黑體"/>
              </a:rPr>
              <a:t>Max_delay_GBA</a:t>
            </a:r>
            <a:r>
              <a:rPr lang="en-US" altLang="zh-TW" sz="1800" b="1" dirty="0" smtClean="0">
                <a:solidFill>
                  <a:srgbClr val="545454"/>
                </a:solidFill>
                <a:ea typeface="微軟正黑體"/>
              </a:rPr>
              <a:t> &gt;= </a:t>
            </a:r>
            <a:r>
              <a:rPr lang="en-US" altLang="zh-TW" sz="1800" b="1" dirty="0" err="1" smtClean="0">
                <a:solidFill>
                  <a:srgbClr val="545454"/>
                </a:solidFill>
                <a:ea typeface="微軟正黑體"/>
              </a:rPr>
              <a:t>Max_delay_PBA</a:t>
            </a:r>
            <a:endParaRPr lang="en-US" altLang="zh-TW" sz="1800" b="1" dirty="0">
              <a:solidFill>
                <a:srgbClr val="545454"/>
              </a:solidFill>
              <a:ea typeface="微軟正黑體"/>
            </a:endParaRPr>
          </a:p>
          <a:p>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2898209916"/>
              </p:ext>
            </p:extLst>
          </p:nvPr>
        </p:nvGraphicFramePr>
        <p:xfrm>
          <a:off x="2031999" y="5043638"/>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401548628"/>
                    </a:ext>
                  </a:extLst>
                </a:gridCol>
                <a:gridCol w="2709333">
                  <a:extLst>
                    <a:ext uri="{9D8B030D-6E8A-4147-A177-3AD203B41FA5}">
                      <a16:colId xmlns:a16="http://schemas.microsoft.com/office/drawing/2014/main" val="3570612527"/>
                    </a:ext>
                  </a:extLst>
                </a:gridCol>
                <a:gridCol w="2709333">
                  <a:extLst>
                    <a:ext uri="{9D8B030D-6E8A-4147-A177-3AD203B41FA5}">
                      <a16:colId xmlns:a16="http://schemas.microsoft.com/office/drawing/2014/main" val="1551829405"/>
                    </a:ext>
                  </a:extLst>
                </a:gridCol>
              </a:tblGrid>
              <a:tr h="370840">
                <a:tc>
                  <a:txBody>
                    <a:bodyPr/>
                    <a:lstStyle/>
                    <a:p>
                      <a:pPr algn="ctr"/>
                      <a:r>
                        <a:rPr lang="en-US" dirty="0" smtClean="0"/>
                        <a:t>Method</a:t>
                      </a:r>
                      <a:endParaRPr lang="en-US" dirty="0"/>
                    </a:p>
                  </a:txBody>
                  <a:tcPr>
                    <a:solidFill>
                      <a:schemeClr val="accent2"/>
                    </a:solidFill>
                  </a:tcPr>
                </a:tc>
                <a:tc>
                  <a:txBody>
                    <a:bodyPr/>
                    <a:lstStyle/>
                    <a:p>
                      <a:pPr algn="ctr"/>
                      <a:r>
                        <a:rPr lang="en-US" dirty="0" smtClean="0"/>
                        <a:t>Advantage</a:t>
                      </a:r>
                      <a:endParaRPr lang="en-US" dirty="0"/>
                    </a:p>
                  </a:txBody>
                  <a:tcPr>
                    <a:solidFill>
                      <a:schemeClr val="accent2"/>
                    </a:solidFill>
                  </a:tcPr>
                </a:tc>
                <a:tc>
                  <a:txBody>
                    <a:bodyPr/>
                    <a:lstStyle/>
                    <a:p>
                      <a:pPr algn="ctr"/>
                      <a:r>
                        <a:rPr lang="en-US" dirty="0" smtClean="0"/>
                        <a:t>Disadvantage</a:t>
                      </a:r>
                      <a:endParaRPr lang="en-US" dirty="0"/>
                    </a:p>
                  </a:txBody>
                  <a:tcPr>
                    <a:solidFill>
                      <a:schemeClr val="accent2"/>
                    </a:solidFill>
                  </a:tcPr>
                </a:tc>
                <a:extLst>
                  <a:ext uri="{0D108BD9-81ED-4DB2-BD59-A6C34878D82A}">
                    <a16:rowId xmlns:a16="http://schemas.microsoft.com/office/drawing/2014/main" val="3159628524"/>
                  </a:ext>
                </a:extLst>
              </a:tr>
              <a:tr h="370840">
                <a:tc>
                  <a:txBody>
                    <a:bodyPr/>
                    <a:lstStyle/>
                    <a:p>
                      <a:pPr algn="ctr"/>
                      <a:r>
                        <a:rPr lang="en-US" dirty="0" smtClean="0"/>
                        <a:t>Graph Based</a:t>
                      </a:r>
                      <a:r>
                        <a:rPr lang="en-US" baseline="0" dirty="0" smtClean="0"/>
                        <a:t> Analysis</a:t>
                      </a:r>
                      <a:endParaRPr lang="en-US" dirty="0"/>
                    </a:p>
                  </a:txBody>
                  <a:tcPr/>
                </a:tc>
                <a:tc>
                  <a:txBody>
                    <a:bodyPr/>
                    <a:lstStyle/>
                    <a:p>
                      <a:pPr algn="ctr"/>
                      <a:r>
                        <a:rPr lang="en-US" dirty="0" smtClean="0"/>
                        <a:t>Fast running time</a:t>
                      </a:r>
                      <a:endParaRPr lang="en-US" dirty="0"/>
                    </a:p>
                  </a:txBody>
                  <a:tcPr/>
                </a:tc>
                <a:tc>
                  <a:txBody>
                    <a:bodyPr/>
                    <a:lstStyle/>
                    <a:p>
                      <a:pPr algn="ctr"/>
                      <a:r>
                        <a:rPr lang="en-US" dirty="0" smtClean="0"/>
                        <a:t>More pessimism</a:t>
                      </a:r>
                      <a:endParaRPr lang="en-US" dirty="0"/>
                    </a:p>
                  </a:txBody>
                  <a:tcPr/>
                </a:tc>
                <a:extLst>
                  <a:ext uri="{0D108BD9-81ED-4DB2-BD59-A6C34878D82A}">
                    <a16:rowId xmlns:a16="http://schemas.microsoft.com/office/drawing/2014/main" val="713936554"/>
                  </a:ext>
                </a:extLst>
              </a:tr>
              <a:tr h="370840">
                <a:tc>
                  <a:txBody>
                    <a:bodyPr/>
                    <a:lstStyle/>
                    <a:p>
                      <a:pPr algn="ctr"/>
                      <a:r>
                        <a:rPr lang="en-US" dirty="0" smtClean="0"/>
                        <a:t>Path</a:t>
                      </a:r>
                      <a:r>
                        <a:rPr lang="en-US" baseline="0" dirty="0" smtClean="0"/>
                        <a:t> Based Analysis</a:t>
                      </a:r>
                      <a:endParaRPr lang="en-US" dirty="0"/>
                    </a:p>
                  </a:txBody>
                  <a:tcPr/>
                </a:tc>
                <a:tc>
                  <a:txBody>
                    <a:bodyPr/>
                    <a:lstStyle/>
                    <a:p>
                      <a:pPr algn="ctr"/>
                      <a:r>
                        <a:rPr lang="en-US" dirty="0" smtClean="0"/>
                        <a:t>More</a:t>
                      </a:r>
                      <a:r>
                        <a:rPr lang="en-US" baseline="0" dirty="0" smtClean="0"/>
                        <a:t> accurate</a:t>
                      </a:r>
                      <a:endParaRPr lang="en-US" dirty="0"/>
                    </a:p>
                  </a:txBody>
                  <a:tcPr/>
                </a:tc>
                <a:tc>
                  <a:txBody>
                    <a:bodyPr/>
                    <a:lstStyle/>
                    <a:p>
                      <a:pPr algn="ctr"/>
                      <a:r>
                        <a:rPr lang="en-US" dirty="0" smtClean="0"/>
                        <a:t>Long</a:t>
                      </a:r>
                      <a:r>
                        <a:rPr lang="en-US" baseline="0" dirty="0" smtClean="0"/>
                        <a:t> running time</a:t>
                      </a:r>
                      <a:endParaRPr lang="en-US" dirty="0"/>
                    </a:p>
                  </a:txBody>
                  <a:tcPr/>
                </a:tc>
                <a:extLst>
                  <a:ext uri="{0D108BD9-81ED-4DB2-BD59-A6C34878D82A}">
                    <a16:rowId xmlns:a16="http://schemas.microsoft.com/office/drawing/2014/main" val="2433001202"/>
                  </a:ext>
                </a:extLst>
              </a:tr>
            </a:tbl>
          </a:graphicData>
        </a:graphic>
      </p:graphicFrame>
      <p:sp>
        <p:nvSpPr>
          <p:cNvPr id="18" name="Rectangle 17"/>
          <p:cNvSpPr/>
          <p:nvPr/>
        </p:nvSpPr>
        <p:spPr>
          <a:xfrm>
            <a:off x="2031999" y="5043638"/>
            <a:ext cx="8127999" cy="11125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058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306256" y="1626669"/>
            <a:ext cx="10369187" cy="1316994"/>
          </a:xfrm>
        </p:spPr>
        <p:txBody>
          <a:bodyPr/>
          <a:lstStyle/>
          <a:p>
            <a:r>
              <a:rPr lang="en-US" altLang="zh-TW" dirty="0" smtClean="0"/>
              <a:t>ETM is </a:t>
            </a:r>
            <a:r>
              <a:rPr lang="en-US" altLang="zh-TW" dirty="0"/>
              <a:t>an abstract representation of a </a:t>
            </a:r>
            <a:r>
              <a:rPr lang="en-US" altLang="zh-TW" dirty="0" smtClean="0"/>
              <a:t>block</a:t>
            </a:r>
          </a:p>
          <a:p>
            <a:r>
              <a:rPr lang="en-US" altLang="zh-TW" dirty="0" smtClean="0"/>
              <a:t>The model can be used in place of the block’s netlist for timing analysis </a:t>
            </a:r>
            <a:r>
              <a:rPr lang="en-US" altLang="zh-TW" dirty="0"/>
              <a:t>at a higher level of the design </a:t>
            </a:r>
            <a:r>
              <a:rPr lang="en-US" altLang="zh-TW" dirty="0" smtClean="0"/>
              <a:t>hierarchy</a:t>
            </a:r>
            <a:endParaRPr lang="en-US" dirty="0"/>
          </a:p>
        </p:txBody>
      </p:sp>
      <p:sp>
        <p:nvSpPr>
          <p:cNvPr id="4" name="Title 2"/>
          <p:cNvSpPr>
            <a:spLocks noGrp="1"/>
          </p:cNvSpPr>
          <p:nvPr>
            <p:ph type="title"/>
          </p:nvPr>
        </p:nvSpPr>
        <p:spPr>
          <a:xfrm>
            <a:off x="2865649" y="760645"/>
            <a:ext cx="6460702" cy="781095"/>
          </a:xfrm>
        </p:spPr>
        <p:txBody>
          <a:bodyPr/>
          <a:lstStyle/>
          <a:p>
            <a:pPr algn="ctr"/>
            <a:r>
              <a:rPr lang="en-US" sz="3500" dirty="0" smtClean="0"/>
              <a:t>Extracted Timing Model</a:t>
            </a:r>
            <a:endParaRPr lang="en-US" sz="3500" dirty="0"/>
          </a:p>
        </p:txBody>
      </p:sp>
      <p:pic>
        <p:nvPicPr>
          <p:cNvPr id="5" name="圖片 12"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0363" y="3120916"/>
            <a:ext cx="6611273" cy="3229426"/>
          </a:xfrm>
          <a:prstGeom prst="rect">
            <a:avLst/>
          </a:prstGeom>
        </p:spPr>
      </p:pic>
    </p:spTree>
    <p:extLst>
      <p:ext uri="{BB962C8B-B14F-4D97-AF65-F5344CB8AC3E}">
        <p14:creationId xmlns:p14="http://schemas.microsoft.com/office/powerpoint/2010/main" val="460529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865649" y="760645"/>
            <a:ext cx="6460702" cy="781095"/>
          </a:xfrm>
        </p:spPr>
        <p:txBody>
          <a:bodyPr/>
          <a:lstStyle/>
          <a:p>
            <a:pPr algn="ctr"/>
            <a:r>
              <a:rPr lang="en-US" sz="3500" dirty="0" smtClean="0"/>
              <a:t>Extracted Timing Model</a:t>
            </a:r>
            <a:endParaRPr lang="en-US" sz="3500" dirty="0"/>
          </a:p>
        </p:txBody>
      </p:sp>
      <p:sp>
        <p:nvSpPr>
          <p:cNvPr id="7" name="Content Placeholder 1"/>
          <p:cNvSpPr txBox="1">
            <a:spLocks/>
          </p:cNvSpPr>
          <p:nvPr/>
        </p:nvSpPr>
        <p:spPr>
          <a:xfrm>
            <a:off x="1306256" y="1351176"/>
            <a:ext cx="10369187" cy="188073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TW" sz="2300" dirty="0" smtClean="0"/>
              <a:t>The model consists of a set of timing arcs between the clock, input and output pins of the block</a:t>
            </a:r>
          </a:p>
          <a:p>
            <a:r>
              <a:rPr lang="en-US" altLang="zh-TW" sz="2300" dirty="0" smtClean="0"/>
              <a:t>Represents delay of timing arcs as a function of input transitions and output loads in the f</a:t>
            </a:r>
            <a:r>
              <a:rPr lang="en-US" altLang="zh-TW" sz="2300" dirty="0"/>
              <a:t>orm</a:t>
            </a:r>
            <a:r>
              <a:rPr lang="en-US" altLang="zh-TW" sz="2300" dirty="0" smtClean="0"/>
              <a:t> of NLDM and CCS lookup tables</a:t>
            </a:r>
          </a:p>
          <a:p>
            <a:endParaRPr lang="en-US" altLang="zh-TW" dirty="0" smtClean="0"/>
          </a:p>
        </p:txBody>
      </p:sp>
      <p:pic>
        <p:nvPicPr>
          <p:cNvPr id="8" name="圖片 13"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3233" y="3010520"/>
            <a:ext cx="4492212" cy="3488716"/>
          </a:xfrm>
          <a:prstGeom prst="rect">
            <a:avLst/>
          </a:prstGeom>
        </p:spPr>
      </p:pic>
      <p:cxnSp>
        <p:nvCxnSpPr>
          <p:cNvPr id="12" name="Elbow Connector 11"/>
          <p:cNvCxnSpPr>
            <a:endCxn id="13" idx="3"/>
          </p:cNvCxnSpPr>
          <p:nvPr/>
        </p:nvCxnSpPr>
        <p:spPr>
          <a:xfrm rot="10800000">
            <a:off x="3561347" y="4333885"/>
            <a:ext cx="2646948" cy="11788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78009" y="4211271"/>
            <a:ext cx="1783338" cy="245226"/>
          </a:xfrm>
          <a:prstGeom prst="rect">
            <a:avLst/>
          </a:prstGeom>
          <a:solidFill>
            <a:schemeClr val="accent3">
              <a:lumMod val="20000"/>
              <a:lumOff val="80000"/>
            </a:schemeClr>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smtClean="0">
                <a:solidFill>
                  <a:schemeClr val="accent4">
                    <a:lumMod val="60000"/>
                    <a:lumOff val="40000"/>
                  </a:schemeClr>
                </a:solidFill>
              </a:rPr>
              <a:t>Input transition</a:t>
            </a:r>
            <a:endParaRPr lang="en-US" b="1" dirty="0">
              <a:solidFill>
                <a:schemeClr val="accent4">
                  <a:lumMod val="60000"/>
                  <a:lumOff val="40000"/>
                </a:schemeClr>
              </a:solidFill>
            </a:endParaRPr>
          </a:p>
        </p:txBody>
      </p:sp>
      <p:cxnSp>
        <p:nvCxnSpPr>
          <p:cNvPr id="17" name="Straight Arrow Connector 16"/>
          <p:cNvCxnSpPr>
            <a:endCxn id="18" idx="3"/>
          </p:cNvCxnSpPr>
          <p:nvPr/>
        </p:nvCxnSpPr>
        <p:spPr>
          <a:xfrm flipH="1">
            <a:off x="3561347" y="5621154"/>
            <a:ext cx="2646948" cy="14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778009" y="5512763"/>
            <a:ext cx="1783338" cy="245226"/>
          </a:xfrm>
          <a:prstGeom prst="rect">
            <a:avLst/>
          </a:prstGeom>
          <a:solidFill>
            <a:schemeClr val="accent3">
              <a:lumMod val="20000"/>
              <a:lumOff val="80000"/>
            </a:schemeClr>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smtClean="0">
                <a:solidFill>
                  <a:schemeClr val="accent4">
                    <a:lumMod val="60000"/>
                    <a:lumOff val="40000"/>
                  </a:schemeClr>
                </a:solidFill>
              </a:rPr>
              <a:t>Output load</a:t>
            </a:r>
            <a:endParaRPr lang="en-US" b="1" dirty="0">
              <a:solidFill>
                <a:schemeClr val="accent4">
                  <a:lumMod val="60000"/>
                  <a:lumOff val="40000"/>
                </a:schemeClr>
              </a:solidFill>
            </a:endParaRPr>
          </a:p>
        </p:txBody>
      </p:sp>
    </p:spTree>
    <p:extLst>
      <p:ext uri="{BB962C8B-B14F-4D97-AF65-F5344CB8AC3E}">
        <p14:creationId xmlns:p14="http://schemas.microsoft.com/office/powerpoint/2010/main" val="14130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865649" y="760645"/>
            <a:ext cx="6460702" cy="781095"/>
          </a:xfrm>
        </p:spPr>
        <p:txBody>
          <a:bodyPr/>
          <a:lstStyle/>
          <a:p>
            <a:pPr algn="ctr"/>
            <a:r>
              <a:rPr lang="en-US" sz="3500" dirty="0" smtClean="0"/>
              <a:t>FLATTEN – Non FLATTEN</a:t>
            </a:r>
            <a:endParaRPr lang="en-US" sz="3500" dirty="0"/>
          </a:p>
        </p:txBody>
      </p:sp>
      <p:sp>
        <p:nvSpPr>
          <p:cNvPr id="7" name="Content Placeholder 1"/>
          <p:cNvSpPr>
            <a:spLocks noGrp="1"/>
          </p:cNvSpPr>
          <p:nvPr>
            <p:ph sz="quarter" idx="10"/>
          </p:nvPr>
        </p:nvSpPr>
        <p:spPr>
          <a:xfrm>
            <a:off x="372390" y="1426237"/>
            <a:ext cx="11139425" cy="1316994"/>
          </a:xfrm>
        </p:spPr>
        <p:txBody>
          <a:bodyPr/>
          <a:lstStyle/>
          <a:p>
            <a:r>
              <a:rPr lang="en-US" altLang="zh-TW" sz="2300" dirty="0" smtClean="0"/>
              <a:t>A flat design: treats the ASIC as a single, monolithic entity, without any submodules or levels of hierarchy and uses basic components like gates, transistors, and wires</a:t>
            </a:r>
          </a:p>
          <a:p>
            <a:r>
              <a:rPr lang="en-US" altLang="zh-TW" sz="2300" dirty="0" smtClean="0"/>
              <a:t>Hierarchical design: divides the ASIC into smaller and simpler modules or blocks with specific functions and interfaces, which are then connected by a top-level structure. ETM supports timing extraction according to Non Flatten (Harden)</a:t>
            </a:r>
          </a:p>
        </p:txBody>
      </p:sp>
      <p:pic>
        <p:nvPicPr>
          <p:cNvPr id="8" name="Picture 7"/>
          <p:cNvPicPr>
            <a:picLocks noChangeAspect="1"/>
          </p:cNvPicPr>
          <p:nvPr/>
        </p:nvPicPr>
        <p:blipFill>
          <a:blip r:embed="rId3"/>
          <a:stretch>
            <a:fillRect/>
          </a:stretch>
        </p:blipFill>
        <p:spPr>
          <a:xfrm>
            <a:off x="1020278" y="3536918"/>
            <a:ext cx="3541847" cy="2581977"/>
          </a:xfrm>
          <a:prstGeom prst="rect">
            <a:avLst/>
          </a:prstGeom>
        </p:spPr>
      </p:pic>
      <p:pic>
        <p:nvPicPr>
          <p:cNvPr id="9" name="Picture 2" descr="Flatten mode functional netlist E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549" y="3286998"/>
            <a:ext cx="4648552" cy="308181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463734" y="6118895"/>
            <a:ext cx="2654933" cy="431456"/>
          </a:xfrm>
          <a:prstGeom prst="rect">
            <a:avLst/>
          </a:prstGeom>
          <a:solidFill>
            <a:schemeClr val="accent3">
              <a:lumMod val="20000"/>
              <a:lumOff val="80000"/>
            </a:schemeClr>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solidFill>
                  <a:schemeClr val="accent4">
                    <a:lumMod val="60000"/>
                    <a:lumOff val="40000"/>
                  </a:schemeClr>
                </a:solidFill>
              </a:rPr>
              <a:t>Hierarchical design</a:t>
            </a:r>
            <a:endParaRPr lang="en-US" sz="2400" b="1" dirty="0">
              <a:solidFill>
                <a:schemeClr val="accent4">
                  <a:lumMod val="60000"/>
                  <a:lumOff val="40000"/>
                </a:schemeClr>
              </a:solidFill>
            </a:endParaRPr>
          </a:p>
        </p:txBody>
      </p:sp>
      <p:sp>
        <p:nvSpPr>
          <p:cNvPr id="11" name="Rectangle 10"/>
          <p:cNvSpPr/>
          <p:nvPr/>
        </p:nvSpPr>
        <p:spPr>
          <a:xfrm>
            <a:off x="7907602" y="6118895"/>
            <a:ext cx="1596445" cy="431456"/>
          </a:xfrm>
          <a:prstGeom prst="rect">
            <a:avLst/>
          </a:prstGeom>
          <a:solidFill>
            <a:schemeClr val="accent3">
              <a:lumMod val="20000"/>
              <a:lumOff val="80000"/>
            </a:schemeClr>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solidFill>
                  <a:schemeClr val="accent4">
                    <a:lumMod val="60000"/>
                    <a:lumOff val="40000"/>
                  </a:schemeClr>
                </a:solidFill>
              </a:rPr>
              <a:t>Flat design</a:t>
            </a:r>
            <a:endParaRPr lang="en-US" sz="2400" b="1" dirty="0">
              <a:solidFill>
                <a:schemeClr val="accent4">
                  <a:lumMod val="60000"/>
                  <a:lumOff val="40000"/>
                </a:schemeClr>
              </a:solidFill>
            </a:endParaRPr>
          </a:p>
        </p:txBody>
      </p:sp>
    </p:spTree>
    <p:extLst>
      <p:ext uri="{BB962C8B-B14F-4D97-AF65-F5344CB8AC3E}">
        <p14:creationId xmlns:p14="http://schemas.microsoft.com/office/powerpoint/2010/main" val="1977520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2_Faraday template">
  <a:themeElements>
    <a:clrScheme name="Faraday template">
      <a:dk1>
        <a:srgbClr val="545454"/>
      </a:dk1>
      <a:lt1>
        <a:srgbClr val="FFFFFF"/>
      </a:lt1>
      <a:dk2>
        <a:srgbClr val="777777"/>
      </a:dk2>
      <a:lt2>
        <a:srgbClr val="FFFFFF"/>
      </a:lt2>
      <a:accent1>
        <a:srgbClr val="0090D2"/>
      </a:accent1>
      <a:accent2>
        <a:srgbClr val="21C0FF"/>
      </a:accent2>
      <a:accent3>
        <a:srgbClr val="81DBFF"/>
      </a:accent3>
      <a:accent4>
        <a:srgbClr val="BE0037"/>
      </a:accent4>
      <a:accent5>
        <a:srgbClr val="0068A2"/>
      </a:accent5>
      <a:accent6>
        <a:srgbClr val="0698BA"/>
      </a:accent6>
      <a:hlink>
        <a:srgbClr val="3F3F3F"/>
      </a:hlink>
      <a:folHlink>
        <a:srgbClr val="3F3F3F"/>
      </a:folHlink>
    </a:clrScheme>
    <a:fontScheme name="UBS">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93438</TotalTime>
  <Words>680</Words>
  <Application>Microsoft Office PowerPoint</Application>
  <PresentationFormat>Widescreen</PresentationFormat>
  <Paragraphs>105</Paragraphs>
  <Slides>14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微軟正黑體</vt:lpstr>
      <vt:lpstr>新細明體</vt:lpstr>
      <vt:lpstr>華康中黑體</vt:lpstr>
      <vt:lpstr>Arial</vt:lpstr>
      <vt:lpstr>Calibri</vt:lpstr>
      <vt:lpstr>Century Gothic</vt:lpstr>
      <vt:lpstr>Wingdings</vt:lpstr>
      <vt:lpstr>2_Faraday template</vt:lpstr>
      <vt:lpstr>DSD/ACD/ACT1 Otis Ken Sol</vt:lpstr>
      <vt:lpstr>Outline</vt:lpstr>
      <vt:lpstr>TESTCHIP FLOW</vt:lpstr>
      <vt:lpstr>GBA and PBA </vt:lpstr>
      <vt:lpstr>Delay Calculation in GBA and PBA </vt:lpstr>
      <vt:lpstr>Compare GBA and PBA result</vt:lpstr>
      <vt:lpstr>Extracted Timing Model</vt:lpstr>
      <vt:lpstr>Extracted Timing Model</vt:lpstr>
      <vt:lpstr>FLATTEN – Non FLATTEN</vt:lpstr>
      <vt:lpstr>CELL TYPES</vt:lpstr>
      <vt:lpstr>LIBRARY CORNER </vt:lpstr>
      <vt:lpstr>RC CORNER </vt:lpstr>
      <vt:lpstr>PowerPoint Presentation</vt:lpstr>
      <vt:lpstr>PowerPoint Presentation</vt:lpstr>
    </vt:vector>
  </TitlesOfParts>
  <Company>Faraday-Tech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Genie Ching-Ling Chien(簡菁伶)</dc:creator>
  <cp:lastModifiedBy>Sang Sang Thanh Nguyen (Nguyen Thanh Sang)</cp:lastModifiedBy>
  <cp:revision>6666</cp:revision>
  <cp:lastPrinted>2023-03-26T01:11:44Z</cp:lastPrinted>
  <dcterms:created xsi:type="dcterms:W3CDTF">2012-12-17T03:20:11Z</dcterms:created>
  <dcterms:modified xsi:type="dcterms:W3CDTF">2024-08-16T09:59:52Z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