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3"/>
  </p:notesMasterIdLst>
  <p:sldIdLst>
    <p:sldId id="256" r:id="rId2"/>
  </p:sldIdLst>
  <p:sldSz cx="30279975" cy="42808525"/>
  <p:notesSz cx="9144000" cy="6858000"/>
  <p:defaultTextStyle>
    <a:defPPr>
      <a:defRPr lang="en-US"/>
    </a:defPPr>
    <a:lvl1pPr marL="0" algn="l" defTabSz="1954496" rtl="0" eaLnBrk="1" latinLnBrk="0" hangingPunct="1">
      <a:defRPr sz="7700" kern="1200">
        <a:solidFill>
          <a:schemeClr val="tx1"/>
        </a:solidFill>
        <a:latin typeface="+mn-lt"/>
        <a:ea typeface="+mn-ea"/>
        <a:cs typeface="+mn-cs"/>
      </a:defRPr>
    </a:lvl1pPr>
    <a:lvl2pPr marL="1954496" algn="l" defTabSz="1954496" rtl="0" eaLnBrk="1" latinLnBrk="0" hangingPunct="1">
      <a:defRPr sz="7700" kern="1200">
        <a:solidFill>
          <a:schemeClr val="tx1"/>
        </a:solidFill>
        <a:latin typeface="+mn-lt"/>
        <a:ea typeface="+mn-ea"/>
        <a:cs typeface="+mn-cs"/>
      </a:defRPr>
    </a:lvl2pPr>
    <a:lvl3pPr marL="3908994" algn="l" defTabSz="1954496" rtl="0" eaLnBrk="1" latinLnBrk="0" hangingPunct="1">
      <a:defRPr sz="7700" kern="1200">
        <a:solidFill>
          <a:schemeClr val="tx1"/>
        </a:solidFill>
        <a:latin typeface="+mn-lt"/>
        <a:ea typeface="+mn-ea"/>
        <a:cs typeface="+mn-cs"/>
      </a:defRPr>
    </a:lvl3pPr>
    <a:lvl4pPr marL="5863490" algn="l" defTabSz="1954496" rtl="0" eaLnBrk="1" latinLnBrk="0" hangingPunct="1">
      <a:defRPr sz="7700" kern="1200">
        <a:solidFill>
          <a:schemeClr val="tx1"/>
        </a:solidFill>
        <a:latin typeface="+mn-lt"/>
        <a:ea typeface="+mn-ea"/>
        <a:cs typeface="+mn-cs"/>
      </a:defRPr>
    </a:lvl4pPr>
    <a:lvl5pPr marL="7817986" algn="l" defTabSz="1954496" rtl="0" eaLnBrk="1" latinLnBrk="0" hangingPunct="1">
      <a:defRPr sz="7700" kern="1200">
        <a:solidFill>
          <a:schemeClr val="tx1"/>
        </a:solidFill>
        <a:latin typeface="+mn-lt"/>
        <a:ea typeface="+mn-ea"/>
        <a:cs typeface="+mn-cs"/>
      </a:defRPr>
    </a:lvl5pPr>
    <a:lvl6pPr marL="9772483" algn="l" defTabSz="1954496" rtl="0" eaLnBrk="1" latinLnBrk="0" hangingPunct="1">
      <a:defRPr sz="7700" kern="1200">
        <a:solidFill>
          <a:schemeClr val="tx1"/>
        </a:solidFill>
        <a:latin typeface="+mn-lt"/>
        <a:ea typeface="+mn-ea"/>
        <a:cs typeface="+mn-cs"/>
      </a:defRPr>
    </a:lvl6pPr>
    <a:lvl7pPr marL="11726980" algn="l" defTabSz="1954496" rtl="0" eaLnBrk="1" latinLnBrk="0" hangingPunct="1">
      <a:defRPr sz="7700" kern="1200">
        <a:solidFill>
          <a:schemeClr val="tx1"/>
        </a:solidFill>
        <a:latin typeface="+mn-lt"/>
        <a:ea typeface="+mn-ea"/>
        <a:cs typeface="+mn-cs"/>
      </a:defRPr>
    </a:lvl7pPr>
    <a:lvl8pPr marL="13681476" algn="l" defTabSz="1954496" rtl="0" eaLnBrk="1" latinLnBrk="0" hangingPunct="1">
      <a:defRPr sz="7700" kern="1200">
        <a:solidFill>
          <a:schemeClr val="tx1"/>
        </a:solidFill>
        <a:latin typeface="+mn-lt"/>
        <a:ea typeface="+mn-ea"/>
        <a:cs typeface="+mn-cs"/>
      </a:defRPr>
    </a:lvl8pPr>
    <a:lvl9pPr marL="15635973" algn="l" defTabSz="1954496" rtl="0" eaLnBrk="1" latinLnBrk="0" hangingPunct="1">
      <a:defRPr sz="7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chowell" initials="GC" lastIdx="2" clrIdx="0"/>
  <p:cmAuthor id="1" name="pelican" initials="R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3735"/>
    <a:srgbClr val="9D3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608" autoAdjust="0"/>
    <p:restoredTop sz="99752" autoAdjust="0"/>
  </p:normalViewPr>
  <p:slideViewPr>
    <p:cSldViewPr snapToObjects="1">
      <p:cViewPr varScale="1">
        <p:scale>
          <a:sx n="13" d="100"/>
          <a:sy n="13" d="100"/>
        </p:scale>
        <p:origin x="-3101" y="-154"/>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889025D-0B7C-9B44-97A0-239CB1F2D4F7}" type="datetimeFigureOut">
              <a:rPr lang="en-US" smtClean="0"/>
              <a:pPr/>
              <a:t>10/3/2018</a:t>
            </a:fld>
            <a:endParaRPr lang="en-US"/>
          </a:p>
        </p:txBody>
      </p:sp>
      <p:sp>
        <p:nvSpPr>
          <p:cNvPr id="4" name="Slide Image Placeholder 3"/>
          <p:cNvSpPr>
            <a:spLocks noGrp="1" noRot="1" noChangeAspect="1"/>
          </p:cNvSpPr>
          <p:nvPr>
            <p:ph type="sldImg" idx="2"/>
          </p:nvPr>
        </p:nvSpPr>
        <p:spPr>
          <a:xfrm>
            <a:off x="3662363" y="514350"/>
            <a:ext cx="1819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023E092-CD8A-1A4B-A4FA-706EDF881A52}" type="slidenum">
              <a:rPr lang="en-US" smtClean="0"/>
              <a:pPr/>
              <a:t>‹#›</a:t>
            </a:fld>
            <a:endParaRPr lang="en-US"/>
          </a:p>
        </p:txBody>
      </p:sp>
    </p:spTree>
    <p:extLst>
      <p:ext uri="{BB962C8B-B14F-4D97-AF65-F5344CB8AC3E}">
        <p14:creationId xmlns:p14="http://schemas.microsoft.com/office/powerpoint/2010/main" val="3951962280"/>
      </p:ext>
    </p:extLst>
  </p:cSld>
  <p:clrMap bg1="lt1" tx1="dk1" bg2="lt2" tx2="dk2" accent1="accent1" accent2="accent2" accent3="accent3" accent4="accent4" accent5="accent5" accent6="accent6" hlink="hlink" folHlink="folHlink"/>
  <p:notesStyle>
    <a:lvl1pPr marL="0" algn="l" defTabSz="407188" rtl="0" eaLnBrk="1" latinLnBrk="0" hangingPunct="1">
      <a:defRPr sz="1000" kern="1200">
        <a:solidFill>
          <a:schemeClr val="tx1"/>
        </a:solidFill>
        <a:latin typeface="+mn-lt"/>
        <a:ea typeface="+mn-ea"/>
        <a:cs typeface="+mn-cs"/>
      </a:defRPr>
    </a:lvl1pPr>
    <a:lvl2pPr marL="407188" algn="l" defTabSz="407188" rtl="0" eaLnBrk="1" latinLnBrk="0" hangingPunct="1">
      <a:defRPr sz="1000" kern="1200">
        <a:solidFill>
          <a:schemeClr val="tx1"/>
        </a:solidFill>
        <a:latin typeface="+mn-lt"/>
        <a:ea typeface="+mn-ea"/>
        <a:cs typeface="+mn-cs"/>
      </a:defRPr>
    </a:lvl2pPr>
    <a:lvl3pPr marL="814376" algn="l" defTabSz="407188" rtl="0" eaLnBrk="1" latinLnBrk="0" hangingPunct="1">
      <a:defRPr sz="1000" kern="1200">
        <a:solidFill>
          <a:schemeClr val="tx1"/>
        </a:solidFill>
        <a:latin typeface="+mn-lt"/>
        <a:ea typeface="+mn-ea"/>
        <a:cs typeface="+mn-cs"/>
      </a:defRPr>
    </a:lvl3pPr>
    <a:lvl4pPr marL="1221563" algn="l" defTabSz="407188" rtl="0" eaLnBrk="1" latinLnBrk="0" hangingPunct="1">
      <a:defRPr sz="1000" kern="1200">
        <a:solidFill>
          <a:schemeClr val="tx1"/>
        </a:solidFill>
        <a:latin typeface="+mn-lt"/>
        <a:ea typeface="+mn-ea"/>
        <a:cs typeface="+mn-cs"/>
      </a:defRPr>
    </a:lvl4pPr>
    <a:lvl5pPr marL="1628751" algn="l" defTabSz="407188" rtl="0" eaLnBrk="1" latinLnBrk="0" hangingPunct="1">
      <a:defRPr sz="1000" kern="1200">
        <a:solidFill>
          <a:schemeClr val="tx1"/>
        </a:solidFill>
        <a:latin typeface="+mn-lt"/>
        <a:ea typeface="+mn-ea"/>
        <a:cs typeface="+mn-cs"/>
      </a:defRPr>
    </a:lvl5pPr>
    <a:lvl6pPr marL="2035939" algn="l" defTabSz="407188" rtl="0" eaLnBrk="1" latinLnBrk="0" hangingPunct="1">
      <a:defRPr sz="1000" kern="1200">
        <a:solidFill>
          <a:schemeClr val="tx1"/>
        </a:solidFill>
        <a:latin typeface="+mn-lt"/>
        <a:ea typeface="+mn-ea"/>
        <a:cs typeface="+mn-cs"/>
      </a:defRPr>
    </a:lvl6pPr>
    <a:lvl7pPr marL="2443127" algn="l" defTabSz="407188" rtl="0" eaLnBrk="1" latinLnBrk="0" hangingPunct="1">
      <a:defRPr sz="1000" kern="1200">
        <a:solidFill>
          <a:schemeClr val="tx1"/>
        </a:solidFill>
        <a:latin typeface="+mn-lt"/>
        <a:ea typeface="+mn-ea"/>
        <a:cs typeface="+mn-cs"/>
      </a:defRPr>
    </a:lvl7pPr>
    <a:lvl8pPr marL="2850315" algn="l" defTabSz="407188" rtl="0" eaLnBrk="1" latinLnBrk="0" hangingPunct="1">
      <a:defRPr sz="1000" kern="1200">
        <a:solidFill>
          <a:schemeClr val="tx1"/>
        </a:solidFill>
        <a:latin typeface="+mn-lt"/>
        <a:ea typeface="+mn-ea"/>
        <a:cs typeface="+mn-cs"/>
      </a:defRPr>
    </a:lvl8pPr>
    <a:lvl9pPr marL="3257502" algn="l" defTabSz="40718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14350"/>
            <a:ext cx="1819275"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3E092-CD8A-1A4B-A4FA-706EDF881A52}" type="slidenum">
              <a:rPr lang="en-US" smtClean="0"/>
              <a:pPr/>
              <a:t>1</a:t>
            </a:fld>
            <a:endParaRPr lang="en-US"/>
          </a:p>
        </p:txBody>
      </p:sp>
    </p:spTree>
    <p:extLst>
      <p:ext uri="{BB962C8B-B14F-4D97-AF65-F5344CB8AC3E}">
        <p14:creationId xmlns:p14="http://schemas.microsoft.com/office/powerpoint/2010/main" val="7012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1"/>
            <a:ext cx="25737979" cy="9176087"/>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1954502" indent="0" algn="ctr">
              <a:buNone/>
              <a:defRPr>
                <a:solidFill>
                  <a:schemeClr val="tx1">
                    <a:tint val="75000"/>
                  </a:schemeClr>
                </a:solidFill>
              </a:defRPr>
            </a:lvl2pPr>
            <a:lvl3pPr marL="3909003" indent="0" algn="ctr">
              <a:buNone/>
              <a:defRPr>
                <a:solidFill>
                  <a:schemeClr val="tx1">
                    <a:tint val="75000"/>
                  </a:schemeClr>
                </a:solidFill>
              </a:defRPr>
            </a:lvl3pPr>
            <a:lvl4pPr marL="5863505" indent="0" algn="ctr">
              <a:buNone/>
              <a:defRPr>
                <a:solidFill>
                  <a:schemeClr val="tx1">
                    <a:tint val="75000"/>
                  </a:schemeClr>
                </a:solidFill>
              </a:defRPr>
            </a:lvl4pPr>
            <a:lvl5pPr marL="7818007" indent="0" algn="ctr">
              <a:buNone/>
              <a:defRPr>
                <a:solidFill>
                  <a:schemeClr val="tx1">
                    <a:tint val="75000"/>
                  </a:schemeClr>
                </a:solidFill>
              </a:defRPr>
            </a:lvl5pPr>
            <a:lvl6pPr marL="9772508" indent="0" algn="ctr">
              <a:buNone/>
              <a:defRPr>
                <a:solidFill>
                  <a:schemeClr val="tx1">
                    <a:tint val="75000"/>
                  </a:schemeClr>
                </a:solidFill>
              </a:defRPr>
            </a:lvl6pPr>
            <a:lvl7pPr marL="11727010" indent="0" algn="ctr">
              <a:buNone/>
              <a:defRPr>
                <a:solidFill>
                  <a:schemeClr val="tx1">
                    <a:tint val="75000"/>
                  </a:schemeClr>
                </a:solidFill>
              </a:defRPr>
            </a:lvl7pPr>
            <a:lvl8pPr marL="13681511" indent="0" algn="ctr">
              <a:buNone/>
              <a:defRPr>
                <a:solidFill>
                  <a:schemeClr val="tx1">
                    <a:tint val="75000"/>
                  </a:schemeClr>
                </a:solidFill>
              </a:defRPr>
            </a:lvl8pPr>
            <a:lvl9pPr marL="156360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A80CAF-9C43-4644-A5CD-FA401BBD964D}"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80CAF-9C43-4644-A5CD-FA401BBD964D}"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29"/>
            <a:ext cx="6812994" cy="3652597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999" y="1714329"/>
            <a:ext cx="19934317" cy="365259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80CAF-9C43-4644-A5CD-FA401BBD964D}"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80CAF-9C43-4644-A5CD-FA401BBD964D}"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4"/>
            <a:ext cx="25737979" cy="8502249"/>
          </a:xfrm>
        </p:spPr>
        <p:txBody>
          <a:bodyPr anchor="t"/>
          <a:lstStyle>
            <a:lvl1pPr algn="l">
              <a:defRPr sz="17100" b="1" cap="all"/>
            </a:lvl1pPr>
          </a:lstStyle>
          <a:p>
            <a:r>
              <a:rPr lang="en-US" smtClean="0"/>
              <a:t>Click to edit Master title style</a:t>
            </a:r>
            <a:endParaRPr lang="en-US"/>
          </a:p>
        </p:txBody>
      </p:sp>
      <p:sp>
        <p:nvSpPr>
          <p:cNvPr id="3" name="Text Placeholder 2"/>
          <p:cNvSpPr>
            <a:spLocks noGrp="1"/>
          </p:cNvSpPr>
          <p:nvPr>
            <p:ph type="body" idx="1"/>
          </p:nvPr>
        </p:nvSpPr>
        <p:spPr>
          <a:xfrm>
            <a:off x="2391909" y="18144083"/>
            <a:ext cx="25737979" cy="9364362"/>
          </a:xfrm>
        </p:spPr>
        <p:txBody>
          <a:bodyPr anchor="b"/>
          <a:lstStyle>
            <a:lvl1pPr marL="0" indent="0">
              <a:buNone/>
              <a:defRPr sz="8500">
                <a:solidFill>
                  <a:schemeClr val="tx1">
                    <a:tint val="75000"/>
                  </a:schemeClr>
                </a:solidFill>
              </a:defRPr>
            </a:lvl1pPr>
            <a:lvl2pPr marL="1954502" indent="0">
              <a:buNone/>
              <a:defRPr sz="7600">
                <a:solidFill>
                  <a:schemeClr val="tx1">
                    <a:tint val="75000"/>
                  </a:schemeClr>
                </a:solidFill>
              </a:defRPr>
            </a:lvl2pPr>
            <a:lvl3pPr marL="3909003" indent="0">
              <a:buNone/>
              <a:defRPr sz="6800">
                <a:solidFill>
                  <a:schemeClr val="tx1">
                    <a:tint val="75000"/>
                  </a:schemeClr>
                </a:solidFill>
              </a:defRPr>
            </a:lvl3pPr>
            <a:lvl4pPr marL="5863505" indent="0">
              <a:buNone/>
              <a:defRPr sz="6000">
                <a:solidFill>
                  <a:schemeClr val="tx1">
                    <a:tint val="75000"/>
                  </a:schemeClr>
                </a:solidFill>
              </a:defRPr>
            </a:lvl4pPr>
            <a:lvl5pPr marL="7818007" indent="0">
              <a:buNone/>
              <a:defRPr sz="6000">
                <a:solidFill>
                  <a:schemeClr val="tx1">
                    <a:tint val="75000"/>
                  </a:schemeClr>
                </a:solidFill>
              </a:defRPr>
            </a:lvl5pPr>
            <a:lvl6pPr marL="9772508" indent="0">
              <a:buNone/>
              <a:defRPr sz="6000">
                <a:solidFill>
                  <a:schemeClr val="tx1">
                    <a:tint val="75000"/>
                  </a:schemeClr>
                </a:solidFill>
              </a:defRPr>
            </a:lvl6pPr>
            <a:lvl7pPr marL="11727010" indent="0">
              <a:buNone/>
              <a:defRPr sz="6000">
                <a:solidFill>
                  <a:schemeClr val="tx1">
                    <a:tint val="75000"/>
                  </a:schemeClr>
                </a:solidFill>
              </a:defRPr>
            </a:lvl7pPr>
            <a:lvl8pPr marL="13681511" indent="0">
              <a:buNone/>
              <a:defRPr sz="6000">
                <a:solidFill>
                  <a:schemeClr val="tx1">
                    <a:tint val="75000"/>
                  </a:schemeClr>
                </a:solidFill>
              </a:defRPr>
            </a:lvl8pPr>
            <a:lvl9pPr marL="15636013" indent="0">
              <a:buNone/>
              <a:defRPr sz="6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80CAF-9C43-4644-A5CD-FA401BBD964D}"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D1C59-B8FB-4BC6-84FE-FD700C7CFC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999" y="9988660"/>
            <a:ext cx="13373656" cy="28251647"/>
          </a:xfrm>
        </p:spPr>
        <p:txBody>
          <a:bodyPr/>
          <a:lstStyle>
            <a:lvl1pPr>
              <a:defRPr sz="11900"/>
            </a:lvl1pPr>
            <a:lvl2pPr>
              <a:defRPr sz="103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92320" y="9988660"/>
            <a:ext cx="13373656" cy="28251647"/>
          </a:xfrm>
        </p:spPr>
        <p:txBody>
          <a:bodyPr/>
          <a:lstStyle>
            <a:lvl1pPr>
              <a:defRPr sz="11900"/>
            </a:lvl1pPr>
            <a:lvl2pPr>
              <a:defRPr sz="103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A80CAF-9C43-4644-A5CD-FA401BBD964D}"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4000" y="9582374"/>
            <a:ext cx="13378914" cy="3993478"/>
          </a:xfrm>
        </p:spPr>
        <p:txBody>
          <a:bodyPr anchor="b"/>
          <a:lstStyle>
            <a:lvl1pPr marL="0" indent="0">
              <a:buNone/>
              <a:defRPr sz="10300" b="1"/>
            </a:lvl1pPr>
            <a:lvl2pPr marL="1954502" indent="0">
              <a:buNone/>
              <a:defRPr sz="8500" b="1"/>
            </a:lvl2pPr>
            <a:lvl3pPr marL="3909003" indent="0">
              <a:buNone/>
              <a:defRPr sz="7600" b="1"/>
            </a:lvl3pPr>
            <a:lvl4pPr marL="5863505" indent="0">
              <a:buNone/>
              <a:defRPr sz="6800" b="1"/>
            </a:lvl4pPr>
            <a:lvl5pPr marL="7818007" indent="0">
              <a:buNone/>
              <a:defRPr sz="6800" b="1"/>
            </a:lvl5pPr>
            <a:lvl6pPr marL="9772508" indent="0">
              <a:buNone/>
              <a:defRPr sz="6800" b="1"/>
            </a:lvl6pPr>
            <a:lvl7pPr marL="11727010" indent="0">
              <a:buNone/>
              <a:defRPr sz="6800" b="1"/>
            </a:lvl7pPr>
            <a:lvl8pPr marL="13681511" indent="0">
              <a:buNone/>
              <a:defRPr sz="6800" b="1"/>
            </a:lvl8pPr>
            <a:lvl9pPr marL="15636013"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514000" y="13575852"/>
            <a:ext cx="13378914" cy="24664451"/>
          </a:xfrm>
        </p:spPr>
        <p:txBody>
          <a:bodyPr/>
          <a:lstStyle>
            <a:lvl1pPr>
              <a:defRPr sz="103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81808" y="9582374"/>
            <a:ext cx="13384170" cy="3993478"/>
          </a:xfrm>
        </p:spPr>
        <p:txBody>
          <a:bodyPr anchor="b"/>
          <a:lstStyle>
            <a:lvl1pPr marL="0" indent="0">
              <a:buNone/>
              <a:defRPr sz="10300" b="1"/>
            </a:lvl1pPr>
            <a:lvl2pPr marL="1954502" indent="0">
              <a:buNone/>
              <a:defRPr sz="8500" b="1"/>
            </a:lvl2pPr>
            <a:lvl3pPr marL="3909003" indent="0">
              <a:buNone/>
              <a:defRPr sz="7600" b="1"/>
            </a:lvl3pPr>
            <a:lvl4pPr marL="5863505" indent="0">
              <a:buNone/>
              <a:defRPr sz="6800" b="1"/>
            </a:lvl4pPr>
            <a:lvl5pPr marL="7818007" indent="0">
              <a:buNone/>
              <a:defRPr sz="6800" b="1"/>
            </a:lvl5pPr>
            <a:lvl6pPr marL="9772508" indent="0">
              <a:buNone/>
              <a:defRPr sz="6800" b="1"/>
            </a:lvl6pPr>
            <a:lvl7pPr marL="11727010" indent="0">
              <a:buNone/>
              <a:defRPr sz="6800" b="1"/>
            </a:lvl7pPr>
            <a:lvl8pPr marL="13681511" indent="0">
              <a:buNone/>
              <a:defRPr sz="6800" b="1"/>
            </a:lvl8pPr>
            <a:lvl9pPr marL="15636013"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5381808" y="13575852"/>
            <a:ext cx="13384170" cy="24664451"/>
          </a:xfrm>
        </p:spPr>
        <p:txBody>
          <a:bodyPr/>
          <a:lstStyle>
            <a:lvl1pPr>
              <a:defRPr sz="103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A80CAF-9C43-4644-A5CD-FA401BBD964D}" type="datetimeFigureOut">
              <a:rPr lang="en-US" smtClean="0"/>
              <a:pPr/>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A80CAF-9C43-4644-A5CD-FA401BBD964D}" type="datetimeFigureOut">
              <a:rPr lang="en-US" smtClean="0"/>
              <a:pPr/>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80CAF-9C43-4644-A5CD-FA401BBD964D}" type="datetimeFigureOut">
              <a:rPr lang="en-US" smtClean="0"/>
              <a:pPr/>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1" y="1704413"/>
            <a:ext cx="9961903" cy="7253667"/>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1838629" y="1704417"/>
            <a:ext cx="16927347" cy="36535890"/>
          </a:xfrm>
        </p:spPr>
        <p:txBody>
          <a:bodyPr/>
          <a:lstStyle>
            <a:lvl1pPr>
              <a:defRPr sz="13700"/>
            </a:lvl1pPr>
            <a:lvl2pPr>
              <a:defRPr sz="11900"/>
            </a:lvl2pPr>
            <a:lvl3pPr>
              <a:defRPr sz="103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4001" y="8958084"/>
            <a:ext cx="9961903" cy="29282223"/>
          </a:xfrm>
        </p:spPr>
        <p:txBody>
          <a:bodyPr/>
          <a:lstStyle>
            <a:lvl1pPr marL="0" indent="0">
              <a:buNone/>
              <a:defRPr sz="6000"/>
            </a:lvl1pPr>
            <a:lvl2pPr marL="1954502" indent="0">
              <a:buNone/>
              <a:defRPr sz="5200"/>
            </a:lvl2pPr>
            <a:lvl3pPr marL="3909003" indent="0">
              <a:buNone/>
              <a:defRPr sz="4300"/>
            </a:lvl3pPr>
            <a:lvl4pPr marL="5863505" indent="0">
              <a:buNone/>
              <a:defRPr sz="3800"/>
            </a:lvl4pPr>
            <a:lvl5pPr marL="7818007" indent="0">
              <a:buNone/>
              <a:defRPr sz="3800"/>
            </a:lvl5pPr>
            <a:lvl6pPr marL="9772508" indent="0">
              <a:buNone/>
              <a:defRPr sz="3800"/>
            </a:lvl6pPr>
            <a:lvl7pPr marL="11727010" indent="0">
              <a:buNone/>
              <a:defRPr sz="3800"/>
            </a:lvl7pPr>
            <a:lvl8pPr marL="13681511" indent="0">
              <a:buNone/>
              <a:defRPr sz="3800"/>
            </a:lvl8pPr>
            <a:lvl9pPr marL="15636013"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80CAF-9C43-4644-A5CD-FA401BBD964D}"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7"/>
            <a:ext cx="18167985" cy="3537652"/>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5935087" y="3825021"/>
            <a:ext cx="18167985" cy="25685115"/>
          </a:xfrm>
        </p:spPr>
        <p:txBody>
          <a:bodyPr/>
          <a:lstStyle>
            <a:lvl1pPr marL="0" indent="0">
              <a:buNone/>
              <a:defRPr sz="13700"/>
            </a:lvl1pPr>
            <a:lvl2pPr marL="1954502" indent="0">
              <a:buNone/>
              <a:defRPr sz="11900"/>
            </a:lvl2pPr>
            <a:lvl3pPr marL="3909003" indent="0">
              <a:buNone/>
              <a:defRPr sz="10300"/>
            </a:lvl3pPr>
            <a:lvl4pPr marL="5863505" indent="0">
              <a:buNone/>
              <a:defRPr sz="8500"/>
            </a:lvl4pPr>
            <a:lvl5pPr marL="7818007" indent="0">
              <a:buNone/>
              <a:defRPr sz="8500"/>
            </a:lvl5pPr>
            <a:lvl6pPr marL="9772508" indent="0">
              <a:buNone/>
              <a:defRPr sz="8500"/>
            </a:lvl6pPr>
            <a:lvl7pPr marL="11727010" indent="0">
              <a:buNone/>
              <a:defRPr sz="8500"/>
            </a:lvl7pPr>
            <a:lvl8pPr marL="13681511" indent="0">
              <a:buNone/>
              <a:defRPr sz="8500"/>
            </a:lvl8pPr>
            <a:lvl9pPr marL="15636013" indent="0">
              <a:buNone/>
              <a:defRPr sz="8500"/>
            </a:lvl9pPr>
          </a:lstStyle>
          <a:p>
            <a:endParaRPr lang="en-US"/>
          </a:p>
        </p:txBody>
      </p:sp>
      <p:sp>
        <p:nvSpPr>
          <p:cNvPr id="4" name="Text Placeholder 3"/>
          <p:cNvSpPr>
            <a:spLocks noGrp="1"/>
          </p:cNvSpPr>
          <p:nvPr>
            <p:ph type="body" sz="half" idx="2"/>
          </p:nvPr>
        </p:nvSpPr>
        <p:spPr>
          <a:xfrm>
            <a:off x="5935087" y="33503619"/>
            <a:ext cx="18167985" cy="5024053"/>
          </a:xfrm>
        </p:spPr>
        <p:txBody>
          <a:bodyPr/>
          <a:lstStyle>
            <a:lvl1pPr marL="0" indent="0">
              <a:buNone/>
              <a:defRPr sz="6000"/>
            </a:lvl1pPr>
            <a:lvl2pPr marL="1954502" indent="0">
              <a:buNone/>
              <a:defRPr sz="5200"/>
            </a:lvl2pPr>
            <a:lvl3pPr marL="3909003" indent="0">
              <a:buNone/>
              <a:defRPr sz="4300"/>
            </a:lvl3pPr>
            <a:lvl4pPr marL="5863505" indent="0">
              <a:buNone/>
              <a:defRPr sz="3800"/>
            </a:lvl4pPr>
            <a:lvl5pPr marL="7818007" indent="0">
              <a:buNone/>
              <a:defRPr sz="3800"/>
            </a:lvl5pPr>
            <a:lvl6pPr marL="9772508" indent="0">
              <a:buNone/>
              <a:defRPr sz="3800"/>
            </a:lvl6pPr>
            <a:lvl7pPr marL="11727010" indent="0">
              <a:buNone/>
              <a:defRPr sz="3800"/>
            </a:lvl7pPr>
            <a:lvl8pPr marL="13681511" indent="0">
              <a:buNone/>
              <a:defRPr sz="3800"/>
            </a:lvl8pPr>
            <a:lvl9pPr marL="15636013"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80CAF-9C43-4644-A5CD-FA401BBD964D}"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390901" tIns="195450" rIns="390901" bIns="19545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999" y="9988660"/>
            <a:ext cx="27251978" cy="28251647"/>
          </a:xfrm>
          <a:prstGeom prst="rect">
            <a:avLst/>
          </a:prstGeom>
        </p:spPr>
        <p:txBody>
          <a:bodyPr vert="horz" lIns="390901" tIns="195450" rIns="390901" bIns="19545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999" y="39677164"/>
            <a:ext cx="7065328" cy="2279158"/>
          </a:xfrm>
          <a:prstGeom prst="rect">
            <a:avLst/>
          </a:prstGeom>
        </p:spPr>
        <p:txBody>
          <a:bodyPr vert="horz" lIns="390901" tIns="195450" rIns="390901" bIns="195450" rtlCol="0" anchor="ctr"/>
          <a:lstStyle>
            <a:lvl1pPr algn="l">
              <a:defRPr sz="5200">
                <a:solidFill>
                  <a:schemeClr val="tx1">
                    <a:tint val="75000"/>
                  </a:schemeClr>
                </a:solidFill>
              </a:defRPr>
            </a:lvl1pPr>
          </a:lstStyle>
          <a:p>
            <a:fld id="{53A80CAF-9C43-4644-A5CD-FA401BBD964D}" type="datetimeFigureOut">
              <a:rPr lang="en-US" smtClean="0"/>
              <a:pPr/>
              <a:t>10/3/2018</a:t>
            </a:fld>
            <a:endParaRPr lang="en-US"/>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390901" tIns="195450" rIns="390901" bIns="195450"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390901" tIns="195450" rIns="390901" bIns="195450" rtlCol="0" anchor="ctr"/>
          <a:lstStyle>
            <a:lvl1pPr algn="r">
              <a:defRPr sz="5200">
                <a:solidFill>
                  <a:schemeClr val="tx1">
                    <a:tint val="75000"/>
                  </a:schemeClr>
                </a:solidFill>
              </a:defRPr>
            </a:lvl1pPr>
          </a:lstStyle>
          <a:p>
            <a:fld id="{9443F0BD-A64A-384A-9B3F-BEF248CCEC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1954502" rtl="0" eaLnBrk="1" latinLnBrk="0" hangingPunct="1">
        <a:spcBef>
          <a:spcPct val="0"/>
        </a:spcBef>
        <a:buNone/>
        <a:defRPr sz="18800" kern="1200">
          <a:solidFill>
            <a:schemeClr val="tx1"/>
          </a:solidFill>
          <a:latin typeface="+mj-lt"/>
          <a:ea typeface="+mj-ea"/>
          <a:cs typeface="+mj-cs"/>
        </a:defRPr>
      </a:lvl1pPr>
    </p:titleStyle>
    <p:bodyStyle>
      <a:lvl1pPr marL="1465876" indent="-1465876" algn="l" defTabSz="1954502" rtl="0" eaLnBrk="1" latinLnBrk="0" hangingPunct="1">
        <a:spcBef>
          <a:spcPct val="20000"/>
        </a:spcBef>
        <a:buFont typeface="Arial"/>
        <a:buChar char="•"/>
        <a:defRPr sz="13700" kern="1200">
          <a:solidFill>
            <a:schemeClr val="tx1"/>
          </a:solidFill>
          <a:latin typeface="+mn-lt"/>
          <a:ea typeface="+mn-ea"/>
          <a:cs typeface="+mn-cs"/>
        </a:defRPr>
      </a:lvl1pPr>
      <a:lvl2pPr marL="3176065" indent="-1221563" algn="l" defTabSz="1954502" rtl="0" eaLnBrk="1" latinLnBrk="0" hangingPunct="1">
        <a:spcBef>
          <a:spcPct val="20000"/>
        </a:spcBef>
        <a:buFont typeface="Arial"/>
        <a:buChar char="–"/>
        <a:defRPr sz="11900" kern="1200">
          <a:solidFill>
            <a:schemeClr val="tx1"/>
          </a:solidFill>
          <a:latin typeface="+mn-lt"/>
          <a:ea typeface="+mn-ea"/>
          <a:cs typeface="+mn-cs"/>
        </a:defRPr>
      </a:lvl2pPr>
      <a:lvl3pPr marL="4886255" indent="-977251" algn="l" defTabSz="1954502" rtl="0" eaLnBrk="1" latinLnBrk="0" hangingPunct="1">
        <a:spcBef>
          <a:spcPct val="20000"/>
        </a:spcBef>
        <a:buFont typeface="Arial"/>
        <a:buChar char="•"/>
        <a:defRPr sz="10300" kern="1200">
          <a:solidFill>
            <a:schemeClr val="tx1"/>
          </a:solidFill>
          <a:latin typeface="+mn-lt"/>
          <a:ea typeface="+mn-ea"/>
          <a:cs typeface="+mn-cs"/>
        </a:defRPr>
      </a:lvl3pPr>
      <a:lvl4pPr marL="6840756" indent="-977251" algn="l" defTabSz="1954502" rtl="0" eaLnBrk="1" latinLnBrk="0" hangingPunct="1">
        <a:spcBef>
          <a:spcPct val="20000"/>
        </a:spcBef>
        <a:buFont typeface="Arial"/>
        <a:buChar char="–"/>
        <a:defRPr sz="8500" kern="1200">
          <a:solidFill>
            <a:schemeClr val="tx1"/>
          </a:solidFill>
          <a:latin typeface="+mn-lt"/>
          <a:ea typeface="+mn-ea"/>
          <a:cs typeface="+mn-cs"/>
        </a:defRPr>
      </a:lvl4pPr>
      <a:lvl5pPr marL="8795258" indent="-977251" algn="l" defTabSz="1954502" rtl="0" eaLnBrk="1" latinLnBrk="0" hangingPunct="1">
        <a:spcBef>
          <a:spcPct val="20000"/>
        </a:spcBef>
        <a:buFont typeface="Arial"/>
        <a:buChar char="»"/>
        <a:defRPr sz="8500" kern="1200">
          <a:solidFill>
            <a:schemeClr val="tx1"/>
          </a:solidFill>
          <a:latin typeface="+mn-lt"/>
          <a:ea typeface="+mn-ea"/>
          <a:cs typeface="+mn-cs"/>
        </a:defRPr>
      </a:lvl5pPr>
      <a:lvl6pPr marL="10749760" indent="-977251" algn="l" defTabSz="1954502" rtl="0" eaLnBrk="1" latinLnBrk="0" hangingPunct="1">
        <a:spcBef>
          <a:spcPct val="20000"/>
        </a:spcBef>
        <a:buFont typeface="Arial"/>
        <a:buChar char="•"/>
        <a:defRPr sz="8500" kern="1200">
          <a:solidFill>
            <a:schemeClr val="tx1"/>
          </a:solidFill>
          <a:latin typeface="+mn-lt"/>
          <a:ea typeface="+mn-ea"/>
          <a:cs typeface="+mn-cs"/>
        </a:defRPr>
      </a:lvl6pPr>
      <a:lvl7pPr marL="12704261" indent="-977251" algn="l" defTabSz="1954502" rtl="0" eaLnBrk="1" latinLnBrk="0" hangingPunct="1">
        <a:spcBef>
          <a:spcPct val="20000"/>
        </a:spcBef>
        <a:buFont typeface="Arial"/>
        <a:buChar char="•"/>
        <a:defRPr sz="8500" kern="1200">
          <a:solidFill>
            <a:schemeClr val="tx1"/>
          </a:solidFill>
          <a:latin typeface="+mn-lt"/>
          <a:ea typeface="+mn-ea"/>
          <a:cs typeface="+mn-cs"/>
        </a:defRPr>
      </a:lvl7pPr>
      <a:lvl8pPr marL="14658763" indent="-977251" algn="l" defTabSz="1954502" rtl="0" eaLnBrk="1" latinLnBrk="0" hangingPunct="1">
        <a:spcBef>
          <a:spcPct val="20000"/>
        </a:spcBef>
        <a:buFont typeface="Arial"/>
        <a:buChar char="•"/>
        <a:defRPr sz="8500" kern="1200">
          <a:solidFill>
            <a:schemeClr val="tx1"/>
          </a:solidFill>
          <a:latin typeface="+mn-lt"/>
          <a:ea typeface="+mn-ea"/>
          <a:cs typeface="+mn-cs"/>
        </a:defRPr>
      </a:lvl8pPr>
      <a:lvl9pPr marL="16613264" indent="-977251" algn="l" defTabSz="1954502"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54502" rtl="0" eaLnBrk="1" latinLnBrk="0" hangingPunct="1">
        <a:defRPr sz="7600" kern="1200">
          <a:solidFill>
            <a:schemeClr val="tx1"/>
          </a:solidFill>
          <a:latin typeface="+mn-lt"/>
          <a:ea typeface="+mn-ea"/>
          <a:cs typeface="+mn-cs"/>
        </a:defRPr>
      </a:lvl1pPr>
      <a:lvl2pPr marL="1954502" algn="l" defTabSz="1954502" rtl="0" eaLnBrk="1" latinLnBrk="0" hangingPunct="1">
        <a:defRPr sz="7600" kern="1200">
          <a:solidFill>
            <a:schemeClr val="tx1"/>
          </a:solidFill>
          <a:latin typeface="+mn-lt"/>
          <a:ea typeface="+mn-ea"/>
          <a:cs typeface="+mn-cs"/>
        </a:defRPr>
      </a:lvl2pPr>
      <a:lvl3pPr marL="3909003" algn="l" defTabSz="1954502" rtl="0" eaLnBrk="1" latinLnBrk="0" hangingPunct="1">
        <a:defRPr sz="7600" kern="1200">
          <a:solidFill>
            <a:schemeClr val="tx1"/>
          </a:solidFill>
          <a:latin typeface="+mn-lt"/>
          <a:ea typeface="+mn-ea"/>
          <a:cs typeface="+mn-cs"/>
        </a:defRPr>
      </a:lvl3pPr>
      <a:lvl4pPr marL="5863505" algn="l" defTabSz="1954502" rtl="0" eaLnBrk="1" latinLnBrk="0" hangingPunct="1">
        <a:defRPr sz="7600" kern="1200">
          <a:solidFill>
            <a:schemeClr val="tx1"/>
          </a:solidFill>
          <a:latin typeface="+mn-lt"/>
          <a:ea typeface="+mn-ea"/>
          <a:cs typeface="+mn-cs"/>
        </a:defRPr>
      </a:lvl4pPr>
      <a:lvl5pPr marL="7818007" algn="l" defTabSz="1954502" rtl="0" eaLnBrk="1" latinLnBrk="0" hangingPunct="1">
        <a:defRPr sz="7600" kern="1200">
          <a:solidFill>
            <a:schemeClr val="tx1"/>
          </a:solidFill>
          <a:latin typeface="+mn-lt"/>
          <a:ea typeface="+mn-ea"/>
          <a:cs typeface="+mn-cs"/>
        </a:defRPr>
      </a:lvl5pPr>
      <a:lvl6pPr marL="9772508" algn="l" defTabSz="1954502" rtl="0" eaLnBrk="1" latinLnBrk="0" hangingPunct="1">
        <a:defRPr sz="7600" kern="1200">
          <a:solidFill>
            <a:schemeClr val="tx1"/>
          </a:solidFill>
          <a:latin typeface="+mn-lt"/>
          <a:ea typeface="+mn-ea"/>
          <a:cs typeface="+mn-cs"/>
        </a:defRPr>
      </a:lvl6pPr>
      <a:lvl7pPr marL="11727010" algn="l" defTabSz="1954502" rtl="0" eaLnBrk="1" latinLnBrk="0" hangingPunct="1">
        <a:defRPr sz="7600" kern="1200">
          <a:solidFill>
            <a:schemeClr val="tx1"/>
          </a:solidFill>
          <a:latin typeface="+mn-lt"/>
          <a:ea typeface="+mn-ea"/>
          <a:cs typeface="+mn-cs"/>
        </a:defRPr>
      </a:lvl7pPr>
      <a:lvl8pPr marL="13681511" algn="l" defTabSz="1954502" rtl="0" eaLnBrk="1" latinLnBrk="0" hangingPunct="1">
        <a:defRPr sz="7600" kern="1200">
          <a:solidFill>
            <a:schemeClr val="tx1"/>
          </a:solidFill>
          <a:latin typeface="+mn-lt"/>
          <a:ea typeface="+mn-ea"/>
          <a:cs typeface="+mn-cs"/>
        </a:defRPr>
      </a:lvl8pPr>
      <a:lvl9pPr marL="15636013" algn="l" defTabSz="1954502" rtl="0" eaLnBrk="1" latinLnBrk="0" hangingPunct="1">
        <a:defRPr sz="7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sm2014@khu.ac.kr" TargetMode="External"/><Relationship Id="rId13" Type="http://schemas.openxmlformats.org/officeDocument/2006/relationships/image" Target="../media/image9.png"/><Relationship Id="rId18" Type="http://schemas.openxmlformats.org/officeDocument/2006/relationships/image" Target="../media/image80.png"/><Relationship Id="rId26" Type="http://schemas.openxmlformats.org/officeDocument/2006/relationships/image" Target="../media/image10.jpeg"/><Relationship Id="rId3" Type="http://schemas.openxmlformats.org/officeDocument/2006/relationships/image" Target="../media/image1.jpeg"/><Relationship Id="rId21" Type="http://schemas.openxmlformats.org/officeDocument/2006/relationships/image" Target="../media/image8.jpeg"/><Relationship Id="rId7" Type="http://schemas.openxmlformats.org/officeDocument/2006/relationships/hyperlink" Target="https://github.com/92normal/Independent_Learning_and_Research_1" TargetMode="External"/><Relationship Id="rId17" Type="http://schemas.openxmlformats.org/officeDocument/2006/relationships/image" Target="../media/image7.png"/><Relationship Id="rId25"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1.png"/><Relationship Id="rId29" Type="http://schemas.openxmlformats.org/officeDocument/2006/relationships/image" Target="../media/image12.jpeg"/><Relationship Id="rId1" Type="http://schemas.openxmlformats.org/officeDocument/2006/relationships/slideLayout" Target="../slideLayouts/slideLayout8.xml"/><Relationship Id="rId6" Type="http://schemas.openxmlformats.org/officeDocument/2006/relationships/image" Target="../media/image4.png"/><Relationship Id="rId24" Type="http://schemas.openxmlformats.org/officeDocument/2006/relationships/image" Target="../media/image15.png"/><Relationship Id="rId5" Type="http://schemas.openxmlformats.org/officeDocument/2006/relationships/image" Target="../media/image3.jpeg"/><Relationship Id="rId15" Type="http://schemas.openxmlformats.org/officeDocument/2006/relationships/image" Target="../media/image7.jpeg"/><Relationship Id="rId23" Type="http://schemas.openxmlformats.org/officeDocument/2006/relationships/image" Target="../media/image14.png"/><Relationship Id="rId28" Type="http://schemas.openxmlformats.org/officeDocument/2006/relationships/image" Target="../media/image19.png"/><Relationship Id="rId19" Type="http://schemas.openxmlformats.org/officeDocument/2006/relationships/image" Target="../media/image10.png"/><Relationship Id="rId31" Type="http://schemas.openxmlformats.org/officeDocument/2006/relationships/image" Target="../media/image22.png"/><Relationship Id="rId4" Type="http://schemas.openxmlformats.org/officeDocument/2006/relationships/image" Target="../media/image2.jpeg"/><Relationship Id="rId9" Type="http://schemas.openxmlformats.org/officeDocument/2006/relationships/image" Target="../media/image5.png"/><Relationship Id="rId14" Type="http://schemas.openxmlformats.org/officeDocument/2006/relationships/image" Target="../media/image6.jpeg"/><Relationship Id="rId22" Type="http://schemas.openxmlformats.org/officeDocument/2006/relationships/image" Target="../media/image13.png"/><Relationship Id="rId27" Type="http://schemas.openxmlformats.org/officeDocument/2006/relationships/image" Target="../media/image11.jpeg"/><Relationship Id="rId3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_x119454320" descr="EMB000052ac409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4378" y="38457775"/>
            <a:ext cx="5273658" cy="3956786"/>
          </a:xfrm>
          <a:prstGeom prst="rect">
            <a:avLst/>
          </a:prstGeom>
          <a:noFill/>
          <a:extLst>
            <a:ext uri="{909E8E84-426E-40DD-AFC4-6F175D3DCCD1}">
              <a14:hiddenFill xmlns:a14="http://schemas.microsoft.com/office/drawing/2010/main">
                <a:solidFill>
                  <a:srgbClr val="FFFFFF"/>
                </a:solidFill>
              </a14:hiddenFill>
            </a:ext>
          </a:extLst>
        </p:spPr>
      </p:pic>
      <p:pic>
        <p:nvPicPr>
          <p:cNvPr id="1037" name="_x243200784" descr="EMB000052ac409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427" y="38457775"/>
            <a:ext cx="5274673" cy="395678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3"/>
          <p:cNvCxnSpPr/>
          <p:nvPr/>
        </p:nvCxnSpPr>
        <p:spPr>
          <a:xfrm>
            <a:off x="636347" y="10557016"/>
            <a:ext cx="8309542" cy="0"/>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97" name="순서도: 처리 43"/>
          <p:cNvSpPr/>
          <p:nvPr/>
        </p:nvSpPr>
        <p:spPr bwMode="auto">
          <a:xfrm>
            <a:off x="2402361" y="10100083"/>
            <a:ext cx="4417174" cy="790437"/>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95" name="순서도: 처리 43"/>
          <p:cNvSpPr/>
          <p:nvPr/>
        </p:nvSpPr>
        <p:spPr bwMode="auto">
          <a:xfrm>
            <a:off x="763763" y="32877086"/>
            <a:ext cx="7966705" cy="792218"/>
          </a:xfrm>
          <a:prstGeom prst="flowChartProcess">
            <a:avLst/>
          </a:prstGeom>
          <a:solidFill>
            <a:schemeClr val="bg1">
              <a:alpha val="91000"/>
            </a:schemeClr>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18" name="Rectangle 17"/>
          <p:cNvSpPr/>
          <p:nvPr/>
        </p:nvSpPr>
        <p:spPr>
          <a:xfrm>
            <a:off x="578264" y="5351066"/>
            <a:ext cx="8345718" cy="37160178"/>
          </a:xfrm>
          <a:prstGeom prst="rect">
            <a:avLst/>
          </a:prstGeom>
          <a:noFill/>
          <a:ln>
            <a:gradFill flip="none" rotWithShape="1">
              <a:gsLst>
                <a:gs pos="0">
                  <a:schemeClr val="accent1">
                    <a:shade val="95000"/>
                    <a:satMod val="105000"/>
                  </a:schemeClr>
                </a:gs>
                <a:gs pos="100000">
                  <a:srgbClr val="FFFFFF"/>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lIns="81437" tIns="40719" rIns="81437" bIns="40719" rtlCol="0" anchor="ctr">
            <a:normAutofit/>
          </a:bodyPr>
          <a:lstStyle/>
          <a:p>
            <a:pPr algn="ctr"/>
            <a:endParaRPr lang="en-US"/>
          </a:p>
        </p:txBody>
      </p:sp>
      <p:sp>
        <p:nvSpPr>
          <p:cNvPr id="2" name="Title 1"/>
          <p:cNvSpPr>
            <a:spLocks noGrp="1"/>
          </p:cNvSpPr>
          <p:nvPr>
            <p:ph type="title"/>
          </p:nvPr>
        </p:nvSpPr>
        <p:spPr>
          <a:xfrm>
            <a:off x="4610948" y="1363662"/>
            <a:ext cx="25196944" cy="3329621"/>
          </a:xfrm>
        </p:spPr>
        <p:txBody>
          <a:bodyPr>
            <a:noAutofit/>
          </a:bodyPr>
          <a:lstStyle/>
          <a:p>
            <a:pPr algn="ctr"/>
            <a:r>
              <a:rPr lang="en-US" altLang="ko-KR" sz="5450" dirty="0">
                <a:latin typeface="Times New Roman" panose="02020603050405020304" pitchFamily="18" charset="0"/>
                <a:cs typeface="Times New Roman" panose="02020603050405020304" pitchFamily="18" charset="0"/>
              </a:rPr>
              <a:t>Standard </a:t>
            </a:r>
            <a:r>
              <a:rPr lang="en-US" altLang="ko-KR" sz="5450" dirty="0" smtClean="0">
                <a:latin typeface="Times New Roman" panose="02020603050405020304" pitchFamily="18" charset="0"/>
                <a:cs typeface="Times New Roman" panose="02020603050405020304" pitchFamily="18" charset="0"/>
              </a:rPr>
              <a:t>Error </a:t>
            </a:r>
            <a:r>
              <a:rPr lang="en-US" altLang="ko-KR" sz="5450" dirty="0">
                <a:latin typeface="Times New Roman" panose="02020603050405020304" pitchFamily="18" charset="0"/>
                <a:cs typeface="Times New Roman" panose="02020603050405020304" pitchFamily="18" charset="0"/>
              </a:rPr>
              <a:t>C</a:t>
            </a:r>
            <a:r>
              <a:rPr lang="en-US" altLang="ko-KR" sz="5450" dirty="0" smtClean="0">
                <a:latin typeface="Times New Roman" panose="02020603050405020304" pitchFamily="18" charset="0"/>
                <a:cs typeface="Times New Roman" panose="02020603050405020304" pitchFamily="18" charset="0"/>
              </a:rPr>
              <a:t>omputations </a:t>
            </a:r>
            <a:r>
              <a:rPr lang="en-US" altLang="ko-KR" sz="5450" dirty="0">
                <a:latin typeface="Times New Roman" panose="02020603050405020304" pitchFamily="18" charset="0"/>
                <a:cs typeface="Times New Roman" panose="02020603050405020304" pitchFamily="18" charset="0"/>
              </a:rPr>
              <a:t>for </a:t>
            </a:r>
            <a:r>
              <a:rPr lang="en-US" altLang="ko-KR" sz="5450" dirty="0" smtClean="0">
                <a:latin typeface="Times New Roman" panose="02020603050405020304" pitchFamily="18" charset="0"/>
                <a:cs typeface="Times New Roman" panose="02020603050405020304" pitchFamily="18" charset="0"/>
              </a:rPr>
              <a:t>Uncertainty </a:t>
            </a:r>
            <a:r>
              <a:rPr lang="en-US" altLang="ko-KR" sz="5450" dirty="0">
                <a:latin typeface="Times New Roman" panose="02020603050405020304" pitchFamily="18" charset="0"/>
                <a:cs typeface="Times New Roman" panose="02020603050405020304" pitchFamily="18" charset="0"/>
              </a:rPr>
              <a:t>Q</a:t>
            </a:r>
            <a:r>
              <a:rPr lang="en-US" altLang="ko-KR" sz="5450" dirty="0" smtClean="0">
                <a:latin typeface="Times New Roman" panose="02020603050405020304" pitchFamily="18" charset="0"/>
                <a:cs typeface="Times New Roman" panose="02020603050405020304" pitchFamily="18" charset="0"/>
              </a:rPr>
              <a:t>uantification </a:t>
            </a:r>
            <a:r>
              <a:rPr lang="en-US" altLang="ko-KR" sz="5450" dirty="0">
                <a:latin typeface="Times New Roman" panose="02020603050405020304" pitchFamily="18" charset="0"/>
                <a:cs typeface="Times New Roman" panose="02020603050405020304" pitchFamily="18" charset="0"/>
              </a:rPr>
              <a:t>in I</a:t>
            </a:r>
            <a:r>
              <a:rPr lang="en-US" altLang="ko-KR" sz="5450" dirty="0" smtClean="0">
                <a:latin typeface="Times New Roman" panose="02020603050405020304" pitchFamily="18" charset="0"/>
                <a:cs typeface="Times New Roman" panose="02020603050405020304" pitchFamily="18" charset="0"/>
              </a:rPr>
              <a:t>nverse </a:t>
            </a:r>
            <a:r>
              <a:rPr lang="en-US" altLang="ko-KR" sz="5450" dirty="0">
                <a:latin typeface="Times New Roman" panose="02020603050405020304" pitchFamily="18" charset="0"/>
                <a:cs typeface="Times New Roman" panose="02020603050405020304" pitchFamily="18" charset="0"/>
              </a:rPr>
              <a:t>P</a:t>
            </a:r>
            <a:r>
              <a:rPr lang="en-US" altLang="ko-KR" sz="5450" dirty="0" smtClean="0">
                <a:latin typeface="Times New Roman" panose="02020603050405020304" pitchFamily="18" charset="0"/>
                <a:cs typeface="Times New Roman" panose="02020603050405020304" pitchFamily="18" charset="0"/>
              </a:rPr>
              <a:t>roblems</a:t>
            </a:r>
            <a:r>
              <a:rPr lang="en-US" altLang="ko-KR" sz="6000" dirty="0" smtClean="0">
                <a:latin typeface="Times New Roman" panose="02020603050405020304" pitchFamily="18" charset="0"/>
                <a:cs typeface="Times New Roman" panose="02020603050405020304" pitchFamily="18" charset="0"/>
              </a:rPr>
              <a:t/>
            </a:r>
            <a:br>
              <a:rPr lang="en-US" altLang="ko-KR" sz="6000" dirty="0" smtClean="0">
                <a:latin typeface="Times New Roman" panose="02020603050405020304" pitchFamily="18" charset="0"/>
                <a:cs typeface="Times New Roman" panose="02020603050405020304" pitchFamily="18" charset="0"/>
              </a:rPr>
            </a:br>
            <a:r>
              <a:rPr lang="en-US" altLang="ko-KR" sz="2000" dirty="0" smtClean="0">
                <a:latin typeface="Times New Roman" panose="02020603050405020304" pitchFamily="18" charset="0"/>
                <a:cs typeface="Times New Roman" panose="02020603050405020304" pitchFamily="18" charset="0"/>
              </a:rPr>
              <a:t/>
            </a:r>
            <a:br>
              <a:rPr lang="en-US" altLang="ko-KR" sz="2000" dirty="0" smtClean="0">
                <a:latin typeface="Times New Roman" panose="02020603050405020304" pitchFamily="18" charset="0"/>
                <a:cs typeface="Times New Roman" panose="02020603050405020304" pitchFamily="18" charset="0"/>
              </a:rPr>
            </a:br>
            <a:r>
              <a:rPr lang="en-US" altLang="ko-KR" sz="4100" dirty="0" smtClean="0">
                <a:latin typeface="Times New Roman" panose="02020603050405020304" pitchFamily="18" charset="0"/>
                <a:cs typeface="Times New Roman" panose="02020603050405020304" pitchFamily="18" charset="0"/>
              </a:rPr>
              <a:t>: Focused on Bootstrap Method</a:t>
            </a:r>
            <a:r>
              <a:rPr lang="en-US" altLang="ko-KR" sz="6000" dirty="0" smtClean="0">
                <a:latin typeface="Times New Roman" panose="02020603050405020304" pitchFamily="18" charset="0"/>
                <a:cs typeface="Times New Roman" panose="02020603050405020304" pitchFamily="18" charset="0"/>
              </a:rPr>
              <a:t/>
            </a:r>
            <a:br>
              <a:rPr lang="en-US" altLang="ko-KR" sz="6000" dirty="0" smtClean="0">
                <a:latin typeface="Times New Roman" panose="02020603050405020304" pitchFamily="18" charset="0"/>
                <a:cs typeface="Times New Roman" panose="02020603050405020304" pitchFamily="18" charset="0"/>
              </a:rPr>
            </a:br>
            <a:r>
              <a:rPr lang="en-US" altLang="ko-KR" sz="3000" b="0" dirty="0">
                <a:solidFill>
                  <a:schemeClr val="accent1"/>
                </a:solidFill>
                <a:latin typeface="Times New Roman" panose="02020603050405020304" pitchFamily="18" charset="0"/>
                <a:cs typeface="Times New Roman" panose="02020603050405020304" pitchFamily="18" charset="0"/>
              </a:rPr>
              <a:t/>
            </a:r>
            <a:br>
              <a:rPr lang="en-US" altLang="ko-KR" sz="3000" b="0" dirty="0">
                <a:solidFill>
                  <a:schemeClr val="accent1"/>
                </a:solidFill>
                <a:latin typeface="Times New Roman" panose="02020603050405020304" pitchFamily="18" charset="0"/>
                <a:cs typeface="Times New Roman" panose="02020603050405020304" pitchFamily="18" charset="0"/>
              </a:rPr>
            </a:br>
            <a:r>
              <a:rPr lang="en-US" sz="4100" b="0" dirty="0" err="1" smtClean="0">
                <a:solidFill>
                  <a:srgbClr val="000000"/>
                </a:solidFill>
                <a:latin typeface="Times New Roman" panose="02020603050405020304" pitchFamily="18" charset="0"/>
                <a:cs typeface="Times New Roman" panose="02020603050405020304" pitchFamily="18" charset="0"/>
              </a:rPr>
              <a:t>Sangman</a:t>
            </a:r>
            <a:r>
              <a:rPr lang="en-US" sz="4100" b="0" dirty="0" smtClean="0">
                <a:solidFill>
                  <a:srgbClr val="000000"/>
                </a:solidFill>
                <a:latin typeface="Times New Roman" panose="02020603050405020304" pitchFamily="18" charset="0"/>
                <a:cs typeface="Times New Roman" panose="02020603050405020304" pitchFamily="18" charset="0"/>
              </a:rPr>
              <a:t> Jung</a:t>
            </a:r>
            <a:r>
              <a:rPr lang="en-US" sz="3000" b="0" dirty="0" smtClean="0">
                <a:solidFill>
                  <a:srgbClr val="000000"/>
                </a:solidFill>
                <a:latin typeface="Times New Roman" panose="02020603050405020304" pitchFamily="18" charset="0"/>
                <a:cs typeface="Times New Roman" panose="02020603050405020304" pitchFamily="18" charset="0"/>
              </a:rPr>
              <a:t/>
            </a:r>
            <a:br>
              <a:rPr lang="en-US" sz="3000" b="0" dirty="0" smtClean="0">
                <a:solidFill>
                  <a:srgbClr val="000000"/>
                </a:solidFill>
                <a:latin typeface="Times New Roman" panose="02020603050405020304" pitchFamily="18" charset="0"/>
                <a:cs typeface="Times New Roman" panose="02020603050405020304" pitchFamily="18" charset="0"/>
              </a:rPr>
            </a:br>
            <a:r>
              <a:rPr lang="en-US" altLang="ko-KR" sz="3000" b="0" dirty="0" smtClean="0">
                <a:latin typeface="Times New Roman" panose="02020603050405020304" pitchFamily="18" charset="0"/>
                <a:cs typeface="Times New Roman" panose="02020603050405020304" pitchFamily="18" charset="0"/>
              </a:rPr>
              <a:t>Department of Applied Mathematics, </a:t>
            </a:r>
            <a:r>
              <a:rPr lang="en-US" sz="3000" b="0" dirty="0" smtClean="0">
                <a:solidFill>
                  <a:srgbClr val="000000"/>
                </a:solidFill>
                <a:latin typeface="Times New Roman" panose="02020603050405020304" pitchFamily="18" charset="0"/>
                <a:cs typeface="Times New Roman" panose="02020603050405020304" pitchFamily="18" charset="0"/>
              </a:rPr>
              <a:t>Kyung </a:t>
            </a:r>
            <a:r>
              <a:rPr lang="en-US" sz="3000" b="0" dirty="0" err="1" smtClean="0">
                <a:solidFill>
                  <a:srgbClr val="000000"/>
                </a:solidFill>
                <a:latin typeface="Times New Roman" panose="02020603050405020304" pitchFamily="18" charset="0"/>
                <a:cs typeface="Times New Roman" panose="02020603050405020304" pitchFamily="18" charset="0"/>
              </a:rPr>
              <a:t>Hee</a:t>
            </a:r>
            <a:r>
              <a:rPr lang="en-US" sz="3000" b="0" dirty="0" smtClean="0">
                <a:solidFill>
                  <a:srgbClr val="000000"/>
                </a:solidFill>
                <a:latin typeface="Times New Roman" panose="02020603050405020304" pitchFamily="18" charset="0"/>
                <a:cs typeface="Times New Roman" panose="02020603050405020304" pitchFamily="18" charset="0"/>
              </a:rPr>
              <a:t> University</a:t>
            </a:r>
            <a:endParaRPr lang="en-US" sz="3000" b="0" dirty="0">
              <a:solidFill>
                <a:srgbClr val="00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8923982" y="5351066"/>
            <a:ext cx="10539919" cy="37160178"/>
          </a:xfrm>
          <a:prstGeom prst="rect">
            <a:avLst/>
          </a:prstGeom>
          <a:noFill/>
          <a:ln>
            <a:gradFill flip="none" rotWithShape="1">
              <a:gsLst>
                <a:gs pos="0">
                  <a:schemeClr val="accent1">
                    <a:shade val="95000"/>
                    <a:satMod val="105000"/>
                  </a:schemeClr>
                </a:gs>
                <a:gs pos="100000">
                  <a:srgbClr val="FFFFFF"/>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lIns="81437" tIns="40719" rIns="81437" bIns="40719" rtlCol="0" anchor="ctr">
            <a:normAutofit/>
          </a:bodyPr>
          <a:lstStyle/>
          <a:p>
            <a:pPr algn="ctr"/>
            <a:endParaRPr lang="en-US"/>
          </a:p>
        </p:txBody>
      </p:sp>
      <p:sp>
        <p:nvSpPr>
          <p:cNvPr id="21" name="Rectangle 20"/>
          <p:cNvSpPr/>
          <p:nvPr/>
        </p:nvSpPr>
        <p:spPr>
          <a:xfrm>
            <a:off x="19463901" y="5351066"/>
            <a:ext cx="10290381" cy="37160178"/>
          </a:xfrm>
          <a:prstGeom prst="rect">
            <a:avLst/>
          </a:prstGeom>
          <a:noFill/>
          <a:ln>
            <a:gradFill flip="none" rotWithShape="1">
              <a:gsLst>
                <a:gs pos="0">
                  <a:schemeClr val="accent1">
                    <a:shade val="95000"/>
                    <a:satMod val="105000"/>
                  </a:schemeClr>
                </a:gs>
                <a:gs pos="100000">
                  <a:srgbClr val="FFFFFF"/>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lIns="81437" tIns="40719" rIns="81437" bIns="40719" rtlCol="0" anchor="ctr">
            <a:normAutofit/>
          </a:bodyPr>
          <a:lstStyle/>
          <a:p>
            <a:pPr algn="ctr"/>
            <a:endParaRPr lang="en-US"/>
          </a:p>
        </p:txBody>
      </p:sp>
      <p:sp>
        <p:nvSpPr>
          <p:cNvPr id="88" name="Rectangle 87"/>
          <p:cNvSpPr/>
          <p:nvPr/>
        </p:nvSpPr>
        <p:spPr>
          <a:xfrm>
            <a:off x="2842010" y="10131178"/>
            <a:ext cx="3749189" cy="759342"/>
          </a:xfrm>
          <a:prstGeom prst="rect">
            <a:avLst/>
          </a:prstGeom>
          <a:noFill/>
        </p:spPr>
        <p:txBody>
          <a:bodyPr wrap="square" lIns="81437" tIns="40719" rIns="81437" bIns="40719">
            <a:spAutoFit/>
          </a:bodyPr>
          <a:lstStyle/>
          <a:p>
            <a:pPr algn="ctr"/>
            <a:r>
              <a:rPr lang="en-US" sz="4400" b="1" dirty="0" smtClean="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Introduction</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36" name="Rectangle 135"/>
          <p:cNvSpPr/>
          <p:nvPr/>
        </p:nvSpPr>
        <p:spPr>
          <a:xfrm>
            <a:off x="1066474" y="32877086"/>
            <a:ext cx="7441076" cy="707886"/>
          </a:xfrm>
          <a:prstGeom prst="rect">
            <a:avLst/>
          </a:prstGeom>
        </p:spPr>
        <p:txBody>
          <a:bodyPr wrap="square">
            <a:spAutoFit/>
          </a:bodyPr>
          <a:lstStyle/>
          <a:p>
            <a:pPr algn="ctr"/>
            <a:r>
              <a:rPr lang="en-US" sz="4000" b="1" dirty="0" smtClean="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Data sets and Algorithm</a:t>
            </a:r>
            <a:endParaRPr lang="en-US" sz="4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pic>
        <p:nvPicPr>
          <p:cNvPr id="89" name="그림 60" descr="e053e0fbef1d5cceae620e69765fbca9.jpg"/>
          <p:cNvPicPr>
            <a:picLocks noChangeAspect="1"/>
          </p:cNvPicPr>
          <p:nvPr/>
        </p:nvPicPr>
        <p:blipFill>
          <a:blip r:embed="rId5" cstate="print"/>
          <a:stretch>
            <a:fillRect/>
          </a:stretch>
        </p:blipFill>
        <p:spPr>
          <a:xfrm>
            <a:off x="511410" y="836699"/>
            <a:ext cx="4313884" cy="3640354"/>
          </a:xfrm>
          <a:prstGeom prst="rect">
            <a:avLst/>
          </a:prstGeom>
        </p:spPr>
      </p:pic>
      <mc:AlternateContent xmlns:mc="http://schemas.openxmlformats.org/markup-compatibility/2006" xmlns:a14="http://schemas.microsoft.com/office/drawing/2010/main">
        <mc:Choice Requires="a14">
          <p:sp>
            <p:nvSpPr>
              <p:cNvPr id="105" name="TextBox 104"/>
              <p:cNvSpPr txBox="1"/>
              <p:nvPr/>
            </p:nvSpPr>
            <p:spPr>
              <a:xfrm>
                <a:off x="730426" y="11205490"/>
                <a:ext cx="7982237" cy="12108956"/>
              </a:xfrm>
              <a:prstGeom prst="rect">
                <a:avLst/>
              </a:prstGeom>
              <a:noFill/>
            </p:spPr>
            <p:txBody>
              <a:bodyPr wrap="square" rtlCol="0">
                <a:spAutoFit/>
              </a:bodyPr>
              <a:lstStyle/>
              <a:p>
                <a:pPr algn="just" latinLnBrk="1"/>
                <a:r>
                  <a:rPr lang="en-US" altLang="ko-KR" sz="2600" dirty="0" smtClean="0">
                    <a:latin typeface="Times New Roman" panose="02020603050405020304" pitchFamily="18" charset="0"/>
                    <a:cs typeface="Times New Roman" panose="02020603050405020304" pitchFamily="18" charset="0"/>
                  </a:rPr>
                  <a:t>One </a:t>
                </a:r>
                <a:r>
                  <a:rPr lang="en-US" altLang="ko-KR" sz="2600" dirty="0">
                    <a:latin typeface="Times New Roman" panose="02020603050405020304" pitchFamily="18" charset="0"/>
                    <a:cs typeface="Times New Roman" panose="02020603050405020304" pitchFamily="18" charset="0"/>
                  </a:rPr>
                  <a:t>of the more ubiquitous computational problems in all of science </a:t>
                </a:r>
                <a:r>
                  <a:rPr lang="en-US" altLang="ko-KR" sz="2600" dirty="0" smtClean="0">
                    <a:latin typeface="Times New Roman" panose="02020603050405020304" pitchFamily="18" charset="0"/>
                    <a:cs typeface="Times New Roman" panose="02020603050405020304" pitchFamily="18" charset="0"/>
                  </a:rPr>
                  <a:t>and engineering </a:t>
                </a:r>
                <a:r>
                  <a:rPr lang="en-US" altLang="ko-KR" sz="2600" dirty="0">
                    <a:latin typeface="Times New Roman" panose="02020603050405020304" pitchFamily="18" charset="0"/>
                    <a:cs typeface="Times New Roman" panose="02020603050405020304" pitchFamily="18" charset="0"/>
                  </a:rPr>
                  <a:t>is the inverse problem for estimation of parameters from </a:t>
                </a:r>
                <a:r>
                  <a:rPr lang="en-US" altLang="ko-KR" sz="2600" dirty="0" smtClean="0">
                    <a:latin typeface="Times New Roman" panose="02020603050405020304" pitchFamily="18" charset="0"/>
                    <a:cs typeface="Times New Roman" panose="02020603050405020304" pitchFamily="18" charset="0"/>
                  </a:rPr>
                  <a:t>longitudinal observations </a:t>
                </a:r>
                <a:r>
                  <a:rPr lang="en-US" altLang="ko-KR" sz="2600" dirty="0">
                    <a:latin typeface="Times New Roman" panose="02020603050405020304" pitchFamily="18" charset="0"/>
                    <a:cs typeface="Times New Roman" panose="02020603050405020304" pitchFamily="18" charset="0"/>
                  </a:rPr>
                  <a:t>of system </a:t>
                </a:r>
                <a:r>
                  <a:rPr lang="en-US" altLang="ko-KR" sz="2600" dirty="0" smtClean="0">
                    <a:latin typeface="Times New Roman" panose="02020603050405020304" pitchFamily="18" charset="0"/>
                    <a:cs typeface="Times New Roman" panose="02020603050405020304" pitchFamily="18" charset="0"/>
                  </a:rPr>
                  <a:t>responses. This </a:t>
                </a:r>
                <a:r>
                  <a:rPr lang="en-US" altLang="ko-KR" sz="2600" dirty="0">
                    <a:latin typeface="Times New Roman" panose="02020603050405020304" pitchFamily="18" charset="0"/>
                    <a:cs typeface="Times New Roman" panose="02020603050405020304" pitchFamily="18" charset="0"/>
                  </a:rPr>
                  <a:t>is usually formulated in terms of a </a:t>
                </a:r>
                <a:r>
                  <a:rPr lang="en-US" altLang="ko-KR" sz="2600" dirty="0" smtClean="0">
                    <a:latin typeface="Times New Roman" panose="02020603050405020304" pitchFamily="18" charset="0"/>
                    <a:cs typeface="Times New Roman" panose="02020603050405020304" pitchFamily="18" charset="0"/>
                  </a:rPr>
                  <a:t>parameter dependent dynamical mathematical </a:t>
                </a:r>
                <a:r>
                  <a:rPr lang="en-US" altLang="ko-KR" sz="2600" dirty="0">
                    <a:latin typeface="Times New Roman" panose="02020603050405020304" pitchFamily="18" charset="0"/>
                    <a:cs typeface="Times New Roman" panose="02020603050405020304" pitchFamily="18" charset="0"/>
                  </a:rPr>
                  <a:t>model (ordinary, partial, delay differential or integral equation) </a:t>
                </a:r>
                <a:r>
                  <a:rPr lang="en-US" altLang="ko-KR" sz="2600" dirty="0" smtClean="0">
                    <a:latin typeface="Times New Roman" panose="02020603050405020304" pitchFamily="18" charset="0"/>
                    <a:cs typeface="Times New Roman" panose="02020603050405020304" pitchFamily="18" charset="0"/>
                  </a:rPr>
                  <a:t>for which </a:t>
                </a:r>
                <a:r>
                  <a:rPr lang="en-US" altLang="ko-KR" sz="2600" dirty="0">
                    <a:latin typeface="Times New Roman" panose="02020603050405020304" pitchFamily="18" charset="0"/>
                    <a:cs typeface="Times New Roman" panose="02020603050405020304" pitchFamily="18" charset="0"/>
                  </a:rPr>
                  <a:t>observations of solutions (or certain components of the solutions) are to </a:t>
                </a:r>
                <a:r>
                  <a:rPr lang="en-US" altLang="ko-KR" sz="2600" dirty="0" smtClean="0">
                    <a:latin typeface="Times New Roman" panose="02020603050405020304" pitchFamily="18" charset="0"/>
                    <a:cs typeface="Times New Roman" panose="02020603050405020304" pitchFamily="18" charset="0"/>
                  </a:rPr>
                  <a:t>be used </a:t>
                </a:r>
                <a:r>
                  <a:rPr lang="en-US" altLang="ko-KR" sz="2600" dirty="0">
                    <a:latin typeface="Times New Roman" panose="02020603050405020304" pitchFamily="18" charset="0"/>
                    <a:cs typeface="Times New Roman" panose="02020603050405020304" pitchFamily="18" charset="0"/>
                  </a:rPr>
                  <a:t>to estimate some unknown </a:t>
                </a:r>
                <a:r>
                  <a:rPr lang="en-US" altLang="ko-KR" sz="2600" dirty="0" smtClean="0">
                    <a:latin typeface="Times New Roman" panose="02020603050405020304" pitchFamily="18" charset="0"/>
                    <a:cs typeface="Times New Roman" panose="02020603050405020304" pitchFamily="18" charset="0"/>
                  </a:rPr>
                  <a:t>parameters.</a:t>
                </a:r>
              </a:p>
              <a:p>
                <a:pPr algn="just" latinLnBrk="1"/>
                <a:endParaRPr lang="en-US" altLang="ko-KR" sz="2600" dirty="0"/>
              </a:p>
              <a:p>
                <a:pPr algn="just" latinLnBrk="1"/>
                <a:r>
                  <a:rPr lang="en-US" altLang="ko-KR" sz="2600" dirty="0">
                    <a:latin typeface="Times New Roman" pitchFamily="18" charset="0"/>
                    <a:cs typeface="Times New Roman" pitchFamily="18" charset="0"/>
                  </a:rPr>
                  <a:t>Dynamical model we </a:t>
                </a:r>
                <a:r>
                  <a:rPr lang="en-US" altLang="ko-KR" sz="2600" dirty="0" smtClean="0">
                    <a:latin typeface="Times New Roman" panose="02020603050405020304" pitchFamily="18" charset="0"/>
                    <a:cs typeface="Times New Roman" panose="02020603050405020304" pitchFamily="18" charset="0"/>
                  </a:rPr>
                  <a:t>interested :</a:t>
                </a:r>
              </a:p>
              <a:p>
                <a:pPr algn="just" latinLnBrk="1"/>
                <a:endParaRPr lang="en-US" altLang="ko-KR" sz="2600" dirty="0" smtClean="0">
                  <a:latin typeface="Times New Roman" panose="02020603050405020304" pitchFamily="18" charset="0"/>
                  <a:cs typeface="Times New Roman" panose="02020603050405020304" pitchFamily="18" charset="0"/>
                </a:endParaRPr>
              </a:p>
              <a:p>
                <a:pPr algn="ctr" latinLnBrk="1"/>
                <a:r>
                  <a:rPr lang="en-US" altLang="ko-KR" sz="26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ko-KR" sz="2600" i="1">
                            <a:latin typeface="Cambria Math"/>
                            <a:cs typeface="Times New Roman" pitchFamily="18" charset="0"/>
                          </a:rPr>
                        </m:ctrlPr>
                      </m:fPr>
                      <m:num>
                        <m:r>
                          <a:rPr lang="en-US" altLang="ko-KR" sz="2600" i="1">
                            <a:latin typeface="Cambria Math"/>
                            <a:cs typeface="Times New Roman" pitchFamily="18" charset="0"/>
                          </a:rPr>
                          <m:t>𝑑𝑥</m:t>
                        </m:r>
                        <m:r>
                          <a:rPr lang="en-US" altLang="ko-KR" sz="2600" i="1">
                            <a:latin typeface="Cambria Math"/>
                            <a:cs typeface="Times New Roman" pitchFamily="18" charset="0"/>
                          </a:rPr>
                          <m:t>(</m:t>
                        </m:r>
                        <m:r>
                          <a:rPr lang="en-US" altLang="ko-KR" sz="2600" i="1">
                            <a:latin typeface="Cambria Math"/>
                            <a:cs typeface="Times New Roman" pitchFamily="18" charset="0"/>
                          </a:rPr>
                          <m:t>𝑡</m:t>
                        </m:r>
                        <m:r>
                          <a:rPr lang="en-US" altLang="ko-KR" sz="2600" i="1">
                            <a:latin typeface="Cambria Math"/>
                            <a:cs typeface="Times New Roman" pitchFamily="18" charset="0"/>
                          </a:rPr>
                          <m:t>)</m:t>
                        </m:r>
                      </m:num>
                      <m:den>
                        <m:r>
                          <a:rPr lang="en-US" altLang="ko-KR" sz="2600" i="1">
                            <a:latin typeface="Cambria Math"/>
                            <a:cs typeface="Times New Roman" pitchFamily="18" charset="0"/>
                          </a:rPr>
                          <m:t>𝑑𝑡</m:t>
                        </m:r>
                      </m:den>
                    </m:f>
                    <m:r>
                      <a:rPr lang="en-US" altLang="ko-KR" sz="2600" i="1">
                        <a:latin typeface="Cambria Math"/>
                        <a:cs typeface="Times New Roman" pitchFamily="18" charset="0"/>
                      </a:rPr>
                      <m:t>=</m:t>
                    </m:r>
                    <m:r>
                      <a:rPr lang="en-US" altLang="ko-KR" sz="2600" i="1">
                        <a:latin typeface="Cambria Math"/>
                        <a:cs typeface="Times New Roman" pitchFamily="18" charset="0"/>
                      </a:rPr>
                      <m:t>𝑟𝑥</m:t>
                    </m:r>
                    <m:r>
                      <a:rPr lang="en-US" altLang="ko-KR" sz="2600" i="1">
                        <a:latin typeface="Cambria Math"/>
                        <a:cs typeface="Times New Roman" pitchFamily="18" charset="0"/>
                      </a:rPr>
                      <m:t>(</m:t>
                    </m:r>
                    <m:r>
                      <a:rPr lang="en-US" altLang="ko-KR" sz="2600" i="1">
                        <a:latin typeface="Cambria Math"/>
                        <a:cs typeface="Times New Roman" pitchFamily="18" charset="0"/>
                      </a:rPr>
                      <m:t>𝑡</m:t>
                    </m:r>
                    <m:r>
                      <a:rPr lang="en-US" altLang="ko-KR" sz="2600" i="1">
                        <a:latin typeface="Cambria Math"/>
                        <a:cs typeface="Times New Roman" pitchFamily="18" charset="0"/>
                      </a:rPr>
                      <m:t>)</m:t>
                    </m:r>
                    <m:d>
                      <m:dPr>
                        <m:ctrlPr>
                          <a:rPr lang="en-US" altLang="ko-KR" sz="2600" i="1">
                            <a:latin typeface="Cambria Math"/>
                            <a:cs typeface="Times New Roman" pitchFamily="18" charset="0"/>
                          </a:rPr>
                        </m:ctrlPr>
                      </m:dPr>
                      <m:e>
                        <m:r>
                          <a:rPr lang="en-US" altLang="ko-KR" sz="2600" i="1">
                            <a:latin typeface="Cambria Math"/>
                            <a:cs typeface="Times New Roman" pitchFamily="18" charset="0"/>
                          </a:rPr>
                          <m:t>1−</m:t>
                        </m:r>
                        <m:f>
                          <m:fPr>
                            <m:ctrlPr>
                              <a:rPr lang="en-US" altLang="ko-KR" sz="2600" i="1">
                                <a:latin typeface="Cambria Math"/>
                                <a:cs typeface="Times New Roman" pitchFamily="18" charset="0"/>
                              </a:rPr>
                            </m:ctrlPr>
                          </m:fPr>
                          <m:num>
                            <m:r>
                              <a:rPr lang="en-US" altLang="ko-KR" sz="2600" i="1">
                                <a:latin typeface="Cambria Math"/>
                                <a:cs typeface="Times New Roman" pitchFamily="18" charset="0"/>
                              </a:rPr>
                              <m:t>𝑥</m:t>
                            </m:r>
                            <m:r>
                              <a:rPr lang="en-US" altLang="ko-KR" sz="2600" i="1">
                                <a:latin typeface="Cambria Math"/>
                                <a:cs typeface="Times New Roman" pitchFamily="18" charset="0"/>
                              </a:rPr>
                              <m:t>(</m:t>
                            </m:r>
                            <m:r>
                              <a:rPr lang="en-US" altLang="ko-KR" sz="2600" i="1">
                                <a:latin typeface="Cambria Math"/>
                                <a:cs typeface="Times New Roman" pitchFamily="18" charset="0"/>
                              </a:rPr>
                              <m:t>𝑡</m:t>
                            </m:r>
                            <m:r>
                              <a:rPr lang="en-US" altLang="ko-KR" sz="2600" i="1">
                                <a:latin typeface="Cambria Math"/>
                                <a:cs typeface="Times New Roman" pitchFamily="18" charset="0"/>
                              </a:rPr>
                              <m:t>)</m:t>
                            </m:r>
                          </m:num>
                          <m:den>
                            <m:r>
                              <a:rPr lang="en-US" altLang="ko-KR" sz="2600" i="1">
                                <a:latin typeface="Cambria Math"/>
                                <a:cs typeface="Times New Roman" pitchFamily="18" charset="0"/>
                              </a:rPr>
                              <m:t>𝐾</m:t>
                            </m:r>
                          </m:den>
                        </m:f>
                      </m:e>
                    </m:d>
                  </m:oMath>
                </a14:m>
                <a:r>
                  <a:rPr lang="en-US" altLang="ko-KR" sz="2600" dirty="0">
                    <a:latin typeface="Times New Roman" pitchFamily="18" charset="0"/>
                    <a:cs typeface="Times New Roman" pitchFamily="18" charset="0"/>
                  </a:rPr>
                  <a:t> , </a:t>
                </a:r>
                <a14:m>
                  <m:oMath xmlns:m="http://schemas.openxmlformats.org/officeDocument/2006/math">
                    <m:r>
                      <a:rPr lang="en-US" altLang="ko-KR" sz="2600" i="1">
                        <a:latin typeface="Cambria Math"/>
                        <a:cs typeface="Times New Roman" pitchFamily="18" charset="0"/>
                      </a:rPr>
                      <m:t>𝑥</m:t>
                    </m:r>
                    <m:d>
                      <m:dPr>
                        <m:ctrlPr>
                          <a:rPr lang="en-US" altLang="ko-KR" sz="2600" i="1">
                            <a:latin typeface="Cambria Math"/>
                            <a:cs typeface="Times New Roman" pitchFamily="18" charset="0"/>
                          </a:rPr>
                        </m:ctrlPr>
                      </m:dPr>
                      <m:e>
                        <m:r>
                          <a:rPr lang="en-US" altLang="ko-KR" sz="2600" i="1">
                            <a:latin typeface="Cambria Math"/>
                            <a:cs typeface="Times New Roman" pitchFamily="18" charset="0"/>
                          </a:rPr>
                          <m:t>0</m:t>
                        </m:r>
                      </m:e>
                    </m:d>
                    <m:r>
                      <a:rPr lang="en-US" altLang="ko-KR" sz="2600" i="1">
                        <a:latin typeface="Cambria Math"/>
                        <a:cs typeface="Times New Roman" pitchFamily="18" charset="0"/>
                      </a:rPr>
                      <m:t>=</m:t>
                    </m:r>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𝑥</m:t>
                        </m:r>
                      </m:e>
                      <m:sub>
                        <m:r>
                          <a:rPr lang="en-US" altLang="ko-KR" sz="2600" i="1">
                            <a:latin typeface="Cambria Math"/>
                            <a:cs typeface="Times New Roman" pitchFamily="18" charset="0"/>
                          </a:rPr>
                          <m:t>0</m:t>
                        </m:r>
                      </m:sub>
                    </m:sSub>
                  </m:oMath>
                </a14:m>
                <a:endParaRPr lang="en-US" altLang="ko-KR" sz="2600" dirty="0">
                  <a:latin typeface="Times New Roman" pitchFamily="18" charset="0"/>
                  <a:cs typeface="Times New Roman" pitchFamily="18" charset="0"/>
                </a:endParaRPr>
              </a:p>
              <a:p>
                <a:pPr algn="just" latinLnBrk="1"/>
                <a:endParaRPr lang="en-US" altLang="ko-KR" sz="2600" dirty="0" smtClean="0"/>
              </a:p>
              <a:p>
                <a:pPr algn="just" latinLnBrk="1"/>
                <a:endParaRPr lang="en-US" altLang="ko-KR" sz="2600" dirty="0"/>
              </a:p>
              <a:p>
                <a:pPr algn="just" latinLnBrk="1"/>
                <a:r>
                  <a:rPr lang="en-US" altLang="ko-KR" sz="2600" dirty="0">
                    <a:latin typeface="Times New Roman" pitchFamily="18" charset="0"/>
                    <a:cs typeface="Times New Roman" pitchFamily="18" charset="0"/>
                  </a:rPr>
                  <a:t>General solution and parameter : </a:t>
                </a:r>
                <a:endParaRPr lang="en-US" altLang="ko-KR" sz="2600" dirty="0" smtClean="0">
                  <a:latin typeface="Times New Roman" panose="02020603050405020304" pitchFamily="18" charset="0"/>
                  <a:cs typeface="Times New Roman" panose="02020603050405020304" pitchFamily="18" charset="0"/>
                </a:endParaRPr>
              </a:p>
              <a:p>
                <a:pPr algn="just" latinLnBrk="1"/>
                <a:endParaRPr lang="en-US" altLang="ko-KR" sz="2600" i="1" dirty="0">
                  <a:latin typeface="Times New Roman" pitchFamily="18" charset="0"/>
                  <a:cs typeface="Times New Roman" pitchFamily="18" charset="0"/>
                </a:endParaRPr>
              </a:p>
              <a:p>
                <a:pPr algn="ctr" latinLnBrk="1"/>
                <a14:m>
                  <m:oMath xmlns:m="http://schemas.openxmlformats.org/officeDocument/2006/math">
                    <m:r>
                      <a:rPr lang="en-US" altLang="ko-KR" sz="2600" i="1">
                        <a:latin typeface="Cambria Math"/>
                        <a:cs typeface="Times New Roman" pitchFamily="18" charset="0"/>
                      </a:rPr>
                      <m:t>𝑥</m:t>
                    </m:r>
                    <m:d>
                      <m:dPr>
                        <m:ctrlPr>
                          <a:rPr lang="en-US" altLang="ko-KR" sz="2600" i="1">
                            <a:latin typeface="Cambria Math"/>
                            <a:cs typeface="Times New Roman" pitchFamily="18" charset="0"/>
                          </a:rPr>
                        </m:ctrlPr>
                      </m:dPr>
                      <m:e>
                        <m:r>
                          <a:rPr lang="en-US" altLang="ko-KR" sz="2600" i="1">
                            <a:latin typeface="Cambria Math"/>
                            <a:cs typeface="Times New Roman" pitchFamily="18" charset="0"/>
                          </a:rPr>
                          <m:t>𝑡</m:t>
                        </m:r>
                      </m:e>
                    </m:d>
                    <m:r>
                      <a:rPr lang="en-US" altLang="ko-KR" sz="2600" i="1">
                        <a:latin typeface="Cambria Math"/>
                        <a:cs typeface="Times New Roman" pitchFamily="18" charset="0"/>
                      </a:rPr>
                      <m:t>=</m:t>
                    </m:r>
                    <m:r>
                      <a:rPr lang="en-US" altLang="ko-KR" sz="2600" i="1">
                        <a:latin typeface="Cambria Math"/>
                        <a:cs typeface="Times New Roman" pitchFamily="18" charset="0"/>
                      </a:rPr>
                      <m:t>𝑓</m:t>
                    </m:r>
                    <m:d>
                      <m:dPr>
                        <m:ctrlPr>
                          <a:rPr lang="en-US" altLang="ko-KR" sz="2600" i="1">
                            <a:latin typeface="Cambria Math"/>
                            <a:cs typeface="Times New Roman" pitchFamily="18" charset="0"/>
                          </a:rPr>
                        </m:ctrlPr>
                      </m:dPr>
                      <m:e>
                        <m:r>
                          <a:rPr lang="en-US" altLang="ko-KR" sz="2600" i="1">
                            <a:latin typeface="Cambria Math"/>
                            <a:cs typeface="Times New Roman" pitchFamily="18" charset="0"/>
                          </a:rPr>
                          <m:t>𝑡</m:t>
                        </m:r>
                        <m:r>
                          <a:rPr lang="en-US" altLang="ko-KR" sz="2600" i="1">
                            <a:latin typeface="Cambria Math"/>
                            <a:cs typeface="Times New Roman" pitchFamily="18" charset="0"/>
                          </a:rPr>
                          <m:t>,</m:t>
                        </m:r>
                        <m:r>
                          <a:rPr lang="ko-KR" altLang="en-US" sz="2600" i="1">
                            <a:latin typeface="Cambria Math"/>
                            <a:cs typeface="Times New Roman" pitchFamily="18" charset="0"/>
                          </a:rPr>
                          <m:t>𝜃</m:t>
                        </m:r>
                      </m:e>
                    </m:d>
                    <m:r>
                      <a:rPr lang="en-US" altLang="ko-KR" sz="2600" i="1">
                        <a:latin typeface="Cambria Math"/>
                        <a:cs typeface="Times New Roman" pitchFamily="18" charset="0"/>
                      </a:rPr>
                      <m:t>=</m:t>
                    </m:r>
                    <m:f>
                      <m:fPr>
                        <m:ctrlPr>
                          <a:rPr lang="en-US" altLang="ko-KR" sz="2600" i="1">
                            <a:latin typeface="Cambria Math"/>
                            <a:cs typeface="Times New Roman" pitchFamily="18" charset="0"/>
                          </a:rPr>
                        </m:ctrlPr>
                      </m:fPr>
                      <m:num>
                        <m:r>
                          <a:rPr lang="en-US" altLang="ko-KR" sz="2600" i="1">
                            <a:latin typeface="Cambria Math"/>
                            <a:cs typeface="Times New Roman" pitchFamily="18" charset="0"/>
                          </a:rPr>
                          <m:t>𝐾</m:t>
                        </m:r>
                      </m:num>
                      <m:den>
                        <m:r>
                          <a:rPr lang="en-US" altLang="ko-KR" sz="2600" i="1">
                            <a:latin typeface="Cambria Math"/>
                            <a:cs typeface="Times New Roman" pitchFamily="18" charset="0"/>
                          </a:rPr>
                          <m:t>1+</m:t>
                        </m:r>
                        <m:d>
                          <m:dPr>
                            <m:ctrlPr>
                              <a:rPr lang="en-US" altLang="ko-KR" sz="2600" i="1">
                                <a:latin typeface="Cambria Math"/>
                                <a:cs typeface="Times New Roman" pitchFamily="18" charset="0"/>
                              </a:rPr>
                            </m:ctrlPr>
                          </m:dPr>
                          <m:e>
                            <m:f>
                              <m:fPr>
                                <m:ctrlPr>
                                  <a:rPr lang="en-US" altLang="ko-KR" sz="2600" i="1">
                                    <a:latin typeface="Cambria Math"/>
                                    <a:cs typeface="Times New Roman" pitchFamily="18" charset="0"/>
                                  </a:rPr>
                                </m:ctrlPr>
                              </m:fPr>
                              <m:num>
                                <m:r>
                                  <a:rPr lang="en-US" altLang="ko-KR" sz="2600" i="1">
                                    <a:latin typeface="Cambria Math"/>
                                    <a:cs typeface="Times New Roman" pitchFamily="18" charset="0"/>
                                  </a:rPr>
                                  <m:t>𝐾</m:t>
                                </m:r>
                              </m:num>
                              <m:den>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𝑥</m:t>
                                    </m:r>
                                  </m:e>
                                  <m:sub>
                                    <m:r>
                                      <a:rPr lang="en-US" altLang="ko-KR" sz="2600" i="1">
                                        <a:latin typeface="Cambria Math"/>
                                        <a:cs typeface="Times New Roman" pitchFamily="18" charset="0"/>
                                      </a:rPr>
                                      <m:t>0</m:t>
                                    </m:r>
                                  </m:sub>
                                </m:sSub>
                              </m:den>
                            </m:f>
                            <m:r>
                              <a:rPr lang="en-US" altLang="ko-KR" sz="2600" i="1">
                                <a:latin typeface="Cambria Math"/>
                                <a:cs typeface="Times New Roman" pitchFamily="18" charset="0"/>
                              </a:rPr>
                              <m:t>−1</m:t>
                            </m:r>
                          </m:e>
                        </m:d>
                        <m:sSup>
                          <m:sSupPr>
                            <m:ctrlPr>
                              <a:rPr lang="en-US" altLang="ko-KR" sz="2600" i="1">
                                <a:latin typeface="Cambria Math"/>
                                <a:cs typeface="Times New Roman" pitchFamily="18" charset="0"/>
                              </a:rPr>
                            </m:ctrlPr>
                          </m:sSupPr>
                          <m:e>
                            <m:r>
                              <a:rPr lang="en-US" altLang="ko-KR" sz="2600" i="1">
                                <a:latin typeface="Cambria Math"/>
                                <a:cs typeface="Times New Roman" pitchFamily="18" charset="0"/>
                              </a:rPr>
                              <m:t>𝑒</m:t>
                            </m:r>
                          </m:e>
                          <m:sup>
                            <m:r>
                              <a:rPr lang="en-US" altLang="ko-KR" sz="2600" i="1">
                                <a:latin typeface="Cambria Math"/>
                                <a:cs typeface="Times New Roman" pitchFamily="18" charset="0"/>
                              </a:rPr>
                              <m:t>−</m:t>
                            </m:r>
                            <m:r>
                              <a:rPr lang="en-US" altLang="ko-KR" sz="2600" i="1">
                                <a:latin typeface="Cambria Math"/>
                                <a:cs typeface="Times New Roman" pitchFamily="18" charset="0"/>
                              </a:rPr>
                              <m:t>𝑟𝑡</m:t>
                            </m:r>
                          </m:sup>
                        </m:sSup>
                      </m:den>
                    </m:f>
                  </m:oMath>
                </a14:m>
                <a:r>
                  <a:rPr lang="en-US" altLang="ko-KR" sz="2600" dirty="0">
                    <a:latin typeface="Times New Roman" pitchFamily="18" charset="0"/>
                    <a:cs typeface="Times New Roman" pitchFamily="18" charset="0"/>
                  </a:rPr>
                  <a:t> ,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m:t>
                    </m:r>
                    <m:r>
                      <a:rPr lang="en-US" altLang="ko-KR" sz="2600" i="1">
                        <a:latin typeface="Cambria Math"/>
                        <a:cs typeface="Times New Roman" pitchFamily="18" charset="0"/>
                      </a:rPr>
                      <m:t>𝐾</m:t>
                    </m:r>
                    <m:r>
                      <a:rPr lang="en-US" altLang="ko-KR" sz="2600" i="1">
                        <a:latin typeface="Cambria Math"/>
                        <a:cs typeface="Times New Roman" pitchFamily="18" charset="0"/>
                      </a:rPr>
                      <m:t>,</m:t>
                    </m:r>
                    <m:r>
                      <a:rPr lang="en-US" altLang="ko-KR" sz="2600" i="1">
                        <a:latin typeface="Cambria Math"/>
                        <a:cs typeface="Times New Roman" pitchFamily="18" charset="0"/>
                      </a:rPr>
                      <m:t>𝑟</m:t>
                    </m:r>
                    <m:r>
                      <a:rPr lang="en-US" altLang="ko-KR" sz="2600" i="1">
                        <a:latin typeface="Cambria Math"/>
                        <a:cs typeface="Times New Roman" pitchFamily="18" charset="0"/>
                      </a:rPr>
                      <m:t>,</m:t>
                    </m:r>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𝑥</m:t>
                        </m:r>
                      </m:e>
                      <m:sub>
                        <m:r>
                          <a:rPr lang="en-US" altLang="ko-KR" sz="2600" i="1">
                            <a:latin typeface="Cambria Math"/>
                            <a:cs typeface="Times New Roman" pitchFamily="18" charset="0"/>
                          </a:rPr>
                          <m:t>0</m:t>
                        </m:r>
                      </m:sub>
                    </m:sSub>
                    <m:r>
                      <a:rPr lang="en-US" altLang="ko-KR" sz="2600" i="1">
                        <a:latin typeface="Cambria Math"/>
                        <a:cs typeface="Times New Roman" pitchFamily="18" charset="0"/>
                      </a:rPr>
                      <m:t>)</m:t>
                    </m:r>
                  </m:oMath>
                </a14:m>
                <a:endParaRPr lang="en-US" altLang="ko-KR" sz="2600" dirty="0" smtClean="0">
                  <a:latin typeface="Times New Roman" panose="02020603050405020304" pitchFamily="18" charset="0"/>
                  <a:cs typeface="Times New Roman" panose="02020603050405020304" pitchFamily="18" charset="0"/>
                </a:endParaRPr>
              </a:p>
              <a:p>
                <a:pPr algn="ctr" latinLnBrk="1"/>
                <a:endParaRPr lang="en-US" altLang="ko-KR" sz="2600" dirty="0">
                  <a:latin typeface="Times New Roman" pitchFamily="18" charset="0"/>
                  <a:cs typeface="Times New Roman" pitchFamily="18" charset="0"/>
                </a:endParaRPr>
              </a:p>
              <a:p>
                <a:pPr latinLnBrk="1"/>
                <a:r>
                  <a:rPr lang="en-US" altLang="ko-KR" sz="2600" dirty="0">
                    <a:latin typeface="Times New Roman" pitchFamily="18" charset="0"/>
                    <a:cs typeface="Times New Roman" pitchFamily="18" charset="0"/>
                  </a:rPr>
                  <a:t>We set the true value </a:t>
                </a:r>
                <a:r>
                  <a:rPr lang="en-US" altLang="ko-KR" sz="2600" dirty="0" smtClean="0">
                    <a:latin typeface="Times New Roman" panose="02020603050405020304" pitchFamily="18" charset="0"/>
                    <a:cs typeface="Times New Roman" panose="02020603050405020304" pitchFamily="18" charset="0"/>
                  </a:rPr>
                  <a:t>:</a:t>
                </a:r>
              </a:p>
              <a:p>
                <a:pPr latinLnBrk="1"/>
                <a:endParaRPr lang="en-US" altLang="ko-KR" sz="2600" dirty="0">
                  <a:latin typeface="Times New Roman" pitchFamily="18" charset="0"/>
                  <a:cs typeface="Times New Roman" pitchFamily="18" charset="0"/>
                </a:endParaRPr>
              </a:p>
              <a:p>
                <a:pPr algn="ctr" latinLnBrk="1"/>
                <a:r>
                  <a:rPr lang="en-US" altLang="ko-KR" sz="2600" dirty="0" smtClean="0">
                    <a:latin typeface="Times New Roman" panose="02020603050405020304" pitchFamily="18" charset="0"/>
                    <a:cs typeface="Times New Roman" panose="02020603050405020304" pitchFamily="18" charset="0"/>
                  </a:rPr>
                  <a:t>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=(17.5,0.7,0.1)</m:t>
                    </m:r>
                  </m:oMath>
                </a14:m>
                <a:r>
                  <a:rPr lang="en-US" altLang="ko-KR" sz="2600" dirty="0">
                    <a:latin typeface="Times New Roman" pitchFamily="18" charset="0"/>
                    <a:cs typeface="Times New Roman" pitchFamily="18" charset="0"/>
                  </a:rPr>
                  <a:t> and</a:t>
                </a:r>
                <a:r>
                  <a:rPr lang="en-US" altLang="ko-KR" sz="26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ko-KR" sz="2600" i="1">
                        <a:latin typeface="Cambria Math"/>
                        <a:cs typeface="Times New Roman" pitchFamily="18" charset="0"/>
                      </a:rPr>
                      <m:t>0</m:t>
                    </m:r>
                    <m:r>
                      <a:rPr lang="en-US" altLang="ko-KR" sz="2600" i="1">
                        <a:latin typeface="Cambria Math"/>
                        <a:ea typeface="Cambria Math"/>
                        <a:cs typeface="Times New Roman" pitchFamily="18" charset="0"/>
                      </a:rPr>
                      <m:t>≤</m:t>
                    </m:r>
                    <m:r>
                      <a:rPr lang="en-US" altLang="ko-KR" sz="2600" i="1">
                        <a:latin typeface="Cambria Math"/>
                        <a:ea typeface="Cambria Math"/>
                        <a:cs typeface="Times New Roman" pitchFamily="18" charset="0"/>
                      </a:rPr>
                      <m:t>𝑡</m:t>
                    </m:r>
                    <m:r>
                      <a:rPr lang="en-US" altLang="ko-KR" sz="2600" i="1">
                        <a:latin typeface="Cambria Math"/>
                        <a:ea typeface="Cambria Math"/>
                        <a:cs typeface="Times New Roman" pitchFamily="18" charset="0"/>
                      </a:rPr>
                      <m:t>≤25</m:t>
                    </m:r>
                  </m:oMath>
                </a14:m>
                <a:endParaRPr lang="en-US" altLang="ko-KR" sz="2600" dirty="0">
                  <a:latin typeface="Times New Roman" pitchFamily="18" charset="0"/>
                  <a:cs typeface="Times New Roman" pitchFamily="18" charset="0"/>
                </a:endParaRPr>
              </a:p>
              <a:p>
                <a:pPr algn="just" latinLnBrk="1"/>
                <a:endParaRPr lang="en-US" altLang="ko-KR" sz="2600" dirty="0" smtClean="0"/>
              </a:p>
              <a:p>
                <a:pPr algn="just" latinLnBrk="1"/>
                <a:r>
                  <a:rPr lang="en-US" altLang="ko-KR" sz="2600" dirty="0">
                    <a:latin typeface="Times New Roman" pitchFamily="18" charset="0"/>
                    <a:cs typeface="Times New Roman" pitchFamily="18" charset="0"/>
                  </a:rPr>
                  <a:t>We want to find the estimate </a:t>
                </a:r>
                <a14:m>
                  <m:oMath xmlns:m="http://schemas.openxmlformats.org/officeDocument/2006/math">
                    <m:acc>
                      <m:accPr>
                        <m:chr m:val="̂"/>
                        <m:ctrlPr>
                          <a:rPr lang="ko-KR" altLang="en-US" sz="2600" i="1">
                            <a:latin typeface="Cambria Math"/>
                            <a:cs typeface="Times New Roman" pitchFamily="18" charset="0"/>
                          </a:rPr>
                        </m:ctrlPr>
                      </m:accPr>
                      <m:e>
                        <m:r>
                          <a:rPr lang="ko-KR" altLang="en-US" sz="2600" i="1">
                            <a:latin typeface="Cambria Math"/>
                            <a:cs typeface="Times New Roman" pitchFamily="18" charset="0"/>
                          </a:rPr>
                          <m:t>𝜃</m:t>
                        </m:r>
                      </m:e>
                    </m:acc>
                  </m:oMath>
                </a14:m>
                <a:r>
                  <a:rPr lang="en-US" altLang="ko-KR" sz="2600" dirty="0">
                    <a:latin typeface="Times New Roman" pitchFamily="18" charset="0"/>
                    <a:cs typeface="Times New Roman" pitchFamily="18" charset="0"/>
                  </a:rPr>
                  <a:t> , Standard error, and Confidence intervals in that </a:t>
                </a:r>
                <a:r>
                  <a:rPr lang="en-US" altLang="ko-KR" sz="2600" dirty="0" smtClean="0">
                    <a:latin typeface="Times New Roman" panose="02020603050405020304" pitchFamily="18" charset="0"/>
                    <a:cs typeface="Times New Roman" panose="02020603050405020304" pitchFamily="18" charset="0"/>
                  </a:rPr>
                  <a:t>solution using bootstrapping method and asymptotic theory.</a:t>
                </a:r>
              </a:p>
              <a:p>
                <a:pPr algn="just" latinLnBrk="1"/>
                <a:r>
                  <a:rPr lang="en-US" altLang="ko-KR" sz="2600" dirty="0" smtClean="0">
                    <a:latin typeface="Times New Roman" panose="02020603050405020304" pitchFamily="18" charset="0"/>
                    <a:cs typeface="Times New Roman" panose="02020603050405020304" pitchFamily="18" charset="0"/>
                  </a:rPr>
                  <a:t>In order to estimating </a:t>
                </a:r>
                <a14:m>
                  <m:oMath xmlns:m="http://schemas.openxmlformats.org/officeDocument/2006/math">
                    <m:r>
                      <a:rPr lang="ko-KR" altLang="en-US" sz="2600" i="1" smtClean="0">
                        <a:latin typeface="Cambria Math"/>
                        <a:cs typeface="Times New Roman" pitchFamily="18" charset="0"/>
                      </a:rPr>
                      <m:t>𝜃</m:t>
                    </m:r>
                  </m:oMath>
                </a14:m>
                <a:r>
                  <a:rPr lang="en-US" altLang="ko-KR" sz="2600" dirty="0" smtClean="0"/>
                  <a:t>, </a:t>
                </a:r>
                <a:r>
                  <a:rPr lang="en-US" altLang="ko-KR" sz="2600" dirty="0" smtClean="0">
                    <a:latin typeface="Times New Roman" panose="02020603050405020304" pitchFamily="18" charset="0"/>
                    <a:cs typeface="Times New Roman" panose="02020603050405020304" pitchFamily="18" charset="0"/>
                  </a:rPr>
                  <a:t>we use the methods : OLS/GLS.</a:t>
                </a:r>
              </a:p>
              <a:p>
                <a:pPr algn="just" latinLnBrk="1"/>
                <a:r>
                  <a:rPr lang="en-US" altLang="ko-KR" sz="2600" dirty="0" smtClean="0">
                    <a:latin typeface="Times New Roman" panose="02020603050405020304" pitchFamily="18" charset="0"/>
                    <a:cs typeface="Times New Roman" panose="02020603050405020304" pitchFamily="18" charset="0"/>
                  </a:rPr>
                  <a:t>This methods are used for regression problems in general.</a:t>
                </a:r>
                <a:endParaRPr lang="ko-KR" altLang="ko-KR" sz="2600" dirty="0">
                  <a:latin typeface="Times New Roman" panose="02020603050405020304" pitchFamily="18" charset="0"/>
                  <a:cs typeface="Times New Roman" panose="02020603050405020304"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730426" y="11205490"/>
                <a:ext cx="7982237" cy="12108956"/>
              </a:xfrm>
              <a:prstGeom prst="rect">
                <a:avLst/>
              </a:prstGeom>
              <a:blipFill rotWithShape="1">
                <a:blip r:embed="rId6"/>
                <a:stretch>
                  <a:fillRect l="-1375" t="-453" r="-1375"/>
                </a:stretch>
              </a:blipFill>
            </p:spPr>
            <p:txBody>
              <a:bodyPr/>
              <a:lstStyle/>
              <a:p>
                <a:r>
                  <a:rPr lang="ko-KR" altLang="en-US">
                    <a:noFill/>
                  </a:rPr>
                  <a:t> </a:t>
                </a:r>
              </a:p>
            </p:txBody>
          </p:sp>
        </mc:Fallback>
      </mc:AlternateContent>
      <p:sp>
        <p:nvSpPr>
          <p:cNvPr id="116" name="순서도: 처리 43"/>
          <p:cNvSpPr/>
          <p:nvPr/>
        </p:nvSpPr>
        <p:spPr bwMode="auto">
          <a:xfrm>
            <a:off x="9124952" y="23760176"/>
            <a:ext cx="10180758" cy="854892"/>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118" name="Rectangle 140"/>
          <p:cNvSpPr/>
          <p:nvPr/>
        </p:nvSpPr>
        <p:spPr>
          <a:xfrm>
            <a:off x="9005501" y="23807845"/>
            <a:ext cx="10376879" cy="769441"/>
          </a:xfrm>
          <a:prstGeom prst="rect">
            <a:avLst/>
          </a:prstGeom>
        </p:spPr>
        <p:txBody>
          <a:bodyPr wrap="square">
            <a:spAutoFit/>
          </a:bodyPr>
          <a:lstStyle/>
          <a:p>
            <a:pPr algn="ctr"/>
            <a:r>
              <a:rPr lang="en-US" sz="4400" b="1" dirty="0" smtClean="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Results of numerical simulations</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cxnSp>
        <p:nvCxnSpPr>
          <p:cNvPr id="57" name="Straight Connector 3"/>
          <p:cNvCxnSpPr/>
          <p:nvPr/>
        </p:nvCxnSpPr>
        <p:spPr>
          <a:xfrm>
            <a:off x="19492477" y="40880939"/>
            <a:ext cx="10290380" cy="0"/>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6" name="직사각형 5"/>
          <p:cNvSpPr/>
          <p:nvPr/>
        </p:nvSpPr>
        <p:spPr>
          <a:xfrm>
            <a:off x="19604789" y="41027049"/>
            <a:ext cx="10203103" cy="1292662"/>
          </a:xfrm>
          <a:prstGeom prst="rect">
            <a:avLst/>
          </a:prstGeom>
        </p:spPr>
        <p:txBody>
          <a:bodyPr wrap="square">
            <a:spAutoFit/>
          </a:bodyPr>
          <a:lstStyle/>
          <a:p>
            <a:r>
              <a:rPr lang="en-US" altLang="ko-KR" sz="2600" dirty="0" smtClean="0">
                <a:latin typeface="Times New Roman" pitchFamily="18" charset="0"/>
                <a:cs typeface="Times New Roman" pitchFamily="18" charset="0"/>
              </a:rPr>
              <a:t>Independent </a:t>
            </a:r>
            <a:r>
              <a:rPr lang="en-US" altLang="ko-KR" sz="2600" dirty="0">
                <a:latin typeface="Times New Roman" pitchFamily="18" charset="0"/>
                <a:cs typeface="Times New Roman" pitchFamily="18" charset="0"/>
              </a:rPr>
              <a:t>Learning &amp; Research total process : </a:t>
            </a:r>
            <a:r>
              <a:rPr lang="en-US" altLang="ko-KR" sz="2600" dirty="0">
                <a:latin typeface="Times New Roman" pitchFamily="18" charset="0"/>
                <a:cs typeface="Times New Roman" pitchFamily="18" charset="0"/>
                <a:hlinkClick r:id="rId7"/>
              </a:rPr>
              <a:t>https://github.com/92normal/Independent_Learning_and_Research_1</a:t>
            </a:r>
            <a:endParaRPr lang="en-US" altLang="ko-KR" sz="2600" dirty="0">
              <a:latin typeface="Times New Roman" pitchFamily="18" charset="0"/>
              <a:cs typeface="Times New Roman" pitchFamily="18" charset="0"/>
            </a:endParaRPr>
          </a:p>
          <a:p>
            <a:r>
              <a:rPr lang="en-US" altLang="ko-KR" sz="2600" dirty="0">
                <a:latin typeface="Times New Roman" pitchFamily="18" charset="0"/>
                <a:cs typeface="Times New Roman" pitchFamily="18" charset="0"/>
              </a:rPr>
              <a:t>If you have more question, please contact </a:t>
            </a:r>
            <a:r>
              <a:rPr lang="en-US" altLang="ko-KR" sz="2600" dirty="0">
                <a:latin typeface="Times New Roman" pitchFamily="18" charset="0"/>
                <a:cs typeface="Times New Roman" pitchFamily="18" charset="0"/>
                <a:hlinkClick r:id="rId8"/>
              </a:rPr>
              <a:t>jsm2014@khu.ac.kr</a:t>
            </a:r>
            <a:r>
              <a:rPr lang="en-US" altLang="ko-KR" sz="2600" dirty="0">
                <a:latin typeface="Times New Roman" pitchFamily="18" charset="0"/>
                <a:cs typeface="Times New Roman" pitchFamily="18" charset="0"/>
              </a:rPr>
              <a:t>.</a:t>
            </a:r>
          </a:p>
        </p:txBody>
      </p:sp>
      <p:cxnSp>
        <p:nvCxnSpPr>
          <p:cNvPr id="61" name="Straight Connector 3"/>
          <p:cNvCxnSpPr/>
          <p:nvPr/>
        </p:nvCxnSpPr>
        <p:spPr>
          <a:xfrm flipV="1">
            <a:off x="19463901" y="31470228"/>
            <a:ext cx="10290381" cy="13069"/>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62" name="순서도: 처리 43"/>
          <p:cNvSpPr/>
          <p:nvPr/>
        </p:nvSpPr>
        <p:spPr bwMode="auto">
          <a:xfrm>
            <a:off x="22652113" y="31002934"/>
            <a:ext cx="4263421" cy="889973"/>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65" name="Rectangle 171"/>
          <p:cNvSpPr/>
          <p:nvPr/>
        </p:nvSpPr>
        <p:spPr>
          <a:xfrm>
            <a:off x="23457152" y="31061761"/>
            <a:ext cx="2725426" cy="769441"/>
          </a:xfrm>
          <a:prstGeom prst="rect">
            <a:avLst/>
          </a:prstGeom>
        </p:spPr>
        <p:txBody>
          <a:bodyPr wrap="none">
            <a:spAutoFit/>
          </a:bodyPr>
          <a:lstStyle/>
          <a:p>
            <a:pPr algn="ctr"/>
            <a:r>
              <a:rPr lang="en-US" sz="4400" b="1" dirty="0" smtClean="0">
                <a:ln w="10541" cmpd="sng">
                  <a:solidFill>
                    <a:schemeClr val="accent1">
                      <a:shade val="88000"/>
                      <a:satMod val="110000"/>
                    </a:schemeClr>
                  </a:solidFill>
                  <a:prstDash val="solid"/>
                </a:ln>
                <a:latin typeface="Times New Roman" panose="02020603050405020304" pitchFamily="18" charset="0"/>
                <a:cs typeface="Times New Roman" panose="02020603050405020304" pitchFamily="18" charset="0"/>
              </a:rPr>
              <a:t>Discussion</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cxnSp>
        <p:nvCxnSpPr>
          <p:cNvPr id="83" name="Straight Connector 3"/>
          <p:cNvCxnSpPr/>
          <p:nvPr/>
        </p:nvCxnSpPr>
        <p:spPr>
          <a:xfrm flipV="1">
            <a:off x="19492476" y="37495960"/>
            <a:ext cx="10290381" cy="13069"/>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84" name="순서도: 처리 43"/>
          <p:cNvSpPr/>
          <p:nvPr/>
        </p:nvSpPr>
        <p:spPr bwMode="auto">
          <a:xfrm>
            <a:off x="22680688" y="37028666"/>
            <a:ext cx="4263421" cy="889973"/>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85" name="Rectangle 171"/>
          <p:cNvSpPr/>
          <p:nvPr/>
        </p:nvSpPr>
        <p:spPr>
          <a:xfrm>
            <a:off x="23475971" y="37111239"/>
            <a:ext cx="2803396" cy="769441"/>
          </a:xfrm>
          <a:prstGeom prst="rect">
            <a:avLst/>
          </a:prstGeom>
        </p:spPr>
        <p:txBody>
          <a:bodyPr wrap="none">
            <a:spAutoFit/>
          </a:bodyPr>
          <a:lstStyle/>
          <a:p>
            <a:pPr algn="ctr"/>
            <a:r>
              <a:rPr lang="en-US" sz="4400" b="1" dirty="0" smtClean="0">
                <a:ln w="10541" cmpd="sng">
                  <a:solidFill>
                    <a:schemeClr val="accent1">
                      <a:shade val="88000"/>
                      <a:satMod val="110000"/>
                    </a:schemeClr>
                  </a:solidFill>
                  <a:prstDash val="solid"/>
                </a:ln>
                <a:latin typeface="Times New Roman" panose="02020603050405020304" pitchFamily="18" charset="0"/>
                <a:cs typeface="Times New Roman" panose="02020603050405020304" pitchFamily="18" charset="0"/>
              </a:rPr>
              <a:t>References</a:t>
            </a:r>
            <a:endParaRPr lang="en-US" sz="5000" b="1" dirty="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86" name="직사각형 85"/>
          <p:cNvSpPr/>
          <p:nvPr/>
        </p:nvSpPr>
        <p:spPr>
          <a:xfrm>
            <a:off x="19619270" y="37668140"/>
            <a:ext cx="9952785" cy="2862322"/>
          </a:xfrm>
          <a:prstGeom prst="rect">
            <a:avLst/>
          </a:prstGeom>
        </p:spPr>
        <p:txBody>
          <a:bodyPr wrap="square">
            <a:spAutoFit/>
          </a:bodyPr>
          <a:lstStyle/>
          <a:p>
            <a:r>
              <a:rPr lang="en-US" altLang="ko-KR" sz="3000" dirty="0" smtClean="0">
                <a:latin typeface="Times New Roman" pitchFamily="18" charset="0"/>
                <a:cs typeface="Times New Roman" pitchFamily="18" charset="0"/>
              </a:rPr>
              <a:t>Original </a:t>
            </a:r>
            <a:r>
              <a:rPr lang="en-US" altLang="ko-KR" sz="3000" dirty="0">
                <a:latin typeface="Times New Roman" pitchFamily="18" charset="0"/>
                <a:cs typeface="Times New Roman" pitchFamily="18" charset="0"/>
              </a:rPr>
              <a:t>Paper :</a:t>
            </a:r>
          </a:p>
          <a:p>
            <a:r>
              <a:rPr lang="en-US" altLang="ko-KR" sz="2600" dirty="0">
                <a:latin typeface="Times New Roman" pitchFamily="18" charset="0"/>
                <a:cs typeface="Times New Roman" pitchFamily="18" charset="0"/>
              </a:rPr>
              <a:t>Standard error computations for uncertainty quantification in inverse</a:t>
            </a:r>
          </a:p>
          <a:p>
            <a:r>
              <a:rPr lang="en-US" altLang="ko-KR" sz="2600" dirty="0">
                <a:latin typeface="Times New Roman" pitchFamily="18" charset="0"/>
                <a:cs typeface="Times New Roman" pitchFamily="18" charset="0"/>
              </a:rPr>
              <a:t>problems: Asymptotic theory vs. bootstrapping</a:t>
            </a:r>
          </a:p>
          <a:p>
            <a:endParaRPr lang="en-US" altLang="ko-KR" sz="800" dirty="0">
              <a:latin typeface="Times New Roman" pitchFamily="18" charset="0"/>
              <a:cs typeface="Times New Roman" pitchFamily="18" charset="0"/>
            </a:endParaRPr>
          </a:p>
          <a:p>
            <a:r>
              <a:rPr lang="en-US" altLang="ko-KR" sz="1800" dirty="0">
                <a:latin typeface="Times New Roman" pitchFamily="18" charset="0"/>
                <a:cs typeface="Times New Roman" pitchFamily="18" charset="0"/>
              </a:rPr>
              <a:t>H.T. Banks ∗ , Kathleen Holm, Danielle Robbins</a:t>
            </a:r>
          </a:p>
          <a:p>
            <a:r>
              <a:rPr lang="en-US" altLang="ko-KR" sz="1800" dirty="0">
                <a:latin typeface="Times New Roman" pitchFamily="18" charset="0"/>
                <a:cs typeface="Times New Roman" pitchFamily="18" charset="0"/>
              </a:rPr>
              <a:t>Center for Research in Scientific Computation, North Carolina State University, </a:t>
            </a:r>
          </a:p>
          <a:p>
            <a:r>
              <a:rPr lang="en-US" altLang="ko-KR" sz="1800" dirty="0">
                <a:latin typeface="Times New Roman" pitchFamily="18" charset="0"/>
                <a:cs typeface="Times New Roman" pitchFamily="18" charset="0"/>
              </a:rPr>
              <a:t>Raleigh, NC 27695-8212, United States</a:t>
            </a:r>
          </a:p>
          <a:p>
            <a:r>
              <a:rPr lang="en-US" altLang="ko-KR" sz="1800" dirty="0">
                <a:latin typeface="Times New Roman" pitchFamily="18" charset="0"/>
                <a:cs typeface="Times New Roman" pitchFamily="18" charset="0"/>
              </a:rPr>
              <a:t>Center for Quantitative Sciences in Biomedicine, North Carolina State University,</a:t>
            </a:r>
          </a:p>
          <a:p>
            <a:r>
              <a:rPr lang="en-US" altLang="ko-KR" sz="1800" dirty="0">
                <a:latin typeface="Times New Roman" pitchFamily="18" charset="0"/>
                <a:cs typeface="Times New Roman" pitchFamily="18" charset="0"/>
              </a:rPr>
              <a:t>Raleigh, NC 27695-8212, United States</a:t>
            </a:r>
          </a:p>
        </p:txBody>
      </p:sp>
      <p:cxnSp>
        <p:nvCxnSpPr>
          <p:cNvPr id="58" name="Straight Connector 3"/>
          <p:cNvCxnSpPr/>
          <p:nvPr/>
        </p:nvCxnSpPr>
        <p:spPr>
          <a:xfrm>
            <a:off x="614440" y="6028453"/>
            <a:ext cx="8309542" cy="7352"/>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59" name="순서도: 처리 43"/>
          <p:cNvSpPr/>
          <p:nvPr/>
        </p:nvSpPr>
        <p:spPr bwMode="auto">
          <a:xfrm>
            <a:off x="3159444" y="5571521"/>
            <a:ext cx="3124200" cy="746612"/>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87" name="Rectangle 87"/>
          <p:cNvSpPr/>
          <p:nvPr/>
        </p:nvSpPr>
        <p:spPr>
          <a:xfrm>
            <a:off x="2076050" y="5558790"/>
            <a:ext cx="5290988" cy="759342"/>
          </a:xfrm>
          <a:prstGeom prst="rect">
            <a:avLst/>
          </a:prstGeom>
          <a:noFill/>
        </p:spPr>
        <p:txBody>
          <a:bodyPr wrap="square" lIns="81437" tIns="40719" rIns="81437" bIns="40719">
            <a:spAutoFit/>
          </a:bodyPr>
          <a:lstStyle/>
          <a:p>
            <a:pPr algn="ctr"/>
            <a:r>
              <a:rPr lang="en-US" sz="4400" b="1" dirty="0" smtClean="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Abstract</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0" name="직사각형 89"/>
              <p:cNvSpPr/>
              <p:nvPr/>
            </p:nvSpPr>
            <p:spPr>
              <a:xfrm>
                <a:off x="701449" y="24413684"/>
                <a:ext cx="7946945" cy="8260788"/>
              </a:xfrm>
              <a:prstGeom prst="rect">
                <a:avLst/>
              </a:prstGeom>
            </p:spPr>
            <p:txBody>
              <a:bodyPr wrap="square">
                <a:spAutoFit/>
              </a:bodyPr>
              <a:lstStyle/>
              <a:p>
                <a:pPr algn="just"/>
                <a:r>
                  <a:rPr lang="en-US" altLang="ko-KR" sz="2600" dirty="0" smtClean="0">
                    <a:latin typeface="Times New Roman" pitchFamily="18" charset="0"/>
                    <a:cs typeface="Times New Roman" pitchFamily="18" charset="0"/>
                  </a:rPr>
                  <a:t>Since we want to minimize </a:t>
                </a:r>
                <a14:m>
                  <m:oMath xmlns:m="http://schemas.openxmlformats.org/officeDocument/2006/math">
                    <m:sSub>
                      <m:sSubPr>
                        <m:ctrlPr>
                          <a:rPr lang="en-US" altLang="ko-KR" sz="2600" i="1">
                            <a:latin typeface="Cambria Math"/>
                            <a:cs typeface="Times New Roman" pitchFamily="18" charset="0"/>
                          </a:rPr>
                        </m:ctrlPr>
                      </m:sSubPr>
                      <m:e>
                        <m:r>
                          <a:rPr lang="ko-KR" altLang="en-US" sz="2600" i="1">
                            <a:latin typeface="Cambria Math"/>
                            <a:cs typeface="Times New Roman" pitchFamily="18" charset="0"/>
                          </a:rPr>
                          <m:t>𝜖</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we can apply OLS method  for  </a:t>
                </a:r>
                <a14:m>
                  <m:oMath xmlns:m="http://schemas.openxmlformats.org/officeDocument/2006/math">
                    <m:sSub>
                      <m:sSubPr>
                        <m:ctrlPr>
                          <a:rPr lang="en-US" altLang="ko-KR" sz="2600" i="1">
                            <a:latin typeface="Cambria Math"/>
                            <a:cs typeface="Times New Roman" pitchFamily="18" charset="0"/>
                          </a:rPr>
                        </m:ctrlPr>
                      </m:sSubPr>
                      <m:e>
                        <m:r>
                          <a:rPr lang="ko-KR" altLang="en-US" sz="2600" i="1">
                            <a:latin typeface="Cambria Math"/>
                            <a:cs typeface="Times New Roman" pitchFamily="18" charset="0"/>
                          </a:rPr>
                          <m:t>𝜖</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and hence we get the following equation for </a:t>
                </a:r>
                <a14:m>
                  <m:oMath xmlns:m="http://schemas.openxmlformats.org/officeDocument/2006/math">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oMath>
                </a14:m>
                <a:endParaRPr lang="en-US" altLang="ko-KR" sz="2600" dirty="0">
                  <a:latin typeface="Times New Roman" pitchFamily="18" charset="0"/>
                  <a:cs typeface="Times New Roman" pitchFamily="18" charset="0"/>
                </a:endParaRPr>
              </a:p>
              <a:p>
                <a:pPr algn="just"/>
                <a:endParaRPr lang="en-US" altLang="ko-KR" sz="2600" dirty="0"/>
              </a:p>
              <a:p>
                <a:pPr marL="514350" indent="-514350" algn="just">
                  <a:buFont typeface="+mj-lt"/>
                  <a:buAutoNum type="arabicPeriod"/>
                </a:pPr>
                <a:r>
                  <a:rPr lang="en-US" altLang="ko-KR" sz="2600" u="sng" dirty="0" smtClean="0">
                    <a:latin typeface="Times New Roman" panose="02020603050405020304" pitchFamily="18" charset="0"/>
                    <a:cs typeface="Times New Roman" panose="02020603050405020304" pitchFamily="18" charset="0"/>
                  </a:rPr>
                  <a:t>OLS (Ordinary Least Square) </a:t>
                </a:r>
                <a:r>
                  <a:rPr lang="en-US" altLang="ko-KR" sz="2600" dirty="0" smtClean="0">
                    <a:latin typeface="Times New Roman" pitchFamily="18" charset="0"/>
                    <a:cs typeface="Times New Roman" pitchFamily="18" charset="0"/>
                  </a:rPr>
                  <a:t>:</a:t>
                </a:r>
              </a:p>
              <a:p>
                <a:pPr algn="just"/>
                <a:r>
                  <a:rPr lang="en-US" altLang="ko-KR" sz="2600" dirty="0" smtClean="0">
                    <a:latin typeface="Times New Roman" pitchFamily="18" charset="0"/>
                    <a:cs typeface="Times New Roman" pitchFamily="18" charset="0"/>
                  </a:rPr>
                  <a:t>Assume that </a:t>
                </a:r>
                <a14:m>
                  <m:oMath xmlns:m="http://schemas.openxmlformats.org/officeDocument/2006/math">
                    <m:sSub>
                      <m:sSubPr>
                        <m:ctrlPr>
                          <a:rPr lang="en-US" altLang="ko-KR" sz="2600" i="1" smtClean="0">
                            <a:latin typeface="Cambria Math"/>
                          </a:rPr>
                        </m:ctrlPr>
                      </m:sSubPr>
                      <m:e>
                        <m:r>
                          <a:rPr lang="en-US" altLang="ko-KR" sz="2600" b="0" i="1" smtClean="0">
                            <a:latin typeface="Cambria Math"/>
                          </a:rPr>
                          <m:t>𝑦</m:t>
                        </m:r>
                      </m:e>
                      <m:sub>
                        <m:r>
                          <a:rPr lang="en-US" altLang="ko-KR" sz="2600" b="0" i="1" smtClean="0">
                            <a:latin typeface="Cambria Math"/>
                          </a:rPr>
                          <m:t>𝑗</m:t>
                        </m:r>
                      </m:sub>
                    </m:sSub>
                    <m:r>
                      <a:rPr lang="en-US" altLang="ko-KR" sz="2600" b="0" i="1" smtClean="0">
                        <a:latin typeface="Cambria Math"/>
                      </a:rPr>
                      <m:t>=</m:t>
                    </m:r>
                    <m:r>
                      <a:rPr lang="en-US" altLang="ko-KR" sz="2600" b="0" i="1" smtClean="0">
                        <a:latin typeface="Cambria Math"/>
                      </a:rPr>
                      <m:t>𝑓</m:t>
                    </m:r>
                    <m:d>
                      <m:dPr>
                        <m:ctrlPr>
                          <a:rPr lang="en-US" altLang="ko-KR" sz="2600" b="0" i="1" smtClean="0">
                            <a:latin typeface="Cambria Math"/>
                          </a:rPr>
                        </m:ctrlPr>
                      </m:dPr>
                      <m:e>
                        <m:sSub>
                          <m:sSubPr>
                            <m:ctrlPr>
                              <a:rPr lang="en-US" altLang="ko-KR" sz="2600" b="0" i="1" smtClean="0">
                                <a:latin typeface="Cambria Math"/>
                              </a:rPr>
                            </m:ctrlPr>
                          </m:sSubPr>
                          <m:e>
                            <m:r>
                              <a:rPr lang="en-US" altLang="ko-KR" sz="2600" b="0" i="1" smtClean="0">
                                <a:latin typeface="Cambria Math"/>
                              </a:rPr>
                              <m:t>𝑡</m:t>
                            </m:r>
                          </m:e>
                          <m:sub>
                            <m:r>
                              <a:rPr lang="en-US" altLang="ko-KR" sz="2600" b="0" i="1" smtClean="0">
                                <a:latin typeface="Cambria Math"/>
                              </a:rPr>
                              <m:t>𝑗</m:t>
                            </m:r>
                          </m:sub>
                        </m:sSub>
                        <m:r>
                          <a:rPr lang="en-US" altLang="ko-KR" sz="2600" b="0" i="1" smtClean="0">
                            <a:latin typeface="Cambria Math"/>
                          </a:rPr>
                          <m:t>,</m:t>
                        </m:r>
                        <m:sSub>
                          <m:sSubPr>
                            <m:ctrlPr>
                              <a:rPr lang="en-US" altLang="ko-KR" sz="2600" b="0" i="1" smtClean="0">
                                <a:latin typeface="Cambria Math"/>
                              </a:rPr>
                            </m:ctrlPr>
                          </m:sSubPr>
                          <m:e>
                            <m:r>
                              <a:rPr lang="ko-KR" altLang="en-US" sz="2600" b="0" i="1" smtClean="0">
                                <a:latin typeface="Cambria Math"/>
                              </a:rPr>
                              <m:t>𝜃</m:t>
                            </m:r>
                          </m:e>
                          <m:sub>
                            <m:r>
                              <a:rPr lang="en-US" altLang="ko-KR" sz="2600" b="0" i="1" smtClean="0">
                                <a:latin typeface="Cambria Math"/>
                              </a:rPr>
                              <m:t>0</m:t>
                            </m:r>
                          </m:sub>
                        </m:sSub>
                      </m:e>
                    </m:d>
                    <m:r>
                      <a:rPr lang="en-US" altLang="ko-KR" sz="2600" b="0" i="1" smtClean="0">
                        <a:latin typeface="Cambria Math"/>
                      </a:rPr>
                      <m:t>+</m:t>
                    </m:r>
                    <m:sSub>
                      <m:sSubPr>
                        <m:ctrlPr>
                          <a:rPr lang="en-US" altLang="ko-KR" sz="2600" b="0" i="1" smtClean="0">
                            <a:latin typeface="Cambria Math"/>
                          </a:rPr>
                        </m:ctrlPr>
                      </m:sSubPr>
                      <m:e>
                        <m:r>
                          <a:rPr lang="ko-KR" altLang="en-US" sz="2600" b="0" i="1" smtClean="0">
                            <a:latin typeface="Cambria Math"/>
                          </a:rPr>
                          <m:t>𝜖</m:t>
                        </m:r>
                      </m:e>
                      <m:sub>
                        <m:r>
                          <a:rPr lang="en-US" altLang="ko-KR" sz="2600" b="0" i="1" smtClean="0">
                            <a:latin typeface="Cambria Math"/>
                          </a:rPr>
                          <m:t>𝑗</m:t>
                        </m:r>
                      </m:sub>
                    </m:sSub>
                  </m:oMath>
                </a14:m>
                <a:r>
                  <a:rPr lang="en-US" altLang="ko-KR" sz="2600" dirty="0" smtClean="0">
                    <a:latin typeface="Times New Roman" pitchFamily="18" charset="0"/>
                    <a:cs typeface="Times New Roman" pitchFamily="18" charset="0"/>
                  </a:rPr>
                  <a:t>, then OLS estimate is</a:t>
                </a:r>
              </a:p>
              <a:p>
                <a:pPr algn="just"/>
                <a:endParaRPr lang="en-US" altLang="ko-KR" sz="2600" dirty="0" smtClean="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ko-KR" sz="2600" i="1">
                              <a:latin typeface="Cambria Math"/>
                              <a:cs typeface="Times New Roman" pitchFamily="18" charset="0"/>
                            </a:rPr>
                          </m:ctrlPr>
                        </m:sSubPr>
                        <m:e>
                          <m:acc>
                            <m:accPr>
                              <m:chr m:val="̂"/>
                              <m:ctrlPr>
                                <a:rPr lang="ko-KR" altLang="en-US" sz="2600" i="1">
                                  <a:latin typeface="Cambria Math"/>
                                  <a:cs typeface="Times New Roman" pitchFamily="18" charset="0"/>
                                </a:rPr>
                              </m:ctrlPr>
                            </m:accPr>
                            <m:e>
                              <m:r>
                                <a:rPr lang="ko-KR" altLang="en-US" sz="2600" i="1">
                                  <a:latin typeface="Cambria Math"/>
                                  <a:cs typeface="Times New Roman" pitchFamily="18" charset="0"/>
                                </a:rPr>
                                <m:t>𝜃</m:t>
                              </m:r>
                            </m:e>
                          </m:acc>
                        </m:e>
                        <m:sub>
                          <m:r>
                            <a:rPr lang="en-US" altLang="ko-KR" sz="2600" i="1">
                              <a:latin typeface="Cambria Math"/>
                              <a:cs typeface="Times New Roman" pitchFamily="18" charset="0"/>
                            </a:rPr>
                            <m:t>𝑂𝐿𝑆</m:t>
                          </m:r>
                        </m:sub>
                      </m:sSub>
                      <m:r>
                        <a:rPr lang="en-US" altLang="ko-KR" sz="2600" i="1">
                          <a:latin typeface="Cambria Math"/>
                          <a:cs typeface="Times New Roman" pitchFamily="18" charset="0"/>
                        </a:rPr>
                        <m:t>=</m:t>
                      </m:r>
                      <m:sSubSup>
                        <m:sSubSupPr>
                          <m:ctrlPr>
                            <a:rPr lang="en-US" altLang="ko-KR" sz="2600" i="1" smtClean="0">
                              <a:latin typeface="Cambria Math"/>
                              <a:cs typeface="Times New Roman" pitchFamily="18" charset="0"/>
                            </a:rPr>
                          </m:ctrlPr>
                        </m:sSubSupPr>
                        <m:e>
                          <m:acc>
                            <m:accPr>
                              <m:chr m:val="̂"/>
                              <m:ctrlPr>
                                <a:rPr lang="en-US" altLang="ko-KR" sz="2600" i="1" dirty="0">
                                  <a:latin typeface="Cambria Math"/>
                                  <a:cs typeface="Times New Roman" pitchFamily="18" charset="0"/>
                                </a:rPr>
                              </m:ctrlPr>
                            </m:accPr>
                            <m:e>
                              <m:r>
                                <a:rPr lang="ko-KR" altLang="en-US" sz="2600" i="1" dirty="0">
                                  <a:latin typeface="Cambria Math"/>
                                  <a:cs typeface="Times New Roman" pitchFamily="18" charset="0"/>
                                </a:rPr>
                                <m:t>𝜃</m:t>
                              </m:r>
                            </m:e>
                          </m:acc>
                        </m:e>
                        <m:sub>
                          <m:r>
                            <a:rPr lang="en-US" altLang="ko-KR" sz="2600" b="0" i="1" smtClean="0">
                              <a:latin typeface="Cambria Math"/>
                              <a:cs typeface="Times New Roman" pitchFamily="18" charset="0"/>
                            </a:rPr>
                            <m:t>𝑂𝐿𝑆</m:t>
                          </m:r>
                        </m:sub>
                        <m:sup>
                          <m:r>
                            <a:rPr lang="en-US" altLang="ko-KR" sz="2600" b="0" i="1" smtClean="0">
                              <a:latin typeface="Cambria Math"/>
                              <a:cs typeface="Times New Roman" pitchFamily="18" charset="0"/>
                            </a:rPr>
                            <m:t>𝑛</m:t>
                          </m:r>
                        </m:sup>
                      </m:sSubSup>
                      <m:r>
                        <a:rPr lang="en-US" altLang="ko-KR" sz="2600" i="1">
                          <a:latin typeface="Cambria Math"/>
                          <a:cs typeface="Times New Roman" pitchFamily="18" charset="0"/>
                        </a:rPr>
                        <m:t>=</m:t>
                      </m:r>
                      <m:func>
                        <m:funcPr>
                          <m:ctrlPr>
                            <a:rPr lang="en-US" altLang="ko-KR" sz="2600" i="1">
                              <a:latin typeface="Cambria Math"/>
                              <a:cs typeface="Times New Roman" pitchFamily="18" charset="0"/>
                            </a:rPr>
                          </m:ctrlPr>
                        </m:funcPr>
                        <m:fName>
                          <m:r>
                            <m:rPr>
                              <m:sty m:val="p"/>
                            </m:rPr>
                            <a:rPr lang="en-US" altLang="ko-KR" sz="2600">
                              <a:latin typeface="Cambria Math"/>
                              <a:cs typeface="Times New Roman" pitchFamily="18" charset="0"/>
                            </a:rPr>
                            <m:t>arg</m:t>
                          </m:r>
                        </m:fName>
                        <m:e>
                          <m:func>
                            <m:funcPr>
                              <m:ctrlPr>
                                <a:rPr lang="en-US" altLang="ko-KR" sz="2600" i="1">
                                  <a:latin typeface="Cambria Math"/>
                                  <a:cs typeface="Times New Roman" pitchFamily="18" charset="0"/>
                                </a:rPr>
                              </m:ctrlPr>
                            </m:funcPr>
                            <m:fName>
                              <m:limLow>
                                <m:limLowPr>
                                  <m:ctrlPr>
                                    <a:rPr lang="en-US" altLang="ko-KR" sz="2600" i="1">
                                      <a:latin typeface="Cambria Math"/>
                                      <a:cs typeface="Times New Roman" pitchFamily="18" charset="0"/>
                                    </a:rPr>
                                  </m:ctrlPr>
                                </m:limLowPr>
                                <m:e>
                                  <m:r>
                                    <m:rPr>
                                      <m:sty m:val="p"/>
                                    </m:rPr>
                                    <a:rPr lang="en-US" altLang="ko-KR" sz="2600">
                                      <a:latin typeface="Cambria Math"/>
                                      <a:cs typeface="Times New Roman" pitchFamily="18" charset="0"/>
                                    </a:rPr>
                                    <m:t>min</m:t>
                                  </m:r>
                                </m:e>
                                <m:lim>
                                  <m:r>
                                    <a:rPr lang="ko-KR" altLang="en-US" sz="2600" i="1">
                                      <a:latin typeface="Cambria Math"/>
                                      <a:cs typeface="Times New Roman" pitchFamily="18" charset="0"/>
                                    </a:rPr>
                                    <m:t>𝜃</m:t>
                                  </m:r>
                                  <m:r>
                                    <a:rPr lang="ko-KR" altLang="en-US" sz="2600" i="1">
                                      <a:latin typeface="Cambria Math"/>
                                      <a:cs typeface="Times New Roman" pitchFamily="18" charset="0"/>
                                    </a:rPr>
                                    <m:t>∈</m:t>
                                  </m:r>
                                  <m:sSub>
                                    <m:sSubPr>
                                      <m:ctrlPr>
                                        <a:rPr lang="en-US" altLang="ko-KR" sz="2600" i="1">
                                          <a:latin typeface="Cambria Math"/>
                                          <a:cs typeface="Times New Roman" pitchFamily="18" charset="0"/>
                                        </a:rPr>
                                      </m:ctrlPr>
                                    </m:sSubPr>
                                    <m:e>
                                      <m:r>
                                        <m:rPr>
                                          <m:sty m:val="p"/>
                                        </m:rPr>
                                        <a:rPr lang="el-GR" altLang="ko-KR" sz="2600" i="1">
                                          <a:latin typeface="Cambria Math"/>
                                          <a:cs typeface="Times New Roman" pitchFamily="18" charset="0"/>
                                        </a:rPr>
                                        <m:t>Θ</m:t>
                                      </m:r>
                                    </m:e>
                                    <m:sub>
                                      <m:r>
                                        <a:rPr lang="en-US" altLang="ko-KR" sz="2600" i="1">
                                          <a:latin typeface="Cambria Math"/>
                                          <a:cs typeface="Times New Roman" pitchFamily="18" charset="0"/>
                                        </a:rPr>
                                        <m:t>𝑎𝑑</m:t>
                                      </m:r>
                                    </m:sub>
                                  </m:sSub>
                                </m:lim>
                              </m:limLow>
                            </m:fName>
                            <m:e>
                              <m:nary>
                                <m:naryPr>
                                  <m:chr m:val="∑"/>
                                  <m:ctrlPr>
                                    <a:rPr lang="en-US" altLang="ko-KR" sz="2600" i="1">
                                      <a:latin typeface="Cambria Math"/>
                                      <a:cs typeface="Times New Roman" pitchFamily="18" charset="0"/>
                                    </a:rPr>
                                  </m:ctrlPr>
                                </m:naryPr>
                                <m:sub>
                                  <m:r>
                                    <m:rPr>
                                      <m:brk m:alnAt="23"/>
                                    </m:rPr>
                                    <a:rPr lang="en-US" altLang="ko-KR" sz="2600" i="1">
                                      <a:latin typeface="Cambria Math"/>
                                      <a:cs typeface="Times New Roman" pitchFamily="18" charset="0"/>
                                    </a:rPr>
                                    <m:t>𝑗</m:t>
                                  </m:r>
                                  <m:r>
                                    <a:rPr lang="en-US" altLang="ko-KR" sz="2600" i="1">
                                      <a:latin typeface="Cambria Math"/>
                                      <a:cs typeface="Times New Roman" pitchFamily="18" charset="0"/>
                                    </a:rPr>
                                    <m:t>=1</m:t>
                                  </m:r>
                                </m:sub>
                                <m:sup>
                                  <m:r>
                                    <a:rPr lang="en-US" altLang="ko-KR" sz="2600" i="1">
                                      <a:latin typeface="Cambria Math"/>
                                      <a:cs typeface="Times New Roman" pitchFamily="18" charset="0"/>
                                    </a:rPr>
                                    <m:t>𝑛</m:t>
                                  </m:r>
                                </m:sup>
                                <m:e>
                                  <m:sSup>
                                    <m:sSupPr>
                                      <m:ctrlPr>
                                        <a:rPr lang="en-US" altLang="ko-KR" sz="2600" i="1">
                                          <a:latin typeface="Cambria Math"/>
                                          <a:cs typeface="Times New Roman" pitchFamily="18" charset="0"/>
                                        </a:rPr>
                                      </m:ctrlPr>
                                    </m:sSupPr>
                                    <m:e>
                                      <m:d>
                                        <m:dPr>
                                          <m:begChr m:val="["/>
                                          <m:endChr m:val="]"/>
                                          <m:ctrlPr>
                                            <a:rPr lang="en-US" altLang="ko-KR" sz="2600" i="1">
                                              <a:latin typeface="Cambria Math"/>
                                              <a:cs typeface="Times New Roman" pitchFamily="18" charset="0"/>
                                            </a:rPr>
                                          </m:ctrlPr>
                                        </m:dPr>
                                        <m:e>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en-US" altLang="ko-KR" sz="2600" i="1">
                                              <a:latin typeface="Cambria Math"/>
                                              <a:cs typeface="Times New Roman" pitchFamily="18" charset="0"/>
                                            </a:rPr>
                                            <m:t>𝑓</m:t>
                                          </m:r>
                                          <m:r>
                                            <a:rPr lang="en-US" altLang="ko-KR" sz="2600" i="1">
                                              <a:latin typeface="Cambria Math"/>
                                              <a:cs typeface="Times New Roman" pitchFamily="18" charset="0"/>
                                            </a:rPr>
                                            <m:t>(</m:t>
                                          </m:r>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ko-KR" altLang="en-US" sz="2600" i="1">
                                              <a:latin typeface="Cambria Math"/>
                                              <a:cs typeface="Times New Roman" pitchFamily="18" charset="0"/>
                                            </a:rPr>
                                            <m:t>𝜃</m:t>
                                          </m:r>
                                          <m:r>
                                            <a:rPr lang="en-US" altLang="ko-KR" sz="2600" i="1">
                                              <a:latin typeface="Cambria Math"/>
                                              <a:cs typeface="Times New Roman" pitchFamily="18" charset="0"/>
                                            </a:rPr>
                                            <m:t>)</m:t>
                                          </m:r>
                                        </m:e>
                                      </m:d>
                                    </m:e>
                                    <m:sup>
                                      <m:r>
                                        <a:rPr lang="en-US" altLang="ko-KR" sz="2600" i="1">
                                          <a:latin typeface="Cambria Math"/>
                                          <a:cs typeface="Times New Roman" pitchFamily="18" charset="0"/>
                                        </a:rPr>
                                        <m:t>2</m:t>
                                      </m:r>
                                    </m:sup>
                                  </m:sSup>
                                </m:e>
                              </m:nary>
                            </m:e>
                          </m:func>
                        </m:e>
                      </m:func>
                    </m:oMath>
                  </m:oMathPara>
                </a14:m>
                <a:endParaRPr lang="en-US" altLang="ko-KR" sz="2600" dirty="0" smtClean="0">
                  <a:latin typeface="Times New Roman" pitchFamily="18" charset="0"/>
                  <a:cs typeface="Times New Roman" pitchFamily="18" charset="0"/>
                </a:endParaRPr>
              </a:p>
              <a:p>
                <a:pPr algn="just"/>
                <a:endParaRPr lang="en-US" altLang="ko-KR" sz="2600" dirty="0" smtClean="0">
                  <a:latin typeface="Times New Roman" pitchFamily="18" charset="0"/>
                  <a:cs typeface="Times New Roman" pitchFamily="18" charset="0"/>
                </a:endParaRPr>
              </a:p>
              <a:p>
                <a:pPr marL="514350" indent="-514350" algn="just">
                  <a:buAutoNum type="arabicPeriod" startAt="2"/>
                </a:pPr>
                <a:r>
                  <a:rPr lang="en-US" altLang="ko-KR" sz="2600" u="sng" dirty="0" smtClean="0">
                    <a:latin typeface="Times New Roman" pitchFamily="18" charset="0"/>
                    <a:cs typeface="Times New Roman" pitchFamily="18" charset="0"/>
                  </a:rPr>
                  <a:t>GLS (General </a:t>
                </a:r>
                <a:r>
                  <a:rPr lang="en-US" altLang="ko-KR" sz="2600" u="sng" dirty="0">
                    <a:latin typeface="Times New Roman" panose="02020603050405020304" pitchFamily="18" charset="0"/>
                    <a:cs typeface="Times New Roman" panose="02020603050405020304" pitchFamily="18" charset="0"/>
                  </a:rPr>
                  <a:t>Least Square) </a:t>
                </a:r>
                <a:r>
                  <a:rPr lang="en-US" altLang="ko-KR" sz="2600" dirty="0" smtClean="0">
                    <a:latin typeface="Times New Roman" pitchFamily="18" charset="0"/>
                    <a:cs typeface="Times New Roman" pitchFamily="18" charset="0"/>
                  </a:rPr>
                  <a:t>:</a:t>
                </a:r>
              </a:p>
              <a:p>
                <a:pPr algn="just"/>
                <a:r>
                  <a:rPr lang="en-US" altLang="ko-KR" sz="26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US" altLang="ko-KR" sz="2600" i="1">
                            <a:latin typeface="Cambria Math"/>
                          </a:rPr>
                        </m:ctrlPr>
                      </m:sSubPr>
                      <m:e>
                        <m:r>
                          <a:rPr lang="en-US" altLang="ko-KR" sz="2600" i="1">
                            <a:latin typeface="Cambria Math"/>
                          </a:rPr>
                          <m:t>𝑦</m:t>
                        </m:r>
                      </m:e>
                      <m:sub>
                        <m:r>
                          <a:rPr lang="en-US" altLang="ko-KR" sz="2600" i="1">
                            <a:latin typeface="Cambria Math"/>
                          </a:rPr>
                          <m:t>𝑗</m:t>
                        </m:r>
                      </m:sub>
                    </m:sSub>
                    <m:r>
                      <a:rPr lang="en-US" altLang="ko-KR" sz="2600" i="1">
                        <a:latin typeface="Cambria Math"/>
                      </a:rPr>
                      <m:t>=</m:t>
                    </m:r>
                    <m:r>
                      <a:rPr lang="en-US" altLang="ko-KR" sz="2600" i="1">
                        <a:latin typeface="Cambria Math"/>
                      </a:rPr>
                      <m:t>𝑓</m:t>
                    </m:r>
                    <m:d>
                      <m:dPr>
                        <m:ctrlPr>
                          <a:rPr lang="en-US" altLang="ko-KR" sz="2600" i="1">
                            <a:latin typeface="Cambria Math"/>
                          </a:rPr>
                        </m:ctrlPr>
                      </m:dPr>
                      <m:e>
                        <m:sSub>
                          <m:sSubPr>
                            <m:ctrlPr>
                              <a:rPr lang="en-US" altLang="ko-KR" sz="2600" i="1">
                                <a:latin typeface="Cambria Math"/>
                              </a:rPr>
                            </m:ctrlPr>
                          </m:sSubPr>
                          <m:e>
                            <m:r>
                              <a:rPr lang="en-US" altLang="ko-KR" sz="2600" i="1">
                                <a:latin typeface="Cambria Math"/>
                              </a:rPr>
                              <m:t>𝑡</m:t>
                            </m:r>
                          </m:e>
                          <m:sub>
                            <m:r>
                              <a:rPr lang="en-US" altLang="ko-KR" sz="2600" i="1">
                                <a:latin typeface="Cambria Math"/>
                              </a:rPr>
                              <m:t>𝑗</m:t>
                            </m:r>
                          </m:sub>
                        </m:sSub>
                        <m:r>
                          <a:rPr lang="en-US" altLang="ko-KR" sz="2600" i="1">
                            <a:latin typeface="Cambria Math"/>
                          </a:rPr>
                          <m:t>,</m:t>
                        </m:r>
                        <m:sSub>
                          <m:sSubPr>
                            <m:ctrlPr>
                              <a:rPr lang="en-US" altLang="ko-KR" sz="2600" i="1">
                                <a:latin typeface="Cambria Math"/>
                              </a:rPr>
                            </m:ctrlPr>
                          </m:sSubPr>
                          <m:e>
                            <m:r>
                              <a:rPr lang="ko-KR" altLang="en-US" sz="2600" i="1">
                                <a:latin typeface="Cambria Math"/>
                              </a:rPr>
                              <m:t>𝜃</m:t>
                            </m:r>
                          </m:e>
                          <m:sub>
                            <m:r>
                              <a:rPr lang="en-US" altLang="ko-KR" sz="2600" i="1">
                                <a:latin typeface="Cambria Math"/>
                              </a:rPr>
                              <m:t>0</m:t>
                            </m:r>
                          </m:sub>
                        </m:sSub>
                      </m:e>
                    </m:d>
                    <m:r>
                      <a:rPr lang="en-US" altLang="ko-KR" sz="2600" b="0" i="1" smtClean="0">
                        <a:latin typeface="Cambria Math"/>
                      </a:rPr>
                      <m:t>(1</m:t>
                    </m:r>
                    <m:r>
                      <a:rPr lang="en-US" altLang="ko-KR" sz="2600" i="1">
                        <a:latin typeface="Cambria Math"/>
                      </a:rPr>
                      <m:t>+</m:t>
                    </m:r>
                    <m:sSub>
                      <m:sSubPr>
                        <m:ctrlPr>
                          <a:rPr lang="en-US" altLang="ko-KR" sz="2600" i="1">
                            <a:latin typeface="Cambria Math"/>
                          </a:rPr>
                        </m:ctrlPr>
                      </m:sSubPr>
                      <m:e>
                        <m:r>
                          <a:rPr lang="ko-KR" altLang="en-US" sz="2600" i="1">
                            <a:latin typeface="Cambria Math"/>
                          </a:rPr>
                          <m:t>𝜖</m:t>
                        </m:r>
                      </m:e>
                      <m:sub>
                        <m:r>
                          <a:rPr lang="en-US" altLang="ko-KR" sz="2600" i="1">
                            <a:latin typeface="Cambria Math"/>
                          </a:rPr>
                          <m:t>𝑗</m:t>
                        </m:r>
                      </m:sub>
                    </m:sSub>
                    <m:r>
                      <a:rPr lang="en-US" altLang="ko-KR" sz="2600" b="0" i="1" smtClean="0">
                        <a:latin typeface="Cambria Math"/>
                      </a:rPr>
                      <m:t>)</m:t>
                    </m:r>
                  </m:oMath>
                </a14:m>
                <a:r>
                  <a:rPr lang="en-US" altLang="ko-KR" sz="2600" dirty="0">
                    <a:latin typeface="Times New Roman" panose="02020603050405020304" pitchFamily="18" charset="0"/>
                    <a:cs typeface="Times New Roman" panose="02020603050405020304" pitchFamily="18" charset="0"/>
                  </a:rPr>
                  <a:t>, then </a:t>
                </a:r>
                <a:r>
                  <a:rPr lang="en-US" altLang="ko-KR" sz="2600" dirty="0" smtClean="0">
                    <a:latin typeface="Times New Roman" pitchFamily="18" charset="0"/>
                    <a:cs typeface="Times New Roman" pitchFamily="18" charset="0"/>
                  </a:rPr>
                  <a:t>GLS </a:t>
                </a:r>
                <a:r>
                  <a:rPr lang="en-US" altLang="ko-KR" sz="2600" dirty="0">
                    <a:latin typeface="Times New Roman" panose="02020603050405020304" pitchFamily="18" charset="0"/>
                    <a:cs typeface="Times New Roman" panose="02020603050405020304" pitchFamily="18" charset="0"/>
                  </a:rPr>
                  <a:t>estimate </a:t>
                </a:r>
                <a:r>
                  <a:rPr lang="en-US" altLang="ko-KR" sz="2600" dirty="0" smtClean="0">
                    <a:latin typeface="Times New Roman" pitchFamily="18" charset="0"/>
                    <a:cs typeface="Times New Roman" pitchFamily="18" charset="0"/>
                  </a:rPr>
                  <a:t>is</a:t>
                </a:r>
              </a:p>
              <a:p>
                <a:pPr algn="just"/>
                <a:endParaRPr lang="en-US" altLang="ko-KR" sz="2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ko-KR" sz="2600" i="1">
                              <a:latin typeface="Cambria Math"/>
                              <a:cs typeface="Times New Roman" pitchFamily="18" charset="0"/>
                            </a:rPr>
                          </m:ctrlPr>
                        </m:sSubPr>
                        <m:e>
                          <m:acc>
                            <m:accPr>
                              <m:chr m:val="̂"/>
                              <m:ctrlPr>
                                <a:rPr lang="en-US" altLang="ko-KR" sz="2600" i="1" smtClean="0">
                                  <a:latin typeface="Cambria Math"/>
                                  <a:cs typeface="Times New Roman" pitchFamily="18" charset="0"/>
                                </a:rPr>
                              </m:ctrlPr>
                            </m:accPr>
                            <m:e>
                              <m:r>
                                <a:rPr lang="ko-KR" altLang="en-US" sz="2600" i="1" smtClean="0">
                                  <a:latin typeface="Cambria Math"/>
                                  <a:cs typeface="Times New Roman" pitchFamily="18" charset="0"/>
                                </a:rPr>
                                <m:t>𝜃</m:t>
                              </m:r>
                            </m:e>
                          </m:acc>
                        </m:e>
                        <m:sub>
                          <m:r>
                            <a:rPr lang="en-US" altLang="ko-KR" sz="2600" b="0" i="1" smtClean="0">
                              <a:latin typeface="Cambria Math"/>
                              <a:cs typeface="Times New Roman" pitchFamily="18" charset="0"/>
                            </a:rPr>
                            <m:t>𝐺</m:t>
                          </m:r>
                          <m:r>
                            <a:rPr lang="en-US" altLang="ko-KR" sz="2600" i="1">
                              <a:latin typeface="Cambria Math"/>
                              <a:cs typeface="Times New Roman" pitchFamily="18" charset="0"/>
                            </a:rPr>
                            <m:t>𝐿𝑆</m:t>
                          </m:r>
                        </m:sub>
                      </m:sSub>
                      <m:r>
                        <a:rPr lang="en-US" altLang="ko-KR" sz="2600" i="1">
                          <a:latin typeface="Cambria Math"/>
                          <a:cs typeface="Times New Roman" pitchFamily="18" charset="0"/>
                        </a:rPr>
                        <m:t>=</m:t>
                      </m:r>
                      <m:func>
                        <m:funcPr>
                          <m:ctrlPr>
                            <a:rPr lang="en-US" altLang="ko-KR" sz="2600" i="1">
                              <a:latin typeface="Cambria Math"/>
                              <a:cs typeface="Times New Roman" pitchFamily="18" charset="0"/>
                            </a:rPr>
                          </m:ctrlPr>
                        </m:funcPr>
                        <m:fName>
                          <m:r>
                            <m:rPr>
                              <m:sty m:val="p"/>
                            </m:rPr>
                            <a:rPr lang="en-US" altLang="ko-KR" sz="2600">
                              <a:latin typeface="Cambria Math"/>
                              <a:cs typeface="Times New Roman" pitchFamily="18" charset="0"/>
                            </a:rPr>
                            <m:t>arg</m:t>
                          </m:r>
                        </m:fName>
                        <m:e>
                          <m:func>
                            <m:funcPr>
                              <m:ctrlPr>
                                <a:rPr lang="en-US" altLang="ko-KR" sz="2600" i="1">
                                  <a:latin typeface="Cambria Math"/>
                                  <a:cs typeface="Times New Roman" pitchFamily="18" charset="0"/>
                                </a:rPr>
                              </m:ctrlPr>
                            </m:funcPr>
                            <m:fName>
                              <m:limLow>
                                <m:limLowPr>
                                  <m:ctrlPr>
                                    <a:rPr lang="en-US" altLang="ko-KR" sz="2600" i="1">
                                      <a:latin typeface="Cambria Math"/>
                                      <a:cs typeface="Times New Roman" pitchFamily="18" charset="0"/>
                                    </a:rPr>
                                  </m:ctrlPr>
                                </m:limLowPr>
                                <m:e>
                                  <m:r>
                                    <m:rPr>
                                      <m:sty m:val="p"/>
                                    </m:rPr>
                                    <a:rPr lang="en-US" altLang="ko-KR" sz="2600">
                                      <a:latin typeface="Cambria Math"/>
                                      <a:cs typeface="Times New Roman" pitchFamily="18" charset="0"/>
                                    </a:rPr>
                                    <m:t>min</m:t>
                                  </m:r>
                                </m:e>
                                <m:lim>
                                  <m:r>
                                    <a:rPr lang="ko-KR" altLang="en-US" sz="2600" i="1">
                                      <a:latin typeface="Cambria Math"/>
                                      <a:cs typeface="Times New Roman" pitchFamily="18" charset="0"/>
                                    </a:rPr>
                                    <m:t>𝜃</m:t>
                                  </m:r>
                                  <m:r>
                                    <a:rPr lang="ko-KR" altLang="en-US" sz="2600" i="1">
                                      <a:latin typeface="Cambria Math"/>
                                      <a:cs typeface="Times New Roman" pitchFamily="18" charset="0"/>
                                    </a:rPr>
                                    <m:t>∈</m:t>
                                  </m:r>
                                  <m:sSub>
                                    <m:sSubPr>
                                      <m:ctrlPr>
                                        <a:rPr lang="en-US" altLang="ko-KR" sz="2600" i="1">
                                          <a:latin typeface="Cambria Math"/>
                                          <a:cs typeface="Times New Roman" pitchFamily="18" charset="0"/>
                                        </a:rPr>
                                      </m:ctrlPr>
                                    </m:sSubPr>
                                    <m:e>
                                      <m:r>
                                        <m:rPr>
                                          <m:sty m:val="p"/>
                                        </m:rPr>
                                        <a:rPr lang="el-GR" altLang="ko-KR" sz="2600" i="1">
                                          <a:latin typeface="Cambria Math"/>
                                          <a:cs typeface="Times New Roman" pitchFamily="18" charset="0"/>
                                        </a:rPr>
                                        <m:t>Θ</m:t>
                                      </m:r>
                                    </m:e>
                                    <m:sub>
                                      <m:r>
                                        <a:rPr lang="en-US" altLang="ko-KR" sz="2600" i="1">
                                          <a:latin typeface="Cambria Math"/>
                                          <a:cs typeface="Times New Roman" pitchFamily="18" charset="0"/>
                                        </a:rPr>
                                        <m:t>𝑎𝑑</m:t>
                                      </m:r>
                                    </m:sub>
                                  </m:sSub>
                                </m:lim>
                              </m:limLow>
                            </m:fName>
                            <m:e>
                              <m:nary>
                                <m:naryPr>
                                  <m:chr m:val="∑"/>
                                  <m:ctrlPr>
                                    <a:rPr lang="en-US" altLang="ko-KR" sz="2600" i="1">
                                      <a:latin typeface="Cambria Math"/>
                                      <a:cs typeface="Times New Roman" pitchFamily="18" charset="0"/>
                                    </a:rPr>
                                  </m:ctrlPr>
                                </m:naryPr>
                                <m:sub>
                                  <m:r>
                                    <m:rPr>
                                      <m:brk m:alnAt="23"/>
                                    </m:rPr>
                                    <a:rPr lang="en-US" altLang="ko-KR" sz="2600" i="1">
                                      <a:latin typeface="Cambria Math"/>
                                      <a:cs typeface="Times New Roman" pitchFamily="18" charset="0"/>
                                    </a:rPr>
                                    <m:t>𝑗</m:t>
                                  </m:r>
                                  <m:r>
                                    <a:rPr lang="en-US" altLang="ko-KR" sz="2600" i="1">
                                      <a:latin typeface="Cambria Math"/>
                                      <a:cs typeface="Times New Roman" pitchFamily="18" charset="0"/>
                                    </a:rPr>
                                    <m:t>=1</m:t>
                                  </m:r>
                                </m:sub>
                                <m:sup>
                                  <m:r>
                                    <a:rPr lang="en-US" altLang="ko-KR" sz="2600" i="1">
                                      <a:latin typeface="Cambria Math"/>
                                      <a:cs typeface="Times New Roman" pitchFamily="18" charset="0"/>
                                    </a:rPr>
                                    <m:t>𝑛</m:t>
                                  </m:r>
                                </m:sup>
                                <m:e>
                                  <m:sSup>
                                    <m:sSupPr>
                                      <m:ctrlPr>
                                        <a:rPr lang="en-US" altLang="ko-KR" sz="2600" i="1">
                                          <a:latin typeface="Cambria Math"/>
                                          <a:cs typeface="Times New Roman" pitchFamily="18" charset="0"/>
                                        </a:rPr>
                                      </m:ctrlPr>
                                    </m:sSupPr>
                                    <m:e>
                                      <m:acc>
                                        <m:accPr>
                                          <m:chr m:val="̂"/>
                                          <m:ctrlPr>
                                            <a:rPr lang="en-US" altLang="ko-KR" sz="2600" i="1" smtClean="0">
                                              <a:latin typeface="Cambria Math"/>
                                              <a:cs typeface="Times New Roman" pitchFamily="18" charset="0"/>
                                            </a:rPr>
                                          </m:ctrlPr>
                                        </m:accPr>
                                        <m:e>
                                          <m:sSub>
                                            <m:sSubPr>
                                              <m:ctrlPr>
                                                <a:rPr lang="en-US" altLang="ko-KR" sz="2600" i="1" smtClean="0">
                                                  <a:latin typeface="Cambria Math"/>
                                                  <a:cs typeface="Times New Roman" pitchFamily="18" charset="0"/>
                                                </a:rPr>
                                              </m:ctrlPr>
                                            </m:sSubPr>
                                            <m:e>
                                              <m:r>
                                                <a:rPr lang="ko-KR" altLang="en-US" sz="2600" i="1" smtClean="0">
                                                  <a:latin typeface="Cambria Math"/>
                                                  <a:cs typeface="Times New Roman" pitchFamily="18" charset="0"/>
                                                </a:rPr>
                                                <m:t>𝜔</m:t>
                                              </m:r>
                                            </m:e>
                                            <m:sub>
                                              <m:r>
                                                <a:rPr lang="en-US" altLang="ko-KR" sz="2600" b="0" i="1" smtClean="0">
                                                  <a:latin typeface="Cambria Math"/>
                                                  <a:cs typeface="Times New Roman" pitchFamily="18" charset="0"/>
                                                </a:rPr>
                                                <m:t>𝑗</m:t>
                                              </m:r>
                                            </m:sub>
                                          </m:sSub>
                                        </m:e>
                                      </m:acc>
                                      <m:d>
                                        <m:dPr>
                                          <m:begChr m:val="["/>
                                          <m:endChr m:val="]"/>
                                          <m:ctrlPr>
                                            <a:rPr lang="en-US" altLang="ko-KR" sz="2600" i="1">
                                              <a:latin typeface="Cambria Math"/>
                                              <a:cs typeface="Times New Roman" pitchFamily="18" charset="0"/>
                                            </a:rPr>
                                          </m:ctrlPr>
                                        </m:dPr>
                                        <m:e>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en-US" altLang="ko-KR" sz="2600" i="1">
                                              <a:latin typeface="Cambria Math"/>
                                              <a:cs typeface="Times New Roman" pitchFamily="18" charset="0"/>
                                            </a:rPr>
                                            <m:t>𝑓</m:t>
                                          </m:r>
                                          <m:r>
                                            <a:rPr lang="en-US" altLang="ko-KR" sz="2600" i="1">
                                              <a:latin typeface="Cambria Math"/>
                                              <a:cs typeface="Times New Roman" pitchFamily="18" charset="0"/>
                                            </a:rPr>
                                            <m:t>(</m:t>
                                          </m:r>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ko-KR" altLang="en-US" sz="2600" i="1">
                                              <a:latin typeface="Cambria Math"/>
                                              <a:cs typeface="Times New Roman" pitchFamily="18" charset="0"/>
                                            </a:rPr>
                                            <m:t>𝜃</m:t>
                                          </m:r>
                                          <m:r>
                                            <a:rPr lang="en-US" altLang="ko-KR" sz="2600" i="1">
                                              <a:latin typeface="Cambria Math"/>
                                              <a:cs typeface="Times New Roman" pitchFamily="18" charset="0"/>
                                            </a:rPr>
                                            <m:t>)</m:t>
                                          </m:r>
                                        </m:e>
                                      </m:d>
                                    </m:e>
                                    <m:sup>
                                      <m:r>
                                        <a:rPr lang="en-US" altLang="ko-KR" sz="2600" i="1">
                                          <a:latin typeface="Cambria Math"/>
                                          <a:cs typeface="Times New Roman" pitchFamily="18" charset="0"/>
                                        </a:rPr>
                                        <m:t>2</m:t>
                                      </m:r>
                                    </m:sup>
                                  </m:sSup>
                                </m:e>
                              </m:nary>
                            </m:e>
                          </m:func>
                        </m:e>
                      </m:func>
                    </m:oMath>
                  </m:oMathPara>
                </a14:m>
                <a:endParaRPr lang="en-US" altLang="ko-KR" sz="2600" dirty="0" smtClean="0">
                  <a:latin typeface="Times New Roman" pitchFamily="18" charset="0"/>
                  <a:cs typeface="Times New Roman" pitchFamily="18" charset="0"/>
                </a:endParaRPr>
              </a:p>
              <a:p>
                <a:pPr algn="just"/>
                <a:endParaRPr lang="en-US" altLang="ko-KR" sz="2600" dirty="0" smtClean="0">
                  <a:latin typeface="Times New Roman" pitchFamily="18" charset="0"/>
                  <a:cs typeface="Times New Roman" pitchFamily="18" charset="0"/>
                </a:endParaRPr>
              </a:p>
              <a:p>
                <a:pPr algn="just"/>
                <a:r>
                  <a:rPr lang="en-US" altLang="ko-KR" sz="2600" dirty="0">
                    <a:latin typeface="Times New Roman" pitchFamily="18" charset="0"/>
                    <a:cs typeface="Times New Roman" pitchFamily="18" charset="0"/>
                  </a:rPr>
                  <a:t>w</a:t>
                </a:r>
                <a:r>
                  <a:rPr lang="en-US" altLang="ko-KR" sz="2600" dirty="0" smtClean="0">
                    <a:latin typeface="Times New Roman" pitchFamily="18" charset="0"/>
                    <a:cs typeface="Times New Roman" pitchFamily="18" charset="0"/>
                  </a:rPr>
                  <a:t>here weights </a:t>
                </a:r>
                <a14:m>
                  <m:oMath xmlns:m="http://schemas.openxmlformats.org/officeDocument/2006/math">
                    <m:acc>
                      <m:accPr>
                        <m:chr m:val="̂"/>
                        <m:ctrlPr>
                          <a:rPr lang="en-US" altLang="ko-KR" sz="2600" i="1" smtClean="0">
                            <a:latin typeface="Cambria Math"/>
                            <a:cs typeface="Times New Roman" pitchFamily="18" charset="0"/>
                          </a:rPr>
                        </m:ctrlPr>
                      </m:accPr>
                      <m:e>
                        <m:sSub>
                          <m:sSubPr>
                            <m:ctrlPr>
                              <a:rPr lang="en-US" altLang="ko-KR" sz="2600" i="1" smtClean="0">
                                <a:latin typeface="Cambria Math"/>
                                <a:cs typeface="Times New Roman" pitchFamily="18" charset="0"/>
                              </a:rPr>
                            </m:ctrlPr>
                          </m:sSubPr>
                          <m:e>
                            <m:r>
                              <a:rPr lang="ko-KR" altLang="en-US" sz="2600" i="1" smtClean="0">
                                <a:latin typeface="Cambria Math"/>
                                <a:cs typeface="Times New Roman" pitchFamily="18" charset="0"/>
                              </a:rPr>
                              <m:t>𝜔</m:t>
                            </m:r>
                          </m:e>
                          <m:sub>
                            <m:r>
                              <a:rPr lang="en-US" altLang="ko-KR" sz="2600" b="0" i="1" smtClean="0">
                                <a:latin typeface="Cambria Math"/>
                                <a:cs typeface="Times New Roman" pitchFamily="18" charset="0"/>
                              </a:rPr>
                              <m:t>𝑗</m:t>
                            </m:r>
                          </m:sub>
                        </m:sSub>
                      </m:e>
                    </m:acc>
                    <m:r>
                      <a:rPr lang="en-US" altLang="ko-KR" sz="2600" b="0" i="1" smtClean="0">
                        <a:latin typeface="Cambria Math"/>
                        <a:cs typeface="Times New Roman" pitchFamily="18" charset="0"/>
                      </a:rPr>
                      <m:t>=</m:t>
                    </m:r>
                    <m:sSup>
                      <m:sSupPr>
                        <m:ctrlPr>
                          <a:rPr lang="en-US" altLang="ko-KR" sz="2600" b="0" i="1" smtClean="0">
                            <a:latin typeface="Cambria Math"/>
                            <a:cs typeface="Times New Roman" pitchFamily="18" charset="0"/>
                          </a:rPr>
                        </m:ctrlPr>
                      </m:sSupPr>
                      <m:e>
                        <m:r>
                          <a:rPr lang="en-US" altLang="ko-KR" sz="2600" b="0" i="1" smtClean="0">
                            <a:latin typeface="Cambria Math"/>
                            <a:cs typeface="Times New Roman" pitchFamily="18" charset="0"/>
                          </a:rPr>
                          <m:t>𝑓</m:t>
                        </m:r>
                      </m:e>
                      <m:sup>
                        <m:r>
                          <a:rPr lang="en-US" altLang="ko-KR" sz="2600" b="0" i="1" smtClean="0">
                            <a:latin typeface="Cambria Math"/>
                            <a:cs typeface="Times New Roman" pitchFamily="18" charset="0"/>
                          </a:rPr>
                          <m:t>−2</m:t>
                        </m:r>
                      </m:sup>
                    </m:sSup>
                    <m:r>
                      <a:rPr lang="en-US" altLang="ko-KR" sz="2600" b="0" i="1" smtClean="0">
                        <a:latin typeface="Cambria Math"/>
                        <a:cs typeface="Times New Roman" pitchFamily="18" charset="0"/>
                      </a:rPr>
                      <m:t>(</m:t>
                    </m:r>
                    <m:sSub>
                      <m:sSubPr>
                        <m:ctrlPr>
                          <a:rPr lang="en-US" altLang="ko-KR" sz="2600" b="0" i="1" smtClean="0">
                            <a:latin typeface="Cambria Math"/>
                            <a:cs typeface="Times New Roman" pitchFamily="18" charset="0"/>
                          </a:rPr>
                        </m:ctrlPr>
                      </m:sSubPr>
                      <m:e>
                        <m:r>
                          <a:rPr lang="en-US" altLang="ko-KR" sz="2600" b="0" i="1" smtClean="0">
                            <a:latin typeface="Cambria Math"/>
                            <a:cs typeface="Times New Roman" pitchFamily="18" charset="0"/>
                          </a:rPr>
                          <m:t>𝑡</m:t>
                        </m:r>
                      </m:e>
                      <m:sub>
                        <m:r>
                          <a:rPr lang="en-US" altLang="ko-KR" sz="2600" b="0" i="1" smtClean="0">
                            <a:latin typeface="Cambria Math"/>
                            <a:cs typeface="Times New Roman" pitchFamily="18" charset="0"/>
                          </a:rPr>
                          <m:t>𝑗</m:t>
                        </m:r>
                      </m:sub>
                    </m:sSub>
                    <m:r>
                      <a:rPr lang="en-US" altLang="ko-KR" sz="2600" b="0" i="1" smtClean="0">
                        <a:latin typeface="Cambria Math"/>
                        <a:cs typeface="Times New Roman" pitchFamily="18" charset="0"/>
                      </a:rPr>
                      <m:t>,</m:t>
                    </m:r>
                    <m:sSub>
                      <m:sSubPr>
                        <m:ctrlPr>
                          <a:rPr lang="en-US" altLang="ko-KR" sz="2600" i="1">
                            <a:latin typeface="Cambria Math"/>
                            <a:cs typeface="Times New Roman" pitchFamily="18" charset="0"/>
                          </a:rPr>
                        </m:ctrlPr>
                      </m:sSubPr>
                      <m:e>
                        <m:acc>
                          <m:accPr>
                            <m:chr m:val="̂"/>
                            <m:ctrlPr>
                              <a:rPr lang="en-US" altLang="ko-KR" sz="2600" i="1">
                                <a:latin typeface="Cambria Math"/>
                                <a:cs typeface="Times New Roman" pitchFamily="18" charset="0"/>
                              </a:rPr>
                            </m:ctrlPr>
                          </m:accPr>
                          <m:e>
                            <m:r>
                              <a:rPr lang="ko-KR" altLang="en-US" sz="2600" i="1">
                                <a:latin typeface="Cambria Math"/>
                                <a:cs typeface="Times New Roman" pitchFamily="18" charset="0"/>
                              </a:rPr>
                              <m:t>𝜃</m:t>
                            </m:r>
                          </m:e>
                        </m:acc>
                      </m:e>
                      <m:sub>
                        <m:r>
                          <a:rPr lang="en-US" altLang="ko-KR" sz="2600" i="1">
                            <a:latin typeface="Cambria Math"/>
                            <a:cs typeface="Times New Roman" pitchFamily="18" charset="0"/>
                          </a:rPr>
                          <m:t>𝐺𝐿𝑆</m:t>
                        </m:r>
                      </m:sub>
                    </m:sSub>
                  </m:oMath>
                </a14:m>
                <a:r>
                  <a:rPr lang="en-US" altLang="ko-KR" sz="2600" dirty="0" smtClean="0">
                    <a:latin typeface="Times New Roman" pitchFamily="18" charset="0"/>
                    <a:cs typeface="Times New Roman" pitchFamily="18" charset="0"/>
                  </a:rPr>
                  <a:t>), initial GLS estimates calculated by </a:t>
                </a:r>
                <a14:m>
                  <m:oMath xmlns:m="http://schemas.openxmlformats.org/officeDocument/2006/math">
                    <m:sSub>
                      <m:sSubPr>
                        <m:ctrlPr>
                          <a:rPr lang="en-US" altLang="ko-KR" sz="2600" i="1">
                            <a:latin typeface="Cambria Math"/>
                            <a:cs typeface="Times New Roman" pitchFamily="18" charset="0"/>
                          </a:rPr>
                        </m:ctrlPr>
                      </m:sSubPr>
                      <m:e>
                        <m:acc>
                          <m:accPr>
                            <m:chr m:val="̂"/>
                            <m:ctrlPr>
                              <a:rPr lang="ko-KR" altLang="en-US" sz="2600" i="1">
                                <a:latin typeface="Cambria Math"/>
                                <a:cs typeface="Times New Roman" pitchFamily="18" charset="0"/>
                              </a:rPr>
                            </m:ctrlPr>
                          </m:accPr>
                          <m:e>
                            <m:r>
                              <a:rPr lang="ko-KR" altLang="en-US" sz="2600" i="1">
                                <a:latin typeface="Cambria Math"/>
                                <a:cs typeface="Times New Roman" pitchFamily="18" charset="0"/>
                              </a:rPr>
                              <m:t>𝜃</m:t>
                            </m:r>
                          </m:e>
                        </m:acc>
                      </m:e>
                      <m:sub>
                        <m:r>
                          <a:rPr lang="en-US" altLang="ko-KR" sz="2600" i="1">
                            <a:latin typeface="Cambria Math"/>
                            <a:cs typeface="Times New Roman" pitchFamily="18" charset="0"/>
                          </a:rPr>
                          <m:t>𝑂𝐿𝑆</m:t>
                        </m:r>
                      </m:sub>
                    </m:sSub>
                  </m:oMath>
                </a14:m>
                <a:r>
                  <a:rPr lang="en-US" altLang="ko-KR" sz="2600" dirty="0" smtClean="0">
                    <a:latin typeface="Times New Roman" pitchFamily="18" charset="0"/>
                    <a:cs typeface="Times New Roman" pitchFamily="18" charset="0"/>
                  </a:rPr>
                  <a:t>.</a:t>
                </a:r>
                <a:endParaRPr lang="en-US" altLang="ko-KR" sz="2600" dirty="0">
                  <a:latin typeface="Times New Roman" pitchFamily="18" charset="0"/>
                  <a:cs typeface="Times New Roman" pitchFamily="18" charset="0"/>
                </a:endParaRPr>
              </a:p>
              <a:p>
                <a:pPr algn="just"/>
                <a:endParaRPr lang="ko-KR" altLang="en-US" sz="2800" dirty="0"/>
              </a:p>
            </p:txBody>
          </p:sp>
        </mc:Choice>
        <mc:Fallback>
          <p:sp>
            <p:nvSpPr>
              <p:cNvPr id="90" name="직사각형 89"/>
              <p:cNvSpPr>
                <a:spLocks noRot="1" noChangeAspect="1" noMove="1" noResize="1" noEditPoints="1" noAdjustHandles="1" noChangeArrowheads="1" noChangeShapeType="1" noTextEdit="1"/>
              </p:cNvSpPr>
              <p:nvPr/>
            </p:nvSpPr>
            <p:spPr>
              <a:xfrm>
                <a:off x="701449" y="24413684"/>
                <a:ext cx="7946945" cy="8260788"/>
              </a:xfrm>
              <a:prstGeom prst="rect">
                <a:avLst/>
              </a:prstGeom>
              <a:blipFill rotWithShape="1">
                <a:blip r:embed="rId9"/>
                <a:stretch>
                  <a:fillRect l="-1304" t="-664" r="-1380"/>
                </a:stretch>
              </a:blipFill>
            </p:spPr>
            <p:txBody>
              <a:bodyPr/>
              <a:lstStyle/>
              <a:p>
                <a:r>
                  <a:rPr lang="ko-KR" altLang="en-US">
                    <a:noFill/>
                  </a:rPr>
                  <a:t> </a:t>
                </a:r>
              </a:p>
            </p:txBody>
          </p:sp>
        </mc:Fallback>
      </mc:AlternateContent>
      <p:cxnSp>
        <p:nvCxnSpPr>
          <p:cNvPr id="106" name="Straight Connector 3"/>
          <p:cNvCxnSpPr/>
          <p:nvPr/>
        </p:nvCxnSpPr>
        <p:spPr>
          <a:xfrm>
            <a:off x="614440" y="23932823"/>
            <a:ext cx="8309542" cy="0"/>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111" name="순서도: 처리 43"/>
          <p:cNvSpPr/>
          <p:nvPr/>
        </p:nvSpPr>
        <p:spPr bwMode="auto">
          <a:xfrm>
            <a:off x="1941492" y="23475890"/>
            <a:ext cx="5654695" cy="790437"/>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smtClean="0">
              <a:ln>
                <a:noFill/>
              </a:ln>
              <a:solidFill>
                <a:schemeClr val="tx1"/>
              </a:solidFill>
              <a:effectLst/>
              <a:latin typeface="굴림" pitchFamily="34" charset="-127"/>
              <a:ea typeface="굴림" pitchFamily="34" charset="-127"/>
            </a:endParaRPr>
          </a:p>
        </p:txBody>
      </p:sp>
      <p:sp>
        <p:nvSpPr>
          <p:cNvPr id="113" name="Rectangle 87"/>
          <p:cNvSpPr/>
          <p:nvPr/>
        </p:nvSpPr>
        <p:spPr>
          <a:xfrm>
            <a:off x="2263250" y="23506985"/>
            <a:ext cx="5103787" cy="759342"/>
          </a:xfrm>
          <a:prstGeom prst="rect">
            <a:avLst/>
          </a:prstGeom>
          <a:noFill/>
        </p:spPr>
        <p:txBody>
          <a:bodyPr wrap="square" lIns="81437" tIns="40719" rIns="81437" bIns="40719">
            <a:spAutoFit/>
          </a:bodyPr>
          <a:lstStyle/>
          <a:p>
            <a:pPr algn="ctr"/>
            <a:r>
              <a:rPr lang="en-US" sz="4400" b="1" dirty="0" smtClean="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OLS / GLS ?</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14" name="직사각형 113"/>
          <p:cNvSpPr/>
          <p:nvPr/>
        </p:nvSpPr>
        <p:spPr>
          <a:xfrm>
            <a:off x="759503" y="6569922"/>
            <a:ext cx="7946945" cy="2893100"/>
          </a:xfrm>
          <a:prstGeom prst="rect">
            <a:avLst/>
          </a:prstGeom>
        </p:spPr>
        <p:txBody>
          <a:bodyPr wrap="square">
            <a:spAutoFit/>
          </a:bodyPr>
          <a:lstStyle/>
          <a:p>
            <a:pPr marL="514350" indent="-514350" algn="just">
              <a:buFont typeface="+mj-lt"/>
              <a:buAutoNum type="arabicPeriod"/>
            </a:pPr>
            <a:r>
              <a:rPr lang="en-US" altLang="ko-KR" sz="2600" dirty="0" smtClean="0">
                <a:latin typeface="Times New Roman" panose="02020603050405020304" pitchFamily="18" charset="0"/>
                <a:cs typeface="Times New Roman" panose="02020603050405020304" pitchFamily="18" charset="0"/>
              </a:rPr>
              <a:t>We </a:t>
            </a:r>
            <a:r>
              <a:rPr lang="en-US" altLang="ko-KR" sz="2600" dirty="0">
                <a:latin typeface="Times New Roman" panose="02020603050405020304" pitchFamily="18" charset="0"/>
                <a:cs typeface="Times New Roman" panose="02020603050405020304" pitchFamily="18" charset="0"/>
              </a:rPr>
              <a:t>computationally investigate two approaches for uncertainty quantification </a:t>
            </a:r>
            <a:r>
              <a:rPr lang="en-US" altLang="ko-KR" sz="2600" dirty="0" smtClean="0">
                <a:latin typeface="Times New Roman" panose="02020603050405020304" pitchFamily="18" charset="0"/>
                <a:cs typeface="Times New Roman" panose="02020603050405020304" pitchFamily="18" charset="0"/>
              </a:rPr>
              <a:t>in inverse </a:t>
            </a:r>
            <a:r>
              <a:rPr lang="en-US" altLang="ko-KR" sz="2600" dirty="0">
                <a:latin typeface="Times New Roman" panose="02020603050405020304" pitchFamily="18" charset="0"/>
                <a:cs typeface="Times New Roman" panose="02020603050405020304" pitchFamily="18" charset="0"/>
              </a:rPr>
              <a:t>problems for nonlinear parameter dependent dynamical systems</a:t>
            </a:r>
            <a:r>
              <a:rPr lang="en-US" altLang="ko-KR" sz="26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endParaRPr lang="en-US" altLang="ko-KR" sz="26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ko-KR" sz="2600" dirty="0">
                <a:latin typeface="Times New Roman" panose="02020603050405020304" pitchFamily="18" charset="0"/>
                <a:cs typeface="Times New Roman" panose="02020603050405020304" pitchFamily="18" charset="0"/>
              </a:rPr>
              <a:t>We compare and contrast parameter estimates, standard errors</a:t>
            </a:r>
            <a:r>
              <a:rPr lang="en-US" altLang="ko-KR" sz="2600" dirty="0" smtClean="0">
                <a:latin typeface="Times New Roman" panose="02020603050405020304" pitchFamily="18" charset="0"/>
                <a:cs typeface="Times New Roman" panose="02020603050405020304" pitchFamily="18" charset="0"/>
              </a:rPr>
              <a:t>, confidence intervals</a:t>
            </a:r>
            <a:r>
              <a:rPr lang="en-US" altLang="ko-KR" sz="2600" dirty="0">
                <a:latin typeface="Times New Roman" panose="02020603050405020304" pitchFamily="18" charset="0"/>
                <a:cs typeface="Times New Roman" panose="02020603050405020304" pitchFamily="18" charset="0"/>
              </a:rPr>
              <a:t>, and computational times </a:t>
            </a:r>
            <a:r>
              <a:rPr lang="en-US" altLang="ko-KR" sz="2600" dirty="0" smtClean="0">
                <a:latin typeface="Times New Roman" panose="02020603050405020304" pitchFamily="18" charset="0"/>
                <a:cs typeface="Times New Roman" panose="02020603050405020304" pitchFamily="18" charset="0"/>
              </a:rPr>
              <a:t>for Bootstrapping method.</a:t>
            </a:r>
          </a:p>
        </p:txBody>
      </p:sp>
      <mc:AlternateContent xmlns:mc="http://schemas.openxmlformats.org/markup-compatibility/2006" xmlns:a14="http://schemas.microsoft.com/office/drawing/2010/main">
        <mc:Choice Requires="a14">
          <p:sp>
            <p:nvSpPr>
              <p:cNvPr id="74" name="직사각형 73"/>
              <p:cNvSpPr/>
              <p:nvPr/>
            </p:nvSpPr>
            <p:spPr>
              <a:xfrm>
                <a:off x="759502" y="33997780"/>
                <a:ext cx="7946945" cy="2247346"/>
              </a:xfrm>
              <a:prstGeom prst="rect">
                <a:avLst/>
              </a:prstGeom>
            </p:spPr>
            <p:txBody>
              <a:bodyPr wrap="square">
                <a:spAutoFit/>
              </a:bodyPr>
              <a:lstStyle/>
              <a:p>
                <a:pPr marL="514350" indent="-514350" algn="just">
                  <a:buAutoNum type="arabicPeriod"/>
                </a:pPr>
                <a:r>
                  <a:rPr lang="en-US" altLang="ko-KR" sz="2800" b="1" dirty="0" smtClean="0">
                    <a:latin typeface="Times New Roman" panose="02020603050405020304" pitchFamily="18" charset="0"/>
                    <a:cs typeface="Times New Roman" panose="02020603050405020304" pitchFamily="18" charset="0"/>
                  </a:rPr>
                  <a:t>Simulated noisy data sets</a:t>
                </a:r>
              </a:p>
              <a:p>
                <a:pPr algn="just"/>
                <a:endParaRPr lang="en-US" altLang="ko-KR" sz="2800" b="1" dirty="0">
                  <a:latin typeface="Times New Roman" panose="02020603050405020304" pitchFamily="18" charset="0"/>
                  <a:cs typeface="Times New Roman" panose="02020603050405020304" pitchFamily="18" charset="0"/>
                </a:endParaRPr>
              </a:p>
              <a:p>
                <a:pPr algn="just"/>
                <a:r>
                  <a:rPr lang="en-US" altLang="ko-KR" sz="2600" dirty="0">
                    <a:latin typeface="Times New Roman" pitchFamily="18" charset="0"/>
                    <a:cs typeface="Times New Roman" pitchFamily="18" charset="0"/>
                  </a:rPr>
                  <a:t>For the underlying model with the parameter values</a:t>
                </a:r>
                <a:r>
                  <a:rPr lang="ko-KR" altLang="en-US" sz="2600" dirty="0">
                    <a:cs typeface="Times New Roman" pitchFamily="18" charset="0"/>
                  </a:rPr>
                  <a:t>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=(17.5,0.7,0.1)</m:t>
                    </m:r>
                  </m:oMath>
                </a14:m>
                <a:r>
                  <a:rPr lang="en-US" altLang="ko-KR" sz="2600" dirty="0">
                    <a:latin typeface="Times New Roman" pitchFamily="18" charset="0"/>
                    <a:cs typeface="Times New Roman" pitchFamily="18" charset="0"/>
                  </a:rPr>
                  <a:t>, we assume that </a:t>
                </a:r>
                <a14:m>
                  <m:oMath xmlns:m="http://schemas.openxmlformats.org/officeDocument/2006/math">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en-US" altLang="ko-KR" sz="2600" i="1">
                        <a:latin typeface="Cambria Math"/>
                        <a:cs typeface="Times New Roman" pitchFamily="18" charset="0"/>
                      </a:rPr>
                      <m:t>𝑓</m:t>
                    </m:r>
                    <m:d>
                      <m:dPr>
                        <m:ctrlPr>
                          <a:rPr lang="en-US" altLang="ko-KR" sz="2600" i="1">
                            <a:latin typeface="Cambria Math"/>
                            <a:cs typeface="Times New Roman" pitchFamily="18" charset="0"/>
                          </a:rPr>
                        </m:ctrlPr>
                      </m:dPr>
                      <m:e>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sSub>
                          <m:sSubPr>
                            <m:ctrlPr>
                              <a:rPr lang="en-US" altLang="ko-KR" sz="2600" i="1">
                                <a:latin typeface="Cambria Math"/>
                                <a:cs typeface="Times New Roman" pitchFamily="18" charset="0"/>
                              </a:rPr>
                            </m:ctrlPr>
                          </m:sSubPr>
                          <m:e>
                            <m:r>
                              <a:rPr lang="ko-KR" altLang="en-US" sz="2600" i="1">
                                <a:latin typeface="Cambria Math"/>
                                <a:cs typeface="Times New Roman" pitchFamily="18" charset="0"/>
                              </a:rPr>
                              <m:t>𝜃</m:t>
                            </m:r>
                          </m:e>
                          <m:sub>
                            <m:r>
                              <a:rPr lang="en-US" altLang="ko-KR" sz="2600" i="1">
                                <a:latin typeface="Cambria Math"/>
                                <a:cs typeface="Times New Roman" pitchFamily="18" charset="0"/>
                              </a:rPr>
                              <m:t>0</m:t>
                            </m:r>
                          </m:sub>
                        </m:sSub>
                      </m:e>
                    </m:d>
                    <m:r>
                      <a:rPr lang="en-US" altLang="ko-KR" sz="2600" i="1">
                        <a:latin typeface="Cambria Math"/>
                        <a:cs typeface="Times New Roman" pitchFamily="18" charset="0"/>
                      </a:rPr>
                      <m:t>+</m:t>
                    </m:r>
                    <m:sSub>
                      <m:sSubPr>
                        <m:ctrlPr>
                          <a:rPr lang="en-US" altLang="ko-KR" sz="2600" i="1">
                            <a:latin typeface="Cambria Math"/>
                            <a:cs typeface="Times New Roman" pitchFamily="18" charset="0"/>
                          </a:rPr>
                        </m:ctrlPr>
                      </m:sSubPr>
                      <m:e>
                        <m:r>
                          <a:rPr lang="ko-KR" altLang="en-US" sz="2600" i="1">
                            <a:latin typeface="Cambria Math"/>
                            <a:cs typeface="Times New Roman" pitchFamily="18" charset="0"/>
                          </a:rPr>
                          <m:t>𝜖</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a:t>
                </a:r>
                <a14:m>
                  <m:oMath xmlns:m="http://schemas.openxmlformats.org/officeDocument/2006/math">
                    <m:sSub>
                      <m:sSubPr>
                        <m:ctrlPr>
                          <a:rPr lang="en-US" altLang="ko-KR" sz="2600" i="1" dirty="0">
                            <a:latin typeface="Cambria Math"/>
                            <a:cs typeface="Times New Roman" pitchFamily="18" charset="0"/>
                          </a:rPr>
                        </m:ctrlPr>
                      </m:sSubPr>
                      <m:e>
                        <m:r>
                          <a:rPr lang="ko-KR" altLang="en-US" sz="2600" i="1" dirty="0">
                            <a:latin typeface="Cambria Math"/>
                            <a:cs typeface="Times New Roman" pitchFamily="18" charset="0"/>
                          </a:rPr>
                          <m:t>𝜖</m:t>
                        </m:r>
                      </m:e>
                      <m:sub>
                        <m:r>
                          <a:rPr lang="en-US" altLang="ko-KR" sz="2600" i="1" dirty="0">
                            <a:latin typeface="Cambria Math"/>
                            <a:cs typeface="Times New Roman" pitchFamily="18" charset="0"/>
                          </a:rPr>
                          <m:t>𝑗</m:t>
                        </m:r>
                      </m:sub>
                    </m:sSub>
                  </m:oMath>
                </a14:m>
                <a:r>
                  <a:rPr lang="en-US" altLang="ko-KR" sz="2600" dirty="0">
                    <a:latin typeface="Times New Roman" pitchFamily="18" charset="0"/>
                    <a:cs typeface="Times New Roman" pitchFamily="18" charset="0"/>
                  </a:rPr>
                  <a:t> : noise, </a:t>
                </a:r>
                <a14:m>
                  <m:oMath xmlns:m="http://schemas.openxmlformats.org/officeDocument/2006/math">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 </a:t>
                </a:r>
                <a:r>
                  <a:rPr lang="en-US" altLang="ko-KR" sz="2600" dirty="0" smtClean="0">
                    <a:latin typeface="Times New Roman" pitchFamily="18" charset="0"/>
                    <a:cs typeface="Times New Roman" pitchFamily="18" charset="0"/>
                  </a:rPr>
                  <a:t>observations.</a:t>
                </a:r>
                <a:endParaRPr lang="en-US" altLang="ko-KR" sz="2800" b="1" dirty="0" smtClean="0">
                  <a:latin typeface="Times New Roman" panose="02020603050405020304" pitchFamily="18" charset="0"/>
                  <a:cs typeface="Times New Roman" panose="02020603050405020304" pitchFamily="18" charset="0"/>
                </a:endParaRPr>
              </a:p>
            </p:txBody>
          </p:sp>
        </mc:Choice>
        <mc:Fallback xmlns="">
          <p:sp>
            <p:nvSpPr>
              <p:cNvPr id="74" name="직사각형 73"/>
              <p:cNvSpPr>
                <a:spLocks noRot="1" noChangeAspect="1" noMove="1" noResize="1" noEditPoints="1" noAdjustHandles="1" noChangeArrowheads="1" noChangeShapeType="1" noTextEdit="1"/>
              </p:cNvSpPr>
              <p:nvPr/>
            </p:nvSpPr>
            <p:spPr>
              <a:xfrm>
                <a:off x="759502" y="33997780"/>
                <a:ext cx="7946945" cy="2247346"/>
              </a:xfrm>
              <a:prstGeom prst="rect">
                <a:avLst/>
              </a:prstGeom>
              <a:blipFill rotWithShape="1">
                <a:blip r:embed="rId13"/>
                <a:stretch>
                  <a:fillRect l="-1381" t="-2710" r="-1381" b="-4336"/>
                </a:stretch>
              </a:blipFill>
            </p:spPr>
            <p:txBody>
              <a:bodyPr/>
              <a:lstStyle/>
              <a:p>
                <a:r>
                  <a:rPr lang="ko-KR" altLang="en-US">
                    <a:noFill/>
                  </a:rPr>
                  <a:t> </a:t>
                </a:r>
              </a:p>
            </p:txBody>
          </p:sp>
        </mc:Fallback>
      </mc:AlternateContent>
      <p:pic>
        <p:nvPicPr>
          <p:cNvPr id="107" name="_x244188184" descr="EMB00001f1830a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4440" y="36808600"/>
            <a:ext cx="4149682" cy="3112262"/>
          </a:xfrm>
          <a:prstGeom prst="rect">
            <a:avLst/>
          </a:prstGeom>
          <a:noFill/>
          <a:extLst>
            <a:ext uri="{909E8E84-426E-40DD-AFC4-6F175D3DCCD1}">
              <a14:hiddenFill xmlns:a14="http://schemas.microsoft.com/office/drawing/2010/main">
                <a:solidFill>
                  <a:srgbClr val="FFFFFF"/>
                </a:solidFill>
              </a14:hiddenFill>
            </a:ext>
          </a:extLst>
        </p:spPr>
      </p:pic>
      <p:pic>
        <p:nvPicPr>
          <p:cNvPr id="108" name="_x244186584" descr="EMB00001f1830a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74921" y="36792724"/>
            <a:ext cx="4168975" cy="31281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0" name="직사각형 109"/>
              <p:cNvSpPr/>
              <p:nvPr/>
            </p:nvSpPr>
            <p:spPr>
              <a:xfrm>
                <a:off x="790649" y="40530462"/>
                <a:ext cx="7946945" cy="1692771"/>
              </a:xfrm>
              <a:prstGeom prst="rect">
                <a:avLst/>
              </a:prstGeom>
            </p:spPr>
            <p:txBody>
              <a:bodyPr wrap="square">
                <a:spAutoFit/>
              </a:bodyPr>
              <a:lstStyle/>
              <a:p>
                <a:pPr algn="just"/>
                <a:r>
                  <a:rPr lang="en-US" altLang="ko-KR" sz="2600" dirty="0" smtClean="0">
                    <a:latin typeface="Times New Roman" panose="02020603050405020304" pitchFamily="18" charset="0"/>
                    <a:cs typeface="Times New Roman" panose="02020603050405020304" pitchFamily="18" charset="0"/>
                  </a:rPr>
                  <a:t>On the left side of the figures is Logistic curve of the true value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=(17.5,0.7,0.1)</m:t>
                    </m:r>
                  </m:oMath>
                </a14:m>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and On the right side of the figures is noisy data sets with noise level : 5% by Logistic curve of  the true value of parameter.</a:t>
                </a:r>
                <a:endParaRPr lang="en-US" altLang="ko-KR" sz="2600" b="1" dirty="0" smtClean="0">
                  <a:latin typeface="Times New Roman" panose="02020603050405020304" pitchFamily="18" charset="0"/>
                  <a:cs typeface="Times New Roman" panose="02020603050405020304" pitchFamily="18" charset="0"/>
                </a:endParaRPr>
              </a:p>
            </p:txBody>
          </p:sp>
        </mc:Choice>
        <mc:Fallback xmlns="">
          <p:sp>
            <p:nvSpPr>
              <p:cNvPr id="110" name="직사각형 109"/>
              <p:cNvSpPr>
                <a:spLocks noRot="1" noChangeAspect="1" noMove="1" noResize="1" noEditPoints="1" noAdjustHandles="1" noChangeArrowheads="1" noChangeShapeType="1" noTextEdit="1"/>
              </p:cNvSpPr>
              <p:nvPr/>
            </p:nvSpPr>
            <p:spPr>
              <a:xfrm>
                <a:off x="790649" y="40530462"/>
                <a:ext cx="7946945" cy="1692771"/>
              </a:xfrm>
              <a:prstGeom prst="rect">
                <a:avLst/>
              </a:prstGeom>
              <a:blipFill rotWithShape="1">
                <a:blip r:embed="rId16"/>
                <a:stretch>
                  <a:fillRect l="-1381" t="-3249" r="-1381" b="-830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2" name="직사각형 111"/>
              <p:cNvSpPr/>
              <p:nvPr/>
            </p:nvSpPr>
            <p:spPr>
              <a:xfrm>
                <a:off x="9120530" y="5586025"/>
                <a:ext cx="10146821" cy="18269489"/>
              </a:xfrm>
              <a:prstGeom prst="rect">
                <a:avLst/>
              </a:prstGeom>
            </p:spPr>
            <p:txBody>
              <a:bodyPr wrap="square">
                <a:spAutoFit/>
              </a:bodyPr>
              <a:lstStyle/>
              <a:p>
                <a:pPr marL="514350" indent="-514350" algn="just">
                  <a:buAutoNum type="arabicPeriod" startAt="2"/>
                </a:pPr>
                <a:r>
                  <a:rPr lang="en-US" altLang="ko-KR" sz="2600" b="1" dirty="0" smtClean="0">
                    <a:latin typeface="Times New Roman" panose="02020603050405020304" pitchFamily="18" charset="0"/>
                    <a:cs typeface="Times New Roman" panose="02020603050405020304" pitchFamily="18" charset="0"/>
                  </a:rPr>
                  <a:t>Bootstrapping algorithm for CV data using OLS</a:t>
                </a:r>
              </a:p>
              <a:p>
                <a:pPr marL="514350" indent="-514350" algn="just">
                  <a:buAutoNum type="arabicPeriod" startAt="2"/>
                </a:pPr>
                <a:endParaRPr lang="en-US" altLang="ko-KR" sz="2600" b="1" dirty="0">
                  <a:latin typeface="Times New Roman" panose="02020603050405020304" pitchFamily="18" charset="0"/>
                  <a:cs typeface="Times New Roman" panose="02020603050405020304" pitchFamily="18" charset="0"/>
                </a:endParaRPr>
              </a:p>
              <a:p>
                <a:pPr marL="514350" indent="-514350" algn="just">
                  <a:buAutoNum type="arabicParenBoth"/>
                </a:pPr>
                <a:r>
                  <a:rPr lang="en-US" altLang="ko-KR" sz="2600" dirty="0" smtClean="0">
                    <a:latin typeface="Times New Roman" panose="02020603050405020304" pitchFamily="18" charset="0"/>
                    <a:cs typeface="Times New Roman" panose="02020603050405020304" pitchFamily="18" charset="0"/>
                  </a:rPr>
                  <a:t>First estimate </a:t>
                </a:r>
                <a14:m>
                  <m:oMath xmlns:m="http://schemas.openxmlformats.org/officeDocument/2006/math">
                    <m:acc>
                      <m:accPr>
                        <m:chr m:val="̂"/>
                        <m:ctrlPr>
                          <a:rPr lang="en-US" altLang="ko-KR" sz="2600" i="1" smtClean="0">
                            <a:latin typeface="Cambria Math"/>
                            <a:cs typeface="Times New Roman" panose="02020603050405020304" pitchFamily="18" charset="0"/>
                          </a:rPr>
                        </m:ctrlPr>
                      </m:accPr>
                      <m:e>
                        <m:sSup>
                          <m:sSupPr>
                            <m:ctrlPr>
                              <a:rPr lang="en-US" altLang="ko-KR" sz="2600" i="1" smtClean="0">
                                <a:latin typeface="Cambria Math"/>
                                <a:cs typeface="Times New Roman" panose="02020603050405020304" pitchFamily="18" charset="0"/>
                              </a:rPr>
                            </m:ctrlPr>
                          </m:sSupPr>
                          <m:e>
                            <m:r>
                              <a:rPr lang="ko-KR" altLang="en-US" sz="2600" i="1" smtClean="0">
                                <a:latin typeface="Cambria Math"/>
                                <a:cs typeface="Times New Roman" panose="02020603050405020304" pitchFamily="18" charset="0"/>
                              </a:rPr>
                              <m:t>𝜃</m:t>
                            </m:r>
                          </m:e>
                          <m:sup>
                            <m:r>
                              <a:rPr lang="en-US" altLang="ko-KR" sz="2600" b="0" i="1" smtClean="0">
                                <a:latin typeface="Cambria Math"/>
                                <a:cs typeface="Times New Roman" panose="02020603050405020304" pitchFamily="18" charset="0"/>
                              </a:rPr>
                              <m:t>0</m:t>
                            </m:r>
                          </m:sup>
                        </m:sSup>
                      </m:e>
                    </m:acc>
                    <m:r>
                      <a:rPr lang="en-US" altLang="ko-KR" sz="2600" b="0" i="1" smtClean="0">
                        <a:latin typeface="Cambria Math"/>
                        <a:cs typeface="Times New Roman" panose="02020603050405020304" pitchFamily="18" charset="0"/>
                      </a:rPr>
                      <m:t>=(</m:t>
                    </m:r>
                    <m:acc>
                      <m:accPr>
                        <m:chr m:val="̂"/>
                        <m:ctrlPr>
                          <a:rPr lang="en-US" altLang="ko-KR" sz="2600" b="0" i="1" smtClean="0">
                            <a:latin typeface="Cambria Math"/>
                            <a:cs typeface="Times New Roman" panose="02020603050405020304" pitchFamily="18" charset="0"/>
                          </a:rPr>
                        </m:ctrlPr>
                      </m:accPr>
                      <m:e>
                        <m:sSup>
                          <m:sSupPr>
                            <m:ctrlPr>
                              <a:rPr lang="en-US" altLang="ko-KR" sz="2600" b="0" i="1" smtClean="0">
                                <a:latin typeface="Cambria Math"/>
                                <a:cs typeface="Times New Roman" panose="02020603050405020304" pitchFamily="18" charset="0"/>
                              </a:rPr>
                            </m:ctrlPr>
                          </m:sSupPr>
                          <m:e>
                            <m:r>
                              <a:rPr lang="en-US" altLang="ko-KR" sz="2600" b="0" i="1" smtClean="0">
                                <a:latin typeface="Cambria Math"/>
                                <a:cs typeface="Times New Roman" panose="02020603050405020304" pitchFamily="18" charset="0"/>
                              </a:rPr>
                              <m:t>𝐾</m:t>
                            </m:r>
                          </m:e>
                          <m:sup>
                            <m:r>
                              <a:rPr lang="en-US" altLang="ko-KR" sz="2600" b="0" i="1" smtClean="0">
                                <a:latin typeface="Cambria Math"/>
                                <a:cs typeface="Times New Roman" panose="02020603050405020304" pitchFamily="18" charset="0"/>
                              </a:rPr>
                              <m:t>0</m:t>
                            </m:r>
                          </m:sup>
                        </m:sSup>
                      </m:e>
                    </m:acc>
                    <m:r>
                      <a:rPr lang="en-US" altLang="ko-KR" sz="2600" b="0" i="1" smtClean="0">
                        <a:latin typeface="Cambria Math"/>
                        <a:cs typeface="Times New Roman" panose="02020603050405020304" pitchFamily="18" charset="0"/>
                      </a:rPr>
                      <m:t>,</m:t>
                    </m:r>
                    <m:acc>
                      <m:accPr>
                        <m:chr m:val="̂"/>
                        <m:ctrlPr>
                          <a:rPr lang="en-US" altLang="ko-KR" sz="2600" i="1">
                            <a:latin typeface="Cambria Math"/>
                            <a:cs typeface="Times New Roman" panose="02020603050405020304" pitchFamily="18" charset="0"/>
                          </a:rPr>
                        </m:ctrlPr>
                      </m:accPr>
                      <m:e>
                        <m:sSup>
                          <m:sSupPr>
                            <m:ctrlPr>
                              <a:rPr lang="en-US" altLang="ko-KR" sz="2600" i="1">
                                <a:latin typeface="Cambria Math"/>
                                <a:cs typeface="Times New Roman" panose="02020603050405020304" pitchFamily="18" charset="0"/>
                              </a:rPr>
                            </m:ctrlPr>
                          </m:sSupPr>
                          <m:e>
                            <m:r>
                              <a:rPr lang="en-US" altLang="ko-KR" sz="2600" b="0" i="1" smtClean="0">
                                <a:latin typeface="Cambria Math"/>
                                <a:cs typeface="Times New Roman" panose="02020603050405020304" pitchFamily="18" charset="0"/>
                              </a:rPr>
                              <m:t>𝑟</m:t>
                            </m:r>
                          </m:e>
                          <m:sup>
                            <m:r>
                              <a:rPr lang="en-US" altLang="ko-KR" sz="2600" i="1">
                                <a:latin typeface="Cambria Math"/>
                                <a:cs typeface="Times New Roman" panose="02020603050405020304" pitchFamily="18" charset="0"/>
                              </a:rPr>
                              <m:t>0</m:t>
                            </m:r>
                          </m:sup>
                        </m:sSup>
                      </m:e>
                    </m:acc>
                    <m:r>
                      <a:rPr lang="en-US" altLang="ko-KR" sz="2600" b="0" i="1" smtClean="0">
                        <a:latin typeface="Cambria Math"/>
                        <a:cs typeface="Times New Roman" panose="02020603050405020304" pitchFamily="18" charset="0"/>
                      </a:rPr>
                      <m:t>,</m:t>
                    </m:r>
                    <m:acc>
                      <m:accPr>
                        <m:chr m:val="̂"/>
                        <m:ctrlPr>
                          <a:rPr lang="en-US" altLang="ko-KR" sz="2600" i="1">
                            <a:latin typeface="Cambria Math"/>
                          </a:rPr>
                        </m:ctrlPr>
                      </m:accPr>
                      <m:e>
                        <m:sSubSup>
                          <m:sSubSupPr>
                            <m:ctrlPr>
                              <a:rPr lang="en-US" altLang="ko-KR" sz="2600" i="1">
                                <a:latin typeface="Cambria Math"/>
                              </a:rPr>
                            </m:ctrlPr>
                          </m:sSubSupPr>
                          <m:e>
                            <m:r>
                              <a:rPr lang="en-US" altLang="ko-KR" sz="2600" i="1">
                                <a:latin typeface="Cambria Math"/>
                              </a:rPr>
                              <m:t>𝑥</m:t>
                            </m:r>
                          </m:e>
                          <m:sub>
                            <m:r>
                              <a:rPr lang="en-US" altLang="ko-KR" sz="2600" i="1">
                                <a:latin typeface="Cambria Math"/>
                              </a:rPr>
                              <m:t>0</m:t>
                            </m:r>
                          </m:sub>
                          <m:sup>
                            <m:r>
                              <a:rPr lang="en-US" altLang="ko-KR" sz="2600" i="1">
                                <a:latin typeface="Cambria Math"/>
                              </a:rPr>
                              <m:t>0</m:t>
                            </m:r>
                          </m:sup>
                        </m:sSubSup>
                      </m:e>
                    </m:acc>
                    <m:r>
                      <a:rPr lang="en-US" altLang="ko-KR" sz="2600" b="0" i="1" smtClean="0">
                        <a:latin typeface="Cambria Math"/>
                        <a:cs typeface="Times New Roman" panose="02020603050405020304" pitchFamily="18" charset="0"/>
                      </a:rPr>
                      <m:t>)</m:t>
                    </m:r>
                  </m:oMath>
                </a14:m>
                <a:r>
                  <a:rPr lang="en-US" altLang="ko-KR" sz="2600" dirty="0" smtClean="0">
                    <a:latin typeface="Times New Roman" panose="02020603050405020304" pitchFamily="18" charset="0"/>
                    <a:cs typeface="Times New Roman" panose="02020603050405020304" pitchFamily="18" charset="0"/>
                  </a:rPr>
                  <a:t> from the entire sample </a:t>
                </a:r>
                <a14:m>
                  <m:oMath xmlns:m="http://schemas.openxmlformats.org/officeDocument/2006/math">
                    <m:sSubSup>
                      <m:sSubSupPr>
                        <m:ctrlPr>
                          <a:rPr lang="en-US" altLang="ko-KR" sz="2600" i="1">
                            <a:latin typeface="Cambria Math"/>
                          </a:rPr>
                        </m:ctrlPr>
                      </m:sSubSupPr>
                      <m:e>
                        <m:d>
                          <m:dPr>
                            <m:begChr m:val="{"/>
                            <m:endChr m:val="}"/>
                            <m:ctrlPr>
                              <a:rPr lang="en-US" altLang="ko-KR" sz="2600" i="1">
                                <a:latin typeface="Cambria Math"/>
                              </a:rPr>
                            </m:ctrlPr>
                          </m:dPr>
                          <m:e>
                            <m:sSub>
                              <m:sSubPr>
                                <m:ctrlPr>
                                  <a:rPr lang="en-US" altLang="ko-KR" sz="2600" i="1">
                                    <a:latin typeface="Cambria Math"/>
                                  </a:rPr>
                                </m:ctrlPr>
                              </m:sSubPr>
                              <m:e>
                                <m:r>
                                  <a:rPr lang="en-US" altLang="ko-KR" sz="2600" i="1">
                                    <a:latin typeface="Cambria Math"/>
                                  </a:rPr>
                                  <m:t>𝑦</m:t>
                                </m:r>
                              </m:e>
                              <m:sub>
                                <m:r>
                                  <a:rPr lang="en-US" altLang="ko-KR" sz="2600" i="1">
                                    <a:latin typeface="Cambria Math"/>
                                  </a:rPr>
                                  <m:t>𝑗</m:t>
                                </m:r>
                              </m:sub>
                            </m:sSub>
                          </m:e>
                        </m:d>
                      </m:e>
                      <m:sub>
                        <m:r>
                          <a:rPr lang="en-US" altLang="ko-KR" sz="2600" i="1">
                            <a:latin typeface="Cambria Math"/>
                          </a:rPr>
                          <m:t>𝑗</m:t>
                        </m:r>
                        <m:r>
                          <a:rPr lang="en-US" altLang="ko-KR" sz="2600" i="1">
                            <a:latin typeface="Cambria Math"/>
                          </a:rPr>
                          <m:t>=1</m:t>
                        </m:r>
                      </m:sub>
                      <m:sup>
                        <m:r>
                          <a:rPr lang="en-US" altLang="ko-KR" sz="2600" i="1">
                            <a:latin typeface="Cambria Math"/>
                          </a:rPr>
                          <m:t>𝑛</m:t>
                        </m:r>
                      </m:sup>
                    </m:sSubSup>
                  </m:oMath>
                </a14:m>
                <a:r>
                  <a:rPr lang="en-US" altLang="ko-KR" sz="2600" dirty="0" smtClean="0">
                    <a:latin typeface="Times New Roman" panose="02020603050405020304" pitchFamily="18" charset="0"/>
                    <a:cs typeface="Times New Roman" panose="02020603050405020304" pitchFamily="18" charset="0"/>
                  </a:rPr>
                  <a:t> using OLS.</a:t>
                </a:r>
              </a:p>
              <a:p>
                <a:pPr marL="514350" indent="-514350" algn="just">
                  <a:buAutoNum type="arabicParenBoth"/>
                </a:pPr>
                <a:endParaRPr lang="en-US" altLang="ko-KR" sz="2600" dirty="0" smtClean="0">
                  <a:latin typeface="Times New Roman" panose="02020603050405020304" pitchFamily="18" charset="0"/>
                  <a:cs typeface="Times New Roman" panose="02020603050405020304" pitchFamily="18" charset="0"/>
                </a:endParaRPr>
              </a:p>
              <a:p>
                <a:pPr algn="just"/>
                <a:r>
                  <a:rPr lang="en-US" altLang="ko-KR" sz="2600" dirty="0" smtClean="0">
                    <a:latin typeface="Times New Roman" panose="02020603050405020304" pitchFamily="18" charset="0"/>
                    <a:cs typeface="Times New Roman" panose="02020603050405020304" pitchFamily="18" charset="0"/>
                  </a:rPr>
                  <a:t>(2) Using this estimate define the standardized residuals</a:t>
                </a:r>
              </a:p>
              <a:p>
                <a:pPr algn="just"/>
                <a:endParaRPr lang="en-US" altLang="ko-KR" sz="2600" dirty="0" smtClean="0">
                  <a:latin typeface="Times New Roman" panose="02020603050405020304" pitchFamily="18" charset="0"/>
                  <a:cs typeface="Times New Roman" panose="02020603050405020304" pitchFamily="18" charset="0"/>
                </a:endParaRPr>
              </a:p>
              <a:p>
                <a:pPr algn="ctr"/>
                <a14:m>
                  <m:oMath xmlns:m="http://schemas.openxmlformats.org/officeDocument/2006/math">
                    <m:acc>
                      <m:accPr>
                        <m:chr m:val="̅"/>
                        <m:ctrlPr>
                          <a:rPr lang="ko-KR" altLang="en-US" sz="2600" i="1">
                            <a:latin typeface="Cambria Math"/>
                          </a:rPr>
                        </m:ctrlPr>
                      </m:accPr>
                      <m:e>
                        <m:sSub>
                          <m:sSubPr>
                            <m:ctrlPr>
                              <a:rPr lang="en-US" altLang="ko-KR" sz="2600" i="1">
                                <a:latin typeface="Cambria Math"/>
                              </a:rPr>
                            </m:ctrlPr>
                          </m:sSubPr>
                          <m:e>
                            <m:r>
                              <a:rPr lang="en-US" altLang="ko-KR" sz="2600" i="1">
                                <a:latin typeface="Cambria Math"/>
                              </a:rPr>
                              <m:t>𝑟</m:t>
                            </m:r>
                          </m:e>
                          <m:sub>
                            <m:r>
                              <a:rPr lang="en-US" altLang="ko-KR" sz="2600" i="1">
                                <a:latin typeface="Cambria Math"/>
                              </a:rPr>
                              <m:t>𝑗</m:t>
                            </m:r>
                          </m:sub>
                        </m:sSub>
                      </m:e>
                    </m:acc>
                    <m:r>
                      <a:rPr lang="en-US" altLang="ko-KR" sz="2600" i="1">
                        <a:latin typeface="Cambria Math"/>
                      </a:rPr>
                      <m:t>=</m:t>
                    </m:r>
                    <m:rad>
                      <m:radPr>
                        <m:degHide m:val="on"/>
                        <m:ctrlPr>
                          <a:rPr lang="en-US" altLang="ko-KR" sz="2600" i="1">
                            <a:latin typeface="Cambria Math"/>
                          </a:rPr>
                        </m:ctrlPr>
                      </m:radPr>
                      <m:deg/>
                      <m:e>
                        <m:f>
                          <m:fPr>
                            <m:ctrlPr>
                              <a:rPr lang="en-US" altLang="ko-KR" sz="2600" i="1">
                                <a:latin typeface="Cambria Math"/>
                              </a:rPr>
                            </m:ctrlPr>
                          </m:fPr>
                          <m:num>
                            <m:r>
                              <a:rPr lang="en-US" altLang="ko-KR" sz="2600" i="1">
                                <a:latin typeface="Cambria Math"/>
                              </a:rPr>
                              <m:t>𝑛</m:t>
                            </m:r>
                          </m:num>
                          <m:den>
                            <m:r>
                              <a:rPr lang="en-US" altLang="ko-KR" sz="2600" i="1">
                                <a:latin typeface="Cambria Math"/>
                              </a:rPr>
                              <m:t>𝑛</m:t>
                            </m:r>
                            <m:r>
                              <a:rPr lang="en-US" altLang="ko-KR" sz="2600" i="1">
                                <a:latin typeface="Cambria Math"/>
                              </a:rPr>
                              <m:t>−</m:t>
                            </m:r>
                            <m:r>
                              <a:rPr lang="en-US" altLang="ko-KR" sz="2600" i="1">
                                <a:latin typeface="Cambria Math"/>
                              </a:rPr>
                              <m:t>𝑝</m:t>
                            </m:r>
                          </m:den>
                        </m:f>
                      </m:e>
                    </m:rad>
                    <m:d>
                      <m:dPr>
                        <m:ctrlPr>
                          <a:rPr lang="en-US" altLang="ko-KR" sz="2600" i="1">
                            <a:latin typeface="Cambria Math"/>
                          </a:rPr>
                        </m:ctrlPr>
                      </m:dPr>
                      <m:e>
                        <m:sSub>
                          <m:sSubPr>
                            <m:ctrlPr>
                              <a:rPr lang="en-US" altLang="ko-KR" sz="2600" i="1">
                                <a:latin typeface="Cambria Math"/>
                              </a:rPr>
                            </m:ctrlPr>
                          </m:sSubPr>
                          <m:e>
                            <m:r>
                              <a:rPr lang="en-US" altLang="ko-KR" sz="2600" i="1">
                                <a:latin typeface="Cambria Math"/>
                              </a:rPr>
                              <m:t>𝑦</m:t>
                            </m:r>
                          </m:e>
                          <m:sub>
                            <m:r>
                              <a:rPr lang="en-US" altLang="ko-KR" sz="2600" i="1">
                                <a:latin typeface="Cambria Math"/>
                              </a:rPr>
                              <m:t>𝑗</m:t>
                            </m:r>
                          </m:sub>
                        </m:sSub>
                        <m:r>
                          <a:rPr lang="en-US" altLang="ko-KR" sz="2600" i="1">
                            <a:latin typeface="Cambria Math"/>
                          </a:rPr>
                          <m:t>−</m:t>
                        </m:r>
                        <m:r>
                          <a:rPr lang="en-US" altLang="ko-KR" sz="2600" i="1">
                            <a:latin typeface="Cambria Math"/>
                          </a:rPr>
                          <m:t>𝑓</m:t>
                        </m:r>
                        <m:r>
                          <a:rPr lang="en-US" altLang="ko-KR" sz="2600" i="1">
                            <a:latin typeface="Cambria Math"/>
                          </a:rPr>
                          <m:t>(</m:t>
                        </m:r>
                        <m:sSub>
                          <m:sSubPr>
                            <m:ctrlPr>
                              <a:rPr lang="en-US" altLang="ko-KR" sz="2600" i="1">
                                <a:latin typeface="Cambria Math"/>
                              </a:rPr>
                            </m:ctrlPr>
                          </m:sSubPr>
                          <m:e>
                            <m:r>
                              <a:rPr lang="en-US" altLang="ko-KR" sz="2600" i="1">
                                <a:latin typeface="Cambria Math"/>
                              </a:rPr>
                              <m:t>𝑡</m:t>
                            </m:r>
                          </m:e>
                          <m:sub>
                            <m:r>
                              <a:rPr lang="en-US" altLang="ko-KR" sz="2600" i="1">
                                <a:latin typeface="Cambria Math"/>
                              </a:rPr>
                              <m:t>𝑗</m:t>
                            </m:r>
                          </m:sub>
                        </m:sSub>
                        <m:r>
                          <a:rPr lang="en-US" altLang="ko-KR" sz="2600" i="1">
                            <a:latin typeface="Cambria Math"/>
                          </a:rPr>
                          <m:t>,</m:t>
                        </m:r>
                        <m:acc>
                          <m:accPr>
                            <m:chr m:val="̂"/>
                            <m:ctrlPr>
                              <a:rPr lang="en-US" altLang="ko-KR" sz="2600" i="1">
                                <a:latin typeface="Cambria Math"/>
                              </a:rPr>
                            </m:ctrlPr>
                          </m:accPr>
                          <m:e>
                            <m:sSup>
                              <m:sSupPr>
                                <m:ctrlPr>
                                  <a:rPr lang="en-US" altLang="ko-KR" sz="2600" i="1">
                                    <a:latin typeface="Cambria Math"/>
                                  </a:rPr>
                                </m:ctrlPr>
                              </m:sSupPr>
                              <m:e>
                                <m:r>
                                  <a:rPr lang="ko-KR" altLang="en-US" sz="2600" i="1">
                                    <a:latin typeface="Cambria Math"/>
                                  </a:rPr>
                                  <m:t>𝜃</m:t>
                                </m:r>
                              </m:e>
                              <m:sup>
                                <m:r>
                                  <a:rPr lang="en-US" altLang="ko-KR" sz="2600" i="1">
                                    <a:latin typeface="Cambria Math"/>
                                  </a:rPr>
                                  <m:t>0</m:t>
                                </m:r>
                              </m:sup>
                            </m:sSup>
                            <m:r>
                              <a:rPr lang="en-US" altLang="ko-KR" sz="2600" i="1">
                                <a:latin typeface="Cambria Math"/>
                              </a:rPr>
                              <m:t>)</m:t>
                            </m:r>
                          </m:e>
                        </m:acc>
                      </m:e>
                    </m:d>
                  </m:oMath>
                </a14:m>
                <a:r>
                  <a:rPr lang="en-US" altLang="ko-KR" sz="2600" dirty="0" smtClean="0">
                    <a:latin typeface="Times New Roman" panose="02020603050405020304" pitchFamily="18" charset="0"/>
                    <a:cs typeface="Times New Roman" panose="02020603050405020304" pitchFamily="18" charset="0"/>
                  </a:rPr>
                  <a:t> for </a:t>
                </a:r>
                <a14:m>
                  <m:oMath xmlns:m="http://schemas.openxmlformats.org/officeDocument/2006/math">
                    <m:r>
                      <a:rPr lang="en-US" altLang="ko-KR" sz="2600" b="0" i="1" smtClean="0">
                        <a:latin typeface="Cambria Math"/>
                        <a:cs typeface="Times New Roman" panose="02020603050405020304" pitchFamily="18" charset="0"/>
                      </a:rPr>
                      <m:t>𝑗</m:t>
                    </m:r>
                    <m:r>
                      <a:rPr lang="en-US" altLang="ko-KR" sz="2600" b="0" i="1" smtClean="0">
                        <a:latin typeface="Cambria Math"/>
                        <a:cs typeface="Times New Roman" panose="02020603050405020304" pitchFamily="18" charset="0"/>
                      </a:rPr>
                      <m:t>=1,⋯,</m:t>
                    </m:r>
                    <m:r>
                      <a:rPr lang="en-US" altLang="ko-KR" sz="2600" b="0" i="1" smtClean="0">
                        <a:latin typeface="Cambria Math"/>
                        <a:ea typeface="Cambria Math"/>
                        <a:cs typeface="Times New Roman" panose="02020603050405020304" pitchFamily="18" charset="0"/>
                      </a:rPr>
                      <m:t>𝑛</m:t>
                    </m:r>
                    <m:r>
                      <a:rPr lang="en-US" altLang="ko-KR" sz="2600" b="0" i="1" smtClean="0">
                        <a:latin typeface="Cambria Math"/>
                        <a:ea typeface="Cambria Math"/>
                        <a:cs typeface="Times New Roman" panose="02020603050405020304" pitchFamily="18" charset="0"/>
                      </a:rPr>
                      <m:t>.</m:t>
                    </m:r>
                  </m:oMath>
                </a14:m>
                <a:endParaRPr lang="en-US" altLang="ko-KR" sz="2600" dirty="0" smtClean="0">
                  <a:latin typeface="Times New Roman" panose="02020603050405020304" pitchFamily="18" charset="0"/>
                  <a:cs typeface="Times New Roman" panose="02020603050405020304" pitchFamily="18" charset="0"/>
                </a:endParaRPr>
              </a:p>
              <a:p>
                <a:pPr algn="ctr"/>
                <a:endParaRPr lang="en-US" altLang="ko-KR" sz="2600" dirty="0" smtClean="0">
                  <a:latin typeface="Times New Roman" panose="02020603050405020304" pitchFamily="18" charset="0"/>
                  <a:cs typeface="Times New Roman" panose="02020603050405020304" pitchFamily="18" charset="0"/>
                </a:endParaRPr>
              </a:p>
              <a:p>
                <a:pPr algn="just"/>
                <a:r>
                  <a:rPr lang="en-US" altLang="ko-KR" sz="2600" dirty="0" smtClean="0">
                    <a:latin typeface="Times New Roman" panose="02020603050405020304" pitchFamily="18" charset="0"/>
                    <a:cs typeface="Times New Roman" panose="02020603050405020304" pitchFamily="18" charset="0"/>
                  </a:rPr>
                  <a:t>(3) Create a bootstrap sample of size </a:t>
                </a:r>
                <a14:m>
                  <m:oMath xmlns:m="http://schemas.openxmlformats.org/officeDocument/2006/math">
                    <m:r>
                      <a:rPr lang="en-US" altLang="ko-KR" sz="2600" b="0" i="1" smtClean="0">
                        <a:latin typeface="Cambria Math"/>
                        <a:cs typeface="Times New Roman" panose="02020603050405020304" pitchFamily="18" charset="0"/>
                      </a:rPr>
                      <m:t>𝑛</m:t>
                    </m:r>
                  </m:oMath>
                </a14:m>
                <a:r>
                  <a:rPr lang="en-US" altLang="ko-KR" sz="2600" dirty="0" smtClean="0">
                    <a:latin typeface="Times New Roman" panose="02020603050405020304" pitchFamily="18" charset="0"/>
                    <a:cs typeface="Times New Roman" panose="02020603050405020304" pitchFamily="18" charset="0"/>
                  </a:rPr>
                  <a:t> using random sampling with replacement from the data</a:t>
                </a:r>
                <a:r>
                  <a:rPr lang="en-US" altLang="ko-KR" sz="2600" dirty="0">
                    <a:cs typeface="Times New Roman" panose="02020603050405020304" pitchFamily="18" charset="0"/>
                  </a:rPr>
                  <a:t> </a:t>
                </a:r>
                <a14:m>
                  <m:oMath xmlns:m="http://schemas.openxmlformats.org/officeDocument/2006/math">
                    <m:d>
                      <m:dPr>
                        <m:begChr m:val="{"/>
                        <m:endChr m:val="}"/>
                        <m:ctrlPr>
                          <a:rPr lang="en-US" altLang="ko-KR" sz="2600" i="1">
                            <a:latin typeface="Cambria Math"/>
                            <a:cs typeface="Times New Roman" panose="02020603050405020304" pitchFamily="18" charset="0"/>
                          </a:rPr>
                        </m:ctrlPr>
                      </m:dPr>
                      <m:e>
                        <m:acc>
                          <m:accPr>
                            <m:chr m:val="̅"/>
                            <m:ctrlPr>
                              <a:rPr lang="en-US" altLang="ko-KR" sz="2600" i="1" smtClean="0">
                                <a:latin typeface="Cambria Math"/>
                                <a:cs typeface="Times New Roman" panose="02020603050405020304" pitchFamily="18" charset="0"/>
                              </a:rPr>
                            </m:ctrlPr>
                          </m:accPr>
                          <m:e>
                            <m:sSub>
                              <m:sSubPr>
                                <m:ctrlPr>
                                  <a:rPr lang="en-US" altLang="ko-KR" sz="2600" i="1" smtClean="0">
                                    <a:latin typeface="Cambria Math"/>
                                    <a:cs typeface="Times New Roman" panose="02020603050405020304" pitchFamily="18" charset="0"/>
                                  </a:rPr>
                                </m:ctrlPr>
                              </m:sSubPr>
                              <m:e>
                                <m:r>
                                  <a:rPr lang="en-US" altLang="ko-KR" sz="2600" b="0" i="1" smtClean="0">
                                    <a:latin typeface="Cambria Math"/>
                                    <a:cs typeface="Times New Roman" panose="02020603050405020304" pitchFamily="18" charset="0"/>
                                  </a:rPr>
                                  <m:t>𝑟</m:t>
                                </m:r>
                              </m:e>
                              <m:sub>
                                <m:r>
                                  <a:rPr lang="en-US" altLang="ko-KR" sz="2600" b="0" i="1" smtClean="0">
                                    <a:latin typeface="Cambria Math"/>
                                    <a:cs typeface="Times New Roman" panose="02020603050405020304" pitchFamily="18" charset="0"/>
                                  </a:rPr>
                                  <m:t>1</m:t>
                                </m:r>
                              </m:sub>
                            </m:sSub>
                          </m:e>
                        </m:acc>
                        <m:r>
                          <a:rPr lang="en-US" altLang="ko-KR" sz="2600" i="1">
                            <a:latin typeface="Cambria Math"/>
                            <a:cs typeface="Times New Roman" panose="02020603050405020304" pitchFamily="18" charset="0"/>
                          </a:rPr>
                          <m:t>,</m:t>
                        </m:r>
                        <m:r>
                          <a:rPr lang="en-US" altLang="ko-KR" sz="2600" i="1">
                            <a:latin typeface="Cambria Math"/>
                            <a:ea typeface="Cambria Math"/>
                            <a:cs typeface="Times New Roman" panose="02020603050405020304" pitchFamily="18" charset="0"/>
                          </a:rPr>
                          <m:t>⋯,</m:t>
                        </m:r>
                        <m:acc>
                          <m:accPr>
                            <m:chr m:val="̅"/>
                            <m:ctrlPr>
                              <a:rPr lang="en-US" altLang="ko-KR" sz="2600" i="1" smtClean="0">
                                <a:latin typeface="Cambria Math"/>
                                <a:ea typeface="Cambria Math"/>
                                <a:cs typeface="Times New Roman" panose="02020603050405020304" pitchFamily="18" charset="0"/>
                              </a:rPr>
                            </m:ctrlPr>
                          </m:accPr>
                          <m:e>
                            <m:sSub>
                              <m:sSubPr>
                                <m:ctrlPr>
                                  <a:rPr lang="en-US" altLang="ko-KR" sz="2600" i="1" smtClean="0">
                                    <a:latin typeface="Cambria Math"/>
                                    <a:ea typeface="Cambria Math"/>
                                    <a:cs typeface="Times New Roman" panose="02020603050405020304" pitchFamily="18" charset="0"/>
                                  </a:rPr>
                                </m:ctrlPr>
                              </m:sSubPr>
                              <m:e>
                                <m:r>
                                  <a:rPr lang="en-US" altLang="ko-KR" sz="2600" b="0" i="1" smtClean="0">
                                    <a:latin typeface="Cambria Math"/>
                                    <a:ea typeface="Cambria Math"/>
                                    <a:cs typeface="Times New Roman" panose="02020603050405020304" pitchFamily="18" charset="0"/>
                                  </a:rPr>
                                  <m:t>𝑟</m:t>
                                </m:r>
                              </m:e>
                              <m:sub>
                                <m:r>
                                  <a:rPr lang="en-US" altLang="ko-KR" sz="2600" b="0" i="1" smtClean="0">
                                    <a:latin typeface="Cambria Math"/>
                                    <a:ea typeface="Cambria Math"/>
                                    <a:cs typeface="Times New Roman" panose="02020603050405020304" pitchFamily="18" charset="0"/>
                                  </a:rPr>
                                  <m:t>𝑛</m:t>
                                </m:r>
                              </m:sub>
                            </m:sSub>
                          </m:e>
                        </m:acc>
                        <m:r>
                          <a:rPr lang="en-US" altLang="ko-KR" sz="2600" i="1" smtClean="0">
                            <a:latin typeface="Cambria Math"/>
                            <a:ea typeface="Cambria Math"/>
                            <a:cs typeface="Times New Roman" panose="02020603050405020304" pitchFamily="18" charset="0"/>
                          </a:rPr>
                          <m:t> </m:t>
                        </m:r>
                      </m:e>
                    </m:d>
                  </m:oMath>
                </a14:m>
                <a:r>
                  <a:rPr lang="en-US" altLang="ko-KR" sz="2600" dirty="0" smtClean="0">
                    <a:latin typeface="Times New Roman" panose="02020603050405020304" pitchFamily="18" charset="0"/>
                    <a:cs typeface="Times New Roman" panose="02020603050405020304" pitchFamily="18" charset="0"/>
                  </a:rPr>
                  <a:t> to form a bootstrap sample </a:t>
                </a:r>
                <a14:m>
                  <m:oMath xmlns:m="http://schemas.openxmlformats.org/officeDocument/2006/math">
                    <m:d>
                      <m:dPr>
                        <m:begChr m:val="{"/>
                        <m:endChr m:val="}"/>
                        <m:ctrlPr>
                          <a:rPr lang="en-US" altLang="ko-KR" sz="2600" i="1" smtClean="0">
                            <a:latin typeface="Cambria Math"/>
                            <a:cs typeface="Times New Roman" panose="02020603050405020304" pitchFamily="18" charset="0"/>
                          </a:rPr>
                        </m:ctrlPr>
                      </m:dPr>
                      <m:e>
                        <m:sSubSup>
                          <m:sSubSupPr>
                            <m:ctrlPr>
                              <a:rPr lang="en-US" altLang="ko-KR" sz="2600" i="1" smtClean="0">
                                <a:latin typeface="Cambria Math"/>
                                <a:cs typeface="Times New Roman" panose="02020603050405020304" pitchFamily="18" charset="0"/>
                              </a:rPr>
                            </m:ctrlPr>
                          </m:sSubSupPr>
                          <m:e>
                            <m:r>
                              <a:rPr lang="en-US" altLang="ko-KR" sz="2600" b="0" i="1" smtClean="0">
                                <a:latin typeface="Cambria Math"/>
                                <a:cs typeface="Times New Roman" panose="02020603050405020304" pitchFamily="18" charset="0"/>
                              </a:rPr>
                              <m:t>𝑟</m:t>
                            </m:r>
                          </m:e>
                          <m:sub>
                            <m:r>
                              <a:rPr lang="en-US" altLang="ko-KR" sz="2600" b="0" i="1" smtClean="0">
                                <a:latin typeface="Cambria Math"/>
                                <a:cs typeface="Times New Roman" panose="02020603050405020304" pitchFamily="18" charset="0"/>
                              </a:rPr>
                              <m:t>1</m:t>
                            </m:r>
                          </m:sub>
                          <m:sup>
                            <m:r>
                              <a:rPr lang="en-US" altLang="ko-KR" sz="2600" b="0" i="1" smtClean="0">
                                <a:latin typeface="Cambria Math"/>
                                <a:cs typeface="Times New Roman" panose="02020603050405020304" pitchFamily="18" charset="0"/>
                              </a:rPr>
                              <m:t>𝑚</m:t>
                            </m:r>
                          </m:sup>
                        </m:sSubSup>
                        <m:r>
                          <a:rPr lang="en-US" altLang="ko-KR" sz="2600" b="0" i="1" smtClean="0">
                            <a:latin typeface="Cambria Math"/>
                            <a:cs typeface="Times New Roman" panose="02020603050405020304" pitchFamily="18" charset="0"/>
                          </a:rPr>
                          <m:t>,</m:t>
                        </m:r>
                        <m:r>
                          <a:rPr lang="en-US" altLang="ko-KR" sz="2600" b="0" i="1" smtClean="0">
                            <a:latin typeface="Cambria Math"/>
                            <a:ea typeface="Cambria Math"/>
                            <a:cs typeface="Times New Roman" panose="02020603050405020304" pitchFamily="18" charset="0"/>
                          </a:rPr>
                          <m:t>⋯,</m:t>
                        </m:r>
                        <m:sSubSup>
                          <m:sSubSupPr>
                            <m:ctrlPr>
                              <a:rPr lang="en-US" altLang="ko-KR" sz="2600" b="0" i="1" smtClean="0">
                                <a:latin typeface="Cambria Math"/>
                                <a:ea typeface="Cambria Math"/>
                                <a:cs typeface="Times New Roman" panose="02020603050405020304" pitchFamily="18" charset="0"/>
                              </a:rPr>
                            </m:ctrlPr>
                          </m:sSubSupPr>
                          <m:e>
                            <m:r>
                              <a:rPr lang="en-US" altLang="ko-KR" sz="2600" b="0" i="1" smtClean="0">
                                <a:latin typeface="Cambria Math"/>
                                <a:ea typeface="Cambria Math"/>
                                <a:cs typeface="Times New Roman" panose="02020603050405020304" pitchFamily="18" charset="0"/>
                              </a:rPr>
                              <m:t>𝑟</m:t>
                            </m:r>
                          </m:e>
                          <m:sub>
                            <m:r>
                              <a:rPr lang="en-US" altLang="ko-KR" sz="2600" b="0" i="1" smtClean="0">
                                <a:latin typeface="Cambria Math"/>
                                <a:ea typeface="Cambria Math"/>
                                <a:cs typeface="Times New Roman" panose="02020603050405020304" pitchFamily="18" charset="0"/>
                              </a:rPr>
                              <m:t>𝑛</m:t>
                            </m:r>
                          </m:sub>
                          <m:sup>
                            <m:r>
                              <a:rPr lang="en-US" altLang="ko-KR" sz="2600" b="0" i="1" smtClean="0">
                                <a:latin typeface="Cambria Math"/>
                                <a:ea typeface="Cambria Math"/>
                                <a:cs typeface="Times New Roman" panose="02020603050405020304" pitchFamily="18" charset="0"/>
                              </a:rPr>
                              <m:t>𝑚</m:t>
                            </m:r>
                          </m:sup>
                        </m:sSubSup>
                      </m:e>
                    </m:d>
                  </m:oMath>
                </a14:m>
                <a:r>
                  <a:rPr lang="en-US" altLang="ko-KR" sz="2600" dirty="0" smtClean="0">
                    <a:latin typeface="Times New Roman" panose="02020603050405020304" pitchFamily="18" charset="0"/>
                    <a:cs typeface="Times New Roman" panose="02020603050405020304" pitchFamily="18" charset="0"/>
                  </a:rPr>
                  <a:t>.</a:t>
                </a:r>
              </a:p>
              <a:p>
                <a:pPr algn="just"/>
                <a:endParaRPr lang="en-US" altLang="ko-KR" sz="2600" dirty="0" smtClean="0">
                  <a:latin typeface="Times New Roman" panose="02020603050405020304" pitchFamily="18" charset="0"/>
                  <a:cs typeface="Times New Roman" panose="02020603050405020304" pitchFamily="18" charset="0"/>
                </a:endParaRPr>
              </a:p>
              <a:p>
                <a:pPr algn="just"/>
                <a:r>
                  <a:rPr lang="en-US" altLang="ko-KR" sz="2600" dirty="0" smtClean="0">
                    <a:latin typeface="Times New Roman" panose="02020603050405020304" pitchFamily="18" charset="0"/>
                    <a:cs typeface="Times New Roman" panose="02020603050405020304" pitchFamily="18" charset="0"/>
                  </a:rPr>
                  <a:t>(4) Create bootstrap sample points</a:t>
                </a:r>
              </a:p>
              <a:p>
                <a:pPr algn="just"/>
                <a:endParaRPr lang="en-US" altLang="ko-KR" sz="2600"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Sup>
                      <m:sSubSupPr>
                        <m:ctrlPr>
                          <a:rPr lang="en-US" altLang="ko-KR" sz="2600" i="1" smtClean="0">
                            <a:latin typeface="Cambria Math"/>
                            <a:cs typeface="Times New Roman" pitchFamily="18" charset="0"/>
                          </a:rPr>
                        </m:ctrlPr>
                      </m:sSubSupPr>
                      <m:e>
                        <m:r>
                          <a:rPr lang="en-US" altLang="ko-KR" sz="2600" b="0" i="1" smtClean="0">
                            <a:latin typeface="Cambria Math"/>
                            <a:cs typeface="Times New Roman" pitchFamily="18" charset="0"/>
                          </a:rPr>
                          <m:t>𝑦</m:t>
                        </m:r>
                      </m:e>
                      <m:sub>
                        <m:r>
                          <a:rPr lang="en-US" altLang="ko-KR" sz="2600" b="0" i="1" smtClean="0">
                            <a:latin typeface="Cambria Math"/>
                            <a:cs typeface="Times New Roman" pitchFamily="18" charset="0"/>
                          </a:rPr>
                          <m:t>𝑗</m:t>
                        </m:r>
                      </m:sub>
                      <m:sup>
                        <m:r>
                          <a:rPr lang="en-US" altLang="ko-KR" sz="2600" b="0" i="1" smtClean="0">
                            <a:latin typeface="Cambria Math"/>
                            <a:cs typeface="Times New Roman" pitchFamily="18" charset="0"/>
                          </a:rPr>
                          <m:t>𝑚</m:t>
                        </m:r>
                      </m:sup>
                    </m:sSubSup>
                    <m:r>
                      <a:rPr lang="en-US" altLang="ko-KR" sz="2600" i="1">
                        <a:latin typeface="Cambria Math"/>
                        <a:cs typeface="Times New Roman" pitchFamily="18" charset="0"/>
                      </a:rPr>
                      <m:t>=</m:t>
                    </m:r>
                    <m:r>
                      <a:rPr lang="en-US" altLang="ko-KR" sz="2600" i="1">
                        <a:latin typeface="Cambria Math"/>
                        <a:cs typeface="Times New Roman" pitchFamily="18" charset="0"/>
                      </a:rPr>
                      <m:t>𝑓</m:t>
                    </m:r>
                    <m:d>
                      <m:dPr>
                        <m:ctrlPr>
                          <a:rPr lang="en-US" altLang="ko-KR" sz="2600" i="1">
                            <a:latin typeface="Cambria Math"/>
                            <a:cs typeface="Times New Roman" pitchFamily="18" charset="0"/>
                          </a:rPr>
                        </m:ctrlPr>
                      </m:dPr>
                      <m:e>
                        <m:sSub>
                          <m:sSubPr>
                            <m:ctrlPr>
                              <a:rPr lang="en-US" altLang="ko-KR" sz="2600" i="1">
                                <a:latin typeface="Cambria Math"/>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sSup>
                          <m:sSupPr>
                            <m:ctrlPr>
                              <a:rPr lang="en-US" altLang="ko-KR" sz="2600" i="1" smtClean="0">
                                <a:latin typeface="Cambria Math"/>
                                <a:cs typeface="Times New Roman" pitchFamily="18" charset="0"/>
                              </a:rPr>
                            </m:ctrlPr>
                          </m:sSupPr>
                          <m:e>
                            <m:acc>
                              <m:accPr>
                                <m:chr m:val="̂"/>
                                <m:ctrlPr>
                                  <a:rPr lang="en-US" altLang="ko-KR" sz="2600" i="1" smtClean="0">
                                    <a:latin typeface="Cambria Math"/>
                                    <a:cs typeface="Times New Roman" pitchFamily="18" charset="0"/>
                                  </a:rPr>
                                </m:ctrlPr>
                              </m:accPr>
                              <m:e>
                                <m:r>
                                  <a:rPr lang="ko-KR" altLang="en-US" sz="2600" i="1" smtClean="0">
                                    <a:latin typeface="Cambria Math"/>
                                    <a:cs typeface="Times New Roman" pitchFamily="18" charset="0"/>
                                  </a:rPr>
                                  <m:t>𝜃</m:t>
                                </m:r>
                              </m:e>
                            </m:acc>
                          </m:e>
                          <m:sup>
                            <m:r>
                              <a:rPr lang="en-US" altLang="ko-KR" sz="2600" b="0" i="1" smtClean="0">
                                <a:latin typeface="Cambria Math"/>
                                <a:cs typeface="Times New Roman" pitchFamily="18" charset="0"/>
                              </a:rPr>
                              <m:t>0</m:t>
                            </m:r>
                          </m:sup>
                        </m:sSup>
                        <m:r>
                          <a:rPr lang="en-US" altLang="ko-KR" sz="2600" i="1" smtClean="0">
                            <a:latin typeface="Cambria Math"/>
                            <a:cs typeface="Times New Roman" pitchFamily="18" charset="0"/>
                          </a:rPr>
                          <m:t> </m:t>
                        </m:r>
                      </m:e>
                    </m:d>
                    <m:r>
                      <a:rPr lang="en-US" altLang="ko-KR" sz="2600" i="1">
                        <a:latin typeface="Cambria Math"/>
                        <a:cs typeface="Times New Roman" pitchFamily="18" charset="0"/>
                      </a:rPr>
                      <m:t>+</m:t>
                    </m:r>
                    <m:sSubSup>
                      <m:sSubSupPr>
                        <m:ctrlPr>
                          <a:rPr lang="en-US" altLang="ko-KR" sz="2600" i="1" smtClean="0">
                            <a:latin typeface="Cambria Math"/>
                            <a:cs typeface="Times New Roman" pitchFamily="18" charset="0"/>
                          </a:rPr>
                        </m:ctrlPr>
                      </m:sSubSupPr>
                      <m:e>
                        <m:r>
                          <a:rPr lang="en-US" altLang="ko-KR" sz="2600" b="0" i="1" smtClean="0">
                            <a:latin typeface="Cambria Math"/>
                            <a:cs typeface="Times New Roman" pitchFamily="18" charset="0"/>
                          </a:rPr>
                          <m:t>𝑟</m:t>
                        </m:r>
                      </m:e>
                      <m:sub>
                        <m:r>
                          <a:rPr lang="en-US" altLang="ko-KR" sz="2600" b="0" i="1" smtClean="0">
                            <a:latin typeface="Cambria Math"/>
                            <a:cs typeface="Times New Roman" pitchFamily="18" charset="0"/>
                          </a:rPr>
                          <m:t>𝑗</m:t>
                        </m:r>
                      </m:sub>
                      <m:sup>
                        <m:r>
                          <a:rPr lang="en-US" altLang="ko-KR" sz="2600" b="0" i="1" smtClean="0">
                            <a:latin typeface="Cambria Math"/>
                            <a:cs typeface="Times New Roman" pitchFamily="18" charset="0"/>
                          </a:rPr>
                          <m:t>𝑚</m:t>
                        </m:r>
                      </m:sup>
                    </m:sSubSup>
                  </m:oMath>
                </a14:m>
                <a:r>
                  <a:rPr lang="en-US" altLang="ko-KR" sz="2600"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US" altLang="ko-KR" sz="2600" i="1">
                        <a:latin typeface="Cambria Math"/>
                        <a:cs typeface="Times New Roman" panose="02020603050405020304" pitchFamily="18" charset="0"/>
                      </a:rPr>
                      <m:t>𝑗</m:t>
                    </m:r>
                    <m:r>
                      <a:rPr lang="en-US" altLang="ko-KR" sz="2600" i="1">
                        <a:latin typeface="Cambria Math"/>
                        <a:cs typeface="Times New Roman" panose="02020603050405020304" pitchFamily="18" charset="0"/>
                      </a:rPr>
                      <m:t>=1,⋯,</m:t>
                    </m:r>
                    <m:r>
                      <a:rPr lang="en-US" altLang="ko-KR" sz="2600" i="1">
                        <a:latin typeface="Cambria Math"/>
                        <a:ea typeface="Cambria Math"/>
                        <a:cs typeface="Times New Roman" panose="02020603050405020304" pitchFamily="18" charset="0"/>
                      </a:rPr>
                      <m:t>𝑛</m:t>
                    </m:r>
                    <m:r>
                      <a:rPr lang="en-US" altLang="ko-KR" sz="2600" i="1">
                        <a:latin typeface="Cambria Math"/>
                        <a:ea typeface="Cambria Math"/>
                        <a:cs typeface="Times New Roman" panose="02020603050405020304" pitchFamily="18" charset="0"/>
                      </a:rPr>
                      <m:t>.</m:t>
                    </m:r>
                  </m:oMath>
                </a14:m>
                <a:endParaRPr lang="en-US" altLang="ko-KR" sz="2600" dirty="0" smtClean="0">
                  <a:latin typeface="Times New Roman" panose="02020603050405020304" pitchFamily="18" charset="0"/>
                  <a:cs typeface="Times New Roman" panose="02020603050405020304" pitchFamily="18" charset="0"/>
                </a:endParaRPr>
              </a:p>
              <a:p>
                <a:pPr algn="ctr"/>
                <a:endParaRPr lang="en-US" altLang="ko-KR" sz="2600" dirty="0">
                  <a:latin typeface="Times New Roman" panose="02020603050405020304" pitchFamily="18" charset="0"/>
                  <a:cs typeface="Times New Roman" panose="02020603050405020304" pitchFamily="18" charset="0"/>
                </a:endParaRPr>
              </a:p>
              <a:p>
                <a:r>
                  <a:rPr lang="en-US" altLang="ko-KR" sz="2600" dirty="0" smtClean="0">
                    <a:latin typeface="Times New Roman" panose="02020603050405020304" pitchFamily="18" charset="0"/>
                    <a:cs typeface="Times New Roman" panose="02020603050405020304" pitchFamily="18" charset="0"/>
                  </a:rPr>
                  <a:t>(5) Obtain a new estimate </a:t>
                </a:r>
                <a14:m>
                  <m:oMath xmlns:m="http://schemas.openxmlformats.org/officeDocument/2006/math">
                    <m:sSup>
                      <m:sSupPr>
                        <m:ctrlPr>
                          <a:rPr lang="en-US" altLang="ko-KR" sz="2600" i="1">
                            <a:latin typeface="Cambria Math"/>
                          </a:rPr>
                        </m:ctrlPr>
                      </m:sSupPr>
                      <m:e>
                        <m:acc>
                          <m:accPr>
                            <m:chr m:val="̂"/>
                            <m:ctrlPr>
                              <a:rPr lang="en-US" altLang="ko-KR" sz="2600" i="1">
                                <a:latin typeface="Cambria Math"/>
                              </a:rPr>
                            </m:ctrlPr>
                          </m:accPr>
                          <m:e>
                            <m:r>
                              <a:rPr lang="ko-KR" altLang="en-US" sz="2600" i="1">
                                <a:latin typeface="Cambria Math"/>
                              </a:rPr>
                              <m:t>𝜃</m:t>
                            </m:r>
                          </m:e>
                        </m:acc>
                      </m:e>
                      <m:sup>
                        <m:r>
                          <a:rPr lang="en-US" altLang="ko-KR" sz="2600" i="1">
                            <a:latin typeface="Cambria Math"/>
                          </a:rPr>
                          <m:t>𝑚</m:t>
                        </m:r>
                        <m:r>
                          <a:rPr lang="en-US" altLang="ko-KR" sz="2600" i="1">
                            <a:latin typeface="Cambria Math"/>
                          </a:rPr>
                          <m:t>+1</m:t>
                        </m:r>
                      </m:sup>
                    </m:sSup>
                    <m:r>
                      <a:rPr lang="en-US" altLang="ko-KR" sz="2600" i="1">
                        <a:latin typeface="Cambria Math"/>
                      </a:rPr>
                      <m:t>=(</m:t>
                    </m:r>
                    <m:sSup>
                      <m:sSupPr>
                        <m:ctrlPr>
                          <a:rPr lang="en-US" altLang="ko-KR" sz="2600" i="1">
                            <a:latin typeface="Cambria Math"/>
                          </a:rPr>
                        </m:ctrlPr>
                      </m:sSupPr>
                      <m:e>
                        <m:acc>
                          <m:accPr>
                            <m:chr m:val="̂"/>
                            <m:ctrlPr>
                              <a:rPr lang="en-US" altLang="ko-KR" sz="2600" i="1">
                                <a:latin typeface="Cambria Math"/>
                              </a:rPr>
                            </m:ctrlPr>
                          </m:accPr>
                          <m:e>
                            <m:r>
                              <a:rPr lang="en-US" altLang="ko-KR" sz="2600" i="1">
                                <a:latin typeface="Cambria Math"/>
                              </a:rPr>
                              <m:t>𝐾</m:t>
                            </m:r>
                          </m:e>
                        </m:acc>
                      </m:e>
                      <m:sup>
                        <m:r>
                          <a:rPr lang="en-US" altLang="ko-KR" sz="2600" i="1">
                            <a:latin typeface="Cambria Math"/>
                          </a:rPr>
                          <m:t>𝑚</m:t>
                        </m:r>
                        <m:r>
                          <a:rPr lang="en-US" altLang="ko-KR" sz="2600" i="1">
                            <a:latin typeface="Cambria Math"/>
                          </a:rPr>
                          <m:t>+1</m:t>
                        </m:r>
                      </m:sup>
                    </m:sSup>
                    <m:r>
                      <a:rPr lang="en-US" altLang="ko-KR" sz="2600" i="1">
                        <a:latin typeface="Cambria Math"/>
                      </a:rPr>
                      <m:t>,</m:t>
                    </m:r>
                    <m:sSup>
                      <m:sSupPr>
                        <m:ctrlPr>
                          <a:rPr lang="en-US" altLang="ko-KR" sz="2600" i="1">
                            <a:latin typeface="Cambria Math"/>
                          </a:rPr>
                        </m:ctrlPr>
                      </m:sSupPr>
                      <m:e>
                        <m:acc>
                          <m:accPr>
                            <m:chr m:val="̂"/>
                            <m:ctrlPr>
                              <a:rPr lang="en-US" altLang="ko-KR" sz="2600" i="1">
                                <a:latin typeface="Cambria Math"/>
                              </a:rPr>
                            </m:ctrlPr>
                          </m:accPr>
                          <m:e>
                            <m:r>
                              <a:rPr lang="en-US" altLang="ko-KR" sz="2600" i="1">
                                <a:latin typeface="Cambria Math"/>
                              </a:rPr>
                              <m:t>𝑟</m:t>
                            </m:r>
                          </m:e>
                        </m:acc>
                      </m:e>
                      <m:sup>
                        <m:r>
                          <a:rPr lang="en-US" altLang="ko-KR" sz="2600" i="1">
                            <a:latin typeface="Cambria Math"/>
                          </a:rPr>
                          <m:t>𝑚</m:t>
                        </m:r>
                        <m:r>
                          <a:rPr lang="en-US" altLang="ko-KR" sz="2600" i="1">
                            <a:latin typeface="Cambria Math"/>
                          </a:rPr>
                          <m:t>+1</m:t>
                        </m:r>
                      </m:sup>
                    </m:sSup>
                    <m:r>
                      <a:rPr lang="en-US" altLang="ko-KR" sz="2600" i="1">
                        <a:latin typeface="Cambria Math"/>
                      </a:rPr>
                      <m:t>,</m:t>
                    </m:r>
                    <m:sSup>
                      <m:sSupPr>
                        <m:ctrlPr>
                          <a:rPr lang="en-US" altLang="ko-KR" sz="2600" i="1">
                            <a:latin typeface="Cambria Math"/>
                          </a:rPr>
                        </m:ctrlPr>
                      </m:sSupPr>
                      <m:e>
                        <m:acc>
                          <m:accPr>
                            <m:chr m:val="̂"/>
                            <m:ctrlPr>
                              <a:rPr lang="en-US" altLang="ko-KR" sz="2600" i="1">
                                <a:latin typeface="Cambria Math"/>
                              </a:rPr>
                            </m:ctrlPr>
                          </m:accPr>
                          <m:e>
                            <m:sSub>
                              <m:sSubPr>
                                <m:ctrlPr>
                                  <a:rPr lang="en-US" altLang="ko-KR" sz="2600" i="1">
                                    <a:latin typeface="Cambria Math"/>
                                  </a:rPr>
                                </m:ctrlPr>
                              </m:sSubPr>
                              <m:e>
                                <m:r>
                                  <a:rPr lang="en-US" altLang="ko-KR" sz="2600" i="1">
                                    <a:latin typeface="Cambria Math"/>
                                  </a:rPr>
                                  <m:t>𝑥</m:t>
                                </m:r>
                              </m:e>
                              <m:sub>
                                <m:r>
                                  <a:rPr lang="en-US" altLang="ko-KR" sz="2600" i="1">
                                    <a:latin typeface="Cambria Math"/>
                                  </a:rPr>
                                  <m:t>0</m:t>
                                </m:r>
                              </m:sub>
                            </m:sSub>
                          </m:e>
                        </m:acc>
                      </m:e>
                      <m:sup>
                        <m:r>
                          <a:rPr lang="en-US" altLang="ko-KR" sz="2600" i="1">
                            <a:latin typeface="Cambria Math"/>
                          </a:rPr>
                          <m:t>𝑚</m:t>
                        </m:r>
                        <m:r>
                          <a:rPr lang="en-US" altLang="ko-KR" sz="2600" i="1">
                            <a:latin typeface="Cambria Math"/>
                          </a:rPr>
                          <m:t>+1</m:t>
                        </m:r>
                      </m:sup>
                    </m:sSup>
                    <m:r>
                      <a:rPr lang="en-US" altLang="ko-KR" sz="2600" i="1">
                        <a:latin typeface="Cambria Math"/>
                      </a:rPr>
                      <m:t>)</m:t>
                    </m:r>
                  </m:oMath>
                </a14:m>
                <a:r>
                  <a:rPr lang="en-US" altLang="ko-KR" sz="2600" dirty="0" smtClean="0">
                    <a:latin typeface="Times New Roman" panose="02020603050405020304" pitchFamily="18" charset="0"/>
                    <a:cs typeface="Times New Roman" panose="02020603050405020304" pitchFamily="18" charset="0"/>
                  </a:rPr>
                  <a:t> from the bootstrap sample </a:t>
                </a:r>
                <a14:m>
                  <m:oMath xmlns:m="http://schemas.openxmlformats.org/officeDocument/2006/math">
                    <m:d>
                      <m:dPr>
                        <m:begChr m:val="{"/>
                        <m:endChr m:val="}"/>
                        <m:ctrlPr>
                          <a:rPr lang="en-US" altLang="ko-KR" sz="2600" i="1">
                            <a:latin typeface="Cambria Math"/>
                          </a:rPr>
                        </m:ctrlPr>
                      </m:dPr>
                      <m:e>
                        <m:sSubSup>
                          <m:sSubSupPr>
                            <m:ctrlPr>
                              <a:rPr lang="en-US" altLang="ko-KR" sz="2600" i="1">
                                <a:latin typeface="Cambria Math"/>
                              </a:rPr>
                            </m:ctrlPr>
                          </m:sSubSupPr>
                          <m:e>
                            <m:r>
                              <a:rPr lang="en-US" altLang="ko-KR" sz="2600" i="1">
                                <a:latin typeface="Cambria Math"/>
                              </a:rPr>
                              <m:t>𝑦</m:t>
                            </m:r>
                          </m:e>
                          <m:sub>
                            <m:r>
                              <a:rPr lang="en-US" altLang="ko-KR" sz="2600" i="1">
                                <a:latin typeface="Cambria Math"/>
                              </a:rPr>
                              <m:t>𝑗</m:t>
                            </m:r>
                          </m:sub>
                          <m:sup>
                            <m:r>
                              <a:rPr lang="en-US" altLang="ko-KR" sz="2600" i="1">
                                <a:latin typeface="Cambria Math"/>
                              </a:rPr>
                              <m:t>𝑚</m:t>
                            </m:r>
                          </m:sup>
                        </m:sSubSup>
                      </m:e>
                    </m:d>
                  </m:oMath>
                </a14:m>
                <a:r>
                  <a:rPr lang="en-US" altLang="ko-KR" sz="2600" dirty="0" smtClean="0">
                    <a:latin typeface="Times New Roman" panose="02020603050405020304" pitchFamily="18" charset="0"/>
                    <a:cs typeface="Times New Roman" panose="02020603050405020304" pitchFamily="18" charset="0"/>
                  </a:rPr>
                  <a:t> using OLS. Add </a:t>
                </a:r>
                <a14:m>
                  <m:oMath xmlns:m="http://schemas.openxmlformats.org/officeDocument/2006/math">
                    <m:sSup>
                      <m:sSupPr>
                        <m:ctrlPr>
                          <a:rPr lang="en-US" altLang="ko-KR" sz="2600" i="1">
                            <a:latin typeface="Cambria Math"/>
                          </a:rPr>
                        </m:ctrlPr>
                      </m:sSupPr>
                      <m:e>
                        <m:acc>
                          <m:accPr>
                            <m:chr m:val="̂"/>
                            <m:ctrlPr>
                              <a:rPr lang="en-US" altLang="ko-KR" sz="2600" i="1">
                                <a:latin typeface="Cambria Math"/>
                              </a:rPr>
                            </m:ctrlPr>
                          </m:accPr>
                          <m:e>
                            <m:r>
                              <a:rPr lang="ko-KR" altLang="en-US" sz="2600" i="1">
                                <a:latin typeface="Cambria Math"/>
                              </a:rPr>
                              <m:t>𝜃</m:t>
                            </m:r>
                          </m:e>
                        </m:acc>
                      </m:e>
                      <m:sup>
                        <m:r>
                          <a:rPr lang="en-US" altLang="ko-KR" sz="2600" i="1">
                            <a:latin typeface="Cambria Math"/>
                          </a:rPr>
                          <m:t>𝑚</m:t>
                        </m:r>
                        <m:r>
                          <a:rPr lang="en-US" altLang="ko-KR" sz="2600" i="1">
                            <a:latin typeface="Cambria Math"/>
                          </a:rPr>
                          <m:t>+1</m:t>
                        </m:r>
                      </m:sup>
                    </m:sSup>
                  </m:oMath>
                </a14:m>
                <a:r>
                  <a:rPr lang="en-US" altLang="ko-KR" sz="2600" dirty="0" smtClean="0">
                    <a:latin typeface="Times New Roman" panose="02020603050405020304" pitchFamily="18" charset="0"/>
                    <a:cs typeface="Times New Roman" panose="02020603050405020304" pitchFamily="18" charset="0"/>
                  </a:rPr>
                  <a:t> into the vector </a:t>
                </a:r>
                <a:r>
                  <a:rPr lang="el-GR" altLang="ko-KR" sz="2600" dirty="0" smtClean="0">
                    <a:latin typeface="Times New Roman" panose="02020603050405020304" pitchFamily="18" charset="0"/>
                    <a:cs typeface="Times New Roman" panose="02020603050405020304" pitchFamily="18" charset="0"/>
                  </a:rPr>
                  <a:t>Θ</a:t>
                </a:r>
                <a:r>
                  <a:rPr lang="en-US" altLang="ko-KR" sz="2600" dirty="0" smtClean="0">
                    <a:latin typeface="Times New Roman" panose="02020603050405020304" pitchFamily="18" charset="0"/>
                    <a:cs typeface="Times New Roman" panose="02020603050405020304" pitchFamily="18" charset="0"/>
                  </a:rPr>
                  <a:t>, where </a:t>
                </a:r>
                <a:r>
                  <a:rPr lang="el-GR" altLang="ko-KR" sz="2600" dirty="0" smtClean="0">
                    <a:latin typeface="Times New Roman" panose="02020603050405020304" pitchFamily="18" charset="0"/>
                    <a:cs typeface="Times New Roman" panose="02020603050405020304" pitchFamily="18" charset="0"/>
                  </a:rPr>
                  <a:t>Θ</a:t>
                </a:r>
                <a:r>
                  <a:rPr lang="en-US" altLang="ko-KR" sz="2600" dirty="0" smtClean="0">
                    <a:latin typeface="Times New Roman" panose="02020603050405020304" pitchFamily="18" charset="0"/>
                    <a:cs typeface="Times New Roman" panose="02020603050405020304" pitchFamily="18" charset="0"/>
                  </a:rPr>
                  <a:t> is a vector of length </a:t>
                </a:r>
                <a14:m>
                  <m:oMath xmlns:m="http://schemas.openxmlformats.org/officeDocument/2006/math">
                    <m:r>
                      <a:rPr lang="en-US" altLang="ko-KR" sz="2600" b="0" i="1" smtClean="0">
                        <a:latin typeface="Cambria Math"/>
                        <a:cs typeface="Times New Roman" panose="02020603050405020304" pitchFamily="18" charset="0"/>
                      </a:rPr>
                      <m:t>𝑀</m:t>
                    </m:r>
                  </m:oMath>
                </a14:m>
                <a:r>
                  <a:rPr lang="en-US" altLang="ko-KR" sz="2600" dirty="0" smtClean="0">
                    <a:latin typeface="Times New Roman" panose="02020603050405020304" pitchFamily="18" charset="0"/>
                    <a:cs typeface="Times New Roman" panose="02020603050405020304" pitchFamily="18" charset="0"/>
                  </a:rPr>
                  <a:t> which stores the bootstrap estimates.</a:t>
                </a:r>
              </a:p>
              <a:p>
                <a:endParaRPr lang="en-US" altLang="ko-KR" sz="2600" dirty="0">
                  <a:latin typeface="Times New Roman" panose="02020603050405020304" pitchFamily="18" charset="0"/>
                  <a:cs typeface="Times New Roman" panose="02020603050405020304" pitchFamily="18" charset="0"/>
                </a:endParaRPr>
              </a:p>
              <a:p>
                <a:r>
                  <a:rPr lang="en-US" altLang="ko-KR" sz="2600" dirty="0" smtClean="0">
                    <a:latin typeface="Times New Roman" panose="02020603050405020304" pitchFamily="18" charset="0"/>
                    <a:cs typeface="Times New Roman" panose="02020603050405020304" pitchFamily="18" charset="0"/>
                  </a:rPr>
                  <a:t>(6) Set </a:t>
                </a:r>
                <a14:m>
                  <m:oMath xmlns:m="http://schemas.openxmlformats.org/officeDocument/2006/math">
                    <m:r>
                      <a:rPr lang="en-US" altLang="ko-KR" sz="2600" b="0" i="1" smtClean="0">
                        <a:latin typeface="Cambria Math"/>
                        <a:cs typeface="Times New Roman" panose="02020603050405020304" pitchFamily="18" charset="0"/>
                      </a:rPr>
                      <m:t>𝑚</m:t>
                    </m:r>
                    <m:r>
                      <a:rPr lang="en-US" altLang="ko-KR" sz="2600" b="0" i="1" smtClean="0">
                        <a:latin typeface="Cambria Math"/>
                        <a:cs typeface="Times New Roman" panose="02020603050405020304" pitchFamily="18" charset="0"/>
                      </a:rPr>
                      <m:t>=</m:t>
                    </m:r>
                    <m:r>
                      <a:rPr lang="en-US" altLang="ko-KR" sz="2600" b="0" i="1" smtClean="0">
                        <a:latin typeface="Cambria Math"/>
                        <a:cs typeface="Times New Roman" panose="02020603050405020304" pitchFamily="18" charset="0"/>
                      </a:rPr>
                      <m:t>𝑚</m:t>
                    </m:r>
                    <m:r>
                      <a:rPr lang="en-US" altLang="ko-KR" sz="2600" b="0" i="1" smtClean="0">
                        <a:latin typeface="Cambria Math"/>
                        <a:cs typeface="Times New Roman" panose="02020603050405020304" pitchFamily="18" charset="0"/>
                      </a:rPr>
                      <m:t>+1</m:t>
                    </m:r>
                  </m:oMath>
                </a14:m>
                <a:r>
                  <a:rPr lang="en-US" altLang="ko-KR" sz="2600" dirty="0" smtClean="0">
                    <a:latin typeface="Times New Roman" panose="02020603050405020304" pitchFamily="18" charset="0"/>
                    <a:cs typeface="Times New Roman" panose="02020603050405020304" pitchFamily="18" charset="0"/>
                  </a:rPr>
                  <a:t> and repeat steps 3-5.</a:t>
                </a:r>
              </a:p>
              <a:p>
                <a:endParaRPr lang="en-US" altLang="ko-KR" sz="2600" dirty="0">
                  <a:latin typeface="Times New Roman" panose="02020603050405020304" pitchFamily="18" charset="0"/>
                  <a:cs typeface="Times New Roman" panose="02020603050405020304" pitchFamily="18" charset="0"/>
                </a:endParaRPr>
              </a:p>
              <a:p>
                <a:r>
                  <a:rPr lang="en-US" altLang="ko-KR" sz="2600" dirty="0" smtClean="0">
                    <a:latin typeface="Times New Roman" panose="02020603050405020304" pitchFamily="18" charset="0"/>
                    <a:cs typeface="Times New Roman" panose="02020603050405020304" pitchFamily="18" charset="0"/>
                  </a:rPr>
                  <a:t>(7) Carry out the above iterative process </a:t>
                </a:r>
                <a14:m>
                  <m:oMath xmlns:m="http://schemas.openxmlformats.org/officeDocument/2006/math">
                    <m:r>
                      <a:rPr lang="en-US" altLang="ko-KR" sz="2600" i="1">
                        <a:latin typeface="Cambria Math"/>
                        <a:cs typeface="Times New Roman" panose="02020603050405020304" pitchFamily="18" charset="0"/>
                      </a:rPr>
                      <m:t>𝑀</m:t>
                    </m:r>
                  </m:oMath>
                </a14:m>
                <a:r>
                  <a:rPr lang="en-US" altLang="ko-KR" sz="2600" dirty="0">
                    <a:latin typeface="Times New Roman" panose="02020603050405020304" pitchFamily="18" charset="0"/>
                    <a:cs typeface="Times New Roman" panose="02020603050405020304" pitchFamily="18" charset="0"/>
                  </a:rPr>
                  <a:t> </a:t>
                </a:r>
                <a:r>
                  <a:rPr lang="en-US" altLang="ko-KR" sz="2600" dirty="0" smtClean="0">
                    <a:latin typeface="Times New Roman" panose="02020603050405020304" pitchFamily="18" charset="0"/>
                    <a:cs typeface="Times New Roman" panose="02020603050405020304" pitchFamily="18" charset="0"/>
                  </a:rPr>
                  <a:t>times where </a:t>
                </a:r>
                <a14:m>
                  <m:oMath xmlns:m="http://schemas.openxmlformats.org/officeDocument/2006/math">
                    <m:r>
                      <a:rPr lang="en-US" altLang="ko-KR" sz="2600" i="1">
                        <a:latin typeface="Cambria Math"/>
                        <a:cs typeface="Times New Roman" panose="02020603050405020304" pitchFamily="18" charset="0"/>
                      </a:rPr>
                      <m:t>𝑀</m:t>
                    </m:r>
                  </m:oMath>
                </a14:m>
                <a:r>
                  <a:rPr lang="en-US" altLang="ko-KR" sz="2600" dirty="0" smtClean="0">
                    <a:latin typeface="Times New Roman" panose="02020603050405020304" pitchFamily="18" charset="0"/>
                    <a:cs typeface="Times New Roman" panose="02020603050405020304" pitchFamily="18" charset="0"/>
                  </a:rPr>
                  <a:t> is large (e.g.,</a:t>
                </a:r>
                <a:r>
                  <a:rPr lang="en-US" altLang="ko-KR" sz="2600" dirty="0">
                    <a:cs typeface="Times New Roman" panose="02020603050405020304" pitchFamily="18" charset="0"/>
                  </a:rPr>
                  <a:t> </a:t>
                </a:r>
                <a14:m>
                  <m:oMath xmlns:m="http://schemas.openxmlformats.org/officeDocument/2006/math">
                    <m:r>
                      <a:rPr lang="en-US" altLang="ko-KR" sz="2600" i="1">
                        <a:latin typeface="Cambria Math"/>
                        <a:cs typeface="Times New Roman" panose="02020603050405020304" pitchFamily="18" charset="0"/>
                      </a:rPr>
                      <m:t>𝑀</m:t>
                    </m:r>
                    <m:r>
                      <a:rPr lang="en-US" altLang="ko-KR" sz="2600" b="0" i="1" smtClean="0">
                        <a:latin typeface="Cambria Math"/>
                        <a:cs typeface="Times New Roman" panose="02020603050405020304" pitchFamily="18" charset="0"/>
                      </a:rPr>
                      <m:t>=1000</m:t>
                    </m:r>
                  </m:oMath>
                </a14:m>
                <a:r>
                  <a:rPr lang="en-US" altLang="ko-KR" sz="2600" dirty="0" smtClean="0">
                    <a:latin typeface="Times New Roman" panose="02020603050405020304" pitchFamily="18" charset="0"/>
                    <a:cs typeface="Times New Roman" panose="02020603050405020304" pitchFamily="18" charset="0"/>
                  </a:rPr>
                  <a:t>), resulting in a vector </a:t>
                </a:r>
                <a:r>
                  <a:rPr lang="el-GR" altLang="ko-KR" sz="2600" dirty="0" smtClean="0">
                    <a:latin typeface="Times New Roman" panose="02020603050405020304" pitchFamily="18" charset="0"/>
                    <a:cs typeface="Times New Roman" panose="02020603050405020304" pitchFamily="18" charset="0"/>
                  </a:rPr>
                  <a:t>Θ</a:t>
                </a:r>
                <a:r>
                  <a:rPr lang="en-US" altLang="ko-KR" sz="2600" dirty="0" smtClean="0">
                    <a:latin typeface="Times New Roman" panose="02020603050405020304" pitchFamily="18" charset="0"/>
                    <a:cs typeface="Times New Roman" panose="02020603050405020304" pitchFamily="18" charset="0"/>
                  </a:rPr>
                  <a:t> of length </a:t>
                </a:r>
                <a14:m>
                  <m:oMath xmlns:m="http://schemas.openxmlformats.org/officeDocument/2006/math">
                    <m:r>
                      <a:rPr lang="en-US" altLang="ko-KR" sz="2600" i="1">
                        <a:latin typeface="Cambria Math"/>
                        <a:cs typeface="Times New Roman" panose="02020603050405020304" pitchFamily="18" charset="0"/>
                      </a:rPr>
                      <m:t>𝑀</m:t>
                    </m:r>
                  </m:oMath>
                </a14:m>
                <a:r>
                  <a:rPr lang="en-US" altLang="ko-KR" sz="2600" dirty="0" smtClean="0">
                    <a:latin typeface="Times New Roman" panose="02020603050405020304" pitchFamily="18" charset="0"/>
                    <a:cs typeface="Times New Roman" panose="02020603050405020304" pitchFamily="18" charset="0"/>
                  </a:rPr>
                  <a:t>.</a:t>
                </a:r>
              </a:p>
              <a:p>
                <a:endParaRPr lang="en-US" altLang="ko-KR" sz="2600" dirty="0">
                  <a:latin typeface="Times New Roman" panose="02020603050405020304" pitchFamily="18" charset="0"/>
                  <a:cs typeface="Times New Roman" panose="02020603050405020304" pitchFamily="18" charset="0"/>
                </a:endParaRPr>
              </a:p>
              <a:p>
                <a:r>
                  <a:rPr lang="en-US" altLang="ko-KR" sz="2600" dirty="0" smtClean="0">
                    <a:latin typeface="Times New Roman" panose="02020603050405020304" pitchFamily="18" charset="0"/>
                    <a:cs typeface="Times New Roman" panose="02020603050405020304" pitchFamily="18" charset="0"/>
                  </a:rPr>
                  <a:t>(8) We then calculate the mean, standard error, and confidence intervals from the vector </a:t>
                </a:r>
                <a:r>
                  <a:rPr lang="el-GR" altLang="ko-KR" sz="2600" dirty="0" smtClean="0">
                    <a:latin typeface="Times New Roman" panose="02020603050405020304" pitchFamily="18" charset="0"/>
                    <a:cs typeface="Times New Roman" panose="02020603050405020304" pitchFamily="18" charset="0"/>
                  </a:rPr>
                  <a:t>Θ</a:t>
                </a:r>
                <a:r>
                  <a:rPr lang="en-US" altLang="ko-KR" sz="2600" dirty="0" smtClean="0">
                    <a:latin typeface="Times New Roman" panose="02020603050405020304" pitchFamily="18" charset="0"/>
                    <a:cs typeface="Times New Roman" panose="02020603050405020304" pitchFamily="18" charset="0"/>
                  </a:rPr>
                  <a:t> using the formulae</a:t>
                </a:r>
              </a:p>
              <a:p>
                <a:endParaRPr lang="en-US" altLang="ko-KR" sz="2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ko-KR" sz="2600" i="1">
                              <a:latin typeface="Cambria Math"/>
                            </a:rPr>
                          </m:ctrlPr>
                        </m:sSubPr>
                        <m:e>
                          <m:acc>
                            <m:accPr>
                              <m:chr m:val="̂"/>
                              <m:ctrlPr>
                                <a:rPr lang="en-US" altLang="ko-KR" sz="2600" i="1">
                                  <a:latin typeface="Cambria Math"/>
                                </a:rPr>
                              </m:ctrlPr>
                            </m:accPr>
                            <m:e>
                              <m:r>
                                <a:rPr lang="ko-KR" altLang="en-US" sz="2600" i="1">
                                  <a:latin typeface="Cambria Math"/>
                                </a:rPr>
                                <m:t>𝜃</m:t>
                              </m:r>
                            </m:e>
                          </m:acc>
                        </m:e>
                        <m:sub>
                          <m:r>
                            <a:rPr lang="en-US" altLang="ko-KR" sz="2600" i="1">
                              <a:latin typeface="Cambria Math"/>
                            </a:rPr>
                            <m:t>𝑏𝑜𝑜𝑡</m:t>
                          </m:r>
                        </m:sub>
                      </m:sSub>
                      <m:r>
                        <a:rPr lang="en-US" altLang="ko-KR" sz="2600" i="1">
                          <a:latin typeface="Cambria Math"/>
                        </a:rPr>
                        <m:t>=</m:t>
                      </m:r>
                      <m:f>
                        <m:fPr>
                          <m:ctrlPr>
                            <a:rPr lang="en-US" altLang="ko-KR" sz="2600" i="1">
                              <a:latin typeface="Cambria Math"/>
                            </a:rPr>
                          </m:ctrlPr>
                        </m:fPr>
                        <m:num>
                          <m:r>
                            <a:rPr lang="en-US" altLang="ko-KR" sz="2600" i="1">
                              <a:latin typeface="Cambria Math"/>
                            </a:rPr>
                            <m:t>1</m:t>
                          </m:r>
                        </m:num>
                        <m:den>
                          <m:r>
                            <a:rPr lang="en-US" altLang="ko-KR" sz="2600" i="1">
                              <a:latin typeface="Cambria Math"/>
                            </a:rPr>
                            <m:t>𝑀</m:t>
                          </m:r>
                        </m:den>
                      </m:f>
                      <m:nary>
                        <m:naryPr>
                          <m:chr m:val="∑"/>
                          <m:ctrlPr>
                            <a:rPr lang="en-US" altLang="ko-KR" sz="2600" i="1">
                              <a:latin typeface="Cambria Math"/>
                            </a:rPr>
                          </m:ctrlPr>
                        </m:naryPr>
                        <m:sub>
                          <m:r>
                            <m:rPr>
                              <m:brk m:alnAt="23"/>
                            </m:rPr>
                            <a:rPr lang="en-US" altLang="ko-KR" sz="2600" i="1">
                              <a:latin typeface="Cambria Math"/>
                            </a:rPr>
                            <m:t>𝑚</m:t>
                          </m:r>
                          <m:r>
                            <a:rPr lang="en-US" altLang="ko-KR" sz="2600" i="1">
                              <a:latin typeface="Cambria Math"/>
                            </a:rPr>
                            <m:t>=1</m:t>
                          </m:r>
                        </m:sub>
                        <m:sup>
                          <m:r>
                            <a:rPr lang="en-US" altLang="ko-KR" sz="2600" i="1">
                              <a:latin typeface="Cambria Math"/>
                            </a:rPr>
                            <m:t>𝑀</m:t>
                          </m:r>
                        </m:sup>
                        <m:e>
                          <m:sSup>
                            <m:sSupPr>
                              <m:ctrlPr>
                                <a:rPr lang="en-US" altLang="ko-KR" sz="2600" i="1">
                                  <a:latin typeface="Cambria Math"/>
                                </a:rPr>
                              </m:ctrlPr>
                            </m:sSupPr>
                            <m:e>
                              <m:acc>
                                <m:accPr>
                                  <m:chr m:val="̂"/>
                                  <m:ctrlPr>
                                    <a:rPr lang="en-US" altLang="ko-KR" sz="2600" i="1">
                                      <a:latin typeface="Cambria Math"/>
                                    </a:rPr>
                                  </m:ctrlPr>
                                </m:accPr>
                                <m:e>
                                  <m:r>
                                    <a:rPr lang="ko-KR" altLang="en-US" sz="2600" i="1">
                                      <a:latin typeface="Cambria Math"/>
                                    </a:rPr>
                                    <m:t>𝜃</m:t>
                                  </m:r>
                                </m:e>
                              </m:acc>
                            </m:e>
                            <m:sup>
                              <m:r>
                                <a:rPr lang="en-US" altLang="ko-KR" sz="2600" i="1">
                                  <a:latin typeface="Cambria Math"/>
                                </a:rPr>
                                <m:t>𝑚</m:t>
                              </m:r>
                            </m:sup>
                          </m:sSup>
                        </m:e>
                      </m:nary>
                      <m:r>
                        <a:rPr lang="en-US" altLang="ko-KR" sz="2600" i="1">
                          <a:latin typeface="Cambria Math"/>
                        </a:rPr>
                        <m:t>,</m:t>
                      </m:r>
                    </m:oMath>
                    <m:oMath xmlns:m="http://schemas.openxmlformats.org/officeDocument/2006/math">
                      <m:r>
                        <a:rPr lang="en-US" altLang="ko-KR" sz="2600" i="1">
                          <a:latin typeface="Cambria Math"/>
                        </a:rPr>
                        <m:t>𝐶𝑜𝑣</m:t>
                      </m:r>
                      <m:d>
                        <m:dPr>
                          <m:ctrlPr>
                            <a:rPr lang="en-US" altLang="ko-KR" sz="2600" i="1">
                              <a:latin typeface="Cambria Math"/>
                            </a:rPr>
                          </m:ctrlPr>
                        </m:dPr>
                        <m:e>
                          <m:sSub>
                            <m:sSubPr>
                              <m:ctrlPr>
                                <a:rPr lang="en-US" altLang="ko-KR" sz="2600" i="1">
                                  <a:latin typeface="Cambria Math"/>
                                </a:rPr>
                              </m:ctrlPr>
                            </m:sSubPr>
                            <m:e>
                              <m:acc>
                                <m:accPr>
                                  <m:chr m:val="̂"/>
                                  <m:ctrlPr>
                                    <a:rPr lang="en-US" altLang="ko-KR" sz="2600" i="1">
                                      <a:latin typeface="Cambria Math"/>
                                    </a:rPr>
                                  </m:ctrlPr>
                                </m:accPr>
                                <m:e>
                                  <m:r>
                                    <a:rPr lang="ko-KR" altLang="en-US" sz="2600" i="1">
                                      <a:latin typeface="Cambria Math"/>
                                    </a:rPr>
                                    <m:t>𝜃</m:t>
                                  </m:r>
                                </m:e>
                              </m:acc>
                            </m:e>
                            <m:sub>
                              <m:r>
                                <a:rPr lang="en-US" altLang="ko-KR" sz="2600" i="1">
                                  <a:latin typeface="Cambria Math"/>
                                </a:rPr>
                                <m:t>𝑏𝑜𝑜𝑡</m:t>
                              </m:r>
                            </m:sub>
                          </m:sSub>
                        </m:e>
                      </m:d>
                      <m:r>
                        <a:rPr lang="en-US" altLang="ko-KR" sz="2600" i="1">
                          <a:latin typeface="Cambria Math"/>
                        </a:rPr>
                        <m:t> =</m:t>
                      </m:r>
                      <m:f>
                        <m:fPr>
                          <m:ctrlPr>
                            <a:rPr lang="en-US" altLang="ko-KR" sz="2600" i="1">
                              <a:latin typeface="Cambria Math"/>
                            </a:rPr>
                          </m:ctrlPr>
                        </m:fPr>
                        <m:num>
                          <m:r>
                            <a:rPr lang="en-US" altLang="ko-KR" sz="2600" i="1">
                              <a:latin typeface="Cambria Math"/>
                            </a:rPr>
                            <m:t>1</m:t>
                          </m:r>
                        </m:num>
                        <m:den>
                          <m:r>
                            <a:rPr lang="en-US" altLang="ko-KR" sz="2600" i="1">
                              <a:latin typeface="Cambria Math"/>
                            </a:rPr>
                            <m:t>𝑀</m:t>
                          </m:r>
                          <m:r>
                            <a:rPr lang="en-US" altLang="ko-KR" sz="2600" i="1">
                              <a:latin typeface="Cambria Math"/>
                            </a:rPr>
                            <m:t>−1</m:t>
                          </m:r>
                        </m:den>
                      </m:f>
                      <m:sSup>
                        <m:sSupPr>
                          <m:ctrlPr>
                            <a:rPr lang="en-US" altLang="ko-KR" sz="2600" i="1">
                              <a:latin typeface="Cambria Math"/>
                            </a:rPr>
                          </m:ctrlPr>
                        </m:sSupPr>
                        <m:e>
                          <m:nary>
                            <m:naryPr>
                              <m:chr m:val="∑"/>
                              <m:ctrlPr>
                                <a:rPr lang="en-US" altLang="ko-KR" sz="2600" i="1">
                                  <a:latin typeface="Cambria Math"/>
                                </a:rPr>
                              </m:ctrlPr>
                            </m:naryPr>
                            <m:sub>
                              <m:r>
                                <m:rPr>
                                  <m:brk m:alnAt="23"/>
                                </m:rPr>
                                <a:rPr lang="en-US" altLang="ko-KR" sz="2600" i="1">
                                  <a:latin typeface="Cambria Math"/>
                                </a:rPr>
                                <m:t>𝑚</m:t>
                              </m:r>
                              <m:r>
                                <a:rPr lang="en-US" altLang="ko-KR" sz="2600" i="1">
                                  <a:latin typeface="Cambria Math"/>
                                </a:rPr>
                                <m:t>=1</m:t>
                              </m:r>
                            </m:sub>
                            <m:sup>
                              <m:r>
                                <a:rPr lang="en-US" altLang="ko-KR" sz="2600" i="1">
                                  <a:latin typeface="Cambria Math"/>
                                </a:rPr>
                                <m:t>𝑀</m:t>
                              </m:r>
                            </m:sup>
                            <m:e>
                              <m:r>
                                <a:rPr lang="en-US" altLang="ko-KR" sz="2600" i="1">
                                  <a:latin typeface="Cambria Math"/>
                                </a:rPr>
                                <m:t>(</m:t>
                              </m:r>
                              <m:sSup>
                                <m:sSupPr>
                                  <m:ctrlPr>
                                    <a:rPr lang="en-US" altLang="ko-KR" sz="2600" i="1">
                                      <a:latin typeface="Cambria Math"/>
                                    </a:rPr>
                                  </m:ctrlPr>
                                </m:sSupPr>
                                <m:e>
                                  <m:acc>
                                    <m:accPr>
                                      <m:chr m:val="̂"/>
                                      <m:ctrlPr>
                                        <a:rPr lang="en-US" altLang="ko-KR" sz="2600" i="1">
                                          <a:latin typeface="Cambria Math"/>
                                        </a:rPr>
                                      </m:ctrlPr>
                                    </m:accPr>
                                    <m:e>
                                      <m:r>
                                        <a:rPr lang="ko-KR" altLang="en-US" sz="2600" i="1">
                                          <a:latin typeface="Cambria Math"/>
                                        </a:rPr>
                                        <m:t>𝜃</m:t>
                                      </m:r>
                                    </m:e>
                                  </m:acc>
                                </m:e>
                                <m:sup>
                                  <m:r>
                                    <a:rPr lang="en-US" altLang="ko-KR" sz="2600" i="1">
                                      <a:latin typeface="Cambria Math"/>
                                    </a:rPr>
                                    <m:t>𝑚</m:t>
                                  </m:r>
                                </m:sup>
                              </m:sSup>
                            </m:e>
                          </m:nary>
                          <m:r>
                            <a:rPr lang="en-US" altLang="ko-KR" sz="2600" i="1">
                              <a:latin typeface="Cambria Math"/>
                            </a:rPr>
                            <m:t>−</m:t>
                          </m:r>
                          <m:sSub>
                            <m:sSubPr>
                              <m:ctrlPr>
                                <a:rPr lang="en-US" altLang="ko-KR" sz="2600" i="1">
                                  <a:latin typeface="Cambria Math"/>
                                </a:rPr>
                              </m:ctrlPr>
                            </m:sSubPr>
                            <m:e>
                              <m:acc>
                                <m:accPr>
                                  <m:chr m:val="̂"/>
                                  <m:ctrlPr>
                                    <a:rPr lang="en-US" altLang="ko-KR" sz="2600" i="1">
                                      <a:latin typeface="Cambria Math"/>
                                    </a:rPr>
                                  </m:ctrlPr>
                                </m:accPr>
                                <m:e>
                                  <m:r>
                                    <a:rPr lang="ko-KR" altLang="en-US" sz="2600" i="1">
                                      <a:latin typeface="Cambria Math"/>
                                    </a:rPr>
                                    <m:t>𝜃</m:t>
                                  </m:r>
                                </m:e>
                              </m:acc>
                            </m:e>
                            <m:sub>
                              <m:r>
                                <a:rPr lang="en-US" altLang="ko-KR" sz="2600" i="1">
                                  <a:latin typeface="Cambria Math"/>
                                </a:rPr>
                                <m:t>𝑏𝑜𝑜𝑡</m:t>
                              </m:r>
                            </m:sub>
                          </m:sSub>
                          <m:r>
                            <a:rPr lang="en-US" altLang="ko-KR" sz="2600" i="1">
                              <a:latin typeface="Cambria Math"/>
                            </a:rPr>
                            <m:t>)</m:t>
                          </m:r>
                        </m:e>
                        <m:sup>
                          <m:r>
                            <a:rPr lang="en-US" altLang="ko-KR" sz="2600" i="1">
                              <a:latin typeface="Cambria Math"/>
                            </a:rPr>
                            <m:t>𝑇</m:t>
                          </m:r>
                        </m:sup>
                      </m:sSup>
                      <m:d>
                        <m:dPr>
                          <m:ctrlPr>
                            <a:rPr lang="en-US" altLang="ko-KR" sz="2600" i="1">
                              <a:latin typeface="Cambria Math"/>
                            </a:rPr>
                          </m:ctrlPr>
                        </m:dPr>
                        <m:e>
                          <m:sSup>
                            <m:sSupPr>
                              <m:ctrlPr>
                                <a:rPr lang="en-US" altLang="ko-KR" sz="2600" i="1">
                                  <a:latin typeface="Cambria Math"/>
                                </a:rPr>
                              </m:ctrlPr>
                            </m:sSupPr>
                            <m:e>
                              <m:acc>
                                <m:accPr>
                                  <m:chr m:val="̂"/>
                                  <m:ctrlPr>
                                    <a:rPr lang="en-US" altLang="ko-KR" sz="2600" i="1">
                                      <a:latin typeface="Cambria Math"/>
                                    </a:rPr>
                                  </m:ctrlPr>
                                </m:accPr>
                                <m:e>
                                  <m:r>
                                    <a:rPr lang="ko-KR" altLang="en-US" sz="2600" i="1">
                                      <a:latin typeface="Cambria Math"/>
                                    </a:rPr>
                                    <m:t>𝜃</m:t>
                                  </m:r>
                                </m:e>
                              </m:acc>
                            </m:e>
                            <m:sup>
                              <m:r>
                                <a:rPr lang="en-US" altLang="ko-KR" sz="2600" i="1">
                                  <a:latin typeface="Cambria Math"/>
                                </a:rPr>
                                <m:t>𝑚</m:t>
                              </m:r>
                            </m:sup>
                          </m:sSup>
                          <m:r>
                            <a:rPr lang="en-US" altLang="ko-KR" sz="2600" i="1">
                              <a:latin typeface="Cambria Math"/>
                            </a:rPr>
                            <m:t>−</m:t>
                          </m:r>
                          <m:sSub>
                            <m:sSubPr>
                              <m:ctrlPr>
                                <a:rPr lang="en-US" altLang="ko-KR" sz="2600" i="1">
                                  <a:latin typeface="Cambria Math"/>
                                </a:rPr>
                              </m:ctrlPr>
                            </m:sSubPr>
                            <m:e>
                              <m:acc>
                                <m:accPr>
                                  <m:chr m:val="̂"/>
                                  <m:ctrlPr>
                                    <a:rPr lang="en-US" altLang="ko-KR" sz="2600" i="1">
                                      <a:latin typeface="Cambria Math"/>
                                    </a:rPr>
                                  </m:ctrlPr>
                                </m:accPr>
                                <m:e>
                                  <m:r>
                                    <a:rPr lang="ko-KR" altLang="en-US" sz="2600" i="1">
                                      <a:latin typeface="Cambria Math"/>
                                    </a:rPr>
                                    <m:t>𝜃</m:t>
                                  </m:r>
                                </m:e>
                              </m:acc>
                            </m:e>
                            <m:sub>
                              <m:r>
                                <a:rPr lang="en-US" altLang="ko-KR" sz="2600" i="1">
                                  <a:latin typeface="Cambria Math"/>
                                </a:rPr>
                                <m:t>𝑏𝑜𝑜𝑡</m:t>
                              </m:r>
                            </m:sub>
                          </m:sSub>
                        </m:e>
                      </m:d>
                      <m:r>
                        <a:rPr lang="en-US" altLang="ko-KR" sz="2600" i="1">
                          <a:latin typeface="Cambria Math"/>
                        </a:rPr>
                        <m:t>,</m:t>
                      </m:r>
                    </m:oMath>
                    <m:oMath xmlns:m="http://schemas.openxmlformats.org/officeDocument/2006/math">
                      <m:sSub>
                        <m:sSubPr>
                          <m:ctrlPr>
                            <a:rPr lang="en-US" altLang="ko-KR" sz="2600" i="1">
                              <a:latin typeface="Cambria Math"/>
                            </a:rPr>
                          </m:ctrlPr>
                        </m:sSubPr>
                        <m:e>
                          <m:r>
                            <a:rPr lang="en-US" altLang="ko-KR" sz="2600" i="1">
                              <a:latin typeface="Cambria Math"/>
                            </a:rPr>
                            <m:t>𝑆𝐸</m:t>
                          </m:r>
                        </m:e>
                        <m:sub>
                          <m:r>
                            <a:rPr lang="en-US" altLang="ko-KR" sz="2600" i="1">
                              <a:latin typeface="Cambria Math"/>
                            </a:rPr>
                            <m:t>𝑘</m:t>
                          </m:r>
                        </m:sub>
                      </m:sSub>
                      <m:d>
                        <m:dPr>
                          <m:ctrlPr>
                            <a:rPr lang="en-US" altLang="ko-KR" sz="2600" i="1">
                              <a:latin typeface="Cambria Math"/>
                            </a:rPr>
                          </m:ctrlPr>
                        </m:dPr>
                        <m:e>
                          <m:sSub>
                            <m:sSubPr>
                              <m:ctrlPr>
                                <a:rPr lang="en-US" altLang="ko-KR" sz="2600" i="1">
                                  <a:latin typeface="Cambria Math"/>
                                </a:rPr>
                              </m:ctrlPr>
                            </m:sSubPr>
                            <m:e>
                              <m:acc>
                                <m:accPr>
                                  <m:chr m:val="̂"/>
                                  <m:ctrlPr>
                                    <a:rPr lang="en-US" altLang="ko-KR" sz="2600" i="1">
                                      <a:latin typeface="Cambria Math"/>
                                    </a:rPr>
                                  </m:ctrlPr>
                                </m:accPr>
                                <m:e>
                                  <m:r>
                                    <a:rPr lang="ko-KR" altLang="en-US" sz="2600" i="1">
                                      <a:latin typeface="Cambria Math"/>
                                    </a:rPr>
                                    <m:t>𝜃</m:t>
                                  </m:r>
                                </m:e>
                              </m:acc>
                            </m:e>
                            <m:sub>
                              <m:r>
                                <a:rPr lang="en-US" altLang="ko-KR" sz="2600" i="1">
                                  <a:latin typeface="Cambria Math"/>
                                </a:rPr>
                                <m:t>𝑏𝑜𝑜𝑡</m:t>
                              </m:r>
                            </m:sub>
                          </m:sSub>
                        </m:e>
                      </m:d>
                      <m:r>
                        <a:rPr lang="en-US" altLang="ko-KR" sz="2600" i="1">
                          <a:latin typeface="Cambria Math"/>
                        </a:rPr>
                        <m:t>=</m:t>
                      </m:r>
                      <m:rad>
                        <m:radPr>
                          <m:degHide m:val="on"/>
                          <m:ctrlPr>
                            <a:rPr lang="en-US" altLang="ko-KR" sz="2600" i="1">
                              <a:latin typeface="Cambria Math"/>
                            </a:rPr>
                          </m:ctrlPr>
                        </m:radPr>
                        <m:deg/>
                        <m:e>
                          <m:sSub>
                            <m:sSubPr>
                              <m:ctrlPr>
                                <a:rPr lang="en-US" altLang="ko-KR" sz="2600" i="1">
                                  <a:latin typeface="Cambria Math"/>
                                </a:rPr>
                              </m:ctrlPr>
                            </m:sSubPr>
                            <m:e>
                              <m:r>
                                <a:rPr lang="en-US" altLang="ko-KR" sz="2600" i="1">
                                  <a:latin typeface="Cambria Math"/>
                                </a:rPr>
                                <m:t>𝐶𝑜𝑣</m:t>
                              </m:r>
                              <m:d>
                                <m:dPr>
                                  <m:ctrlPr>
                                    <a:rPr lang="en-US" altLang="ko-KR" sz="2600" i="1">
                                      <a:latin typeface="Cambria Math"/>
                                    </a:rPr>
                                  </m:ctrlPr>
                                </m:dPr>
                                <m:e>
                                  <m:sSub>
                                    <m:sSubPr>
                                      <m:ctrlPr>
                                        <a:rPr lang="en-US" altLang="ko-KR" sz="2600" i="1">
                                          <a:latin typeface="Cambria Math"/>
                                        </a:rPr>
                                      </m:ctrlPr>
                                    </m:sSubPr>
                                    <m:e>
                                      <m:acc>
                                        <m:accPr>
                                          <m:chr m:val="̂"/>
                                          <m:ctrlPr>
                                            <a:rPr lang="en-US" altLang="ko-KR" sz="2600" i="1">
                                              <a:latin typeface="Cambria Math"/>
                                            </a:rPr>
                                          </m:ctrlPr>
                                        </m:accPr>
                                        <m:e>
                                          <m:r>
                                            <a:rPr lang="ko-KR" altLang="en-US" sz="2600" i="1">
                                              <a:latin typeface="Cambria Math"/>
                                            </a:rPr>
                                            <m:t>𝜃</m:t>
                                          </m:r>
                                        </m:e>
                                      </m:acc>
                                    </m:e>
                                    <m:sub>
                                      <m:r>
                                        <a:rPr lang="en-US" altLang="ko-KR" sz="2600" i="1">
                                          <a:latin typeface="Cambria Math"/>
                                        </a:rPr>
                                        <m:t>𝑏𝑜𝑜𝑡</m:t>
                                      </m:r>
                                    </m:sub>
                                  </m:sSub>
                                </m:e>
                              </m:d>
                            </m:e>
                            <m:sub>
                              <m:r>
                                <a:rPr lang="en-US" altLang="ko-KR" sz="2600" i="1">
                                  <a:latin typeface="Cambria Math"/>
                                </a:rPr>
                                <m:t>𝑘𝑘</m:t>
                              </m:r>
                            </m:sub>
                          </m:sSub>
                        </m:e>
                      </m:rad>
                    </m:oMath>
                  </m:oMathPara>
                </a14:m>
                <a:endParaRPr lang="en-US" altLang="ko-KR" sz="2600" dirty="0" smtClean="0">
                  <a:latin typeface="Times New Roman" panose="02020603050405020304" pitchFamily="18" charset="0"/>
                  <a:cs typeface="Times New Roman" panose="02020603050405020304" pitchFamily="18" charset="0"/>
                </a:endParaRPr>
              </a:p>
              <a:p>
                <a:endParaRPr lang="en-US" altLang="ko-KR" sz="2600" dirty="0" smtClean="0">
                  <a:latin typeface="Times New Roman" panose="02020603050405020304" pitchFamily="18" charset="0"/>
                  <a:cs typeface="Times New Roman" panose="02020603050405020304" pitchFamily="18" charset="0"/>
                </a:endParaRPr>
              </a:p>
              <a:p>
                <a:endParaRPr lang="en-US" altLang="ko-KR" sz="2600" dirty="0">
                  <a:latin typeface="Times New Roman" panose="02020603050405020304" pitchFamily="18" charset="0"/>
                  <a:cs typeface="Times New Roman" panose="02020603050405020304" pitchFamily="18" charset="0"/>
                </a:endParaRPr>
              </a:p>
              <a:p>
                <a:r>
                  <a:rPr lang="en-US" altLang="ko-KR" sz="2600" b="1" dirty="0" smtClean="0">
                    <a:latin typeface="Times New Roman" panose="02020603050405020304" pitchFamily="18" charset="0"/>
                    <a:cs typeface="Times New Roman" panose="02020603050405020304" pitchFamily="18" charset="0"/>
                  </a:rPr>
                  <a:t>3.   Bootstrapping </a:t>
                </a:r>
                <a:r>
                  <a:rPr lang="en-US" altLang="ko-KR" sz="2600" b="1" dirty="0">
                    <a:latin typeface="Times New Roman" panose="02020603050405020304" pitchFamily="18" charset="0"/>
                    <a:cs typeface="Times New Roman" panose="02020603050405020304" pitchFamily="18" charset="0"/>
                  </a:rPr>
                  <a:t>algorithm for </a:t>
                </a:r>
                <a:r>
                  <a:rPr lang="en-US" altLang="ko-KR" sz="2600" b="1" dirty="0" smtClean="0">
                    <a:latin typeface="Times New Roman" panose="02020603050405020304" pitchFamily="18" charset="0"/>
                    <a:cs typeface="Times New Roman" panose="02020603050405020304" pitchFamily="18" charset="0"/>
                  </a:rPr>
                  <a:t>NCV </a:t>
                </a:r>
                <a:r>
                  <a:rPr lang="en-US" altLang="ko-KR" sz="2600" b="1" dirty="0">
                    <a:latin typeface="Times New Roman" panose="02020603050405020304" pitchFamily="18" charset="0"/>
                    <a:cs typeface="Times New Roman" panose="02020603050405020304" pitchFamily="18" charset="0"/>
                  </a:rPr>
                  <a:t>data using </a:t>
                </a:r>
                <a:r>
                  <a:rPr lang="en-US" altLang="ko-KR" sz="2600" b="1" dirty="0" smtClean="0">
                    <a:latin typeface="Times New Roman" panose="02020603050405020304" pitchFamily="18" charset="0"/>
                    <a:cs typeface="Times New Roman" panose="02020603050405020304" pitchFamily="18" charset="0"/>
                  </a:rPr>
                  <a:t>GLS</a:t>
                </a:r>
                <a:endParaRPr lang="en-US" altLang="ko-KR" sz="2600" b="1" dirty="0">
                  <a:latin typeface="Times New Roman" panose="02020603050405020304" pitchFamily="18" charset="0"/>
                  <a:cs typeface="Times New Roman" panose="02020603050405020304" pitchFamily="18" charset="0"/>
                </a:endParaRPr>
              </a:p>
              <a:p>
                <a:endParaRPr lang="en-US" altLang="ko-KR" sz="2600" dirty="0" smtClean="0">
                  <a:latin typeface="Times New Roman" panose="02020603050405020304" pitchFamily="18" charset="0"/>
                  <a:cs typeface="Times New Roman" panose="02020603050405020304" pitchFamily="18" charset="0"/>
                </a:endParaRPr>
              </a:p>
              <a:p>
                <a:r>
                  <a:rPr lang="en-US" altLang="ko-KR" sz="2600" dirty="0">
                    <a:latin typeface="Times New Roman" panose="02020603050405020304" pitchFamily="18" charset="0"/>
                    <a:cs typeface="Times New Roman" panose="02020603050405020304" pitchFamily="18" charset="0"/>
                  </a:rPr>
                  <a:t>It is </a:t>
                </a:r>
                <a:r>
                  <a:rPr lang="en-US" altLang="ko-KR" sz="2600" dirty="0" smtClean="0">
                    <a:latin typeface="Times New Roman" panose="02020603050405020304" pitchFamily="18" charset="0"/>
                    <a:cs typeface="Times New Roman" panose="02020603050405020304" pitchFamily="18" charset="0"/>
                  </a:rPr>
                  <a:t>very similar </a:t>
                </a:r>
                <a:r>
                  <a:rPr lang="en-US" altLang="ko-KR" sz="2600" dirty="0">
                    <a:latin typeface="Times New Roman" panose="02020603050405020304" pitchFamily="18" charset="0"/>
                    <a:cs typeface="Times New Roman" panose="02020603050405020304" pitchFamily="18" charset="0"/>
                  </a:rPr>
                  <a:t>to the algorithm that CV data using OLS, but it is a </a:t>
                </a:r>
                <a:r>
                  <a:rPr lang="en-US" altLang="ko-KR" sz="2600" dirty="0" smtClean="0">
                    <a:latin typeface="Times New Roman" panose="02020603050405020304" pitchFamily="18" charset="0"/>
                    <a:cs typeface="Times New Roman" panose="02020603050405020304" pitchFamily="18" charset="0"/>
                  </a:rPr>
                  <a:t>little </a:t>
                </a:r>
                <a:r>
                  <a:rPr lang="en-US" altLang="ko-KR" sz="2600" dirty="0">
                    <a:latin typeface="Times New Roman" panose="02020603050405020304" pitchFamily="18" charset="0"/>
                    <a:cs typeface="Times New Roman" panose="02020603050405020304" pitchFamily="18" charset="0"/>
                  </a:rPr>
                  <a:t>different to calculate a weights and using GLS estimates.</a:t>
                </a:r>
                <a:endParaRPr lang="en-US" altLang="ko-KR" sz="2600" dirty="0" smtClean="0">
                  <a:latin typeface="Times New Roman" panose="02020603050405020304" pitchFamily="18" charset="0"/>
                  <a:cs typeface="Times New Roman" panose="02020603050405020304" pitchFamily="18" charset="0"/>
                </a:endParaRPr>
              </a:p>
            </p:txBody>
          </p:sp>
        </mc:Choice>
        <mc:Fallback xmlns="">
          <p:sp>
            <p:nvSpPr>
              <p:cNvPr id="112" name="직사각형 111"/>
              <p:cNvSpPr>
                <a:spLocks noRot="1" noChangeAspect="1" noMove="1" noResize="1" noEditPoints="1" noAdjustHandles="1" noChangeArrowheads="1" noChangeShapeType="1" noTextEdit="1"/>
              </p:cNvSpPr>
              <p:nvPr/>
            </p:nvSpPr>
            <p:spPr>
              <a:xfrm>
                <a:off x="9120530" y="5586025"/>
                <a:ext cx="10146821" cy="18269489"/>
              </a:xfrm>
              <a:prstGeom prst="rect">
                <a:avLst/>
              </a:prstGeom>
              <a:blipFill rotWithShape="1">
                <a:blip r:embed="rId17"/>
                <a:stretch>
                  <a:fillRect l="-1021" t="-300" r="-10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93" name="표 92"/>
              <p:cNvGraphicFramePr>
                <a:graphicFrameLocks noGrp="1"/>
              </p:cNvGraphicFramePr>
              <p:nvPr>
                <p:extLst>
                  <p:ext uri="{D42A27DB-BD31-4B8C-83A1-F6EECF244321}">
                    <p14:modId xmlns:p14="http://schemas.microsoft.com/office/powerpoint/2010/main" val="1064832917"/>
                  </p:ext>
                </p:extLst>
              </p:nvPr>
            </p:nvGraphicFramePr>
            <p:xfrm>
              <a:off x="9120531" y="25422639"/>
              <a:ext cx="10146821" cy="1695292"/>
            </p:xfrm>
            <a:graphic>
              <a:graphicData uri="http://schemas.openxmlformats.org/drawingml/2006/table">
                <a:tbl>
                  <a:tblPr/>
                  <a:tblGrid>
                    <a:gridCol w="2148888"/>
                    <a:gridCol w="2148888"/>
                    <a:gridCol w="2148888"/>
                    <a:gridCol w="3700157"/>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17.516934</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0.018183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(17.481295, 17.552573)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0.700754</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0.003763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(0.693378, 0.708130)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0.100052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0.002568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(0.095018, 0.105086)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Choice>
        <mc:Fallback xmlns="">
          <p:graphicFrame>
            <p:nvGraphicFramePr>
              <p:cNvPr id="93" name="표 92"/>
              <p:cNvGraphicFramePr>
                <a:graphicFrameLocks noGrp="1"/>
              </p:cNvGraphicFramePr>
              <p:nvPr>
                <p:extLst>
                  <p:ext uri="{D42A27DB-BD31-4B8C-83A1-F6EECF244321}">
                    <p14:modId xmlns:p14="http://schemas.microsoft.com/office/powerpoint/2010/main" val="1064832917"/>
                  </p:ext>
                </p:extLst>
              </p:nvPr>
            </p:nvGraphicFramePr>
            <p:xfrm>
              <a:off x="9120531" y="25422639"/>
              <a:ext cx="10146821" cy="1695292"/>
            </p:xfrm>
            <a:graphic>
              <a:graphicData uri="http://schemas.openxmlformats.org/drawingml/2006/table">
                <a:tbl>
                  <a:tblPr/>
                  <a:tblGrid>
                    <a:gridCol w="2148888"/>
                    <a:gridCol w="2148888"/>
                    <a:gridCol w="2148888"/>
                    <a:gridCol w="3700157"/>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8"/>
                          <a:stretch>
                            <a:fillRect r="-371671" b="-314706"/>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8"/>
                          <a:stretch>
                            <a:fillRect l="-100284" r="-272727" b="-314706"/>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8"/>
                          <a:stretch>
                            <a:fillRect l="-199717" r="-171955" b="-314706"/>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18"/>
                          <a:stretch>
                            <a:fillRect t="-98551" r="-371671" b="-210145"/>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17.516934</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0.018183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(17.481295, 17.552573)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endParaRPr lang="ko-KR"/>
                        </a:p>
                      </a:txBody>
                      <a:tcPr marL="64770" marR="64770" marT="17907" marB="17907" anchor="ctr">
                        <a:lnL>
                          <a:noFill/>
                        </a:lnL>
                        <a:lnR>
                          <a:noFill/>
                        </a:lnR>
                        <a:lnT>
                          <a:noFill/>
                        </a:lnT>
                        <a:lnB>
                          <a:noFill/>
                        </a:lnB>
                        <a:blipFill rotWithShape="1">
                          <a:blip r:embed="rId18"/>
                          <a:stretch>
                            <a:fillRect t="-198551" r="-371671" b="-110145"/>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0.700754</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0.003763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(0.693378, 0.708130)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18"/>
                          <a:stretch>
                            <a:fillRect t="-286111" r="-371671" b="-5556"/>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0.100052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0.002568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(0.095018, 0.105086)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Fallback>
      </mc:AlternateContent>
      <p:sp>
        <p:nvSpPr>
          <p:cNvPr id="13" name="TextBox 12"/>
          <p:cNvSpPr txBox="1"/>
          <p:nvPr/>
        </p:nvSpPr>
        <p:spPr>
          <a:xfrm>
            <a:off x="9096717" y="24784863"/>
            <a:ext cx="10170634"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1</a:t>
            </a:r>
          </a:p>
          <a:p>
            <a:r>
              <a:rPr lang="en-US" altLang="ko-KR" sz="1500" dirty="0" smtClean="0">
                <a:latin typeface="Times New Roman" panose="02020603050405020304" pitchFamily="18" charset="0"/>
                <a:cs typeface="Times New Roman" panose="02020603050405020304" pitchFamily="18" charset="0"/>
              </a:rPr>
              <a:t>Bootstrap OLS estimates for CV data, noise level = 0.01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15" name="표 114"/>
              <p:cNvGraphicFramePr>
                <a:graphicFrameLocks noGrp="1"/>
              </p:cNvGraphicFramePr>
              <p:nvPr>
                <p:extLst>
                  <p:ext uri="{D42A27DB-BD31-4B8C-83A1-F6EECF244321}">
                    <p14:modId xmlns:p14="http://schemas.microsoft.com/office/powerpoint/2010/main" val="3563001895"/>
                  </p:ext>
                </p:extLst>
              </p:nvPr>
            </p:nvGraphicFramePr>
            <p:xfrm>
              <a:off x="9096717" y="27853086"/>
              <a:ext cx="10146821" cy="1695292"/>
            </p:xfrm>
            <a:graphic>
              <a:graphicData uri="http://schemas.openxmlformats.org/drawingml/2006/table">
                <a:tbl>
                  <a:tblPr/>
                  <a:tblGrid>
                    <a:gridCol w="2148888"/>
                    <a:gridCol w="2148888"/>
                    <a:gridCol w="2148888"/>
                    <a:gridCol w="3700157"/>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17.519803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0.021869</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(17.476938, 17.562668)</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0.700469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0.007163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(0.686428, 0.714510)</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0.100300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0.006172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(0.088203, 0.112398)</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Choice>
        <mc:Fallback xmlns="">
          <p:graphicFrame>
            <p:nvGraphicFramePr>
              <p:cNvPr id="115" name="표 114"/>
              <p:cNvGraphicFramePr>
                <a:graphicFrameLocks noGrp="1"/>
              </p:cNvGraphicFramePr>
              <p:nvPr>
                <p:extLst>
                  <p:ext uri="{D42A27DB-BD31-4B8C-83A1-F6EECF244321}">
                    <p14:modId xmlns:p14="http://schemas.microsoft.com/office/powerpoint/2010/main" val="3563001895"/>
                  </p:ext>
                </p:extLst>
              </p:nvPr>
            </p:nvGraphicFramePr>
            <p:xfrm>
              <a:off x="9096717" y="27853086"/>
              <a:ext cx="10146821" cy="1695292"/>
            </p:xfrm>
            <a:graphic>
              <a:graphicData uri="http://schemas.openxmlformats.org/drawingml/2006/table">
                <a:tbl>
                  <a:tblPr/>
                  <a:tblGrid>
                    <a:gridCol w="2148888"/>
                    <a:gridCol w="2148888"/>
                    <a:gridCol w="2148888"/>
                    <a:gridCol w="3700157"/>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9"/>
                          <a:stretch>
                            <a:fillRect r="-371671"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9"/>
                          <a:stretch>
                            <a:fillRect l="-100284" r="-272727"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9"/>
                          <a:stretch>
                            <a:fillRect l="-199717" r="-171955"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19"/>
                          <a:stretch>
                            <a:fillRect t="-98551" r="-371671" b="-215942"/>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17.519803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0.021869</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(17.476938, 17.562668)</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endParaRPr lang="ko-KR"/>
                        </a:p>
                      </a:txBody>
                      <a:tcPr marL="64770" marR="64770" marT="17907" marB="17907" anchor="ctr">
                        <a:lnL>
                          <a:noFill/>
                        </a:lnL>
                        <a:lnR>
                          <a:noFill/>
                        </a:lnR>
                        <a:lnT>
                          <a:noFill/>
                        </a:lnT>
                        <a:lnB>
                          <a:noFill/>
                        </a:lnB>
                        <a:blipFill rotWithShape="1">
                          <a:blip r:embed="rId19"/>
                          <a:stretch>
                            <a:fillRect t="-198551" r="-371671"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0.700469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0.007163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(0.686428, 0.714510)</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19"/>
                          <a:stretch>
                            <a:fillRect t="-286111" r="-371671"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0.100300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0.006172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(0.088203, 0.112398)</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Fallback>
      </mc:AlternateContent>
      <p:sp>
        <p:nvSpPr>
          <p:cNvPr id="117" name="TextBox 116"/>
          <p:cNvSpPr txBox="1"/>
          <p:nvPr/>
        </p:nvSpPr>
        <p:spPr>
          <a:xfrm>
            <a:off x="9072903" y="27215310"/>
            <a:ext cx="10170634"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2</a:t>
            </a:r>
          </a:p>
          <a:p>
            <a:r>
              <a:rPr lang="en-US" altLang="ko-KR" sz="1500" dirty="0" smtClean="0">
                <a:latin typeface="Times New Roman" panose="02020603050405020304" pitchFamily="18" charset="0"/>
                <a:cs typeface="Times New Roman" panose="02020603050405020304" pitchFamily="18" charset="0"/>
              </a:rPr>
              <a:t>Bootstrap OLS estimates for CV data, noise level = 0.05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19" name="표 118"/>
              <p:cNvGraphicFramePr>
                <a:graphicFrameLocks noGrp="1"/>
              </p:cNvGraphicFramePr>
              <p:nvPr>
                <p:extLst>
                  <p:ext uri="{D42A27DB-BD31-4B8C-83A1-F6EECF244321}">
                    <p14:modId xmlns:p14="http://schemas.microsoft.com/office/powerpoint/2010/main" val="3145168138"/>
                  </p:ext>
                </p:extLst>
              </p:nvPr>
            </p:nvGraphicFramePr>
            <p:xfrm>
              <a:off x="9084809" y="30347463"/>
              <a:ext cx="10146821" cy="1695292"/>
            </p:xfrm>
            <a:graphic>
              <a:graphicData uri="http://schemas.openxmlformats.org/drawingml/2006/table">
                <a:tbl>
                  <a:tblPr/>
                  <a:tblGrid>
                    <a:gridCol w="2148888"/>
                    <a:gridCol w="2148888"/>
                    <a:gridCol w="2148888"/>
                    <a:gridCol w="3700157"/>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17.504109</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0.030023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(17.445263, 17.562954)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0.701875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0.012291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(0.677842, 0.725966)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0.099066</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0.010489</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(0.078506, 0.119626)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Choice>
        <mc:Fallback xmlns="">
          <p:graphicFrame>
            <p:nvGraphicFramePr>
              <p:cNvPr id="119" name="표 118"/>
              <p:cNvGraphicFramePr>
                <a:graphicFrameLocks noGrp="1"/>
              </p:cNvGraphicFramePr>
              <p:nvPr>
                <p:extLst>
                  <p:ext uri="{D42A27DB-BD31-4B8C-83A1-F6EECF244321}">
                    <p14:modId xmlns:p14="http://schemas.microsoft.com/office/powerpoint/2010/main" val="3145168138"/>
                  </p:ext>
                </p:extLst>
              </p:nvPr>
            </p:nvGraphicFramePr>
            <p:xfrm>
              <a:off x="9084809" y="30347463"/>
              <a:ext cx="10146821" cy="1695292"/>
            </p:xfrm>
            <a:graphic>
              <a:graphicData uri="http://schemas.openxmlformats.org/drawingml/2006/table">
                <a:tbl>
                  <a:tblPr/>
                  <a:tblGrid>
                    <a:gridCol w="2148888"/>
                    <a:gridCol w="2148888"/>
                    <a:gridCol w="2148888"/>
                    <a:gridCol w="3700157"/>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0"/>
                          <a:stretch>
                            <a:fillRect r="-371671"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0"/>
                          <a:stretch>
                            <a:fillRect l="-100284" r="-272727"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0"/>
                          <a:stretch>
                            <a:fillRect l="-199717" r="-171955"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0"/>
                          <a:stretch>
                            <a:fillRect t="-98551" r="-371671" b="-2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17.504109</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0.030023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(17.445263, 17.562954)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endParaRPr lang="ko-KR"/>
                        </a:p>
                      </a:txBody>
                      <a:tcPr marL="64770" marR="64770" marT="17907" marB="17907" anchor="ctr">
                        <a:lnL>
                          <a:noFill/>
                        </a:lnL>
                        <a:lnR>
                          <a:noFill/>
                        </a:lnR>
                        <a:lnT>
                          <a:noFill/>
                        </a:lnT>
                        <a:lnB>
                          <a:noFill/>
                        </a:lnB>
                        <a:blipFill rotWithShape="1">
                          <a:blip r:embed="rId20"/>
                          <a:stretch>
                            <a:fillRect t="-198551" r="-371671"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0.701875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0.012291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(0.677842, 0.725966)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0"/>
                          <a:stretch>
                            <a:fillRect t="-286111" r="-371671"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0.099066</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0.010489</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(0.078506, 0.119626)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Fallback>
      </mc:AlternateContent>
      <p:sp>
        <p:nvSpPr>
          <p:cNvPr id="120" name="TextBox 119"/>
          <p:cNvSpPr txBox="1"/>
          <p:nvPr/>
        </p:nvSpPr>
        <p:spPr>
          <a:xfrm>
            <a:off x="9060995" y="29709687"/>
            <a:ext cx="10170634"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3</a:t>
            </a:r>
          </a:p>
          <a:p>
            <a:r>
              <a:rPr lang="en-US" altLang="ko-KR" sz="1500" dirty="0" smtClean="0">
                <a:latin typeface="Times New Roman" panose="02020603050405020304" pitchFamily="18" charset="0"/>
                <a:cs typeface="Times New Roman" panose="02020603050405020304" pitchFamily="18" charset="0"/>
              </a:rPr>
              <a:t>Bootstrap OLS estimates for CV data, noise level = 0.1 </a:t>
            </a:r>
            <a:endParaRPr lang="ko-KR" altLang="en-US" sz="1500" dirty="0">
              <a:latin typeface="Times New Roman" panose="02020603050405020304" pitchFamily="18" charset="0"/>
              <a:cs typeface="Times New Roman" panose="02020603050405020304" pitchFamily="18" charset="0"/>
            </a:endParaRPr>
          </a:p>
        </p:txBody>
      </p:sp>
      <p:graphicFrame>
        <p:nvGraphicFramePr>
          <p:cNvPr id="14" name="표 13"/>
          <p:cNvGraphicFramePr>
            <a:graphicFrameLocks noGrp="1"/>
          </p:cNvGraphicFramePr>
          <p:nvPr>
            <p:extLst>
              <p:ext uri="{D42A27DB-BD31-4B8C-83A1-F6EECF244321}">
                <p14:modId xmlns:p14="http://schemas.microsoft.com/office/powerpoint/2010/main" val="3767083751"/>
              </p:ext>
            </p:extLst>
          </p:nvPr>
        </p:nvGraphicFramePr>
        <p:xfrm>
          <a:off x="9096716" y="32785701"/>
          <a:ext cx="10170635" cy="1606296"/>
        </p:xfrm>
        <a:graphic>
          <a:graphicData uri="http://schemas.openxmlformats.org/drawingml/2006/table">
            <a:tbl>
              <a:tblPr/>
              <a:tblGrid>
                <a:gridCol w="3390212"/>
                <a:gridCol w="6780423"/>
              </a:tblGrid>
              <a:tr h="316799">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Noise level (%)</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Bootstrapping</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7.746404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7.785673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9.815415</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p:sp>
        <p:nvSpPr>
          <p:cNvPr id="121" name="TextBox 120"/>
          <p:cNvSpPr txBox="1"/>
          <p:nvPr/>
        </p:nvSpPr>
        <p:spPr>
          <a:xfrm>
            <a:off x="9060995" y="32148462"/>
            <a:ext cx="10170634"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4</a:t>
            </a:r>
          </a:p>
          <a:p>
            <a:r>
              <a:rPr lang="en-US" altLang="ko-KR" sz="1500" dirty="0" smtClean="0">
                <a:latin typeface="Times New Roman" panose="02020603050405020304" pitchFamily="18" charset="0"/>
                <a:cs typeface="Times New Roman" panose="02020603050405020304" pitchFamily="18" charset="0"/>
              </a:rPr>
              <a:t>Computation times (s) for bootstrapping in OLS</a:t>
            </a:r>
            <a:endParaRPr lang="ko-KR" altLang="en-US" sz="1500" dirty="0">
              <a:latin typeface="Times New Roman" panose="02020603050405020304" pitchFamily="18" charset="0"/>
              <a:cs typeface="Times New Roman" panose="02020603050405020304" pitchFamily="18" charset="0"/>
            </a:endParaRPr>
          </a:p>
        </p:txBody>
      </p:sp>
      <p:pic>
        <p:nvPicPr>
          <p:cNvPr id="1035" name="_x243200864" descr="EMB000052ac409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562564" y="34449741"/>
            <a:ext cx="5124457" cy="38425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127" name="표 126"/>
              <p:cNvGraphicFramePr>
                <a:graphicFrameLocks noGrp="1"/>
              </p:cNvGraphicFramePr>
              <p:nvPr>
                <p:extLst>
                  <p:ext uri="{D42A27DB-BD31-4B8C-83A1-F6EECF244321}">
                    <p14:modId xmlns:p14="http://schemas.microsoft.com/office/powerpoint/2010/main" val="4115581602"/>
                  </p:ext>
                </p:extLst>
              </p:nvPr>
            </p:nvGraphicFramePr>
            <p:xfrm>
              <a:off x="19636038" y="6223801"/>
              <a:ext cx="9985167" cy="1695292"/>
            </p:xfrm>
            <a:graphic>
              <a:graphicData uri="http://schemas.openxmlformats.org/drawingml/2006/table">
                <a:tbl>
                  <a:tblPr/>
                  <a:tblGrid>
                    <a:gridCol w="2114653"/>
                    <a:gridCol w="2114653"/>
                    <a:gridCol w="2114653"/>
                    <a:gridCol w="3641208"/>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17.527813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0.233004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(17.071125, 17.984501)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0.706952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0.115032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(0.481488, 0.932415)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0.103641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0.098708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(-0.089826, 0.297109)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Choice>
        <mc:Fallback xmlns="">
          <p:graphicFrame>
            <p:nvGraphicFramePr>
              <p:cNvPr id="127" name="표 126"/>
              <p:cNvGraphicFramePr>
                <a:graphicFrameLocks noGrp="1"/>
              </p:cNvGraphicFramePr>
              <p:nvPr>
                <p:extLst>
                  <p:ext uri="{D42A27DB-BD31-4B8C-83A1-F6EECF244321}">
                    <p14:modId xmlns:p14="http://schemas.microsoft.com/office/powerpoint/2010/main" val="4115581602"/>
                  </p:ext>
                </p:extLst>
              </p:nvPr>
            </p:nvGraphicFramePr>
            <p:xfrm>
              <a:off x="19636038" y="6223801"/>
              <a:ext cx="9985167" cy="1695292"/>
            </p:xfrm>
            <a:graphic>
              <a:graphicData uri="http://schemas.openxmlformats.org/drawingml/2006/table">
                <a:tbl>
                  <a:tblPr/>
                  <a:tblGrid>
                    <a:gridCol w="2114653"/>
                    <a:gridCol w="2114653"/>
                    <a:gridCol w="2114653"/>
                    <a:gridCol w="364120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2"/>
                          <a:stretch>
                            <a:fillRect t="-1471" r="-3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2"/>
                          <a:stretch>
                            <a:fillRect l="-100000" t="-1471" r="-2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2"/>
                          <a:stretch>
                            <a:fillRect l="-200000" t="-1471" r="-172334"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2"/>
                          <a:stretch>
                            <a:fillRect t="-100000" r="-372334" b="-2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17.527813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0.233004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(17.071125, 17.984501)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endParaRPr lang="ko-KR"/>
                        </a:p>
                      </a:txBody>
                      <a:tcPr marL="64770" marR="64770" marT="17907" marB="17907" anchor="ctr">
                        <a:lnL>
                          <a:noFill/>
                        </a:lnL>
                        <a:lnR>
                          <a:noFill/>
                        </a:lnR>
                        <a:lnT>
                          <a:noFill/>
                        </a:lnT>
                        <a:lnB>
                          <a:noFill/>
                        </a:lnB>
                        <a:blipFill rotWithShape="1">
                          <a:blip r:embed="rId22"/>
                          <a:stretch>
                            <a:fillRect t="-200000" r="-372334"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0.706952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0.115032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(0.481488, 0.932415)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2"/>
                          <a:stretch>
                            <a:fillRect t="-287500" r="-372334"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0.103641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0.098708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(-0.089826, 0.297109)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Fallback>
      </mc:AlternateContent>
      <p:sp>
        <p:nvSpPr>
          <p:cNvPr id="128" name="TextBox 127"/>
          <p:cNvSpPr txBox="1"/>
          <p:nvPr/>
        </p:nvSpPr>
        <p:spPr>
          <a:xfrm>
            <a:off x="19612223" y="5586025"/>
            <a:ext cx="10008602"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1</a:t>
            </a:r>
          </a:p>
          <a:p>
            <a:r>
              <a:rPr lang="en-US" altLang="ko-KR" sz="1500" dirty="0" smtClean="0">
                <a:latin typeface="Times New Roman" panose="02020603050405020304" pitchFamily="18" charset="0"/>
                <a:cs typeface="Times New Roman" panose="02020603050405020304" pitchFamily="18" charset="0"/>
              </a:rPr>
              <a:t>Bootstrap GLS estimates for NCV data, noise level = 0.01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29" name="표 128"/>
              <p:cNvGraphicFramePr>
                <a:graphicFrameLocks noGrp="1"/>
              </p:cNvGraphicFramePr>
              <p:nvPr>
                <p:extLst>
                  <p:ext uri="{D42A27DB-BD31-4B8C-83A1-F6EECF244321}">
                    <p14:modId xmlns:p14="http://schemas.microsoft.com/office/powerpoint/2010/main" val="2145117126"/>
                  </p:ext>
                </p:extLst>
              </p:nvPr>
            </p:nvGraphicFramePr>
            <p:xfrm>
              <a:off x="19612224" y="8654248"/>
              <a:ext cx="9985167" cy="1695292"/>
            </p:xfrm>
            <a:graphic>
              <a:graphicData uri="http://schemas.openxmlformats.org/drawingml/2006/table">
                <a:tbl>
                  <a:tblPr/>
                  <a:tblGrid>
                    <a:gridCol w="2114653"/>
                    <a:gridCol w="2114653"/>
                    <a:gridCol w="2114653"/>
                    <a:gridCol w="3641208"/>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(17.053121, 18.000990)</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(0.473286, 0.937047)</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0.102703</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Choice>
        <mc:Fallback xmlns="">
          <p:graphicFrame>
            <p:nvGraphicFramePr>
              <p:cNvPr id="129" name="표 128"/>
              <p:cNvGraphicFramePr>
                <a:graphicFrameLocks noGrp="1"/>
              </p:cNvGraphicFramePr>
              <p:nvPr>
                <p:extLst>
                  <p:ext uri="{D42A27DB-BD31-4B8C-83A1-F6EECF244321}">
                    <p14:modId xmlns:p14="http://schemas.microsoft.com/office/powerpoint/2010/main" val="2145117126"/>
                  </p:ext>
                </p:extLst>
              </p:nvPr>
            </p:nvGraphicFramePr>
            <p:xfrm>
              <a:off x="19612224" y="8654248"/>
              <a:ext cx="9985167" cy="1695292"/>
            </p:xfrm>
            <a:graphic>
              <a:graphicData uri="http://schemas.openxmlformats.org/drawingml/2006/table">
                <a:tbl>
                  <a:tblPr/>
                  <a:tblGrid>
                    <a:gridCol w="2114653"/>
                    <a:gridCol w="2114653"/>
                    <a:gridCol w="2114653"/>
                    <a:gridCol w="364120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3"/>
                          <a:stretch>
                            <a:fillRect t="-1471" r="-372334" b="-31911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3"/>
                          <a:stretch>
                            <a:fillRect l="-100000" t="-1471" r="-272334" b="-31911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3"/>
                          <a:stretch>
                            <a:fillRect l="-200000" t="-1471" r="-172334" b="-31911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3"/>
                          <a:stretch>
                            <a:fillRect t="-100000" r="-372334" b="-214493"/>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(17.053121, 18.000990)</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endParaRPr lang="ko-KR"/>
                        </a:p>
                      </a:txBody>
                      <a:tcPr marL="64770" marR="64770" marT="17907" marB="17907" anchor="ctr">
                        <a:lnL>
                          <a:noFill/>
                        </a:lnL>
                        <a:lnR>
                          <a:noFill/>
                        </a:lnR>
                        <a:lnT>
                          <a:noFill/>
                        </a:lnT>
                        <a:lnB>
                          <a:noFill/>
                        </a:lnB>
                        <a:blipFill rotWithShape="1">
                          <a:blip r:embed="rId23"/>
                          <a:stretch>
                            <a:fillRect t="-200000" r="-372334" b="-114493"/>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(0.473286, 0.937047)</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3"/>
                          <a:stretch>
                            <a:fillRect t="-287500" r="-372334" b="-972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0.102703</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Fallback>
      </mc:AlternateContent>
      <p:sp>
        <p:nvSpPr>
          <p:cNvPr id="130" name="TextBox 129"/>
          <p:cNvSpPr txBox="1"/>
          <p:nvPr/>
        </p:nvSpPr>
        <p:spPr>
          <a:xfrm>
            <a:off x="19588409" y="8016472"/>
            <a:ext cx="10008602"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2</a:t>
            </a:r>
          </a:p>
          <a:p>
            <a:r>
              <a:rPr lang="en-US" altLang="ko-KR" sz="1500" dirty="0" smtClean="0">
                <a:latin typeface="Times New Roman" panose="02020603050405020304" pitchFamily="18" charset="0"/>
                <a:cs typeface="Times New Roman" panose="02020603050405020304" pitchFamily="18" charset="0"/>
              </a:rPr>
              <a:t>Bootstrap GLS estimates for NCV data, noise level = 0.05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31" name="표 130"/>
              <p:cNvGraphicFramePr>
                <a:graphicFrameLocks noGrp="1"/>
              </p:cNvGraphicFramePr>
              <p:nvPr>
                <p:extLst>
                  <p:ext uri="{D42A27DB-BD31-4B8C-83A1-F6EECF244321}">
                    <p14:modId xmlns:p14="http://schemas.microsoft.com/office/powerpoint/2010/main" val="654242658"/>
                  </p:ext>
                </p:extLst>
              </p:nvPr>
            </p:nvGraphicFramePr>
            <p:xfrm>
              <a:off x="19600316" y="11148625"/>
              <a:ext cx="9985167" cy="1695292"/>
            </p:xfrm>
            <a:graphic>
              <a:graphicData uri="http://schemas.openxmlformats.org/drawingml/2006/table">
                <a:tbl>
                  <a:tblPr/>
                  <a:tblGrid>
                    <a:gridCol w="2114653"/>
                    <a:gridCol w="2114653"/>
                    <a:gridCol w="2114653"/>
                    <a:gridCol w="3641208"/>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17.531845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0.265714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(17.011045, 18.052646)</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0.700993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0.130958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(0.444315, 0.957671)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0.110671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0.114475</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(-0.113701, 0.335044)</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Choice>
        <mc:Fallback xmlns="">
          <p:graphicFrame>
            <p:nvGraphicFramePr>
              <p:cNvPr id="131" name="표 130"/>
              <p:cNvGraphicFramePr>
                <a:graphicFrameLocks noGrp="1"/>
              </p:cNvGraphicFramePr>
              <p:nvPr>
                <p:extLst>
                  <p:ext uri="{D42A27DB-BD31-4B8C-83A1-F6EECF244321}">
                    <p14:modId xmlns:p14="http://schemas.microsoft.com/office/powerpoint/2010/main" val="654242658"/>
                  </p:ext>
                </p:extLst>
              </p:nvPr>
            </p:nvGraphicFramePr>
            <p:xfrm>
              <a:off x="19600316" y="11148625"/>
              <a:ext cx="9985167" cy="1695292"/>
            </p:xfrm>
            <a:graphic>
              <a:graphicData uri="http://schemas.openxmlformats.org/drawingml/2006/table">
                <a:tbl>
                  <a:tblPr/>
                  <a:tblGrid>
                    <a:gridCol w="2114653"/>
                    <a:gridCol w="2114653"/>
                    <a:gridCol w="2114653"/>
                    <a:gridCol w="364120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4"/>
                          <a:stretch>
                            <a:fillRect t="-1471" r="-3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4"/>
                          <a:stretch>
                            <a:fillRect l="-100000" t="-1471" r="-2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4"/>
                          <a:stretch>
                            <a:fillRect l="-200000" t="-1471" r="-172334"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4"/>
                          <a:stretch>
                            <a:fillRect t="-100000" r="-372334" b="-2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17.531845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0.265714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(17.011045, 18.052646)</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endParaRPr lang="ko-KR"/>
                        </a:p>
                      </a:txBody>
                      <a:tcPr marL="64770" marR="64770" marT="17907" marB="17907" anchor="ctr">
                        <a:lnL>
                          <a:noFill/>
                        </a:lnL>
                        <a:lnR>
                          <a:noFill/>
                        </a:lnR>
                        <a:lnT>
                          <a:noFill/>
                        </a:lnT>
                        <a:lnB>
                          <a:noFill/>
                        </a:lnB>
                        <a:blipFill rotWithShape="1">
                          <a:blip r:embed="rId24"/>
                          <a:stretch>
                            <a:fillRect t="-200000" r="-372334"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0.700993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0.130958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(0.444315, 0.957671)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4"/>
                          <a:stretch>
                            <a:fillRect t="-287500" r="-372334"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0.110671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0.114475</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(-0.113701, 0.335044)</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Fallback>
      </mc:AlternateContent>
      <p:sp>
        <p:nvSpPr>
          <p:cNvPr id="132" name="TextBox 131"/>
          <p:cNvSpPr txBox="1"/>
          <p:nvPr/>
        </p:nvSpPr>
        <p:spPr>
          <a:xfrm>
            <a:off x="19576501" y="10510849"/>
            <a:ext cx="10008602"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3</a:t>
            </a:r>
          </a:p>
          <a:p>
            <a:r>
              <a:rPr lang="en-US" altLang="ko-KR" sz="1500" dirty="0" smtClean="0">
                <a:latin typeface="Times New Roman" panose="02020603050405020304" pitchFamily="18" charset="0"/>
                <a:cs typeface="Times New Roman" panose="02020603050405020304" pitchFamily="18" charset="0"/>
              </a:rPr>
              <a:t>Bootstrap GLS estimates for NCV data, noise level = 0.1 </a:t>
            </a:r>
            <a:endParaRPr lang="ko-KR" altLang="en-US" sz="1500" dirty="0">
              <a:latin typeface="Times New Roman" panose="02020603050405020304" pitchFamily="18" charset="0"/>
              <a:cs typeface="Times New Roman" panose="02020603050405020304" pitchFamily="18" charset="0"/>
            </a:endParaRPr>
          </a:p>
        </p:txBody>
      </p:sp>
      <p:graphicFrame>
        <p:nvGraphicFramePr>
          <p:cNvPr id="133" name="표 132"/>
          <p:cNvGraphicFramePr>
            <a:graphicFrameLocks noGrp="1"/>
          </p:cNvGraphicFramePr>
          <p:nvPr>
            <p:extLst>
              <p:ext uri="{D42A27DB-BD31-4B8C-83A1-F6EECF244321}">
                <p14:modId xmlns:p14="http://schemas.microsoft.com/office/powerpoint/2010/main" val="2578366265"/>
              </p:ext>
            </p:extLst>
          </p:nvPr>
        </p:nvGraphicFramePr>
        <p:xfrm>
          <a:off x="19612222" y="13641738"/>
          <a:ext cx="10008603" cy="1606296"/>
        </p:xfrm>
        <a:graphic>
          <a:graphicData uri="http://schemas.openxmlformats.org/drawingml/2006/table">
            <a:tbl>
              <a:tblPr/>
              <a:tblGrid>
                <a:gridCol w="3336201"/>
                <a:gridCol w="6672402"/>
              </a:tblGrid>
              <a:tr h="316799">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Noise level (%)</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Bootstrapping</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11.910531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12.107679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11.939790</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p:sp>
        <p:nvSpPr>
          <p:cNvPr id="134" name="TextBox 133"/>
          <p:cNvSpPr txBox="1"/>
          <p:nvPr/>
        </p:nvSpPr>
        <p:spPr>
          <a:xfrm>
            <a:off x="19576501" y="13004499"/>
            <a:ext cx="10008602"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4</a:t>
            </a:r>
          </a:p>
          <a:p>
            <a:r>
              <a:rPr lang="en-US" altLang="ko-KR" sz="1500" dirty="0" smtClean="0">
                <a:latin typeface="Times New Roman" panose="02020603050405020304" pitchFamily="18" charset="0"/>
                <a:cs typeface="Times New Roman" panose="02020603050405020304" pitchFamily="18" charset="0"/>
              </a:rPr>
              <a:t>Computation times (s) for bootstrapping in GLS</a:t>
            </a:r>
            <a:endParaRPr lang="ko-KR" altLang="en-US" sz="1500" dirty="0">
              <a:latin typeface="Times New Roman" panose="02020603050405020304" pitchFamily="18" charset="0"/>
              <a:cs typeface="Times New Roman" panose="02020603050405020304" pitchFamily="18" charset="0"/>
            </a:endParaRPr>
          </a:p>
        </p:txBody>
      </p:sp>
      <p:pic>
        <p:nvPicPr>
          <p:cNvPr id="1041" name="Picture 17" descr="C:\Users\SangmanJeong\Desktop\18년 2학기\독립심화학습 2\StandardErrorComputations\Matlab code for the paper_2014110374정상만\gls_ncv1.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970667" y="15308358"/>
            <a:ext cx="53340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SangmanJeong\Desktop\18년 2학기\독립심화학습 2\StandardErrorComputations\Matlab code for the paper_2014110374정상만\gls_ncv2.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600316" y="19118262"/>
            <a:ext cx="53340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SangmanJeong\Desktop\18년 2학기\독립심화학습 2\StandardErrorComputations\Matlab code for the paper_2014110374정상만\gls_ncv3.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309112" y="19118262"/>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22" name="직사각형 21"/>
          <p:cNvSpPr/>
          <p:nvPr/>
        </p:nvSpPr>
        <p:spPr>
          <a:xfrm>
            <a:off x="24512587" y="188134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5" name="직사각형 124"/>
          <p:cNvSpPr/>
          <p:nvPr/>
        </p:nvSpPr>
        <p:spPr>
          <a:xfrm>
            <a:off x="22150387" y="22635948"/>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6" name="직사각형 125"/>
          <p:cNvSpPr/>
          <p:nvPr/>
        </p:nvSpPr>
        <p:spPr>
          <a:xfrm>
            <a:off x="26341387" y="22635948"/>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135" name="표 134"/>
              <p:cNvGraphicFramePr>
                <a:graphicFrameLocks noGrp="1"/>
              </p:cNvGraphicFramePr>
              <p:nvPr>
                <p:extLst>
                  <p:ext uri="{D42A27DB-BD31-4B8C-83A1-F6EECF244321}">
                    <p14:modId xmlns:p14="http://schemas.microsoft.com/office/powerpoint/2010/main" val="1040627980"/>
                  </p:ext>
                </p:extLst>
              </p:nvPr>
            </p:nvGraphicFramePr>
            <p:xfrm>
              <a:off x="19658026" y="23855514"/>
              <a:ext cx="9869368" cy="2921637"/>
            </p:xfrm>
            <a:graphic>
              <a:graphicData uri="http://schemas.openxmlformats.org/drawingml/2006/table">
                <a:tbl>
                  <a:tblPr/>
                  <a:tblGrid>
                    <a:gridCol w="2090130"/>
                    <a:gridCol w="2090130"/>
                    <a:gridCol w="2090130"/>
                    <a:gridCol w="3598978"/>
                  </a:tblGrid>
                  <a:tr h="392005">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just" fontAlgn="base" latinLnBrk="1">
                            <a:lnSpc>
                              <a:spcPct val="160000"/>
                            </a:lnSpc>
                            <a:spcBef>
                              <a:spcPts val="0"/>
                            </a:spcBef>
                            <a:spcAft>
                              <a:spcPts val="0"/>
                            </a:spcAft>
                          </a:pPr>
                          <a:r>
                            <a:rPr lang="en-US" altLang="ko-KR" sz="1500" kern="0" spc="0" dirty="0" smtClean="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a:rPr>
                                  </m:ctrlPr>
                                </m:accPr>
                                <m:e>
                                  <m:r>
                                    <a:rPr lang="ko-KR" altLang="en-US" sz="1500" i="1" kern="0" spc="0" smtClean="0">
                                      <a:solidFill>
                                        <a:srgbClr val="000000"/>
                                      </a:solidFill>
                                      <a:effectLst/>
                                      <a:latin typeface="Cambria Math"/>
                                    </a:rPr>
                                    <m:t>𝜃</m:t>
                                  </m:r>
                                </m:e>
                              </m:acc>
                            </m:oMath>
                          </a14:m>
                          <a:r>
                            <a:rPr lang="en-US" altLang="ko-KR" sz="1500" kern="0" spc="0" dirty="0" smtClean="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r>
                  <a:tr h="387572">
                    <a:tc>
                      <a:txBody>
                        <a:bodyPr/>
                        <a:lstStyle/>
                        <a:p>
                          <a:pPr marL="0" marR="0" indent="0" algn="just" fontAlgn="base" latinLnBrk="1">
                            <a:lnSpc>
                              <a:spcPct val="160000"/>
                            </a:lnSpc>
                            <a:spcBef>
                              <a:spcPts val="0"/>
                            </a:spcBef>
                            <a:spcAft>
                              <a:spcPts val="0"/>
                            </a:spcAft>
                          </a:pPr>
                          <a:r>
                            <a:rPr lang="ko-KR" altLang="en-US" sz="1500" kern="0" spc="0" dirty="0" smtClean="0">
                              <a:solidFill>
                                <a:srgbClr val="000000"/>
                              </a:solidFill>
                              <a:effectLst/>
                              <a:latin typeface="함초롬바탕"/>
                              <a:ea typeface="함초롬바탕"/>
                            </a:rPr>
                            <a:t>① </a:t>
                          </a:r>
                          <a14:m>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(17.053121, 18.000990)</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r>
                  <a:tr h="379773">
                    <a:tc>
                      <a:txBody>
                        <a:bodyPr/>
                        <a:lstStyle/>
                        <a:p>
                          <a:pPr marL="0" marR="0" indent="0" algn="just" fontAlgn="base" latinLnBrk="1">
                            <a:lnSpc>
                              <a:spcPct val="160000"/>
                            </a:lnSpc>
                            <a:spcBef>
                              <a:spcPts val="0"/>
                            </a:spcBef>
                            <a:spcAft>
                              <a:spcPts val="0"/>
                            </a:spcAft>
                          </a:pPr>
                          <a:r>
                            <a:rPr lang="ko-KR" altLang="en-US" sz="1500" kern="0" spc="0" dirty="0" smtClean="0">
                              <a:solidFill>
                                <a:srgbClr val="000000"/>
                              </a:solidFill>
                              <a:effectLst/>
                              <a:latin typeface="함초롬바탕"/>
                              <a:ea typeface="함초롬바탕"/>
                            </a:rPr>
                            <a:t>① </a:t>
                          </a:r>
                          <a14:m>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(0.473286, 0.937047)</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r>
                  <a:tr h="403062">
                    <a:tc>
                      <a:txBody>
                        <a:bodyPr/>
                        <a:lstStyle/>
                        <a:p>
                          <a:pPr marL="0" marR="0" indent="0" algn="just" fontAlgn="base" latinLnBrk="1">
                            <a:lnSpc>
                              <a:spcPct val="160000"/>
                            </a:lnSpc>
                            <a:spcBef>
                              <a:spcPts val="0"/>
                            </a:spcBef>
                            <a:spcAft>
                              <a:spcPts val="0"/>
                            </a:spcAft>
                          </a:pPr>
                          <a:r>
                            <a:rPr lang="ko-KR" altLang="en-US" sz="1500" kern="0" spc="0" dirty="0" smtClean="0">
                              <a:solidFill>
                                <a:srgbClr val="000000"/>
                              </a:solidFill>
                              <a:effectLst/>
                              <a:latin typeface="함초롬바탕"/>
                              <a:ea typeface="함초롬바탕"/>
                            </a:rPr>
                            <a:t>① </a:t>
                          </a:r>
                          <a14:m>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0.102703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r>
                  <a:tr h="387572">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② </a:t>
                          </a:r>
                          <a14:m>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17.514899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0.057610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(17.401983, 17.627816)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r>
                  <a:tr h="380447">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② </a:t>
                          </a:r>
                          <a14:m>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0.701388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0.027306 </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(0.647868, 0.754909)</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r>
                  <a:tr h="401471">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② </a:t>
                          </a:r>
                          <a14:m>
                            <m:oMath xmlns:m="http://schemas.openxmlformats.org/officeDocument/2006/math">
                              <m:sSub>
                                <m:sSubPr>
                                  <m:ctrlPr>
                                    <a:rPr lang="en-US" altLang="ko-KR" sz="1500" i="1" kern="0" spc="0" smtClean="0">
                                      <a:solidFill>
                                        <a:srgbClr val="000000"/>
                                      </a:solidFill>
                                      <a:effectLst/>
                                      <a:latin typeface="Cambria Math"/>
                                    </a:rPr>
                                  </m:ctrlPr>
                                </m:sSubPr>
                                <m:e>
                                  <m:acc>
                                    <m:accPr>
                                      <m:chr m:val="̂"/>
                                      <m:ctrlPr>
                                        <a:rPr lang="ko-KR" altLang="en-US" sz="1500" i="1" kern="0" spc="0" smtClean="0">
                                          <a:solidFill>
                                            <a:srgbClr val="000000"/>
                                          </a:solidFill>
                                          <a:effectLst/>
                                          <a:latin typeface="Cambria Math"/>
                                        </a:rPr>
                                      </m:ctrlPr>
                                    </m:accPr>
                                    <m:e>
                                      <m:sSub>
                                        <m:sSubPr>
                                          <m:ctrlPr>
                                            <a:rPr lang="en-US" altLang="ko-KR" sz="1500" i="1" kern="0" spc="0" smtClean="0">
                                              <a:solidFill>
                                                <a:srgbClr val="000000"/>
                                              </a:solidFill>
                                              <a:effectLst/>
                                              <a:latin typeface="Cambria Math"/>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0.100072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0.023268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(0.054465, 0.145679)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mc:Choice>
        <mc:Fallback xmlns="">
          <p:graphicFrame>
            <p:nvGraphicFramePr>
              <p:cNvPr id="135" name="표 134"/>
              <p:cNvGraphicFramePr>
                <a:graphicFrameLocks noGrp="1"/>
              </p:cNvGraphicFramePr>
              <p:nvPr>
                <p:extLst>
                  <p:ext uri="{D42A27DB-BD31-4B8C-83A1-F6EECF244321}">
                    <p14:modId xmlns:p14="http://schemas.microsoft.com/office/powerpoint/2010/main" val="1040627980"/>
                  </p:ext>
                </p:extLst>
              </p:nvPr>
            </p:nvGraphicFramePr>
            <p:xfrm>
              <a:off x="19658026" y="23855514"/>
              <a:ext cx="9869368" cy="2756941"/>
            </p:xfrm>
            <a:graphic>
              <a:graphicData uri="http://schemas.openxmlformats.org/drawingml/2006/table">
                <a:tbl>
                  <a:tblPr/>
                  <a:tblGrid>
                    <a:gridCol w="2090130"/>
                    <a:gridCol w="2090130"/>
                    <a:gridCol w="2090130"/>
                    <a:gridCol w="359897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8"/>
                          <a:stretch>
                            <a:fillRect l="-292" r="-372012" b="-571014"/>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8"/>
                          <a:stretch>
                            <a:fillRect l="-100292" r="-272012" b="-571014"/>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8"/>
                          <a:stretch>
                            <a:fillRect l="-200292" r="-172012" b="-571014"/>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r>
                  <a:tr h="387572">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8"/>
                          <a:stretch>
                            <a:fillRect l="-292" t="-109524" r="-372012" b="-525397"/>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(17.053121, 18.000990)</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r>
                  <a:tr h="379773">
                    <a:tc>
                      <a:txBody>
                        <a:bodyPr/>
                        <a:lstStyle/>
                        <a:p>
                          <a:endParaRPr lang="ko-KR"/>
                        </a:p>
                      </a:txBody>
                      <a:tcPr marL="64770" marR="64770" marT="17907" marB="17907" anchor="ctr">
                        <a:lnL>
                          <a:noFill/>
                        </a:lnL>
                        <a:lnR>
                          <a:noFill/>
                        </a:lnR>
                        <a:lnT>
                          <a:noFill/>
                        </a:lnT>
                        <a:lnB>
                          <a:noFill/>
                        </a:lnB>
                        <a:blipFill rotWithShape="1">
                          <a:blip r:embed="rId28"/>
                          <a:stretch>
                            <a:fillRect l="-292" t="-209524" r="-372012" b="-425397"/>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(0.473286, 0.937047)</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r>
                  <a:tr h="403062">
                    <a:tc>
                      <a:txBody>
                        <a:bodyPr/>
                        <a:lstStyle/>
                        <a:p>
                          <a:endParaRPr lang="ko-KR"/>
                        </a:p>
                      </a:txBody>
                      <a:tcPr marL="64770" marR="64770" marT="17907" marB="17907" anchor="ctr">
                        <a:lnL>
                          <a:noFill/>
                        </a:lnL>
                        <a:lnR>
                          <a:noFill/>
                        </a:lnR>
                        <a:lnT>
                          <a:noFill/>
                        </a:lnT>
                        <a:lnB>
                          <a:noFill/>
                        </a:lnB>
                        <a:blipFill rotWithShape="1">
                          <a:blip r:embed="rId28"/>
                          <a:stretch>
                            <a:fillRect l="-292" t="-295455" r="-372012" b="-30606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0.102703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r>
                  <a:tr h="387572">
                    <a:tc>
                      <a:txBody>
                        <a:bodyPr/>
                        <a:lstStyle/>
                        <a:p>
                          <a:endParaRPr lang="ko-KR"/>
                        </a:p>
                      </a:txBody>
                      <a:tcPr marL="64770" marR="64770" marT="17907" marB="17907" anchor="ctr">
                        <a:lnL>
                          <a:noFill/>
                        </a:lnL>
                        <a:lnR>
                          <a:noFill/>
                        </a:lnR>
                        <a:lnT>
                          <a:noFill/>
                        </a:lnT>
                        <a:lnB>
                          <a:noFill/>
                        </a:lnB>
                        <a:blipFill rotWithShape="1">
                          <a:blip r:embed="rId28"/>
                          <a:stretch>
                            <a:fillRect l="-292" t="-407813" r="-372012" b="-215625"/>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17.514899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0.057610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(17.401983, 17.627816)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r>
                  <a:tr h="380447">
                    <a:tc>
                      <a:txBody>
                        <a:bodyPr/>
                        <a:lstStyle/>
                        <a:p>
                          <a:endParaRPr lang="ko-KR"/>
                        </a:p>
                      </a:txBody>
                      <a:tcPr marL="64770" marR="64770" marT="17907" marB="17907" anchor="ctr">
                        <a:lnL>
                          <a:noFill/>
                        </a:lnL>
                        <a:lnR>
                          <a:noFill/>
                        </a:lnR>
                        <a:lnT>
                          <a:noFill/>
                        </a:lnT>
                        <a:lnB>
                          <a:noFill/>
                        </a:lnB>
                        <a:blipFill rotWithShape="1">
                          <a:blip r:embed="rId28"/>
                          <a:stretch>
                            <a:fillRect l="-292" t="-524194" r="-372012" b="-12258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0.701388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0.027306 </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(0.647868, 0.754909)</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r>
                  <a:tr h="401574">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8"/>
                          <a:stretch>
                            <a:fillRect l="-292" t="-586364" r="-372012" b="-1515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0.100072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0.023268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(0.054465, 0.145679)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mc:Fallback>
      </mc:AlternateContent>
      <p:pic>
        <p:nvPicPr>
          <p:cNvPr id="137" name="_x244194264" descr="EMB00001f183221"/>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9690978" y="27438276"/>
            <a:ext cx="9855130" cy="32589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9" name="TextBox 138"/>
              <p:cNvSpPr txBox="1"/>
              <p:nvPr/>
            </p:nvSpPr>
            <p:spPr>
              <a:xfrm>
                <a:off x="19604789" y="23198891"/>
                <a:ext cx="10008602"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Table 5</a:t>
                </a:r>
              </a:p>
              <a:p>
                <a:pPr fontAlgn="base"/>
                <a:r>
                  <a:rPr lang="en-US" altLang="ko-KR" sz="1500" u="sng" dirty="0">
                    <a:latin typeface="Times New Roman" pitchFamily="18" charset="0"/>
                    <a:cs typeface="Times New Roman" pitchFamily="18" charset="0"/>
                  </a:rPr>
                  <a:t>Bootstrap GLS estimates for NCV, ①</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=50</m:t>
                    </m:r>
                  </m:oMath>
                </a14:m>
                <a:r>
                  <a:rPr lang="en-US" altLang="ko-KR" sz="1500" u="sng" dirty="0">
                    <a:latin typeface="Times New Roman" pitchFamily="18" charset="0"/>
                    <a:cs typeface="Times New Roman" pitchFamily="18" charset="0"/>
                  </a:rPr>
                  <a:t> </a:t>
                </a:r>
                <a:r>
                  <a:rPr lang="en-US" altLang="ko-KR" sz="1500" u="sng" dirty="0" err="1">
                    <a:latin typeface="Times New Roman" pitchFamily="18" charset="0"/>
                    <a:cs typeface="Times New Roman" pitchFamily="18" charset="0"/>
                  </a:rPr>
                  <a:t>vs</a:t>
                </a:r>
                <a:r>
                  <a:rPr lang="en-US" altLang="ko-KR" sz="1500" u="sng" dirty="0">
                    <a:latin typeface="Times New Roman" pitchFamily="18" charset="0"/>
                    <a:cs typeface="Times New Roman" pitchFamily="18" charset="0"/>
                  </a:rPr>
                  <a:t> ②</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=1000</m:t>
                    </m:r>
                  </m:oMath>
                </a14:m>
                <a:r>
                  <a:rPr lang="en-US" altLang="ko-KR" sz="800" u="sng" dirty="0">
                    <a:latin typeface="Times New Roman" pitchFamily="18" charset="0"/>
                    <a:cs typeface="Times New Roman" pitchFamily="18" charset="0"/>
                  </a:rPr>
                  <a:t> </a:t>
                </a:r>
              </a:p>
            </p:txBody>
          </p:sp>
        </mc:Choice>
        <mc:Fallback xmlns="">
          <p:sp>
            <p:nvSpPr>
              <p:cNvPr id="139" name="TextBox 138"/>
              <p:cNvSpPr txBox="1">
                <a:spLocks noRot="1" noChangeAspect="1" noMove="1" noResize="1" noEditPoints="1" noAdjustHandles="1" noChangeArrowheads="1" noChangeShapeType="1" noTextEdit="1"/>
              </p:cNvSpPr>
              <p:nvPr/>
            </p:nvSpPr>
            <p:spPr>
              <a:xfrm>
                <a:off x="19604789" y="23198891"/>
                <a:ext cx="10008602" cy="553998"/>
              </a:xfrm>
              <a:prstGeom prst="rect">
                <a:avLst/>
              </a:prstGeom>
              <a:blipFill rotWithShape="1">
                <a:blip r:embed="rId30"/>
                <a:stretch>
                  <a:fillRect l="-183" t="-2222" b="-1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9619270" y="26840932"/>
                <a:ext cx="10008602" cy="553998"/>
              </a:xfrm>
              <a:prstGeom prst="rect">
                <a:avLst/>
              </a:prstGeom>
              <a:noFill/>
            </p:spPr>
            <p:txBody>
              <a:bodyPr wrap="square" rtlCol="0">
                <a:spAutoFit/>
              </a:bodyPr>
              <a:lstStyle/>
              <a:p>
                <a:r>
                  <a:rPr lang="en-US" altLang="ko-KR" sz="1500" b="1" dirty="0" smtClean="0">
                    <a:latin typeface="Times New Roman" panose="02020603050405020304" pitchFamily="18" charset="0"/>
                    <a:cs typeface="Times New Roman" panose="02020603050405020304" pitchFamily="18" charset="0"/>
                  </a:rPr>
                  <a:t>Figure</a:t>
                </a:r>
              </a:p>
              <a:p>
                <a:pPr fontAlgn="base"/>
                <a:r>
                  <a:rPr lang="en-US" altLang="ko-KR" sz="1500" u="sng" dirty="0" smtClean="0">
                    <a:latin typeface="Times New Roman" pitchFamily="18" charset="0"/>
                    <a:cs typeface="Times New Roman" pitchFamily="18" charset="0"/>
                  </a:rPr>
                  <a:t>Confidence Intervals, </a:t>
                </a:r>
                <a:r>
                  <a:rPr lang="en-US" altLang="ko-KR" sz="1500" u="sng" dirty="0">
                    <a:latin typeface="Times New Roman" pitchFamily="18" charset="0"/>
                    <a:cs typeface="Times New Roman" pitchFamily="18" charset="0"/>
                  </a:rPr>
                  <a:t>①</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=50</m:t>
                    </m:r>
                  </m:oMath>
                </a14:m>
                <a:r>
                  <a:rPr lang="en-US" altLang="ko-KR" sz="1500" u="sng" dirty="0">
                    <a:latin typeface="Times New Roman" pitchFamily="18" charset="0"/>
                    <a:cs typeface="Times New Roman" pitchFamily="18" charset="0"/>
                  </a:rPr>
                  <a:t> </a:t>
                </a:r>
                <a:r>
                  <a:rPr lang="en-US" altLang="ko-KR" sz="1500" u="sng" dirty="0" err="1">
                    <a:latin typeface="Times New Roman" pitchFamily="18" charset="0"/>
                    <a:cs typeface="Times New Roman" pitchFamily="18" charset="0"/>
                  </a:rPr>
                  <a:t>vs</a:t>
                </a:r>
                <a:r>
                  <a:rPr lang="en-US" altLang="ko-KR" sz="1500" u="sng" dirty="0">
                    <a:latin typeface="Times New Roman" pitchFamily="18" charset="0"/>
                    <a:cs typeface="Times New Roman" pitchFamily="18" charset="0"/>
                  </a:rPr>
                  <a:t> ②</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=1000</m:t>
                    </m:r>
                  </m:oMath>
                </a14:m>
                <a:r>
                  <a:rPr lang="en-US" altLang="ko-KR" sz="800" u="sng" dirty="0">
                    <a:latin typeface="Times New Roman" pitchFamily="18" charset="0"/>
                    <a:cs typeface="Times New Roman" pitchFamily="18" charset="0"/>
                  </a:rPr>
                  <a:t> </a:t>
                </a:r>
              </a:p>
            </p:txBody>
          </p:sp>
        </mc:Choice>
        <mc:Fallback xmlns="">
          <p:sp>
            <p:nvSpPr>
              <p:cNvPr id="140" name="TextBox 139"/>
              <p:cNvSpPr txBox="1">
                <a:spLocks noRot="1" noChangeAspect="1" noMove="1" noResize="1" noEditPoints="1" noAdjustHandles="1" noChangeArrowheads="1" noChangeShapeType="1" noTextEdit="1"/>
              </p:cNvSpPr>
              <p:nvPr/>
            </p:nvSpPr>
            <p:spPr>
              <a:xfrm>
                <a:off x="19619270" y="26840932"/>
                <a:ext cx="10008602" cy="553998"/>
              </a:xfrm>
              <a:prstGeom prst="rect">
                <a:avLst/>
              </a:prstGeom>
              <a:blipFill rotWithShape="1">
                <a:blip r:embed="rId31"/>
                <a:stretch>
                  <a:fillRect l="-183" t="-2198" b="-10989"/>
                </a:stretch>
              </a:blipFill>
            </p:spPr>
            <p:txBody>
              <a:bodyPr/>
              <a:lstStyle/>
              <a:p>
                <a:r>
                  <a:rPr lang="ko-KR" altLang="en-US">
                    <a:noFill/>
                  </a:rPr>
                  <a:t> </a:t>
                </a:r>
              </a:p>
            </p:txBody>
          </p:sp>
        </mc:Fallback>
      </mc:AlternateContent>
      <p:sp>
        <p:nvSpPr>
          <p:cNvPr id="141" name="직사각형 140"/>
          <p:cNvSpPr/>
          <p:nvPr/>
        </p:nvSpPr>
        <p:spPr>
          <a:xfrm>
            <a:off x="19576502" y="32145228"/>
            <a:ext cx="10044704" cy="4893647"/>
          </a:xfrm>
          <a:prstGeom prst="rect">
            <a:avLst/>
          </a:prstGeom>
        </p:spPr>
        <p:txBody>
          <a:bodyPr wrap="square">
            <a:spAutoFit/>
          </a:bodyPr>
          <a:lstStyle/>
          <a:p>
            <a:r>
              <a:rPr lang="en-US" altLang="ko-KR" sz="2600" dirty="0">
                <a:latin typeface="Times New Roman" pitchFamily="18" charset="0"/>
                <a:cs typeface="Times New Roman" pitchFamily="18" charset="0"/>
              </a:rPr>
              <a:t>In the case of using Bootstrapping for CV and NCV, they were all well-estimated and especially the GLS method was shown more suitable than using the OLS method because the GLS method gives the estimates which are NCV. </a:t>
            </a:r>
          </a:p>
          <a:p>
            <a:r>
              <a:rPr lang="en-US" altLang="ko-KR" sz="2600" dirty="0">
                <a:latin typeface="Times New Roman" pitchFamily="18" charset="0"/>
                <a:cs typeface="Times New Roman" pitchFamily="18" charset="0"/>
              </a:rPr>
              <a:t>Table 5 illustrates that the larger the size of n becomes, the smaller the confidence interval is and because of this reason, we assured that we have obtained more precise estimates.</a:t>
            </a:r>
          </a:p>
          <a:p>
            <a:r>
              <a:rPr lang="en-US" altLang="ko-KR" sz="2600" dirty="0">
                <a:latin typeface="Times New Roman" pitchFamily="18" charset="0"/>
                <a:cs typeface="Times New Roman" pitchFamily="18" charset="0"/>
              </a:rPr>
              <a:t>This eventually means that finding more approximate estimates depend on the size of n. Additionally, we were able to learn that the size of the sample, the efficiency of the code and functions that are stored in the calculating software are several ways of reducing the speed of calculating Bootstrapping. </a:t>
            </a:r>
          </a:p>
        </p:txBody>
      </p:sp>
      <p:sp>
        <p:nvSpPr>
          <p:cNvPr id="142" name="직사각형 141"/>
          <p:cNvSpPr/>
          <p:nvPr/>
        </p:nvSpPr>
        <p:spPr>
          <a:xfrm>
            <a:off x="14682787" y="377872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3" name="직사각형 142"/>
          <p:cNvSpPr/>
          <p:nvPr/>
        </p:nvSpPr>
        <p:spPr>
          <a:xfrm>
            <a:off x="11482387" y="419020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4" name="직사각형 143"/>
          <p:cNvSpPr/>
          <p:nvPr/>
        </p:nvSpPr>
        <p:spPr>
          <a:xfrm>
            <a:off x="16816387" y="419020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5" name="직사각형 144"/>
          <p:cNvSpPr/>
          <p:nvPr/>
        </p:nvSpPr>
        <p:spPr>
          <a:xfrm>
            <a:off x="23826787" y="24286308"/>
            <a:ext cx="957036" cy="2451954"/>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Trek.thmx</Template>
  <TotalTime>16289</TotalTime>
  <Words>1735</Words>
  <Application>Microsoft Office PowerPoint</Application>
  <PresentationFormat>사용자 지정</PresentationFormat>
  <Paragraphs>249</Paragraphs>
  <Slides>1</Slides>
  <Notes>1</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Theme</vt:lpstr>
      <vt:lpstr>Standard Error Computations for Uncertainty Quantification in Inverse Problems  : Focused on Bootstrap Method  Sangman Jung Department of Applied Mathematics, Kyung Hee University</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Maytee Cruz</dc:creator>
  <cp:lastModifiedBy>residue</cp:lastModifiedBy>
  <cp:revision>207</cp:revision>
  <cp:lastPrinted>2010-07-29T03:42:47Z</cp:lastPrinted>
  <dcterms:created xsi:type="dcterms:W3CDTF">2010-12-02T01:05:55Z</dcterms:created>
  <dcterms:modified xsi:type="dcterms:W3CDTF">2018-10-03T08:28:07Z</dcterms:modified>
</cp:coreProperties>
</file>