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6" r:id="rId1"/>
  </p:sldMasterIdLst>
  <p:notesMasterIdLst>
    <p:notesMasterId r:id="rId3"/>
  </p:notesMasterIdLst>
  <p:sldIdLst>
    <p:sldId id="256" r:id="rId2"/>
  </p:sldIdLst>
  <p:sldSz cx="30279975" cy="42808525"/>
  <p:notesSz cx="9144000" cy="6858000"/>
  <p:defaultTextStyle>
    <a:defPPr>
      <a:defRPr lang="en-US"/>
    </a:defPPr>
    <a:lvl1pPr marL="0" algn="l" defTabSz="1954496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1pPr>
    <a:lvl2pPr marL="1954496" algn="l" defTabSz="1954496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2pPr>
    <a:lvl3pPr marL="3908994" algn="l" defTabSz="1954496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3pPr>
    <a:lvl4pPr marL="5863490" algn="l" defTabSz="1954496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4pPr>
    <a:lvl5pPr marL="7817986" algn="l" defTabSz="1954496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5pPr>
    <a:lvl6pPr marL="9772483" algn="l" defTabSz="1954496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6pPr>
    <a:lvl7pPr marL="11726980" algn="l" defTabSz="1954496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7pPr>
    <a:lvl8pPr marL="13681476" algn="l" defTabSz="1954496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8pPr>
    <a:lvl9pPr marL="15635973" algn="l" defTabSz="1954496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2096">
          <p15:clr>
            <a:srgbClr val="A4A3A4"/>
          </p15:clr>
        </p15:guide>
        <p15:guide id="3" orient="horz" pos="13483">
          <p15:clr>
            <a:srgbClr val="A4A3A4"/>
          </p15:clr>
        </p15:guide>
        <p15:guide id="4" pos="95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chowell" initials="GC" lastIdx="2" clrIdx="0"/>
  <p:cmAuthor id="1" name="pelican" initials="R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FF15"/>
    <a:srgbClr val="3E00EE"/>
    <a:srgbClr val="9B3735"/>
    <a:srgbClr val="9D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0" autoAdjust="0"/>
    <p:restoredTop sz="99752" autoAdjust="0"/>
  </p:normalViewPr>
  <p:slideViewPr>
    <p:cSldViewPr snapToObjects="1">
      <p:cViewPr>
        <p:scale>
          <a:sx n="33" d="100"/>
          <a:sy n="33" d="100"/>
        </p:scale>
        <p:origin x="1003" y="19"/>
      </p:cViewPr>
      <p:guideLst>
        <p:guide orient="horz" pos="10368"/>
        <p:guide pos="12096"/>
        <p:guide orient="horz" pos="13483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9025D-0B7C-9B44-97A0-239CB1F2D4F7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62363" y="514350"/>
            <a:ext cx="18192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3E092-CD8A-1A4B-A4FA-706EDF881A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6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71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7188" algn="l" defTabSz="4071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14376" algn="l" defTabSz="4071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221563" algn="l" defTabSz="4071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628751" algn="l" defTabSz="4071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035939" algn="l" defTabSz="4071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443127" algn="l" defTabSz="4071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850315" algn="l" defTabSz="4071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257502" algn="l" defTabSz="4071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62363" y="514350"/>
            <a:ext cx="1819275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3E092-CD8A-1A4B-A4FA-706EDF881A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3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1"/>
            <a:ext cx="25737979" cy="9176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54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09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863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818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772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727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681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636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0CAF-9C43-4644-A5CD-FA401BBD964D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0CAF-9C43-4644-A5CD-FA401BBD964D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F0BD-A64A-384A-9B3F-BEF248CCE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2982" y="1714329"/>
            <a:ext cx="6812994" cy="365259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999" y="1714329"/>
            <a:ext cx="19934317" cy="365259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0CAF-9C43-4644-A5CD-FA401BBD964D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F0BD-A64A-384A-9B3F-BEF248CCE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0CAF-9C43-4644-A5CD-FA401BBD964D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F0BD-A64A-384A-9B3F-BEF248CCE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7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18144083"/>
            <a:ext cx="25737979" cy="9364362"/>
          </a:xfrm>
        </p:spPr>
        <p:txBody>
          <a:bodyPr anchor="b"/>
          <a:lstStyle>
            <a:lvl1pPr marL="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1pPr>
            <a:lvl2pPr marL="1954502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2pPr>
            <a:lvl3pPr marL="3909003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3pPr>
            <a:lvl4pPr marL="5863505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781800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977250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172701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3681511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5636013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0CAF-9C43-4644-A5CD-FA401BBD964D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1C59-B8FB-4BC6-84FE-FD700C7CF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999" y="9988660"/>
            <a:ext cx="13373656" cy="28251647"/>
          </a:xfrm>
        </p:spPr>
        <p:txBody>
          <a:bodyPr/>
          <a:lstStyle>
            <a:lvl1pPr>
              <a:defRPr sz="11900"/>
            </a:lvl1pPr>
            <a:lvl2pPr>
              <a:defRPr sz="10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2320" y="9988660"/>
            <a:ext cx="13373656" cy="28251647"/>
          </a:xfrm>
        </p:spPr>
        <p:txBody>
          <a:bodyPr/>
          <a:lstStyle>
            <a:lvl1pPr>
              <a:defRPr sz="11900"/>
            </a:lvl1pPr>
            <a:lvl2pPr>
              <a:defRPr sz="10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0CAF-9C43-4644-A5CD-FA401BBD964D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F0BD-A64A-384A-9B3F-BEF248CCE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000" y="9582374"/>
            <a:ext cx="13378914" cy="3993478"/>
          </a:xfrm>
        </p:spPr>
        <p:txBody>
          <a:bodyPr anchor="b"/>
          <a:lstStyle>
            <a:lvl1pPr marL="0" indent="0">
              <a:buNone/>
              <a:defRPr sz="10300" b="1"/>
            </a:lvl1pPr>
            <a:lvl2pPr marL="1954502" indent="0">
              <a:buNone/>
              <a:defRPr sz="8500" b="1"/>
            </a:lvl2pPr>
            <a:lvl3pPr marL="3909003" indent="0">
              <a:buNone/>
              <a:defRPr sz="7600" b="1"/>
            </a:lvl3pPr>
            <a:lvl4pPr marL="5863505" indent="0">
              <a:buNone/>
              <a:defRPr sz="6800" b="1"/>
            </a:lvl4pPr>
            <a:lvl5pPr marL="7818007" indent="0">
              <a:buNone/>
              <a:defRPr sz="6800" b="1"/>
            </a:lvl5pPr>
            <a:lvl6pPr marL="9772508" indent="0">
              <a:buNone/>
              <a:defRPr sz="6800" b="1"/>
            </a:lvl6pPr>
            <a:lvl7pPr marL="11727010" indent="0">
              <a:buNone/>
              <a:defRPr sz="6800" b="1"/>
            </a:lvl7pPr>
            <a:lvl8pPr marL="13681511" indent="0">
              <a:buNone/>
              <a:defRPr sz="6800" b="1"/>
            </a:lvl8pPr>
            <a:lvl9pPr marL="15636013" indent="0">
              <a:buNone/>
              <a:defRPr sz="6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000" y="13575852"/>
            <a:ext cx="13378914" cy="24664451"/>
          </a:xfrm>
        </p:spPr>
        <p:txBody>
          <a:bodyPr/>
          <a:lstStyle>
            <a:lvl1pPr>
              <a:defRPr sz="10300"/>
            </a:lvl1pPr>
            <a:lvl2pPr>
              <a:defRPr sz="8500"/>
            </a:lvl2pPr>
            <a:lvl3pPr>
              <a:defRPr sz="76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2374"/>
            <a:ext cx="13384170" cy="3993478"/>
          </a:xfrm>
        </p:spPr>
        <p:txBody>
          <a:bodyPr anchor="b"/>
          <a:lstStyle>
            <a:lvl1pPr marL="0" indent="0">
              <a:buNone/>
              <a:defRPr sz="10300" b="1"/>
            </a:lvl1pPr>
            <a:lvl2pPr marL="1954502" indent="0">
              <a:buNone/>
              <a:defRPr sz="8500" b="1"/>
            </a:lvl2pPr>
            <a:lvl3pPr marL="3909003" indent="0">
              <a:buNone/>
              <a:defRPr sz="7600" b="1"/>
            </a:lvl3pPr>
            <a:lvl4pPr marL="5863505" indent="0">
              <a:buNone/>
              <a:defRPr sz="6800" b="1"/>
            </a:lvl4pPr>
            <a:lvl5pPr marL="7818007" indent="0">
              <a:buNone/>
              <a:defRPr sz="6800" b="1"/>
            </a:lvl5pPr>
            <a:lvl6pPr marL="9772508" indent="0">
              <a:buNone/>
              <a:defRPr sz="6800" b="1"/>
            </a:lvl6pPr>
            <a:lvl7pPr marL="11727010" indent="0">
              <a:buNone/>
              <a:defRPr sz="6800" b="1"/>
            </a:lvl7pPr>
            <a:lvl8pPr marL="13681511" indent="0">
              <a:buNone/>
              <a:defRPr sz="6800" b="1"/>
            </a:lvl8pPr>
            <a:lvl9pPr marL="15636013" indent="0">
              <a:buNone/>
              <a:defRPr sz="6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1"/>
          </a:xfrm>
        </p:spPr>
        <p:txBody>
          <a:bodyPr/>
          <a:lstStyle>
            <a:lvl1pPr>
              <a:defRPr sz="10300"/>
            </a:lvl1pPr>
            <a:lvl2pPr>
              <a:defRPr sz="8500"/>
            </a:lvl2pPr>
            <a:lvl3pPr>
              <a:defRPr sz="76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0CAF-9C43-4644-A5CD-FA401BBD964D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F0BD-A64A-384A-9B3F-BEF248CCE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0CAF-9C43-4644-A5CD-FA401BBD964D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F0BD-A64A-384A-9B3F-BEF248CCE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0CAF-9C43-4644-A5CD-FA401BBD964D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F0BD-A64A-384A-9B3F-BEF248CCE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1" y="1704413"/>
            <a:ext cx="9961903" cy="7253667"/>
          </a:xfrm>
        </p:spPr>
        <p:txBody>
          <a:bodyPr anchor="b"/>
          <a:lstStyle>
            <a:lvl1pPr algn="l">
              <a:defRPr sz="8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3700"/>
            </a:lvl1pPr>
            <a:lvl2pPr>
              <a:defRPr sz="11900"/>
            </a:lvl2pPr>
            <a:lvl3pPr>
              <a:defRPr sz="10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1" y="8958084"/>
            <a:ext cx="9961903" cy="29282223"/>
          </a:xfrm>
        </p:spPr>
        <p:txBody>
          <a:bodyPr/>
          <a:lstStyle>
            <a:lvl1pPr marL="0" indent="0">
              <a:buNone/>
              <a:defRPr sz="6000"/>
            </a:lvl1pPr>
            <a:lvl2pPr marL="1954502" indent="0">
              <a:buNone/>
              <a:defRPr sz="5200"/>
            </a:lvl2pPr>
            <a:lvl3pPr marL="3909003" indent="0">
              <a:buNone/>
              <a:defRPr sz="4300"/>
            </a:lvl3pPr>
            <a:lvl4pPr marL="5863505" indent="0">
              <a:buNone/>
              <a:defRPr sz="3800"/>
            </a:lvl4pPr>
            <a:lvl5pPr marL="7818007" indent="0">
              <a:buNone/>
              <a:defRPr sz="3800"/>
            </a:lvl5pPr>
            <a:lvl6pPr marL="9772508" indent="0">
              <a:buNone/>
              <a:defRPr sz="3800"/>
            </a:lvl6pPr>
            <a:lvl7pPr marL="11727010" indent="0">
              <a:buNone/>
              <a:defRPr sz="3800"/>
            </a:lvl7pPr>
            <a:lvl8pPr marL="13681511" indent="0">
              <a:buNone/>
              <a:defRPr sz="3800"/>
            </a:lvl8pPr>
            <a:lvl9pPr marL="15636013" indent="0">
              <a:buNone/>
              <a:defRPr sz="3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0CAF-9C43-4644-A5CD-FA401BBD964D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F0BD-A64A-384A-9B3F-BEF248CCE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9965967"/>
            <a:ext cx="18167985" cy="3537652"/>
          </a:xfrm>
        </p:spPr>
        <p:txBody>
          <a:bodyPr anchor="b"/>
          <a:lstStyle>
            <a:lvl1pPr algn="l">
              <a:defRPr sz="8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3700"/>
            </a:lvl1pPr>
            <a:lvl2pPr marL="1954502" indent="0">
              <a:buNone/>
              <a:defRPr sz="11900"/>
            </a:lvl2pPr>
            <a:lvl3pPr marL="3909003" indent="0">
              <a:buNone/>
              <a:defRPr sz="10300"/>
            </a:lvl3pPr>
            <a:lvl4pPr marL="5863505" indent="0">
              <a:buNone/>
              <a:defRPr sz="8500"/>
            </a:lvl4pPr>
            <a:lvl5pPr marL="7818007" indent="0">
              <a:buNone/>
              <a:defRPr sz="8500"/>
            </a:lvl5pPr>
            <a:lvl6pPr marL="9772508" indent="0">
              <a:buNone/>
              <a:defRPr sz="8500"/>
            </a:lvl6pPr>
            <a:lvl7pPr marL="11727010" indent="0">
              <a:buNone/>
              <a:defRPr sz="8500"/>
            </a:lvl7pPr>
            <a:lvl8pPr marL="13681511" indent="0">
              <a:buNone/>
              <a:defRPr sz="8500"/>
            </a:lvl8pPr>
            <a:lvl9pPr marL="15636013" indent="0">
              <a:buNone/>
              <a:defRPr sz="8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3503619"/>
            <a:ext cx="18167985" cy="5024053"/>
          </a:xfrm>
        </p:spPr>
        <p:txBody>
          <a:bodyPr/>
          <a:lstStyle>
            <a:lvl1pPr marL="0" indent="0">
              <a:buNone/>
              <a:defRPr sz="6000"/>
            </a:lvl1pPr>
            <a:lvl2pPr marL="1954502" indent="0">
              <a:buNone/>
              <a:defRPr sz="5200"/>
            </a:lvl2pPr>
            <a:lvl3pPr marL="3909003" indent="0">
              <a:buNone/>
              <a:defRPr sz="4300"/>
            </a:lvl3pPr>
            <a:lvl4pPr marL="5863505" indent="0">
              <a:buNone/>
              <a:defRPr sz="3800"/>
            </a:lvl4pPr>
            <a:lvl5pPr marL="7818007" indent="0">
              <a:buNone/>
              <a:defRPr sz="3800"/>
            </a:lvl5pPr>
            <a:lvl6pPr marL="9772508" indent="0">
              <a:buNone/>
              <a:defRPr sz="3800"/>
            </a:lvl6pPr>
            <a:lvl7pPr marL="11727010" indent="0">
              <a:buNone/>
              <a:defRPr sz="3800"/>
            </a:lvl7pPr>
            <a:lvl8pPr marL="13681511" indent="0">
              <a:buNone/>
              <a:defRPr sz="3800"/>
            </a:lvl8pPr>
            <a:lvl9pPr marL="15636013" indent="0">
              <a:buNone/>
              <a:defRPr sz="3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0CAF-9C43-4644-A5CD-FA401BBD964D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F0BD-A64A-384A-9B3F-BEF248CCE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390901" tIns="195450" rIns="390901" bIns="19545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60"/>
            <a:ext cx="27251978" cy="28251647"/>
          </a:xfrm>
          <a:prstGeom prst="rect">
            <a:avLst/>
          </a:prstGeom>
        </p:spPr>
        <p:txBody>
          <a:bodyPr vert="horz" lIns="390901" tIns="195450" rIns="390901" bIns="19545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390901" tIns="195450" rIns="390901" bIns="195450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0CAF-9C43-4644-A5CD-FA401BBD964D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390901" tIns="195450" rIns="390901" bIns="195450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390901" tIns="195450" rIns="390901" bIns="195450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3F0BD-A64A-384A-9B3F-BEF248CCE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ctr" defTabSz="1954502" rtl="0" eaLnBrk="1" latinLnBrk="0" hangingPunct="1">
        <a:spcBef>
          <a:spcPct val="0"/>
        </a:spcBef>
        <a:buNone/>
        <a:defRPr sz="1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5876" indent="-1465876" algn="l" defTabSz="1954502" rtl="0" eaLnBrk="1" latinLnBrk="0" hangingPunct="1">
        <a:spcBef>
          <a:spcPct val="20000"/>
        </a:spcBef>
        <a:buFont typeface="Arial"/>
        <a:buChar char="•"/>
        <a:defRPr sz="13700" kern="1200">
          <a:solidFill>
            <a:schemeClr val="tx1"/>
          </a:solidFill>
          <a:latin typeface="+mn-lt"/>
          <a:ea typeface="+mn-ea"/>
          <a:cs typeface="+mn-cs"/>
        </a:defRPr>
      </a:lvl1pPr>
      <a:lvl2pPr marL="3176065" indent="-1221563" algn="l" defTabSz="1954502" rtl="0" eaLnBrk="1" latinLnBrk="0" hangingPunct="1">
        <a:spcBef>
          <a:spcPct val="20000"/>
        </a:spcBef>
        <a:buFont typeface="Arial"/>
        <a:buChar char="–"/>
        <a:defRPr sz="11900" kern="1200">
          <a:solidFill>
            <a:schemeClr val="tx1"/>
          </a:solidFill>
          <a:latin typeface="+mn-lt"/>
          <a:ea typeface="+mn-ea"/>
          <a:cs typeface="+mn-cs"/>
        </a:defRPr>
      </a:lvl2pPr>
      <a:lvl3pPr marL="4886255" indent="-977251" algn="l" defTabSz="1954502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3pPr>
      <a:lvl4pPr marL="6840756" indent="-977251" algn="l" defTabSz="1954502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795258" indent="-977251" algn="l" defTabSz="1954502" rtl="0" eaLnBrk="1" latinLnBrk="0" hangingPunct="1">
        <a:spcBef>
          <a:spcPct val="20000"/>
        </a:spcBef>
        <a:buFont typeface="Arial"/>
        <a:buChar char="»"/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49760" indent="-977251" algn="l" defTabSz="1954502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704261" indent="-977251" algn="l" defTabSz="1954502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4658763" indent="-977251" algn="l" defTabSz="1954502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6613264" indent="-977251" algn="l" defTabSz="1954502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4502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1pPr>
      <a:lvl2pPr marL="1954502" algn="l" defTabSz="1954502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2pPr>
      <a:lvl3pPr marL="3909003" algn="l" defTabSz="1954502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3pPr>
      <a:lvl4pPr marL="5863505" algn="l" defTabSz="1954502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4pPr>
      <a:lvl5pPr marL="7818007" algn="l" defTabSz="1954502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5pPr>
      <a:lvl6pPr marL="9772508" algn="l" defTabSz="1954502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6pPr>
      <a:lvl7pPr marL="11727010" algn="l" defTabSz="1954502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7pPr>
      <a:lvl8pPr marL="13681511" algn="l" defTabSz="1954502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8pPr>
      <a:lvl9pPr marL="15636013" algn="l" defTabSz="1954502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image" Target="../media/image7.jpg"/><Relationship Id="rId26" Type="http://schemas.openxmlformats.org/officeDocument/2006/relationships/image" Target="../media/image13.jpg"/><Relationship Id="rId21" Type="http://schemas.openxmlformats.org/officeDocument/2006/relationships/image" Target="../media/image10.jpg"/><Relationship Id="rId34" Type="http://schemas.openxmlformats.org/officeDocument/2006/relationships/image" Target="../media/image2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image" Target="../media/image2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9.jp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2.jpg"/><Relationship Id="rId32" Type="http://schemas.openxmlformats.org/officeDocument/2006/relationships/image" Target="../media/image22.png"/><Relationship Id="rId37" Type="http://schemas.openxmlformats.org/officeDocument/2006/relationships/image" Target="../media/image24.png"/><Relationship Id="rId5" Type="http://schemas.openxmlformats.org/officeDocument/2006/relationships/image" Target="../media/image3.jpg"/><Relationship Id="rId15" Type="http://schemas.openxmlformats.org/officeDocument/2006/relationships/image" Target="../media/image10.png"/><Relationship Id="rId23" Type="http://schemas.openxmlformats.org/officeDocument/2006/relationships/image" Target="../media/image15.png"/><Relationship Id="rId28" Type="http://schemas.openxmlformats.org/officeDocument/2006/relationships/image" Target="../media/image18.png"/><Relationship Id="rId36" Type="http://schemas.openxmlformats.org/officeDocument/2006/relationships/image" Target="../media/image23.png"/><Relationship Id="rId10" Type="http://schemas.openxmlformats.org/officeDocument/2006/relationships/image" Target="../media/image7.png"/><Relationship Id="rId19" Type="http://schemas.openxmlformats.org/officeDocument/2006/relationships/image" Target="../media/image8.jpg"/><Relationship Id="rId31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60.png"/><Relationship Id="rId14" Type="http://schemas.openxmlformats.org/officeDocument/2006/relationships/image" Target="../media/image90.png"/><Relationship Id="rId22" Type="http://schemas.openxmlformats.org/officeDocument/2006/relationships/image" Target="../media/image11.jpg"/><Relationship Id="rId27" Type="http://schemas.openxmlformats.org/officeDocument/2006/relationships/image" Target="../media/image14.jpg"/><Relationship Id="rId30" Type="http://schemas.openxmlformats.org/officeDocument/2006/relationships/image" Target="../media/image15.jpg"/><Relationship Id="rId35" Type="http://schemas.openxmlformats.org/officeDocument/2006/relationships/image" Target="../media/image22.jpg"/><Relationship Id="rId8" Type="http://schemas.openxmlformats.org/officeDocument/2006/relationships/image" Target="../media/image6.png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F55DB98-D08F-4AB9-B323-788FF908A70D}"/>
              </a:ext>
            </a:extLst>
          </p:cNvPr>
          <p:cNvGrpSpPr/>
          <p:nvPr/>
        </p:nvGrpSpPr>
        <p:grpSpPr>
          <a:xfrm>
            <a:off x="9043987" y="38244462"/>
            <a:ext cx="10261806" cy="4225086"/>
            <a:chOff x="9057583" y="38206568"/>
            <a:chExt cx="10261806" cy="4225086"/>
          </a:xfrm>
        </p:grpSpPr>
        <p:pic>
          <p:nvPicPr>
            <p:cNvPr id="125" name="그림 124" descr="지도, 텍스트이(가) 표시된 사진&#10;&#10;자동 생성된 설명">
              <a:extLst>
                <a:ext uri="{FF2B5EF4-FFF2-40B4-BE49-F238E27FC236}">
                  <a16:creationId xmlns:a16="http://schemas.microsoft.com/office/drawing/2014/main" id="{63F43EFB-63CD-4947-AD66-5A0172713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6032" y="38206568"/>
              <a:ext cx="10100785" cy="2769145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D39936D-8B76-474F-AECD-2219C81AF75F}"/>
                </a:ext>
              </a:extLst>
            </p:cNvPr>
            <p:cNvSpPr txBox="1"/>
            <p:nvPr/>
          </p:nvSpPr>
          <p:spPr>
            <a:xfrm>
              <a:off x="9057583" y="41160379"/>
              <a:ext cx="102618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(a) Prisoner’s Dilemma            (b) Hawk-Dove                     (c) Snowdrift</a:t>
              </a:r>
              <a:endParaRPr lang="ko-KR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D6C877A-E008-47DA-B7DF-BA1933BFF623}"/>
                </a:ext>
              </a:extLst>
            </p:cNvPr>
            <p:cNvSpPr txBox="1"/>
            <p:nvPr/>
          </p:nvSpPr>
          <p:spPr>
            <a:xfrm>
              <a:off x="9530298" y="41600657"/>
              <a:ext cx="90416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Figure 6.  </a:t>
              </a:r>
              <a:r>
                <a:rPr lang="en-US" altLang="ko-KR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Mesh graphs of  time=3.6s. : the blue is the distribution of defectors and the red, magenta and cyan color are of cooperators.</a:t>
              </a:r>
              <a:endParaRPr lang="ko-KR" altLang="en-US" sz="2400" dirty="0">
                <a:latin typeface="Cambria Math" panose="02040503050406030204" pitchFamily="18" charset="0"/>
              </a:endParaRPr>
            </a:p>
          </p:txBody>
        </p:sp>
      </p:grpSp>
      <p:pic>
        <p:nvPicPr>
          <p:cNvPr id="9" name="그림 8" descr="스크린샷, 지도이(가) 표시된 사진&#10;&#10;자동 생성된 설명">
            <a:extLst>
              <a:ext uri="{FF2B5EF4-FFF2-40B4-BE49-F238E27FC236}">
                <a16:creationId xmlns:a16="http://schemas.microsoft.com/office/drawing/2014/main" id="{ADC43E3B-216D-4436-BC0A-B4EBA5793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185" y="32957721"/>
            <a:ext cx="10346195" cy="4067541"/>
          </a:xfrm>
          <a:prstGeom prst="rect">
            <a:avLst/>
          </a:prstGeom>
        </p:spPr>
      </p:pic>
      <p:cxnSp>
        <p:nvCxnSpPr>
          <p:cNvPr id="112" name="Straight Connector 3">
            <a:extLst>
              <a:ext uri="{FF2B5EF4-FFF2-40B4-BE49-F238E27FC236}">
                <a16:creationId xmlns:a16="http://schemas.microsoft.com/office/drawing/2014/main" id="{A64608B1-268E-43CF-83ED-0A25EE30FDED}"/>
              </a:ext>
            </a:extLst>
          </p:cNvPr>
          <p:cNvCxnSpPr/>
          <p:nvPr/>
        </p:nvCxnSpPr>
        <p:spPr>
          <a:xfrm>
            <a:off x="605867" y="21256175"/>
            <a:ext cx="8309542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C2B3B4F-225B-4612-BA2C-61CFFC7E6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2374" y="20529181"/>
            <a:ext cx="10068831" cy="9231423"/>
          </a:xfrm>
          <a:prstGeom prst="rect">
            <a:avLst/>
          </a:prstGeom>
        </p:spPr>
      </p:pic>
      <p:cxnSp>
        <p:nvCxnSpPr>
          <p:cNvPr id="80" name="Straight Connector 3"/>
          <p:cNvCxnSpPr/>
          <p:nvPr/>
        </p:nvCxnSpPr>
        <p:spPr>
          <a:xfrm>
            <a:off x="636347" y="5984629"/>
            <a:ext cx="8309542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43"/>
          <p:cNvSpPr/>
          <p:nvPr/>
        </p:nvSpPr>
        <p:spPr bwMode="auto">
          <a:xfrm>
            <a:off x="2402361" y="5527696"/>
            <a:ext cx="4417174" cy="790437"/>
          </a:xfrm>
          <a:prstGeom prst="flowChartProcess">
            <a:avLst/>
          </a:prstGeom>
          <a:solidFill>
            <a:schemeClr val="bg1"/>
          </a:solidFill>
          <a:ln w="127000" cap="flat" cmpd="sng" algn="ctr">
            <a:solidFill>
              <a:srgbClr val="C00000">
                <a:alpha val="64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211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8264" y="5351066"/>
            <a:ext cx="8345718" cy="37160178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437" tIns="40719" rIns="81437" bIns="40719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436" y="1054522"/>
            <a:ext cx="23172323" cy="4095586"/>
          </a:xfrm>
        </p:spPr>
        <p:txBody>
          <a:bodyPr>
            <a:noAutofit/>
          </a:bodyPr>
          <a:lstStyle/>
          <a:p>
            <a:r>
              <a:rPr lang="en-US" altLang="ko-K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STUDY OF SPATIAL DYNAMICS UNDER THE PRISONER’S DILEMMA, HAWK-DOVE AND SNOWDRIFT GAME</a:t>
            </a:r>
            <a:br>
              <a:rPr lang="en-US" altLang="ko-K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ko-KR" sz="30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ko-KR" sz="30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Sangman Jung and </a:t>
            </a:r>
            <a:r>
              <a:rPr lang="en-US" sz="53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Sunmi</a:t>
            </a:r>
            <a:r>
              <a:rPr lang="en-US" sz="5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Lee </a:t>
            </a:r>
            <a:br>
              <a:rPr lang="en-US" sz="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Applied Mathematics, 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Kyung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Hee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Yongin-si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South Korea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23982" y="5351066"/>
            <a:ext cx="10539919" cy="37160178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437" tIns="40719" rIns="81437" bIns="40719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463901" y="5351066"/>
            <a:ext cx="10290381" cy="37160178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437" tIns="40719" rIns="81437" bIns="40719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842010" y="5527696"/>
            <a:ext cx="3749189" cy="759342"/>
          </a:xfrm>
          <a:prstGeom prst="rect">
            <a:avLst/>
          </a:prstGeom>
          <a:noFill/>
        </p:spPr>
        <p:txBody>
          <a:bodyPr wrap="square" lIns="81437" tIns="40719" rIns="81437" bIns="40719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4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00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순서도: 처리 43"/>
          <p:cNvSpPr/>
          <p:nvPr/>
        </p:nvSpPr>
        <p:spPr bwMode="auto">
          <a:xfrm>
            <a:off x="9026393" y="12432963"/>
            <a:ext cx="10408933" cy="854892"/>
          </a:xfrm>
          <a:prstGeom prst="flowChartProcess">
            <a:avLst/>
          </a:prstGeom>
          <a:solidFill>
            <a:schemeClr val="bg1"/>
          </a:solidFill>
          <a:ln w="127000" cap="flat" cmpd="sng" algn="ctr">
            <a:solidFill>
              <a:srgbClr val="C00000">
                <a:alpha val="64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211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118" name="Rectangle 140"/>
          <p:cNvSpPr/>
          <p:nvPr/>
        </p:nvSpPr>
        <p:spPr>
          <a:xfrm>
            <a:off x="9005501" y="12480632"/>
            <a:ext cx="10376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simulations</a:t>
            </a:r>
            <a:endParaRPr lang="en-US" sz="4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00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3"/>
          <p:cNvCxnSpPr/>
          <p:nvPr/>
        </p:nvCxnSpPr>
        <p:spPr>
          <a:xfrm flipV="1">
            <a:off x="19463901" y="30971656"/>
            <a:ext cx="10290381" cy="13069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순서도: 처리 43"/>
          <p:cNvSpPr/>
          <p:nvPr/>
        </p:nvSpPr>
        <p:spPr bwMode="auto">
          <a:xfrm>
            <a:off x="22401184" y="30504362"/>
            <a:ext cx="4542926" cy="889973"/>
          </a:xfrm>
          <a:prstGeom prst="flowChartProcess">
            <a:avLst/>
          </a:prstGeom>
          <a:solidFill>
            <a:schemeClr val="bg1"/>
          </a:solidFill>
          <a:ln w="127000" cap="flat" cmpd="sng" algn="ctr">
            <a:solidFill>
              <a:srgbClr val="C00000">
                <a:alpha val="64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211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65" name="Rectangle 171"/>
          <p:cNvSpPr/>
          <p:nvPr/>
        </p:nvSpPr>
        <p:spPr>
          <a:xfrm>
            <a:off x="23054303" y="30563189"/>
            <a:ext cx="32250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Discussions</a:t>
            </a:r>
            <a:endParaRPr lang="en-US" sz="4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3"/>
          <p:cNvCxnSpPr/>
          <p:nvPr/>
        </p:nvCxnSpPr>
        <p:spPr>
          <a:xfrm flipV="1">
            <a:off x="19492476" y="38679609"/>
            <a:ext cx="10290381" cy="13069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순서도: 처리 43"/>
          <p:cNvSpPr/>
          <p:nvPr/>
        </p:nvSpPr>
        <p:spPr bwMode="auto">
          <a:xfrm>
            <a:off x="22680688" y="38210496"/>
            <a:ext cx="4263421" cy="839519"/>
          </a:xfrm>
          <a:prstGeom prst="flowChartProcess">
            <a:avLst/>
          </a:prstGeom>
          <a:solidFill>
            <a:schemeClr val="bg1"/>
          </a:solidFill>
          <a:ln w="127000" cap="flat" cmpd="sng" algn="ctr">
            <a:solidFill>
              <a:srgbClr val="C00000">
                <a:alpha val="64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211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85" name="Rectangle 171"/>
          <p:cNvSpPr/>
          <p:nvPr/>
        </p:nvSpPr>
        <p:spPr>
          <a:xfrm>
            <a:off x="23410700" y="38232776"/>
            <a:ext cx="28033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50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9619270" y="39209259"/>
            <a:ext cx="995278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Times New Roman" panose="02020603050405020304" pitchFamily="18" charset="0"/>
                <a:cs typeface="Times New Roman" pitchFamily="18" charset="0"/>
              </a:rPr>
              <a:t>[1] Nowak, M. A., &amp; May, R. M. (1992). Evolutionary games and spatial chaos. </a:t>
            </a:r>
            <a:r>
              <a:rPr lang="en-US" altLang="ko-KR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ko-KR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359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(6398), 826.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직사각형 89"/>
              <p:cNvSpPr/>
              <p:nvPr/>
            </p:nvSpPr>
            <p:spPr>
              <a:xfrm>
                <a:off x="749419" y="21844447"/>
                <a:ext cx="8039365" cy="9987158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514350" indent="-514350" algn="just">
                  <a:buAutoNum type="arabicPeriod"/>
                </a:pPr>
                <a:r>
                  <a:rPr lang="en-US" altLang="ko-KR" sz="2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Replicator equations</a:t>
                </a:r>
              </a:p>
              <a:p>
                <a:pPr algn="just"/>
                <a:r>
                  <a:rPr lang="en-US" altLang="ko-KR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(Ordinary Differential Equations)</a:t>
                </a:r>
              </a:p>
              <a:p>
                <a:pPr algn="just"/>
                <a:r>
                  <a:rPr lang="en-US" altLang="ko-KR" sz="2600" dirty="0">
                    <a:latin typeface="Times New Roman" pitchFamily="18" charset="0"/>
                    <a:cs typeface="Times New Roman" pitchFamily="18" charset="0"/>
                  </a:rPr>
                  <a:t> In evolutionary game theory, the replicator equation is the deterministic dynamics of a population.</a:t>
                </a:r>
                <a:r>
                  <a:rPr lang="en-US" altLang="ko-KR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sz="2600" dirty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600" dirty="0">
                    <a:latin typeface="Times New Roman" pitchFamily="18" charset="0"/>
                    <a:cs typeface="Times New Roman" pitchFamily="18" charset="0"/>
                  </a:rPr>
                  <a:t> are the proportion of C and D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=1</m:t>
                    </m:r>
                  </m:oMath>
                </a14:m>
                <a:r>
                  <a:rPr lang="en-US" altLang="ko-KR" sz="2600" dirty="0">
                    <a:latin typeface="Times New Roman" pitchFamily="18" charset="0"/>
                    <a:cs typeface="Times New Roman" pitchFamily="18" charset="0"/>
                  </a:rPr>
                  <a:t>, then the system of the equations as follows.</a:t>
                </a:r>
              </a:p>
              <a:p>
                <a:pPr algn="just"/>
                <a:endParaRPr lang="en-US" altLang="ko-KR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altLang="ko-KR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Prisoner’s Dilemma</a:t>
                </a:r>
              </a:p>
              <a:p>
                <a:pPr algn="just"/>
                <a:endParaRPr lang="en-US" altLang="ko-KR" sz="13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ko-KR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ko-KR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altLang="ko-KR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altLang="ko-KR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ko-KR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r>
                            <a:rPr lang="en-US" altLang="ko-KR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altLang="ko-KR" sz="13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altLang="ko-KR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Hawk-Dove game</a:t>
                </a:r>
                <a:endParaRPr lang="en-US" altLang="ko-KR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altLang="ko-KR" sz="13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5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5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5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5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5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5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5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ko-KR" sz="25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altLang="ko-KR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5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sz="25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altLang="ko-KR" sz="13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altLang="ko-KR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Snowdrift game</a:t>
                </a:r>
              </a:p>
              <a:p>
                <a:pPr algn="just"/>
                <a:endParaRPr lang="en-US" altLang="ko-KR" sz="13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5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5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𝑞</m:t>
                              </m:r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+(</m:t>
                          </m:r>
                          <m:f>
                            <m:f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𝑞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5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5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5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5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5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𝑞</m:t>
                              </m:r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5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altLang="ko-KR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0" name="직사각형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19" y="21844447"/>
                <a:ext cx="8039365" cy="9987158"/>
              </a:xfrm>
              <a:prstGeom prst="rect">
                <a:avLst/>
              </a:prstGeom>
              <a:blipFill>
                <a:blip r:embed="rId6"/>
                <a:stretch>
                  <a:fillRect l="-1208" t="-486" r="-113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3"/>
          <p:cNvCxnSpPr>
            <a:cxnSpLocks/>
          </p:cNvCxnSpPr>
          <p:nvPr/>
        </p:nvCxnSpPr>
        <p:spPr>
          <a:xfrm>
            <a:off x="1960410" y="21297935"/>
            <a:ext cx="5812522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순서도: 처리 43"/>
          <p:cNvSpPr/>
          <p:nvPr/>
        </p:nvSpPr>
        <p:spPr bwMode="auto">
          <a:xfrm>
            <a:off x="1728788" y="20841002"/>
            <a:ext cx="6196272" cy="790437"/>
          </a:xfrm>
          <a:prstGeom prst="flowChartProcess">
            <a:avLst/>
          </a:prstGeom>
          <a:solidFill>
            <a:schemeClr val="bg1"/>
          </a:solidFill>
          <a:ln w="127000" cap="flat" cmpd="sng" algn="ctr">
            <a:solidFill>
              <a:srgbClr val="C00000">
                <a:alpha val="64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211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113" name="Rectangle 87"/>
          <p:cNvSpPr/>
          <p:nvPr/>
        </p:nvSpPr>
        <p:spPr>
          <a:xfrm>
            <a:off x="1957387" y="20835368"/>
            <a:ext cx="5791200" cy="759342"/>
          </a:xfrm>
          <a:prstGeom prst="rect">
            <a:avLst/>
          </a:prstGeom>
          <a:noFill/>
        </p:spPr>
        <p:txBody>
          <a:bodyPr wrap="square" lIns="81437" tIns="40719" rIns="81437" bIns="40719">
            <a:spAutoFit/>
          </a:bodyPr>
          <a:lstStyle/>
          <a:p>
            <a:pPr algn="ctr"/>
            <a:r>
              <a:rPr lang="en-US" sz="43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different models</a:t>
            </a:r>
            <a:endParaRPr lang="en-US" sz="43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00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759503" y="6569922"/>
            <a:ext cx="794694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investigate the effects of three games on spatial dynamics: Prisoner’s Dilemma, Hawk-Dove and Snowdrift game.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employ three different approaches including a lattice network model, replicator equations, and partial differential equations.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study spatial dynamics under various conditions: different payoff, and initial configurations. </a:t>
            </a:r>
            <a:endParaRPr lang="ko-KR" altLang="ko-K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직사각형 140"/>
              <p:cNvSpPr/>
              <p:nvPr/>
            </p:nvSpPr>
            <p:spPr>
              <a:xfrm>
                <a:off x="19576502" y="31486483"/>
                <a:ext cx="10044704" cy="66325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altLang="ko-KR" sz="2500" dirty="0">
                    <a:latin typeface="Times New Roman" pitchFamily="18" charset="0"/>
                    <a:cs typeface="Times New Roman" pitchFamily="18" charset="0"/>
                  </a:rPr>
                  <a:t>We obtain the results that the spatial structure affects the proportion of the cooperators but the convergence behavior is similar between the models we suggest.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altLang="ko-KR" sz="2500" dirty="0">
                    <a:latin typeface="Times New Roman" pitchFamily="18" charset="0"/>
                    <a:cs typeface="Times New Roman" pitchFamily="18" charset="0"/>
                  </a:rPr>
                  <a:t>In Hawk-Dove and Snowdrift game, both games get opposite results depending on the value of </a:t>
                </a:r>
                <a14:m>
                  <m:oMath xmlns:m="http://schemas.openxmlformats.org/officeDocument/2006/math">
                    <m:r>
                      <a:rPr lang="en-US" altLang="ko-KR" sz="2500" i="1">
                        <a:latin typeface="Cambria Math" panose="02040503050406030204" pitchFamily="18" charset="0"/>
                        <a:cs typeface="Times New Roman" pitchFamily="18" charset="0"/>
                      </a:rPr>
                      <m:t>𝑞</m:t>
                    </m:r>
                  </m:oMath>
                </a14:m>
                <a:r>
                  <a:rPr lang="en-US" altLang="ko-KR" sz="2500" dirty="0">
                    <a:latin typeface="Times New Roman" pitchFamily="18" charset="0"/>
                    <a:cs typeface="Times New Roman" pitchFamily="18" charset="0"/>
                  </a:rPr>
                  <a:t>, and opposite patterns on the spatial graph.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altLang="ko-KR" sz="2500" dirty="0">
                    <a:latin typeface="Times New Roman" pitchFamily="18" charset="0"/>
                    <a:cs typeface="Times New Roman" pitchFamily="18" charset="0"/>
                  </a:rPr>
                  <a:t>Unlike other games, the proportion of C of the Prisoner’s Dilemma is always converged to zero but does not converge to zero on the lattice.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altLang="ko-KR" sz="2500" dirty="0">
                    <a:latin typeface="Times New Roman" pitchFamily="18" charset="0"/>
                    <a:cs typeface="Times New Roman" pitchFamily="18" charset="0"/>
                  </a:rPr>
                  <a:t>The results show that the spatial structure affects the proportion of the cooperators, however qualitative behavior is similar in all models.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altLang="ko-KR" sz="2500" dirty="0">
                    <a:latin typeface="Times New Roman" pitchFamily="18" charset="0"/>
                    <a:cs typeface="Times New Roman" pitchFamily="18" charset="0"/>
                  </a:rPr>
                  <a:t>In Hawk-Dove and Snowdrift game, both games get opposite results depending on the value of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𝑞</m:t>
                    </m:r>
                  </m:oMath>
                </a14:m>
                <a:r>
                  <a:rPr lang="en-US" altLang="ko-KR" sz="2500" dirty="0">
                    <a:latin typeface="Times New Roman" pitchFamily="18" charset="0"/>
                    <a:cs typeface="Times New Roman" pitchFamily="18" charset="0"/>
                  </a:rPr>
                  <a:t>, and opposite patterns on spatial patterns.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altLang="ko-KR" sz="2500" dirty="0">
                    <a:latin typeface="Times New Roman" pitchFamily="18" charset="0"/>
                    <a:cs typeface="Times New Roman" pitchFamily="18" charset="0"/>
                  </a:rPr>
                  <a:t>There is a discrepancy between the proportion of the cooperators of all three games (from ODE/PDE models) and the one from the lattice model.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altLang="ko-KR" sz="2500" dirty="0">
                    <a:latin typeface="Times New Roman" pitchFamily="18" charset="0"/>
                    <a:cs typeface="Times New Roman" pitchFamily="18" charset="0"/>
                  </a:rPr>
                  <a:t>In fact, the difference in the proportion of the cooperators mentioned above is dependent on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𝑇</m:t>
                    </m:r>
                  </m:oMath>
                </a14:m>
                <a:r>
                  <a:rPr lang="en-US" altLang="ko-KR" sz="25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500" i="1">
                        <a:latin typeface="Cambria Math" panose="02040503050406030204" pitchFamily="18" charset="0"/>
                        <a:cs typeface="Times New Roman" pitchFamily="18" charset="0"/>
                      </a:rPr>
                      <m:t>𝑞</m:t>
                    </m:r>
                  </m:oMath>
                </a14:m>
                <a:r>
                  <a:rPr lang="en-US" altLang="ko-KR" sz="25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altLang="ko-KR" sz="2500" dirty="0">
                    <a:latin typeface="Times New Roman" pitchFamily="18" charset="0"/>
                    <a:cs typeface="Times New Roman" pitchFamily="18" charset="0"/>
                  </a:rPr>
                  <a:t>Prisoner's dilemma, Hawk-Dove, and Snowdrift game show different spatial patterns, hence, different the proportion of the cooperators.</a:t>
                </a:r>
              </a:p>
            </p:txBody>
          </p:sp>
        </mc:Choice>
        <mc:Fallback>
          <p:sp>
            <p:nvSpPr>
              <p:cNvPr id="141" name="직사각형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6502" y="31486483"/>
                <a:ext cx="10044704" cy="6632585"/>
              </a:xfrm>
              <a:prstGeom prst="rect">
                <a:avLst/>
              </a:prstGeom>
              <a:blipFill>
                <a:blip r:embed="rId7"/>
                <a:stretch>
                  <a:fillRect l="-850" t="-735" r="-1032" b="-1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 descr="표지판, 실외, 거리, 컨테이너이(가) 표시된 사진&#10;&#10;자동 생성된 설명">
            <a:extLst>
              <a:ext uri="{FF2B5EF4-FFF2-40B4-BE49-F238E27FC236}">
                <a16:creationId xmlns:a16="http://schemas.microsoft.com/office/drawing/2014/main" id="{547446C8-9DCA-499B-9B0E-CDE1971BA9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71776" y="546454"/>
            <a:ext cx="4215182" cy="4215182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6F9470-51BC-453D-9536-A0A1CBEEFD6C}"/>
              </a:ext>
            </a:extLst>
          </p:cNvPr>
          <p:cNvCxnSpPr>
            <a:cxnSpLocks/>
          </p:cNvCxnSpPr>
          <p:nvPr/>
        </p:nvCxnSpPr>
        <p:spPr>
          <a:xfrm>
            <a:off x="646902" y="830262"/>
            <a:ext cx="0" cy="4267200"/>
          </a:xfrm>
          <a:prstGeom prst="line">
            <a:avLst/>
          </a:prstGeom>
          <a:ln w="165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B86E5284-970A-4879-ABCB-8F696CEAB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67571"/>
              </p:ext>
            </p:extLst>
          </p:nvPr>
        </p:nvGraphicFramePr>
        <p:xfrm>
          <a:off x="890587" y="13697440"/>
          <a:ext cx="2491465" cy="190614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830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3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PD</a:t>
                      </a:r>
                    </a:p>
                  </a:txBody>
                  <a:tcPr marL="85259" marR="85259" marT="23571" marB="2357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5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5259" marR="85259" marT="23571" marB="2357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5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5259" marR="85259" marT="23571" marB="2357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5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5259" marR="85259" marT="23571" marB="2357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5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5259" marR="85259" marT="23571" marB="2357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5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5259" marR="85259" marT="23571" marB="2357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0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5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5259" marR="85259" marT="23571" marB="2357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5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5259" marR="85259" marT="23571" marB="2357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5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5259" marR="85259" marT="23571" marB="2357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9473EE89-BA90-46B9-B113-04FF87FAEC57}"/>
              </a:ext>
            </a:extLst>
          </p:cNvPr>
          <p:cNvSpPr txBox="1"/>
          <p:nvPr/>
        </p:nvSpPr>
        <p:spPr>
          <a:xfrm>
            <a:off x="593411" y="16209551"/>
            <a:ext cx="83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Table 1.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payoff matrix of three different games</a:t>
            </a:r>
            <a:endParaRPr lang="ko-KR" altLang="en-US" sz="2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표 93">
                <a:extLst>
                  <a:ext uri="{FF2B5EF4-FFF2-40B4-BE49-F238E27FC236}">
                    <a16:creationId xmlns:a16="http://schemas.microsoft.com/office/drawing/2014/main" id="{C9D2947F-D6C9-47F7-AE51-20618B179C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6008996"/>
                  </p:ext>
                </p:extLst>
              </p:nvPr>
            </p:nvGraphicFramePr>
            <p:xfrm>
              <a:off x="3481387" y="13675361"/>
              <a:ext cx="2505313" cy="1954160"/>
            </p:xfrm>
            <a:graphic>
              <a:graphicData uri="http://schemas.openxmlformats.org/drawingml/2006/table">
                <a:tbl>
                  <a:tblPr>
                    <a:tableStyleId>{7DF18680-E054-41AD-8BC1-D1AEF772440D}</a:tableStyleId>
                  </a:tblPr>
                  <a:tblGrid>
                    <a:gridCol w="835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1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50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88231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="1" kern="0" spc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HD</a:t>
                          </a:r>
                        </a:p>
                      </a:txBody>
                      <a:tcPr marL="89468" marR="89468" marT="24735" marB="24735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-5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9468" marR="89468" marT="24735" marB="24735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-5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9468" marR="89468" marT="24735" marB="24735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6733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-5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9468" marR="89468" marT="24735" marB="24735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kern="0" spc="-5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kern="0" spc="-5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1600" b="0" i="1" kern="0" spc="-5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kern="0" spc="-5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en-US" sz="1600" b="0" i="1" kern="0" spc="-5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9468" marR="89468" marT="24735" marB="24735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kern="0" spc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9468" marR="89468" marT="24735" marB="24735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6733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-5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9468" marR="89468" marT="24735" marB="24735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-5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9468" marR="89468" marT="24735" marB="24735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n-US" sz="16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9468" marR="89468" marT="24735" marB="24735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표 93">
                <a:extLst>
                  <a:ext uri="{FF2B5EF4-FFF2-40B4-BE49-F238E27FC236}">
                    <a16:creationId xmlns:a16="http://schemas.microsoft.com/office/drawing/2014/main" id="{C9D2947F-D6C9-47F7-AE51-20618B179C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6008996"/>
                  </p:ext>
                </p:extLst>
              </p:nvPr>
            </p:nvGraphicFramePr>
            <p:xfrm>
              <a:off x="3481387" y="13675361"/>
              <a:ext cx="2505313" cy="1954160"/>
            </p:xfrm>
            <a:graphic>
              <a:graphicData uri="http://schemas.openxmlformats.org/drawingml/2006/table">
                <a:tbl>
                  <a:tblPr>
                    <a:tableStyleId>{7DF18680-E054-41AD-8BC1-D1AEF772440D}</a:tableStyleId>
                  </a:tblPr>
                  <a:tblGrid>
                    <a:gridCol w="835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1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50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90224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="1" kern="0" spc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HD</a:t>
                          </a:r>
                        </a:p>
                      </a:txBody>
                      <a:tcPr marL="89468" marR="89468" marT="24735" marB="24735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-5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9468" marR="89468" marT="24735" marB="24735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-5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9468" marR="89468" marT="24735" marB="24735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3196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-5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9468" marR="89468" marT="24735" marB="24735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9468" marR="89468" marT="24735" marB="24735" anchor="ctr">
                        <a:blipFill>
                          <a:blip r:embed="rId9"/>
                          <a:stretch>
                            <a:fillRect l="-100000" t="-68333" r="-10072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9468" marR="89468" marT="24735" marB="24735" anchor="ctr">
                        <a:blipFill>
                          <a:blip r:embed="rId9"/>
                          <a:stretch>
                            <a:fillRect l="-201460" t="-68333" r="-1460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3196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-5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9468" marR="89468" marT="24735" marB="24735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-5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9468" marR="89468" marT="24735" marB="24735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9468" marR="89468" marT="24735" marB="24735" anchor="ctr">
                        <a:blipFill>
                          <a:blip r:embed="rId9"/>
                          <a:stretch>
                            <a:fillRect l="-201460" t="-168333" r="-1460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표 97">
                <a:extLst>
                  <a:ext uri="{FF2B5EF4-FFF2-40B4-BE49-F238E27FC236}">
                    <a16:creationId xmlns:a16="http://schemas.microsoft.com/office/drawing/2014/main" id="{92E20A5F-B08B-4EBE-860B-C5DD2F52A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6528781"/>
                  </p:ext>
                </p:extLst>
              </p:nvPr>
            </p:nvGraphicFramePr>
            <p:xfrm>
              <a:off x="6072187" y="13675359"/>
              <a:ext cx="2467492" cy="1978708"/>
            </p:xfrm>
            <a:graphic>
              <a:graphicData uri="http://schemas.openxmlformats.org/drawingml/2006/table">
                <a:tbl>
                  <a:tblPr>
                    <a:tableStyleId>{7DF18680-E054-41AD-8BC1-D1AEF772440D}</a:tableStyleId>
                  </a:tblPr>
                  <a:tblGrid>
                    <a:gridCol w="8225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25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24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86212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2200" b="1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SD</a:t>
                          </a:r>
                          <a:endParaRPr lang="en-US" sz="2200" b="1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8231" marR="88231" marT="24392" marB="24392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-5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8231" marR="88231" marT="24392" marB="24392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-5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8231" marR="88231" marT="24392" marB="24392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46306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-5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8231" marR="88231" marT="24392" marB="24392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kern="0" spc="-5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600" b="0" i="1" kern="0" spc="-50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kern="0" spc="-50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600" b="0" i="1" kern="0" spc="-50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kern="0" spc="-50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600" b="0" i="1" kern="0" spc="-5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8231" marR="88231" marT="24392" marB="24392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n-US" sz="16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600" b="0" i="1" kern="0" spc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kern="0" spc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8231" marR="88231" marT="24392" marB="24392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1643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-5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8231" marR="88231" marT="24392" marB="24392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54502" rtl="0" eaLnBrk="1" fontAlgn="base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n-US" altLang="ko-KR" sz="16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ko-KR" sz="16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8231" marR="88231" marT="24392" marB="24392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kern="0" spc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8231" marR="88231" marT="24392" marB="24392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표 97">
                <a:extLst>
                  <a:ext uri="{FF2B5EF4-FFF2-40B4-BE49-F238E27FC236}">
                    <a16:creationId xmlns:a16="http://schemas.microsoft.com/office/drawing/2014/main" id="{92E20A5F-B08B-4EBE-860B-C5DD2F52A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6528781"/>
                  </p:ext>
                </p:extLst>
              </p:nvPr>
            </p:nvGraphicFramePr>
            <p:xfrm>
              <a:off x="6072187" y="13675359"/>
              <a:ext cx="2467492" cy="1978708"/>
            </p:xfrm>
            <a:graphic>
              <a:graphicData uri="http://schemas.openxmlformats.org/drawingml/2006/table">
                <a:tbl>
                  <a:tblPr>
                    <a:tableStyleId>{7DF18680-E054-41AD-8BC1-D1AEF772440D}</a:tableStyleId>
                  </a:tblPr>
                  <a:tblGrid>
                    <a:gridCol w="8225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25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24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91125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2200" b="1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SD</a:t>
                          </a:r>
                          <a:endParaRPr lang="en-US" sz="2200" b="1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8231" marR="88231" marT="24392" marB="24392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-5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8231" marR="88231" marT="24392" marB="24392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-5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8231" marR="88231" marT="24392" marB="24392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56301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-5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8231" marR="88231" marT="24392" marB="24392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8231" marR="88231" marT="24392" marB="24392" anchor="ctr">
                        <a:blipFill>
                          <a:blip r:embed="rId10"/>
                          <a:stretch>
                            <a:fillRect l="-100741" t="-66129" r="-101481" b="-99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8231" marR="88231" marT="24392" marB="24392" anchor="ctr">
                        <a:blipFill>
                          <a:blip r:embed="rId10"/>
                          <a:stretch>
                            <a:fillRect l="-200741" t="-66129" r="-1481" b="-99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31282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-5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8231" marR="88231" marT="24392" marB="24392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8231" marR="88231" marT="24392" marB="24392" anchor="ctr">
                        <a:blipFill>
                          <a:blip r:embed="rId10"/>
                          <a:stretch>
                            <a:fillRect l="-100741" t="-171667" r="-101481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8231" marR="88231" marT="24392" marB="24392" anchor="ctr">
                        <a:blipFill>
                          <a:blip r:embed="rId10"/>
                          <a:stretch>
                            <a:fillRect l="-200741" t="-171667" r="-1481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A0DF2683-3C18-4EE1-8BB2-0ECDA5DB33D4}"/>
                  </a:ext>
                </a:extLst>
              </p:cNvPr>
              <p:cNvSpPr/>
              <p:nvPr/>
            </p:nvSpPr>
            <p:spPr>
              <a:xfrm>
                <a:off x="701448" y="9863131"/>
                <a:ext cx="8067165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altLang="ko-K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game theory, the payoff matrix is the result of the model of strategic interaction between rational decision-makers.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altLang="ko-K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model implies that the players obtained specific payoff when they play the game with each other, having their own's strategies.</a:t>
                </a:r>
              </a:p>
              <a:p>
                <a:pPr algn="just"/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ko-K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investigate the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×2 </m:t>
                    </m:r>
                  </m:oMath>
                </a14:m>
                <a:r>
                  <a:rPr lang="en-US" altLang="ko-K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symmetric games represented by the payoff matrix in game theory as follows.</a:t>
                </a:r>
                <a:endParaRPr lang="ko-KR" altLang="ko-KR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A0DF2683-3C18-4EE1-8BB2-0ECDA5DB3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48" y="9863131"/>
                <a:ext cx="8067165" cy="3539430"/>
              </a:xfrm>
              <a:prstGeom prst="rect">
                <a:avLst/>
              </a:prstGeom>
              <a:blipFill>
                <a:blip r:embed="rId11"/>
                <a:stretch>
                  <a:fillRect l="-1361" t="-1549" r="-1361" b="-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30295171-8BF0-4446-B619-3CD92B1530C6}"/>
                  </a:ext>
                </a:extLst>
              </p:cNvPr>
              <p:cNvSpPr/>
              <p:nvPr/>
            </p:nvSpPr>
            <p:spPr>
              <a:xfrm>
                <a:off x="701449" y="16651420"/>
                <a:ext cx="8109932" cy="4078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: temptation, R : reward, P : punishment, S : sucker’s payoff, q : cost.</a:t>
                </a:r>
              </a:p>
              <a:p>
                <a:pPr algn="just"/>
                <a:endParaRPr lang="en-US" altLang="ko-KR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ko-K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table 1, C : Cooperator,  D : Defector. In Hawk-Dove game, D is a ‘Hawk’, C is a ‘Dove’, respectively.</a:t>
                </a:r>
              </a:p>
              <a:p>
                <a:pPr algn="just"/>
                <a:endParaRPr lang="en-US" altLang="ko-KR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ko-K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parameters are satisfied the inequality as</a:t>
                </a:r>
              </a:p>
              <a:p>
                <a:pPr algn="just"/>
                <a:endParaRPr lang="en-US" altLang="ko-KR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ko-K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&gt; R &gt; P </a:t>
                </a:r>
                <a14:m>
                  <m:oMath xmlns:m="http://schemas.openxmlformats.org/officeDocument/2006/math">
                    <m:r>
                      <a:rPr lang="en-US" altLang="ko-KR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ko-K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</a:p>
              <a:p>
                <a:pPr algn="ctr"/>
                <a:endParaRPr lang="en-US" altLang="ko-KR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ko-K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set the values of the base 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6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.9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2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ko-KR" sz="2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altLang="ko-KR" sz="2600" b="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ko-K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ko-K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vary the parameters T and c.</a:t>
                </a:r>
              </a:p>
            </p:txBody>
          </p:sp>
        </mc:Choice>
        <mc:Fallback xmlns=""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30295171-8BF0-4446-B619-3CD92B15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49" y="16651420"/>
                <a:ext cx="8109932" cy="4078039"/>
              </a:xfrm>
              <a:prstGeom prst="rect">
                <a:avLst/>
              </a:prstGeom>
              <a:blipFill>
                <a:blip r:embed="rId12"/>
                <a:stretch>
                  <a:fillRect l="-1353" t="-1046" r="-1353" b="-2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C07EDA9E-9E7F-4193-8F17-498183CC6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294243"/>
              </p:ext>
            </p:extLst>
          </p:nvPr>
        </p:nvGraphicFramePr>
        <p:xfrm>
          <a:off x="9304444" y="6333124"/>
          <a:ext cx="3259305" cy="3352120"/>
        </p:xfrm>
        <a:graphic>
          <a:graphicData uri="http://schemas.openxmlformats.org/drawingml/2006/table">
            <a:tbl>
              <a:tblPr/>
              <a:tblGrid>
                <a:gridCol w="1086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17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72269" marR="72269" marT="19980" marB="19980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72269" marR="72269" marT="19980" marB="19980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72269" marR="72269" marT="19980" marB="19980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72269" marR="72269" marT="19980" marB="19980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72269" marR="72269" marT="19980" marB="19980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72269" marR="72269" marT="19980" marB="19980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63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72269" marR="72269" marT="19980" marB="19980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72269" marR="72269" marT="19980" marB="19980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72269" marR="72269" marT="19980" marB="19980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B87EEE19-A614-40A9-B583-3460CC64C195}"/>
              </a:ext>
            </a:extLst>
          </p:cNvPr>
          <p:cNvSpPr txBox="1"/>
          <p:nvPr/>
        </p:nvSpPr>
        <p:spPr>
          <a:xfrm>
            <a:off x="10331518" y="7720484"/>
            <a:ext cx="1224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Player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C00EE80-8923-430E-88F5-3C4D40A27C18}"/>
              </a:ext>
            </a:extLst>
          </p:cNvPr>
          <p:cNvSpPr txBox="1"/>
          <p:nvPr/>
        </p:nvSpPr>
        <p:spPr>
          <a:xfrm>
            <a:off x="9220915" y="6668707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neighbor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33E5503-7EEF-4325-9CD0-24E4C128F446}"/>
              </a:ext>
            </a:extLst>
          </p:cNvPr>
          <p:cNvSpPr txBox="1"/>
          <p:nvPr/>
        </p:nvSpPr>
        <p:spPr>
          <a:xfrm>
            <a:off x="10315337" y="666969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neighbor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01C75B4-D08A-47D8-B80E-ED24C6AC757F}"/>
              </a:ext>
            </a:extLst>
          </p:cNvPr>
          <p:cNvSpPr txBox="1"/>
          <p:nvPr/>
        </p:nvSpPr>
        <p:spPr>
          <a:xfrm>
            <a:off x="11408359" y="666969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neighbor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09AC74D-430C-48EA-8857-CDA7CA22A10D}"/>
              </a:ext>
            </a:extLst>
          </p:cNvPr>
          <p:cNvSpPr txBox="1"/>
          <p:nvPr/>
        </p:nvSpPr>
        <p:spPr>
          <a:xfrm>
            <a:off x="11416617" y="776479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neighbor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82521F-8ACC-4614-BD07-684EF3134408}"/>
              </a:ext>
            </a:extLst>
          </p:cNvPr>
          <p:cNvSpPr txBox="1"/>
          <p:nvPr/>
        </p:nvSpPr>
        <p:spPr>
          <a:xfrm>
            <a:off x="11403907" y="8926531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neighbor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44DCBA2-4147-44AB-A061-34ECCFBAB3FE}"/>
              </a:ext>
            </a:extLst>
          </p:cNvPr>
          <p:cNvSpPr txBox="1"/>
          <p:nvPr/>
        </p:nvSpPr>
        <p:spPr>
          <a:xfrm>
            <a:off x="10317710" y="8914540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neighbor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ABFFB91-7F0F-4F04-92BA-E68C222B8DD3}"/>
              </a:ext>
            </a:extLst>
          </p:cNvPr>
          <p:cNvSpPr txBox="1"/>
          <p:nvPr/>
        </p:nvSpPr>
        <p:spPr>
          <a:xfrm>
            <a:off x="9231155" y="8926531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neighbor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1527DB6-359C-45EA-B76D-A268FACCBDB5}"/>
              </a:ext>
            </a:extLst>
          </p:cNvPr>
          <p:cNvSpPr txBox="1"/>
          <p:nvPr/>
        </p:nvSpPr>
        <p:spPr>
          <a:xfrm>
            <a:off x="9220915" y="777669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neighbor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792595-EF71-4641-9C44-01CD348FE8CB}"/>
              </a:ext>
            </a:extLst>
          </p:cNvPr>
          <p:cNvGrpSpPr/>
          <p:nvPr/>
        </p:nvGrpSpPr>
        <p:grpSpPr>
          <a:xfrm>
            <a:off x="10886732" y="6341587"/>
            <a:ext cx="4849831" cy="3345653"/>
            <a:chOff x="12047823" y="6421681"/>
            <a:chExt cx="6082088" cy="4195725"/>
          </a:xfrm>
        </p:grpSpPr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93A0B8D6-F7FE-4270-9BD4-2DA464445B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54076" y="7497312"/>
              <a:ext cx="635529" cy="635528"/>
            </a:xfrm>
            <a:prstGeom prst="straightConnector1">
              <a:avLst/>
            </a:prstGeom>
            <a:ln w="539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C12A3E77-1BCC-46CD-9E1A-705B37F2155C}"/>
                </a:ext>
              </a:extLst>
            </p:cNvPr>
            <p:cNvCxnSpPr>
              <a:cxnSpLocks/>
            </p:cNvCxnSpPr>
            <p:nvPr/>
          </p:nvCxnSpPr>
          <p:spPr>
            <a:xfrm>
              <a:off x="12797259" y="7785595"/>
              <a:ext cx="1660246" cy="693658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1F2D3A30-E301-49C3-9510-8D0F5378EC63}"/>
                </a:ext>
              </a:extLst>
            </p:cNvPr>
            <p:cNvSpPr/>
            <p:nvPr/>
          </p:nvSpPr>
          <p:spPr>
            <a:xfrm>
              <a:off x="14457504" y="8283329"/>
              <a:ext cx="2308969" cy="798410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Play the games</a:t>
              </a:r>
            </a:p>
            <a:p>
              <a:pPr algn="ctr"/>
              <a:r>
                <a:rPr lang="en-US" altLang="ko-KR" sz="17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(one time-step)</a:t>
              </a:r>
              <a:endParaRPr lang="ko-KR" altLang="en-US" sz="17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51" name="자유형 158">
              <a:extLst>
                <a:ext uri="{FF2B5EF4-FFF2-40B4-BE49-F238E27FC236}">
                  <a16:creationId xmlns:a16="http://schemas.microsoft.com/office/drawing/2014/main" id="{8CE79010-82A5-484F-97E3-99C60A590E9D}"/>
                </a:ext>
              </a:extLst>
            </p:cNvPr>
            <p:cNvSpPr/>
            <p:nvPr/>
          </p:nvSpPr>
          <p:spPr>
            <a:xfrm>
              <a:off x="13705608" y="6643608"/>
              <a:ext cx="1332309" cy="383918"/>
            </a:xfrm>
            <a:custGeom>
              <a:avLst/>
              <a:gdLst>
                <a:gd name="connsiteX0" fmla="*/ 0 w 1655180"/>
                <a:gd name="connsiteY0" fmla="*/ 187149 h 383918"/>
                <a:gd name="connsiteX1" fmla="*/ 729205 w 1655180"/>
                <a:gd name="connsiteY1" fmla="*/ 1954 h 383918"/>
                <a:gd name="connsiteX2" fmla="*/ 1250066 w 1655180"/>
                <a:gd name="connsiteY2" fmla="*/ 291321 h 383918"/>
                <a:gd name="connsiteX3" fmla="*/ 1655180 w 1655180"/>
                <a:gd name="connsiteY3" fmla="*/ 383918 h 38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5180" h="383918">
                  <a:moveTo>
                    <a:pt x="0" y="187149"/>
                  </a:moveTo>
                  <a:cubicBezTo>
                    <a:pt x="260430" y="85870"/>
                    <a:pt x="520861" y="-15408"/>
                    <a:pt x="729205" y="1954"/>
                  </a:cubicBezTo>
                  <a:cubicBezTo>
                    <a:pt x="937549" y="19316"/>
                    <a:pt x="1095737" y="227660"/>
                    <a:pt x="1250066" y="291321"/>
                  </a:cubicBezTo>
                  <a:cubicBezTo>
                    <a:pt x="1404395" y="354982"/>
                    <a:pt x="1529787" y="369450"/>
                    <a:pt x="1655180" y="383918"/>
                  </a:cubicBezTo>
                </a:path>
              </a:pathLst>
            </a:cu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7E7D338-D7C9-4B3C-8679-CBF5494CF486}"/>
                </a:ext>
              </a:extLst>
            </p:cNvPr>
            <p:cNvSpPr/>
            <p:nvPr/>
          </p:nvSpPr>
          <p:spPr>
            <a:xfrm>
              <a:off x="15037917" y="6421681"/>
              <a:ext cx="3019987" cy="1122746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Will be occupied by the player have the highest payoff in this round.</a:t>
              </a:r>
              <a:endParaRPr lang="ko-KR" altLang="en-US" sz="17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DF71F2ED-3F7D-4E17-B0DC-9387DF79C86C}"/>
                </a:ext>
              </a:extLst>
            </p:cNvPr>
            <p:cNvSpPr/>
            <p:nvPr/>
          </p:nvSpPr>
          <p:spPr>
            <a:xfrm>
              <a:off x="13625291" y="6757265"/>
              <a:ext cx="180020" cy="18002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6E53558-0C0C-45B9-BA14-0FAF7772222C}"/>
                </a:ext>
              </a:extLst>
            </p:cNvPr>
            <p:cNvSpPr/>
            <p:nvPr/>
          </p:nvSpPr>
          <p:spPr>
            <a:xfrm>
              <a:off x="14474700" y="9839822"/>
              <a:ext cx="3655211" cy="777584"/>
            </a:xfrm>
            <a:prstGeom prst="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Random initial conditions :</a:t>
              </a:r>
            </a:p>
            <a:p>
              <a:pPr algn="ctr"/>
              <a:r>
                <a:rPr lang="en-US" altLang="ko-KR" sz="17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Cooperator or Defector</a:t>
              </a:r>
              <a:endParaRPr lang="ko-KR" altLang="en-US" sz="17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B79CD46B-F522-4541-89E6-FCBC97D586AF}"/>
                </a:ext>
              </a:extLst>
            </p:cNvPr>
            <p:cNvSpPr/>
            <p:nvPr/>
          </p:nvSpPr>
          <p:spPr>
            <a:xfrm>
              <a:off x="12047823" y="8739694"/>
              <a:ext cx="180020" cy="18002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자유형 163">
              <a:extLst>
                <a:ext uri="{FF2B5EF4-FFF2-40B4-BE49-F238E27FC236}">
                  <a16:creationId xmlns:a16="http://schemas.microsoft.com/office/drawing/2014/main" id="{0E825F3C-544F-4452-987F-9272B796DE58}"/>
                </a:ext>
              </a:extLst>
            </p:cNvPr>
            <p:cNvSpPr/>
            <p:nvPr/>
          </p:nvSpPr>
          <p:spPr>
            <a:xfrm>
              <a:off x="12177291" y="8828076"/>
              <a:ext cx="2280213" cy="1789330"/>
            </a:xfrm>
            <a:custGeom>
              <a:avLst/>
              <a:gdLst>
                <a:gd name="connsiteX0" fmla="*/ 0 w 2280213"/>
                <a:gd name="connsiteY0" fmla="*/ 5234 h 1789330"/>
                <a:gd name="connsiteX1" fmla="*/ 856527 w 2280213"/>
                <a:gd name="connsiteY1" fmla="*/ 74682 h 1789330"/>
                <a:gd name="connsiteX2" fmla="*/ 1319514 w 2280213"/>
                <a:gd name="connsiteY2" fmla="*/ 526095 h 1789330"/>
                <a:gd name="connsiteX3" fmla="*/ 1458410 w 2280213"/>
                <a:gd name="connsiteY3" fmla="*/ 1255300 h 1789330"/>
                <a:gd name="connsiteX4" fmla="*/ 1632031 w 2280213"/>
                <a:gd name="connsiteY4" fmla="*/ 1787736 h 1789330"/>
                <a:gd name="connsiteX5" fmla="*/ 2280213 w 2280213"/>
                <a:gd name="connsiteY5" fmla="*/ 1428920 h 17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0213" h="1789330">
                  <a:moveTo>
                    <a:pt x="0" y="5234"/>
                  </a:moveTo>
                  <a:cubicBezTo>
                    <a:pt x="318304" y="-3447"/>
                    <a:pt x="636608" y="-12128"/>
                    <a:pt x="856527" y="74682"/>
                  </a:cubicBezTo>
                  <a:cubicBezTo>
                    <a:pt x="1076446" y="161492"/>
                    <a:pt x="1219200" y="329325"/>
                    <a:pt x="1319514" y="526095"/>
                  </a:cubicBezTo>
                  <a:cubicBezTo>
                    <a:pt x="1419828" y="722865"/>
                    <a:pt x="1406324" y="1045027"/>
                    <a:pt x="1458410" y="1255300"/>
                  </a:cubicBezTo>
                  <a:cubicBezTo>
                    <a:pt x="1510496" y="1465574"/>
                    <a:pt x="1495064" y="1758799"/>
                    <a:pt x="1632031" y="1787736"/>
                  </a:cubicBezTo>
                  <a:cubicBezTo>
                    <a:pt x="1768998" y="1816673"/>
                    <a:pt x="2141317" y="1442424"/>
                    <a:pt x="2280213" y="1428920"/>
                  </a:cubicBezTo>
                </a:path>
              </a:pathLst>
            </a:cu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FE5C36E-278A-4770-A91A-662EE753CDF9}"/>
                  </a:ext>
                </a:extLst>
              </p:cNvPr>
              <p:cNvSpPr txBox="1"/>
              <p:nvPr/>
            </p:nvSpPr>
            <p:spPr>
              <a:xfrm>
                <a:off x="9121066" y="11263206"/>
                <a:ext cx="101457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Figure 1. </a:t>
                </a:r>
                <a: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rule of the game and color map when the strategy changing on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lattice network model.</a:t>
                </a:r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FE5C36E-278A-4770-A91A-662EE753C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066" y="11263206"/>
                <a:ext cx="10145752" cy="830997"/>
              </a:xfrm>
              <a:prstGeom prst="rect">
                <a:avLst/>
              </a:prstGeom>
              <a:blipFill>
                <a:blip r:embed="rId13"/>
                <a:stretch>
                  <a:fillRect l="-240" t="-5882" r="-841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8" name="표 157">
            <a:extLst>
              <a:ext uri="{FF2B5EF4-FFF2-40B4-BE49-F238E27FC236}">
                <a16:creationId xmlns:a16="http://schemas.microsoft.com/office/drawing/2014/main" id="{C3F22A0D-1026-46F6-AF13-9D758D9B5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806048"/>
              </p:ext>
            </p:extLst>
          </p:nvPr>
        </p:nvGraphicFramePr>
        <p:xfrm>
          <a:off x="15897669" y="6351223"/>
          <a:ext cx="3253958" cy="3346629"/>
        </p:xfrm>
        <a:graphic>
          <a:graphicData uri="http://schemas.openxmlformats.org/drawingml/2006/table">
            <a:tbl>
              <a:tblPr/>
              <a:tblGrid>
                <a:gridCol w="1084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160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72151" marR="72151" marT="19948" marB="19948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00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72151" marR="72151" marT="19948" marB="19948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72151" marR="72151" marT="19948" marB="19948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0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0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72151" marR="72151" marT="19948" marB="19948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700" b="1" kern="0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151" marR="72151" marT="19948" marB="19948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72151" marR="72151" marT="19948" marB="19948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FF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72151" marR="72151" marT="19948" marB="19948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FF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72151" marR="72151" marT="19948" marB="19948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00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72151" marR="72151" marT="19948" marB="19948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0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C37B9421-9588-4723-863E-D40653DD0FE0}"/>
              </a:ext>
            </a:extLst>
          </p:cNvPr>
          <p:cNvGrpSpPr/>
          <p:nvPr/>
        </p:nvGrpSpPr>
        <p:grpSpPr>
          <a:xfrm>
            <a:off x="9239061" y="9976002"/>
            <a:ext cx="10233413" cy="1097448"/>
            <a:chOff x="13033017" y="16391261"/>
            <a:chExt cx="5628462" cy="10974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CDA814EE-63F5-49B3-A051-AD2B95CCE292}"/>
                    </a:ext>
                  </a:extLst>
                </p:cNvPr>
                <p:cNvSpPr/>
                <p:nvPr/>
              </p:nvSpPr>
              <p:spPr>
                <a:xfrm>
                  <a:off x="13033017" y="16391261"/>
                  <a:ext cx="2713927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8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CC</a:t>
                  </a:r>
                  <a:r>
                    <a:rPr lang="en-US" altLang="ko-KR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: Cooperator  </a:t>
                  </a:r>
                  <a14:m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ko-KR" altLang="en-US" sz="2800" dirty="0"/>
                    <a:t>  </a:t>
                  </a:r>
                  <a:r>
                    <a:rPr lang="en-US" altLang="ko-KR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Cooperator</a:t>
                  </a:r>
                  <a:r>
                    <a:rPr lang="ko-KR" alt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CDA814EE-63F5-49B3-A051-AD2B95CCE2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33017" y="16391261"/>
                  <a:ext cx="2713927" cy="523220"/>
                </a:xfrm>
                <a:prstGeom prst="rect">
                  <a:avLst/>
                </a:prstGeom>
                <a:blipFill>
                  <a:blip r:embed="rId14"/>
                  <a:stretch>
                    <a:fillRect l="-2596" t="-13953" r="-1112" b="-290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2E62FA4D-DB46-4A2D-8E45-910620F327A6}"/>
                    </a:ext>
                  </a:extLst>
                </p:cNvPr>
                <p:cNvSpPr/>
                <p:nvPr/>
              </p:nvSpPr>
              <p:spPr>
                <a:xfrm>
                  <a:off x="13033017" y="16965489"/>
                  <a:ext cx="271990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8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CD</a:t>
                  </a:r>
                  <a:r>
                    <a:rPr lang="en-US" altLang="ko-KR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: Cooperator  </a:t>
                  </a:r>
                  <a14:m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ko-KR" altLang="en-US" sz="2800" dirty="0"/>
                    <a:t>  </a:t>
                  </a:r>
                  <a:r>
                    <a:rPr lang="en-US" altLang="ko-KR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Defector</a:t>
                  </a:r>
                  <a:r>
                    <a:rPr lang="ko-KR" alt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2E62FA4D-DB46-4A2D-8E45-910620F32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33017" y="16965489"/>
                  <a:ext cx="2719903" cy="523220"/>
                </a:xfrm>
                <a:prstGeom prst="rect">
                  <a:avLst/>
                </a:prstGeom>
                <a:blipFill>
                  <a:blip r:embed="rId15"/>
                  <a:stretch>
                    <a:fillRect l="-2589" t="-15116" b="-290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E02F7CEB-6105-410E-B2AA-176AA39A83F3}"/>
                    </a:ext>
                  </a:extLst>
                </p:cNvPr>
                <p:cNvSpPr/>
                <p:nvPr/>
              </p:nvSpPr>
              <p:spPr>
                <a:xfrm>
                  <a:off x="15749700" y="16409505"/>
                  <a:ext cx="291177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8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DC</a:t>
                  </a:r>
                  <a:r>
                    <a:rPr lang="en-US" altLang="ko-KR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: Defector  </a:t>
                  </a:r>
                  <a14:m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ko-KR" altLang="en-US" sz="2800" dirty="0"/>
                    <a:t>  </a:t>
                  </a:r>
                  <a:r>
                    <a:rPr lang="en-US" altLang="ko-KR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Cooperator</a:t>
                  </a:r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E02F7CEB-6105-410E-B2AA-176AA39A83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9700" y="16409505"/>
                  <a:ext cx="2911779" cy="523220"/>
                </a:xfrm>
                <a:prstGeom prst="rect">
                  <a:avLst/>
                </a:prstGeom>
                <a:blipFill>
                  <a:blip r:embed="rId16"/>
                  <a:stretch>
                    <a:fillRect l="-2419" t="-13953" b="-290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DEDD2C09-C078-446D-A095-EBF7226AE58D}"/>
                    </a:ext>
                  </a:extLst>
                </p:cNvPr>
                <p:cNvSpPr/>
                <p:nvPr/>
              </p:nvSpPr>
              <p:spPr>
                <a:xfrm>
                  <a:off x="15743158" y="16948737"/>
                  <a:ext cx="2910431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8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DD</a:t>
                  </a:r>
                  <a:r>
                    <a:rPr lang="en-US" altLang="ko-KR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: Defector  </a:t>
                  </a:r>
                  <a14:m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ko-KR" altLang="en-US" sz="2800" dirty="0"/>
                    <a:t>  </a:t>
                  </a:r>
                  <a:r>
                    <a:rPr lang="en-US" altLang="ko-KR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Defector</a:t>
                  </a:r>
                  <a:r>
                    <a:rPr lang="ko-KR" alt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DEDD2C09-C078-446D-A095-EBF7226AE5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3158" y="16948737"/>
                  <a:ext cx="2910431" cy="523220"/>
                </a:xfrm>
                <a:prstGeom prst="rect">
                  <a:avLst/>
                </a:prstGeom>
                <a:blipFill>
                  <a:blip r:embed="rId17"/>
                  <a:stretch>
                    <a:fillRect l="-2419" t="-15116" b="-290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1A0C29-42C3-413A-BCA6-888C22FA1EF0}"/>
              </a:ext>
            </a:extLst>
          </p:cNvPr>
          <p:cNvSpPr/>
          <p:nvPr/>
        </p:nvSpPr>
        <p:spPr>
          <a:xfrm>
            <a:off x="16961454" y="7416585"/>
            <a:ext cx="1079998" cy="951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60000"/>
              </a:lnSpc>
            </a:pPr>
            <a:r>
              <a:rPr lang="en-US" altLang="ko-KR" sz="40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endParaRPr lang="ko-KR" altLang="en-US" sz="40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8D37BCC-1051-4CEB-8587-01145C3DA264}"/>
              </a:ext>
            </a:extLst>
          </p:cNvPr>
          <p:cNvSpPr/>
          <p:nvPr/>
        </p:nvSpPr>
        <p:spPr>
          <a:xfrm>
            <a:off x="18061761" y="6325471"/>
            <a:ext cx="1079998" cy="951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60000"/>
              </a:lnSpc>
            </a:pPr>
            <a:r>
              <a:rPr lang="en-US" altLang="ko-KR" sz="40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endParaRPr lang="ko-KR" altLang="en-US" sz="40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245B9B7-AB7C-42F8-9443-C46E42F55D66}"/>
              </a:ext>
            </a:extLst>
          </p:cNvPr>
          <p:cNvSpPr/>
          <p:nvPr/>
        </p:nvSpPr>
        <p:spPr>
          <a:xfrm>
            <a:off x="18067071" y="7439492"/>
            <a:ext cx="1079998" cy="951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60000"/>
              </a:lnSpc>
            </a:pPr>
            <a:r>
              <a:rPr lang="en-US" altLang="ko-KR" sz="4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endParaRPr lang="ko-KR" altLang="en-US" sz="4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CA77B4E-14AA-47EC-B3BB-334163DE6D85}"/>
              </a:ext>
            </a:extLst>
          </p:cNvPr>
          <p:cNvSpPr/>
          <p:nvPr/>
        </p:nvSpPr>
        <p:spPr>
          <a:xfrm>
            <a:off x="16959043" y="6318133"/>
            <a:ext cx="1079998" cy="951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60000"/>
              </a:lnSpc>
            </a:pPr>
            <a:r>
              <a:rPr lang="en-US" altLang="ko-KR" sz="4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endParaRPr lang="ko-KR" altLang="en-US" sz="4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그림 3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9421610-53FD-4B80-A614-5E41D5EC860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57919" y="13457723"/>
            <a:ext cx="10452372" cy="3030608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B3378B-2136-430A-8CF2-990E10219F81}"/>
              </a:ext>
            </a:extLst>
          </p:cNvPr>
          <p:cNvGrpSpPr/>
          <p:nvPr/>
        </p:nvGrpSpPr>
        <p:grpSpPr>
          <a:xfrm>
            <a:off x="9010630" y="18323652"/>
            <a:ext cx="10366619" cy="8357426"/>
            <a:chOff x="9967291" y="25491968"/>
            <a:chExt cx="9005277" cy="7259931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5B0468A5-BD1B-4364-8A73-7B96DE549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967291" y="25491968"/>
              <a:ext cx="4513633" cy="3385224"/>
            </a:xfrm>
            <a:prstGeom prst="rect">
              <a:avLst/>
            </a:prstGeom>
          </p:spPr>
        </p:pic>
        <p:pic>
          <p:nvPicPr>
            <p:cNvPr id="36" name="그림 35" descr="지도, 텍스트이(가) 표시된 사진&#10;&#10;자동 생성된 설명">
              <a:extLst>
                <a:ext uri="{FF2B5EF4-FFF2-40B4-BE49-F238E27FC236}">
                  <a16:creationId xmlns:a16="http://schemas.microsoft.com/office/drawing/2014/main" id="{28716124-7222-42B2-B354-598F0EEEC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4442531" y="25491969"/>
              <a:ext cx="4513633" cy="3385224"/>
            </a:xfrm>
            <a:prstGeom prst="rect">
              <a:avLst/>
            </a:prstGeom>
          </p:spPr>
        </p:pic>
        <p:pic>
          <p:nvPicPr>
            <p:cNvPr id="38" name="그림 37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6543010A-24D6-45A8-97C4-9CA2ABFD5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985363" y="29366674"/>
              <a:ext cx="4513631" cy="3385223"/>
            </a:xfrm>
            <a:prstGeom prst="rect">
              <a:avLst/>
            </a:prstGeom>
          </p:spPr>
        </p:pic>
        <p:pic>
          <p:nvPicPr>
            <p:cNvPr id="40" name="그림 39" descr="지도, 텍스트이(가) 표시된 사진&#10;&#10;자동 생성된 설명">
              <a:extLst>
                <a:ext uri="{FF2B5EF4-FFF2-40B4-BE49-F238E27FC236}">
                  <a16:creationId xmlns:a16="http://schemas.microsoft.com/office/drawing/2014/main" id="{1E12FAB0-EBF1-42F4-8CF2-F0D40C50E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458936" y="29366675"/>
              <a:ext cx="4513632" cy="338522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0167269-24F2-41EB-94D6-A225E2EDD725}"/>
                  </a:ext>
                </a:extLst>
              </p:cNvPr>
              <p:cNvSpPr txBox="1"/>
              <p:nvPr/>
            </p:nvSpPr>
            <p:spPr>
              <a:xfrm>
                <a:off x="9467903" y="17250106"/>
                <a:ext cx="948208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Figure 2. </a:t>
                </a:r>
                <a:r>
                  <a:rPr lang="en-US" altLang="ko-KR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Comparison between ODEs and PDEs in the Prisoner’s Dilemma (PD). ‘C’  : cooperator, ‘D’ : defector. The initial condition for C is 0.9, D is 0.1. The space domain (</a:t>
                </a:r>
                <a:r>
                  <a:rPr lang="ko-KR" alt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𝑥</a:t>
                </a:r>
                <a:r>
                  <a:rPr lang="en-US" altLang="ko-KR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ko-KR" alt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𝑦</a:t>
                </a:r>
                <a:r>
                  <a:rPr lang="en-US" altLang="ko-KR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)∈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0,100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×[0,100], </m:t>
                    </m:r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T=1.9, random initial condition.</a:t>
                </a:r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0167269-24F2-41EB-94D6-A225E2EDD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903" y="17250106"/>
                <a:ext cx="9482084" cy="1569660"/>
              </a:xfrm>
              <a:prstGeom prst="rect">
                <a:avLst/>
              </a:prstGeom>
              <a:blipFill>
                <a:blip r:embed="rId23"/>
                <a:stretch>
                  <a:fillRect l="-964" t="-3502" r="-964" b="-8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>
            <a:extLst>
              <a:ext uri="{FF2B5EF4-FFF2-40B4-BE49-F238E27FC236}">
                <a16:creationId xmlns:a16="http://schemas.microsoft.com/office/drawing/2014/main" id="{02EB0327-F09A-4419-B7CF-C9DE58CA4499}"/>
              </a:ext>
            </a:extLst>
          </p:cNvPr>
          <p:cNvSpPr txBox="1"/>
          <p:nvPr/>
        </p:nvSpPr>
        <p:spPr>
          <a:xfrm>
            <a:off x="10099131" y="16596913"/>
            <a:ext cx="8545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(a) ODEs                                                                 (b) PDEs.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DC412DA-EBEA-40F4-B964-730E1D2B6A95}"/>
              </a:ext>
            </a:extLst>
          </p:cNvPr>
          <p:cNvSpPr txBox="1"/>
          <p:nvPr/>
        </p:nvSpPr>
        <p:spPr>
          <a:xfrm>
            <a:off x="9963340" y="22439706"/>
            <a:ext cx="8545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(a) Time = 0.2                                                                    (b) Time = 4.1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5F962D5-DE54-42E6-92AB-C066B48087CF}"/>
              </a:ext>
            </a:extLst>
          </p:cNvPr>
          <p:cNvSpPr txBox="1"/>
          <p:nvPr/>
        </p:nvSpPr>
        <p:spPr>
          <a:xfrm>
            <a:off x="10022144" y="26839683"/>
            <a:ext cx="8545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(c) Time = 4.8                                                                    (d) Time = 8.9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AFACB6C-1395-42AF-B385-71DFB96B35ED}"/>
              </a:ext>
            </a:extLst>
          </p:cNvPr>
          <p:cNvSpPr txBox="1"/>
          <p:nvPr/>
        </p:nvSpPr>
        <p:spPr>
          <a:xfrm>
            <a:off x="9719265" y="27248389"/>
            <a:ext cx="9041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Figure 3.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Spatial Prisoner’s Dilemma (PDEs): mesh graph simulation of each time in figure 2.</a:t>
            </a:r>
            <a:endParaRPr lang="ko-KR" altLang="en-US" sz="2400" dirty="0">
              <a:latin typeface="Cambria Math" panose="02040503050406030204" pitchFamily="18" charset="0"/>
            </a:endParaRPr>
          </a:p>
        </p:txBody>
      </p:sp>
      <p:pic>
        <p:nvPicPr>
          <p:cNvPr id="46" name="그림 4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E353D3A-8653-40E6-BB43-9E9263FA0E6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015149" y="28067558"/>
            <a:ext cx="5173163" cy="3879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C3A6B3F-7F92-4E2C-8795-218F30359737}"/>
                  </a:ext>
                </a:extLst>
              </p:cNvPr>
              <p:cNvSpPr txBox="1"/>
              <p:nvPr/>
            </p:nvSpPr>
            <p:spPr>
              <a:xfrm>
                <a:off x="9805987" y="31919862"/>
                <a:ext cx="90416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Figure 4. </a:t>
                </a:r>
                <a: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Prisoner’s Dilemma game on the lattice network model. Lattice size 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100×100</m:t>
                    </m:r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, T=1.9, random initial condition.</a:t>
                </a:r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C3A6B3F-7F92-4E2C-8795-218F30359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987" y="31919862"/>
                <a:ext cx="9041638" cy="830997"/>
              </a:xfrm>
              <a:prstGeom prst="rect">
                <a:avLst/>
              </a:prstGeom>
              <a:blipFill>
                <a:blip r:embed="rId25"/>
                <a:stretch>
                  <a:fillRect l="-1079" t="-5839" r="-1011" b="-153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TextBox 171">
            <a:extLst>
              <a:ext uri="{FF2B5EF4-FFF2-40B4-BE49-F238E27FC236}">
                <a16:creationId xmlns:a16="http://schemas.microsoft.com/office/drawing/2014/main" id="{EE255685-E797-4D9B-B78C-C4F7EA579481}"/>
              </a:ext>
            </a:extLst>
          </p:cNvPr>
          <p:cNvSpPr txBox="1"/>
          <p:nvPr/>
        </p:nvSpPr>
        <p:spPr>
          <a:xfrm>
            <a:off x="9366514" y="36491862"/>
            <a:ext cx="94820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Figure 5. 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Comparison of</a:t>
            </a:r>
            <a:r>
              <a:rPr lang="ko-KR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ODE,</a:t>
            </a:r>
            <a:r>
              <a:rPr lang="ko-KR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PDE</a:t>
            </a:r>
            <a:r>
              <a:rPr lang="ko-KR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ko-KR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Lattice</a:t>
            </a:r>
            <a:r>
              <a:rPr lang="ko-KR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network models in three games. The red color is the Prisoner’s Dilemma, cyan and magenta are Snowdrift, Hawk-Dove, respectively. The curve represents the distribution of the cooperator in population.  The parameters are q=1, T=1.9.</a:t>
            </a:r>
            <a:endParaRPr lang="ko-KR" altLang="en-US" sz="2400" dirty="0">
              <a:latin typeface="Cambria Math" panose="02040503050406030204" pitchFamily="18" charset="0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5AB5368E-4D65-4179-96C7-302FAFB7690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9527443" y="15845776"/>
            <a:ext cx="5148462" cy="3861347"/>
          </a:xfrm>
          <a:prstGeom prst="rect">
            <a:avLst/>
          </a:prstGeom>
        </p:spPr>
      </p:pic>
      <p:pic>
        <p:nvPicPr>
          <p:cNvPr id="67" name="그림 66" descr="건물이(가) 표시된 사진&#10;&#10;자동 생성된 설명">
            <a:extLst>
              <a:ext uri="{FF2B5EF4-FFF2-40B4-BE49-F238E27FC236}">
                <a16:creationId xmlns:a16="http://schemas.microsoft.com/office/drawing/2014/main" id="{61B7EDCB-A44A-4BC4-B27B-8036C102E09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9566312" y="11603958"/>
            <a:ext cx="5109593" cy="3832195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A5B33BB8-654F-4A9C-9186-312541266320}"/>
              </a:ext>
            </a:extLst>
          </p:cNvPr>
          <p:cNvSpPr txBox="1"/>
          <p:nvPr/>
        </p:nvSpPr>
        <p:spPr>
          <a:xfrm>
            <a:off x="20403274" y="15436861"/>
            <a:ext cx="8545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(a)  Snowdrift, T=1.9, q=1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6D212AD-D1D0-4547-9DCF-1C2D16428EA0}"/>
              </a:ext>
            </a:extLst>
          </p:cNvPr>
          <p:cNvSpPr txBox="1"/>
          <p:nvPr/>
        </p:nvSpPr>
        <p:spPr>
          <a:xfrm>
            <a:off x="20461569" y="19648988"/>
            <a:ext cx="8545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(b)  Snowdrift, T=1.9, q=0.8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72932A75-761F-4586-9678-8466FE651083}"/>
                  </a:ext>
                </a:extLst>
              </p:cNvPr>
              <p:cNvSpPr txBox="1"/>
              <p:nvPr/>
            </p:nvSpPr>
            <p:spPr>
              <a:xfrm>
                <a:off x="19977815" y="20075679"/>
                <a:ext cx="90416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Figure 8.  </a:t>
                </a:r>
                <a: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Snowdrift game on the lattice network model. In this simulation, lattice size is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100×100</m:t>
                    </m:r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, random initial condition.</a:t>
                </a:r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72932A75-761F-4586-9678-8466FE651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7815" y="20075679"/>
                <a:ext cx="9041638" cy="830997"/>
              </a:xfrm>
              <a:prstGeom prst="rect">
                <a:avLst/>
              </a:prstGeom>
              <a:blipFill>
                <a:blip r:embed="rId28"/>
                <a:stretch>
                  <a:fillRect l="-1011" t="-5839" r="-1079" b="-153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07BE323-7F48-40EA-ABC6-F7D7F73C41C5}"/>
                  </a:ext>
                </a:extLst>
              </p:cNvPr>
              <p:cNvSpPr txBox="1"/>
              <p:nvPr/>
            </p:nvSpPr>
            <p:spPr>
              <a:xfrm>
                <a:off x="19939607" y="9915566"/>
                <a:ext cx="959995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Figure 7. </a:t>
                </a:r>
                <a: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Bifurcation graph of the temptation parameter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sz="2400" dirty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 three models. ‘Cost’ is fixed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All models employ the conditions : </a:t>
                </a:r>
                <a:r>
                  <a:rPr lang="en-US" altLang="ko-KR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ko-KR" alt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𝑥</a:t>
                </a:r>
                <a:r>
                  <a:rPr lang="en-US" altLang="ko-KR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ko-KR" alt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𝑦</a:t>
                </a:r>
                <a:r>
                  <a:rPr lang="en-US" altLang="ko-KR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)∈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0,100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×[0,100]</m:t>
                    </m:r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, 100 generations. Red, blue and green colors are ODE, PDE, Lattice network model, respectively.</a:t>
                </a:r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07BE323-7F48-40EA-ABC6-F7D7F73C4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9607" y="9915566"/>
                <a:ext cx="9599954" cy="1569660"/>
              </a:xfrm>
              <a:prstGeom prst="rect">
                <a:avLst/>
              </a:prstGeom>
              <a:blipFill>
                <a:blip r:embed="rId29"/>
                <a:stretch>
                  <a:fillRect l="-1016" t="-3113" r="-952" b="-8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2B47C381-E341-4B6E-A5A7-EBF2196A83C5}"/>
              </a:ext>
            </a:extLst>
          </p:cNvPr>
          <p:cNvSpPr/>
          <p:nvPr/>
        </p:nvSpPr>
        <p:spPr>
          <a:xfrm>
            <a:off x="19633557" y="39518798"/>
            <a:ext cx="995278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Times New Roman" panose="02020603050405020304" pitchFamily="18" charset="0"/>
                <a:cs typeface="Times New Roman" pitchFamily="18" charset="0"/>
              </a:rPr>
              <a:t>[2] </a:t>
            </a:r>
            <a:r>
              <a:rPr lang="en-US" altLang="ko-K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Hauert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&amp; </a:t>
            </a:r>
            <a:r>
              <a:rPr lang="en-US" altLang="ko-K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Doebeli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(2004). Spatial structure often inhibits the evolution of cooperation in the snowdrift game. </a:t>
            </a:r>
            <a:r>
              <a:rPr lang="en-US" altLang="ko-KR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ko-KR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428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(6983), 643.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DB091D1-559C-4F1A-A7E8-5DBE8CBECD67}"/>
              </a:ext>
            </a:extLst>
          </p:cNvPr>
          <p:cNvSpPr/>
          <p:nvPr/>
        </p:nvSpPr>
        <p:spPr>
          <a:xfrm>
            <a:off x="19633557" y="40046745"/>
            <a:ext cx="995278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Times New Roman" panose="02020603050405020304" pitchFamily="18" charset="0"/>
                <a:cs typeface="Times New Roman" pitchFamily="18" charset="0"/>
              </a:rPr>
              <a:t>[3] </a:t>
            </a:r>
            <a:r>
              <a:rPr lang="en-US" altLang="ko-K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Voelkl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(2010). The ‘Hawk-</a:t>
            </a:r>
            <a:r>
              <a:rPr lang="en-US" altLang="ko-K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Dove’game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speed of the evolutionary process in small heterogeneous populations. </a:t>
            </a:r>
            <a:r>
              <a:rPr lang="en-US" altLang="ko-KR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ko-KR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 103-116.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4818BCB-62A4-456A-A337-3686B94E4E86}"/>
              </a:ext>
            </a:extLst>
          </p:cNvPr>
          <p:cNvSpPr/>
          <p:nvPr/>
        </p:nvSpPr>
        <p:spPr>
          <a:xfrm>
            <a:off x="19633557" y="40571225"/>
            <a:ext cx="995278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Times New Roman" panose="02020603050405020304" pitchFamily="18" charset="0"/>
                <a:cs typeface="Times New Roman" pitchFamily="18" charset="0"/>
              </a:rPr>
              <a:t>[4] </a:t>
            </a:r>
            <a:r>
              <a:rPr lang="en-US" altLang="ko-K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Killingback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&amp; </a:t>
            </a:r>
            <a:r>
              <a:rPr lang="en-US" altLang="ko-K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Doebeli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(1996). Spatial evolutionary game theory: Hawks and Doves revisited. </a:t>
            </a:r>
            <a:r>
              <a:rPr lang="en-US" altLang="ko-KR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Royal Society of London. Series B: Biological Sciences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ko-KR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263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(1374), 1135-1144.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0A215AF1-DED2-410F-990B-0C9C40B8EA23}"/>
              </a:ext>
            </a:extLst>
          </p:cNvPr>
          <p:cNvSpPr/>
          <p:nvPr/>
        </p:nvSpPr>
        <p:spPr>
          <a:xfrm>
            <a:off x="19633557" y="41125223"/>
            <a:ext cx="995278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Times New Roman" panose="02020603050405020304" pitchFamily="18" charset="0"/>
                <a:cs typeface="Times New Roman" pitchFamily="18" charset="0"/>
              </a:rPr>
              <a:t>[5] Park, J., Do, Y., Jang, B., &amp; Lai, Y. C. (2017). Emergence of unusual coexistence states in cyclic game systems. </a:t>
            </a:r>
            <a:r>
              <a:rPr lang="en-US" altLang="ko-KR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reports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ko-KR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7465.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B11C27A7-295A-4F15-9E88-857E136643B5}"/>
              </a:ext>
            </a:extLst>
          </p:cNvPr>
          <p:cNvSpPr/>
          <p:nvPr/>
        </p:nvSpPr>
        <p:spPr>
          <a:xfrm>
            <a:off x="19633557" y="41671497"/>
            <a:ext cx="995278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Times New Roman" panose="02020603050405020304" pitchFamily="18" charset="0"/>
                <a:cs typeface="Times New Roman" pitchFamily="18" charset="0"/>
              </a:rPr>
              <a:t>[6] </a:t>
            </a:r>
            <a:r>
              <a:rPr lang="en-US" altLang="ko-K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Szabó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&amp; </a:t>
            </a:r>
            <a:r>
              <a:rPr lang="en-US" altLang="ko-K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Tőke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(1998). Evolutionary prisoner’s dilemma game on a square lattice. </a:t>
            </a:r>
            <a:r>
              <a:rPr lang="en-US" altLang="ko-KR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Review E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ko-KR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69.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072059-6ABF-4EA0-9D47-3DFB5C7E2E5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4568463" y="15902029"/>
            <a:ext cx="5049524" cy="37871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46A681DB-3D82-4D39-887E-C9C4C7D5949D}"/>
                  </a:ext>
                </a:extLst>
              </p:cNvPr>
              <p:cNvSpPr/>
              <p:nvPr/>
            </p:nvSpPr>
            <p:spPr>
              <a:xfrm>
                <a:off x="759503" y="32040283"/>
                <a:ext cx="8029281" cy="10318979"/>
              </a:xfrm>
              <a:prstGeom prst="rect">
                <a:avLst/>
              </a:prstGeom>
              <a:ln w="38100">
                <a:solidFill>
                  <a:srgbClr val="3E00EE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ko-KR" sz="2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Modified replicator equations</a:t>
                </a:r>
              </a:p>
              <a:p>
                <a:pPr algn="just"/>
                <a:r>
                  <a:rPr lang="en-US" altLang="ko-KR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(Partial Differential Equations)</a:t>
                </a:r>
                <a:endParaRPr lang="en-US" altLang="ko-KR" sz="13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altLang="ko-KR" sz="2600" dirty="0">
                    <a:latin typeface="Times New Roman" pitchFamily="18" charset="0"/>
                    <a:cs typeface="Times New Roman" pitchFamily="18" charset="0"/>
                  </a:rPr>
                  <a:t>We obtain the system of partial differential equations by adding the Laplace operator </a:t>
                </a:r>
                <a14:m>
                  <m:oMath xmlns:m="http://schemas.openxmlformats.org/officeDocument/2006/math">
                    <m:r>
                      <a:rPr lang="en-US" altLang="ko-KR" sz="2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∆</m:t>
                    </m:r>
                    <m:r>
                      <a:rPr lang="en-US" altLang="ko-KR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𝑢</m:t>
                    </m:r>
                    <m:r>
                      <a:rPr lang="en-US" altLang="ko-KR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𝑢</m:t>
                        </m:r>
                      </m:num>
                      <m:den>
                        <m:r>
                          <a:rPr lang="ko-KR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ko-KR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𝑢</m:t>
                        </m:r>
                      </m:num>
                      <m:den>
                        <m:r>
                          <a:rPr lang="ko-KR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ko-KR" sz="26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sz="2600" dirty="0">
                    <a:latin typeface="Times New Roman" pitchFamily="18" charset="0"/>
                    <a:cs typeface="Times New Roman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𝑢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ko-KR" sz="2600" dirty="0">
                    <a:latin typeface="Times New Roman" pitchFamily="18" charset="0"/>
                    <a:cs typeface="Times New Roman" pitchFamily="18" charset="0"/>
                  </a:rPr>
                  <a:t> in the replicator equations as follows.</a:t>
                </a:r>
              </a:p>
              <a:p>
                <a:pPr algn="just"/>
                <a:endParaRPr lang="en-US" altLang="ko-KR" sz="15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altLang="ko-KR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Modified Prisoner’s Dilemma</a:t>
                </a:r>
              </a:p>
              <a:p>
                <a:pPr algn="just"/>
                <a:endParaRPr lang="en-US" altLang="ko-KR" sz="13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ko-KR" altLang="en-US" sz="25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5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𝜕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25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ko-KR" sz="25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5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altLang="ko-KR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ko-KR" altLang="en-US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𝜕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25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ko-KR" sz="25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5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5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altLang="ko-KR" sz="15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altLang="ko-KR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Modified Hawk-Dove game</a:t>
                </a:r>
              </a:p>
              <a:p>
                <a:pPr algn="just"/>
                <a:endParaRPr lang="en-US" altLang="ko-KR" sz="13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ko-K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ko-K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altLang="ko-KR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ko-K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altLang="ko-KR" sz="15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altLang="ko-KR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Modified Snowdrift game</a:t>
                </a:r>
              </a:p>
              <a:p>
                <a:pPr algn="just"/>
                <a:endParaRPr lang="en-US" altLang="ko-KR" sz="13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ko-KR" alt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𝜕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22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ko-KR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22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𝑞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+(</m:t>
                          </m:r>
                          <m:f>
                            <m:f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𝑞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altLang="ko-KR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ko-KR" alt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𝜕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22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ko-KR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𝑞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46A681DB-3D82-4D39-887E-C9C4C7D59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03" y="32040283"/>
                <a:ext cx="8029281" cy="10318979"/>
              </a:xfrm>
              <a:prstGeom prst="rect">
                <a:avLst/>
              </a:prstGeom>
              <a:blipFill>
                <a:blip r:embed="rId31"/>
                <a:stretch>
                  <a:fillRect l="-1436" t="-471" r="-1134"/>
                </a:stretch>
              </a:blipFill>
              <a:ln w="38100">
                <a:solidFill>
                  <a:srgbClr val="3E00EE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EBAE1155-DFB5-4D3E-928A-B80441DBF017}"/>
              </a:ext>
            </a:extLst>
          </p:cNvPr>
          <p:cNvSpPr/>
          <p:nvPr/>
        </p:nvSpPr>
        <p:spPr>
          <a:xfrm>
            <a:off x="9061950" y="5630862"/>
            <a:ext cx="10289292" cy="649408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Spatial structure : Lattice network model</a:t>
            </a:r>
          </a:p>
          <a:p>
            <a:pPr algn="just"/>
            <a:endParaRPr lang="en-US" altLang="ko-K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6E49BA3-07BC-4DA4-B5BC-ACDFFB49988D}"/>
                  </a:ext>
                </a:extLst>
              </p:cNvPr>
              <p:cNvSpPr txBox="1"/>
              <p:nvPr/>
            </p:nvSpPr>
            <p:spPr>
              <a:xfrm>
                <a:off x="20130215" y="29084376"/>
                <a:ext cx="90416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Figure 9.  </a:t>
                </a:r>
                <a: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time graph of three different payoff models fixed T=1.9 on the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50×50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lattice. (a) : Prisoner’s, (b) : Hawk-Dove, q=2.5, (c) : Snowdrift, q=0.5.</a:t>
                </a:r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6E49BA3-07BC-4DA4-B5BC-ACDFFB499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0215" y="29084376"/>
                <a:ext cx="9041638" cy="1200329"/>
              </a:xfrm>
              <a:prstGeom prst="rect">
                <a:avLst/>
              </a:prstGeom>
              <a:blipFill>
                <a:blip r:embed="rId32"/>
                <a:stretch>
                  <a:fillRect l="-1011" t="-4061" r="-1079" b="-10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493353E8-2784-4C3F-9A11-1A38DAC097A2}"/>
              </a:ext>
            </a:extLst>
          </p:cNvPr>
          <p:cNvSpPr txBox="1"/>
          <p:nvPr/>
        </p:nvSpPr>
        <p:spPr>
          <a:xfrm>
            <a:off x="19822667" y="21846787"/>
            <a:ext cx="6150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atin typeface="Cambria Math" panose="02040503050406030204" pitchFamily="18" charset="0"/>
              </a:rPr>
              <a:t>(a)</a:t>
            </a:r>
            <a:endParaRPr lang="ko-KR" altLang="en-US" sz="3000" dirty="0">
              <a:latin typeface="Cambria Math" panose="020405030504060302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980CDB-5B9C-492D-953D-5BCA2863212D}"/>
              </a:ext>
            </a:extLst>
          </p:cNvPr>
          <p:cNvSpPr txBox="1"/>
          <p:nvPr/>
        </p:nvSpPr>
        <p:spPr>
          <a:xfrm>
            <a:off x="19822667" y="24590894"/>
            <a:ext cx="6150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atin typeface="Cambria Math" panose="02040503050406030204" pitchFamily="18" charset="0"/>
              </a:rPr>
              <a:t>(b)</a:t>
            </a:r>
            <a:endParaRPr lang="ko-KR" altLang="en-US" sz="3000" dirty="0">
              <a:latin typeface="Cambria Math" panose="020405030504060302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07395D4-6A97-4F49-B2AF-DFBC24E8F17E}"/>
              </a:ext>
            </a:extLst>
          </p:cNvPr>
          <p:cNvSpPr txBox="1"/>
          <p:nvPr/>
        </p:nvSpPr>
        <p:spPr>
          <a:xfrm>
            <a:off x="19820268" y="27373815"/>
            <a:ext cx="6150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atin typeface="Cambria Math" panose="02040503050406030204" pitchFamily="18" charset="0"/>
              </a:rPr>
              <a:t>(c)</a:t>
            </a:r>
            <a:endParaRPr lang="ko-KR" altLang="en-US" sz="3000" dirty="0">
              <a:latin typeface="Cambria Math" panose="02040503050406030204" pitchFamily="18" charset="0"/>
            </a:endParaRPr>
          </a:p>
        </p:txBody>
      </p:sp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4C3827B4-06E8-40CE-887C-88CEA7E8DFA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079351" y="13409176"/>
            <a:ext cx="10267800" cy="3773379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5D9107C-71F8-4733-BAFF-C6A9CC1949E8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237520" y="28042764"/>
            <a:ext cx="4775932" cy="401914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9BA9345-A3EA-4D91-97B7-899CD6ADB839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4417589" y="11601302"/>
            <a:ext cx="5218627" cy="39139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D7F20AB-65BD-4EEA-B185-EE7FCBECD785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120187" y="28048653"/>
            <a:ext cx="5268755" cy="3879873"/>
          </a:xfrm>
          <a:prstGeom prst="rect">
            <a:avLst/>
          </a:prstGeom>
        </p:spPr>
      </p:pic>
      <p:pic>
        <p:nvPicPr>
          <p:cNvPr id="19" name="그림 18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1243BB6A-2E5F-40BD-9389-26B1BDA5651B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4038116" y="28067555"/>
            <a:ext cx="5273658" cy="3860971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992431AC-B518-48A5-8132-6F8FC9AB608A}"/>
              </a:ext>
            </a:extLst>
          </p:cNvPr>
          <p:cNvSpPr txBox="1"/>
          <p:nvPr/>
        </p:nvSpPr>
        <p:spPr>
          <a:xfrm>
            <a:off x="890587" y="15748346"/>
            <a:ext cx="2430776" cy="39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Prisoner’s Dilemma</a:t>
            </a:r>
            <a:endParaRPr lang="ko-KR" altLang="en-US" sz="2000" b="1" dirty="0">
              <a:latin typeface="Cambria Math" panose="02040503050406030204" pitchFamily="18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9C4D9B7-92D2-4E69-B35F-042E0EA9303A}"/>
              </a:ext>
            </a:extLst>
          </p:cNvPr>
          <p:cNvSpPr txBox="1"/>
          <p:nvPr/>
        </p:nvSpPr>
        <p:spPr>
          <a:xfrm>
            <a:off x="3862387" y="15748346"/>
            <a:ext cx="1747419" cy="39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Hawk-Dove</a:t>
            </a:r>
            <a:endParaRPr lang="ko-KR" altLang="en-US" sz="2000" b="1" dirty="0">
              <a:latin typeface="Cambria Math" panose="020405030504060302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D52FC25-BCBE-454C-8550-7C72D0071362}"/>
              </a:ext>
            </a:extLst>
          </p:cNvPr>
          <p:cNvSpPr txBox="1"/>
          <p:nvPr/>
        </p:nvSpPr>
        <p:spPr>
          <a:xfrm>
            <a:off x="6681787" y="15746220"/>
            <a:ext cx="131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Snowdrift</a:t>
            </a:r>
            <a:endParaRPr lang="ko-KR" altLang="en-US" sz="2000" b="1" dirty="0">
              <a:latin typeface="Cambria Math" panose="02040503050406030204" pitchFamily="18" charset="0"/>
            </a:endParaRPr>
          </a:p>
        </p:txBody>
      </p:sp>
      <p:pic>
        <p:nvPicPr>
          <p:cNvPr id="23" name="그림 2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EF7EBAD-9EB3-4A67-A5FE-3F0DCD46D8A8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9575108" y="5576437"/>
            <a:ext cx="10043915" cy="42257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Trek.thmx</Template>
  <TotalTime>18141</TotalTime>
  <Words>1266</Words>
  <Application>Microsoft Office PowerPoint</Application>
  <PresentationFormat>사용자 지정</PresentationFormat>
  <Paragraphs>164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굴림</vt:lpstr>
      <vt:lpstr>함초롬바탕</vt:lpstr>
      <vt:lpstr>Arial</vt:lpstr>
      <vt:lpstr>Calibri</vt:lpstr>
      <vt:lpstr>Cambria Math</vt:lpstr>
      <vt:lpstr>Times New Roman</vt:lpstr>
      <vt:lpstr>Wingdings</vt:lpstr>
      <vt:lpstr>Office Theme</vt:lpstr>
      <vt:lpstr>A STUDY OF SPATIAL DYNAMICS UNDER THE PRISONER’S DILEMMA, HAWK-DOVE AND SNOWDRIFT GAME    Sangman Jung and Sunmi Lee   Department of Applied Mathematics,  Kyung Hee University, Yongin-si, South Korea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Maytee Cruz</dc:creator>
  <cp:lastModifiedBy>sangman Jeong</cp:lastModifiedBy>
  <cp:revision>320</cp:revision>
  <cp:lastPrinted>2010-07-29T03:42:47Z</cp:lastPrinted>
  <dcterms:created xsi:type="dcterms:W3CDTF">2010-12-02T01:05:55Z</dcterms:created>
  <dcterms:modified xsi:type="dcterms:W3CDTF">2019-07-11T04:48:45Z</dcterms:modified>
</cp:coreProperties>
</file>