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59" r:id="rId6"/>
    <p:sldId id="261" r:id="rId7"/>
    <p:sldId id="268" r:id="rId8"/>
    <p:sldId id="265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>
        <p:scale>
          <a:sx n="33" d="100"/>
          <a:sy n="33" d="100"/>
        </p:scale>
        <p:origin x="39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926AA-E77B-45E8-B4D8-762B2E89D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1E5099-908C-4044-8C9E-5156365C1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D9359-928B-4BB4-A17F-5FDF8F9B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0B2E-8848-4CA5-BB7E-29856EDEE49F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CBCE8-03FE-45C9-9020-6995D9DC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019E6-1A19-40AC-B79F-A05ED647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0B7-D355-46BF-8A80-EBBC09B4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1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DEEF8-5212-4900-8F41-F991B580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DBE671-15B2-45CB-9339-AC028427B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F162B-82C0-4E77-ABD3-67C89F8E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0B2E-8848-4CA5-BB7E-29856EDEE49F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D3FEF-7AEC-4DA8-9E82-E4FFEF49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D686E-802B-43C4-BCF2-03B5B565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0B7-D355-46BF-8A80-EBBC09B4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2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BBAB72-EF24-40BC-9A19-632055875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4E9E90-9611-49C0-AF5F-BEA778FDE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F1F2F-44F9-44E2-8871-32092E0D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0B2E-8848-4CA5-BB7E-29856EDEE49F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D0836-D341-4E84-9ECF-93638635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3FF-12C2-4DA4-9B16-0E7730DC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0B7-D355-46BF-8A80-EBBC09B4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7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75C58-4AFF-4D77-8DBE-75FC91C3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9FE5E-BFE9-4DC6-84CC-0F742F24C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7C44E-40C2-4766-8EEC-BB925E0A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0B2E-8848-4CA5-BB7E-29856EDEE49F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FCEBC-AB40-49E4-8570-DB65A7B2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0B08B-D02D-435B-8F4B-091F6136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0B7-D355-46BF-8A80-EBBC09B4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4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1DB56-C601-4114-9EC2-60DA456A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2772A7-72C7-4C56-AB79-82D88114C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A7878-9579-41FB-A06D-D376E57B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0B2E-8848-4CA5-BB7E-29856EDEE49F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D7008-6057-480C-ABCF-253F697C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21AC4-87EC-4B2D-A274-20E90BAB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0B7-D355-46BF-8A80-EBBC09B4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4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4C70C-665F-4C22-A21F-DCDF1A5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B55BA-B44E-439E-BE06-3405EA9E9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6B4489-4C21-4BAD-825F-5878AC9D9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038B1-0F1A-4FC3-8C07-511898E6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0B2E-8848-4CA5-BB7E-29856EDEE49F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83E81A-1A74-468F-8DCA-3517EF08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63B9E-712A-45FD-91A2-6E833EB3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0B7-D355-46BF-8A80-EBBC09B4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2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DD7E2-31F4-4D67-AF3E-B01199CD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867F9-42A2-4FA9-9267-4FDF1D659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265952-289A-4F80-9849-288523D5D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7C8A45-D8D4-4E2F-BDFE-CC632511E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74D72A-E51C-435F-B38E-C672713B6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D54C03-D5D1-401C-83A7-FF9ACED0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0B2E-8848-4CA5-BB7E-29856EDEE49F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9CDB9-E677-477F-9B42-28F6E986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B6336F-A0EF-4210-97C4-9D54AC94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0B7-D355-46BF-8A80-EBBC09B4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4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1AFBB-BBFD-41C9-8747-E2F32403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1BF090-0B73-4D7E-B0D6-D66AE647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0B2E-8848-4CA5-BB7E-29856EDEE49F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92354D-8E46-466A-8245-5B2E578A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689F35-F6C8-4BEB-ABF6-6F9901F8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0B7-D355-46BF-8A80-EBBC09B4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1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4BB087-CCEA-4E9E-85D7-88A94985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0B2E-8848-4CA5-BB7E-29856EDEE49F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9D4B6E-C8E2-47B7-9D4A-F6C9C451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A94A01-E7EC-47C0-86E8-DF31EFB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0B7-D355-46BF-8A80-EBBC09B4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6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43504-FDBC-4EE7-8E2A-32E42508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F52F9-78A6-4819-9D1E-8687C4482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21D6F8-8D11-4FE4-8E15-42D915A39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987A7-ACE6-4A9B-9035-65074A92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0B2E-8848-4CA5-BB7E-29856EDEE49F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59B84-F67A-4603-A585-8C0D0453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B0581-92BB-4452-BFED-7065292C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0B7-D355-46BF-8A80-EBBC09B4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7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5E55E-093B-4D37-B7E9-9638AAE3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2DB2F4-D1A2-4DF1-B1AF-AAAC9BFDE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713D9-D360-4862-A0A9-9951AEDBF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A25788-BFC5-4CA8-BB36-00480B23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0B2E-8848-4CA5-BB7E-29856EDEE49F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8D046-32D2-40E5-8D15-A9F95EF5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AB1CD2-5F0F-4FAB-BFB7-253BD220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0B7-D355-46BF-8A80-EBBC09B4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3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CE9070-E602-4C0A-90A5-8CF35281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0873DF-D18C-4CC7-80BC-320AB531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2C9C5-0ED6-4FD7-9277-D9E874659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40B2E-8848-4CA5-BB7E-29856EDEE49F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7AE70-9480-474D-B47B-D8385CBF3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1C3F1-1D3C-4C2E-869F-8D409AEAE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FB0B7-D355-46BF-8A80-EBBC09B4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86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9EF27-0FB7-417E-81DA-5A9AB6730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Evolutionary Game Theory &amp; Applications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0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857CF-CA43-4CC5-A7B2-D3467316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What is the Game?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828481-B2D3-42F4-B33B-D7549086ACA5}"/>
              </a:ext>
            </a:extLst>
          </p:cNvPr>
          <p:cNvSpPr/>
          <p:nvPr/>
        </p:nvSpPr>
        <p:spPr>
          <a:xfrm>
            <a:off x="1392066" y="2473153"/>
            <a:ext cx="1554479" cy="6391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‘Games’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3655DA9-8E5D-4DD5-815A-2B188DDDE9D2}"/>
              </a:ext>
            </a:extLst>
          </p:cNvPr>
          <p:cNvSpPr/>
          <p:nvPr/>
        </p:nvSpPr>
        <p:spPr>
          <a:xfrm>
            <a:off x="3284003" y="2498326"/>
            <a:ext cx="640080" cy="61395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0A919-FA46-48D7-AF70-3727C526603E}"/>
              </a:ext>
            </a:extLst>
          </p:cNvPr>
          <p:cNvSpPr txBox="1"/>
          <p:nvPr/>
        </p:nvSpPr>
        <p:spPr>
          <a:xfrm>
            <a:off x="4203192" y="2361830"/>
            <a:ext cx="71506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Mathematical models of strategic interaction between rational decision-makers.</a:t>
            </a:r>
            <a:endParaRPr lang="ko-KR" altLang="en-US" sz="25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41843A4-A790-462F-818B-396EDFE8D8E9}"/>
              </a:ext>
            </a:extLst>
          </p:cNvPr>
          <p:cNvSpPr/>
          <p:nvPr/>
        </p:nvSpPr>
        <p:spPr>
          <a:xfrm>
            <a:off x="3604043" y="5072552"/>
            <a:ext cx="1554479" cy="6391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Player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33F06E8-8074-4342-8CAB-343DB478EF58}"/>
              </a:ext>
            </a:extLst>
          </p:cNvPr>
          <p:cNvSpPr/>
          <p:nvPr/>
        </p:nvSpPr>
        <p:spPr>
          <a:xfrm>
            <a:off x="5540395" y="5072552"/>
            <a:ext cx="1745197" cy="6622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Strategy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0D03879-8490-4553-BC83-0BD2BC18A91F}"/>
              </a:ext>
            </a:extLst>
          </p:cNvPr>
          <p:cNvSpPr/>
          <p:nvPr/>
        </p:nvSpPr>
        <p:spPr>
          <a:xfrm>
            <a:off x="7667465" y="5072552"/>
            <a:ext cx="1554479" cy="6391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Payoff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65605EA-3355-452D-B3DD-700234076A21}"/>
              </a:ext>
            </a:extLst>
          </p:cNvPr>
          <p:cNvCxnSpPr>
            <a:cxnSpLocks/>
          </p:cNvCxnSpPr>
          <p:nvPr/>
        </p:nvCxnSpPr>
        <p:spPr>
          <a:xfrm flipH="1">
            <a:off x="4524537" y="3634397"/>
            <a:ext cx="1888455" cy="12850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57E3297-7E93-41C3-B289-CC9C7FB06F0B}"/>
              </a:ext>
            </a:extLst>
          </p:cNvPr>
          <p:cNvCxnSpPr>
            <a:cxnSpLocks/>
          </p:cNvCxnSpPr>
          <p:nvPr/>
        </p:nvCxnSpPr>
        <p:spPr>
          <a:xfrm>
            <a:off x="6412994" y="3634397"/>
            <a:ext cx="0" cy="12850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8D7745-5CAB-46A0-BEDC-0912CC4D1917}"/>
              </a:ext>
            </a:extLst>
          </p:cNvPr>
          <p:cNvCxnSpPr>
            <a:cxnSpLocks/>
          </p:cNvCxnSpPr>
          <p:nvPr/>
        </p:nvCxnSpPr>
        <p:spPr>
          <a:xfrm>
            <a:off x="6412993" y="3634397"/>
            <a:ext cx="1944623" cy="12850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44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857CF-CA43-4CC5-A7B2-D3467316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What is the Game? -Expressions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828481-B2D3-42F4-B33B-D7549086ACA5}"/>
              </a:ext>
            </a:extLst>
          </p:cNvPr>
          <p:cNvSpPr/>
          <p:nvPr/>
        </p:nvSpPr>
        <p:spPr>
          <a:xfrm>
            <a:off x="4920175" y="1876627"/>
            <a:ext cx="1554479" cy="6391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‘Games’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41843A4-A790-462F-818B-396EDFE8D8E9}"/>
              </a:ext>
            </a:extLst>
          </p:cNvPr>
          <p:cNvSpPr/>
          <p:nvPr/>
        </p:nvSpPr>
        <p:spPr>
          <a:xfrm>
            <a:off x="1778508" y="2997615"/>
            <a:ext cx="2288287" cy="6534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Cooperative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BB5FFE9-A866-4AC5-B445-9C6EA2614C95}"/>
              </a:ext>
            </a:extLst>
          </p:cNvPr>
          <p:cNvSpPr/>
          <p:nvPr/>
        </p:nvSpPr>
        <p:spPr>
          <a:xfrm>
            <a:off x="7035641" y="2997616"/>
            <a:ext cx="3049523" cy="6534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Non-cooperative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75A47-C84C-43B5-B17B-AC049A594E5A}"/>
              </a:ext>
            </a:extLst>
          </p:cNvPr>
          <p:cNvSpPr txBox="1"/>
          <p:nvPr/>
        </p:nvSpPr>
        <p:spPr>
          <a:xfrm>
            <a:off x="374049" y="5802253"/>
            <a:ext cx="42929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Characteristic functions</a:t>
            </a:r>
            <a:endParaRPr lang="ko-KR" altLang="en-US" sz="25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BD137C-CAEB-465F-AD52-91C7620449F5}"/>
              </a:ext>
            </a:extLst>
          </p:cNvPr>
          <p:cNvSpPr txBox="1"/>
          <p:nvPr/>
        </p:nvSpPr>
        <p:spPr>
          <a:xfrm>
            <a:off x="5166834" y="5802253"/>
            <a:ext cx="66252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Extensive form    </a:t>
            </a:r>
            <a:r>
              <a:rPr lang="en-US" altLang="ko-KR" sz="2500" dirty="0"/>
              <a:t>or    </a:t>
            </a:r>
            <a:r>
              <a:rPr lang="en-US" altLang="ko-KR" sz="2500" b="1" dirty="0"/>
              <a:t>Normal form</a:t>
            </a:r>
            <a:endParaRPr lang="ko-KR" altLang="en-US" sz="25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28C25E5-2E55-4C98-BEBA-045CF60F6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201" y="4156582"/>
            <a:ext cx="3160202" cy="152876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322200E-B56C-450E-8770-A9CD6BB14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441" y="3860384"/>
            <a:ext cx="3619500" cy="17811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7F4A11C-8E25-4638-AFB3-EB6CDE638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49" y="4750971"/>
            <a:ext cx="2400300" cy="6000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432D100-F0C1-46C3-9673-D349B37DE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508" y="4279258"/>
            <a:ext cx="1714500" cy="295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8A2741-EEB8-4D6A-AAA1-2D07C9A0FA3E}"/>
                  </a:ext>
                </a:extLst>
              </p:cNvPr>
              <p:cNvSpPr txBox="1"/>
              <p:nvPr/>
            </p:nvSpPr>
            <p:spPr>
              <a:xfrm>
                <a:off x="0" y="5466418"/>
                <a:ext cx="54044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𝐷𝑒𝑡𝑒𝑟𝑚𝑖𝑛𝑒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𝑝𝑎𝑦𝑜𝑓𝑓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𝑟𝑒𝑙𝑎𝑡𝑒𝑑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𝑓𝑢𝑛𝑐𝑡𝑖𝑜𝑛𝑠</m:t>
                      </m:r>
                    </m:oMath>
                  </m:oMathPara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8A2741-EEB8-4D6A-AAA1-2D07C9A0F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66418"/>
                <a:ext cx="5404493" cy="553998"/>
              </a:xfrm>
              <a:prstGeom prst="rect">
                <a:avLst/>
              </a:prstGeom>
              <a:blipFill>
                <a:blip r:embed="rId6"/>
                <a:stretch>
                  <a:fillRect l="-225" r="-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40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857CF-CA43-4CC5-A7B2-D3467316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Evolutionary Game Theory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E93030B-2C56-435B-912E-E7600241B875}"/>
              </a:ext>
            </a:extLst>
          </p:cNvPr>
          <p:cNvSpPr/>
          <p:nvPr/>
        </p:nvSpPr>
        <p:spPr>
          <a:xfrm>
            <a:off x="1392066" y="2473153"/>
            <a:ext cx="1554479" cy="639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‘Games’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EFC3404-670A-489D-B057-8FEFB5C3D2B5}"/>
              </a:ext>
            </a:extLst>
          </p:cNvPr>
          <p:cNvSpPr/>
          <p:nvPr/>
        </p:nvSpPr>
        <p:spPr>
          <a:xfrm>
            <a:off x="3284003" y="2498326"/>
            <a:ext cx="640080" cy="61395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2DD18-B529-42BE-AFEA-A1AA7B9A6236}"/>
              </a:ext>
            </a:extLst>
          </p:cNvPr>
          <p:cNvSpPr txBox="1"/>
          <p:nvPr/>
        </p:nvSpPr>
        <p:spPr>
          <a:xfrm>
            <a:off x="4203192" y="2193812"/>
            <a:ext cx="71506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studies players who adjust their strategies over time according to rules that are not necessarily rational or farsighted.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57328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53514-4655-49D3-9BEE-7E87161D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Replicator Equation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C9F2913-B907-4C32-8584-FEF15BF7B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892" y="2103437"/>
            <a:ext cx="6627815" cy="1325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22EB3-9E8A-4DB5-ABA6-8A13EFA4537D}"/>
              </a:ext>
            </a:extLst>
          </p:cNvPr>
          <p:cNvSpPr txBox="1"/>
          <p:nvPr/>
        </p:nvSpPr>
        <p:spPr>
          <a:xfrm>
            <a:off x="3304309" y="4011323"/>
            <a:ext cx="2328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Current frequency</a:t>
            </a:r>
          </a:p>
          <a:p>
            <a:pPr algn="ctr"/>
            <a:r>
              <a:rPr lang="en-US" altLang="ko-KR" b="1" dirty="0"/>
              <a:t>of strategy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EBB66-F311-4CEF-B6AE-4615EDB984A3}"/>
              </a:ext>
            </a:extLst>
          </p:cNvPr>
          <p:cNvSpPr txBox="1"/>
          <p:nvPr/>
        </p:nvSpPr>
        <p:spPr>
          <a:xfrm>
            <a:off x="6472376" y="4011323"/>
            <a:ext cx="2595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Own fitness relative to the average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66D2D-E2FD-444C-A710-048177E17CB4}"/>
              </a:ext>
            </a:extLst>
          </p:cNvPr>
          <p:cNvSpPr txBox="1"/>
          <p:nvPr/>
        </p:nvSpPr>
        <p:spPr>
          <a:xfrm>
            <a:off x="2762042" y="5414355"/>
            <a:ext cx="6808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/>
              <a:t>“More successful strategies grow faster”</a:t>
            </a:r>
            <a:endParaRPr lang="ko-KR" altLang="en-US" sz="22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64221F-3EE5-42D0-A7A5-8D2AC63B91B5}"/>
              </a:ext>
            </a:extLst>
          </p:cNvPr>
          <p:cNvSpPr/>
          <p:nvPr/>
        </p:nvSpPr>
        <p:spPr>
          <a:xfrm>
            <a:off x="4084320" y="2342329"/>
            <a:ext cx="792480" cy="7513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FE6384-8FB4-410D-A7AA-DA683600A27F}"/>
              </a:ext>
            </a:extLst>
          </p:cNvPr>
          <p:cNvSpPr/>
          <p:nvPr/>
        </p:nvSpPr>
        <p:spPr>
          <a:xfrm>
            <a:off x="4983668" y="2342329"/>
            <a:ext cx="3816827" cy="7873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FA44E1-A2B8-46C6-B6FD-4ED59CE6BF02}"/>
              </a:ext>
            </a:extLst>
          </p:cNvPr>
          <p:cNvCxnSpPr>
            <a:cxnSpLocks/>
          </p:cNvCxnSpPr>
          <p:nvPr/>
        </p:nvCxnSpPr>
        <p:spPr>
          <a:xfrm flipV="1">
            <a:off x="4468368" y="3203918"/>
            <a:ext cx="0" cy="778529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88EB65-1003-4476-85BF-278BD35C6205}"/>
              </a:ext>
            </a:extLst>
          </p:cNvPr>
          <p:cNvCxnSpPr>
            <a:cxnSpLocks/>
          </p:cNvCxnSpPr>
          <p:nvPr/>
        </p:nvCxnSpPr>
        <p:spPr>
          <a:xfrm flipV="1">
            <a:off x="7636436" y="3199286"/>
            <a:ext cx="0" cy="778529"/>
          </a:xfrm>
          <a:prstGeom prst="straightConnector1">
            <a:avLst/>
          </a:prstGeom>
          <a:ln w="5715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79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FF7BB06-1610-405F-99E3-0BAD844EE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797" y="962024"/>
            <a:ext cx="4666985" cy="4697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752032-2039-42F3-B614-E496D0A9416F}"/>
                  </a:ext>
                </a:extLst>
              </p:cNvPr>
              <p:cNvSpPr txBox="1"/>
              <p:nvPr/>
            </p:nvSpPr>
            <p:spPr>
              <a:xfrm>
                <a:off x="7785102" y="695864"/>
                <a:ext cx="3544945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altLang="ko-KR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300" dirty="0"/>
                  <a:t>, </a:t>
                </a:r>
                <a:endParaRPr lang="ko-KR" altLang="en-US" sz="23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752032-2039-42F3-B614-E496D0A94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102" y="695864"/>
                <a:ext cx="3544945" cy="353943"/>
              </a:xfrm>
              <a:prstGeom prst="rect">
                <a:avLst/>
              </a:prstGeom>
              <a:blipFill>
                <a:blip r:embed="rId3"/>
                <a:stretch>
                  <a:fillRect l="-2749" t="-25862" r="-4124" b="-51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D91AAC9C-8308-4ADB-9614-4EB2058481FF}"/>
              </a:ext>
            </a:extLst>
          </p:cNvPr>
          <p:cNvSpPr/>
          <p:nvPr/>
        </p:nvSpPr>
        <p:spPr>
          <a:xfrm>
            <a:off x="3196433" y="3513771"/>
            <a:ext cx="493711" cy="5197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5B8274-D5F2-4D79-8AE7-D62A13C8D609}"/>
                  </a:ext>
                </a:extLst>
              </p:cNvPr>
              <p:cNvSpPr txBox="1"/>
              <p:nvPr/>
            </p:nvSpPr>
            <p:spPr>
              <a:xfrm>
                <a:off x="487202" y="2239519"/>
                <a:ext cx="2102499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</a:rPr>
                      <m:t>0.5,0.5)</m:t>
                    </m:r>
                  </m:oMath>
                </a14:m>
                <a:r>
                  <a:rPr lang="en-US" altLang="ko-KR" sz="1900" dirty="0"/>
                  <a:t> </a:t>
                </a:r>
                <a:endParaRPr lang="ko-KR" altLang="en-US" sz="19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5B8274-D5F2-4D79-8AE7-D62A13C8D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02" y="2239519"/>
                <a:ext cx="2102499" cy="292388"/>
              </a:xfrm>
              <a:prstGeom prst="rect">
                <a:avLst/>
              </a:prstGeom>
              <a:blipFill>
                <a:blip r:embed="rId4"/>
                <a:stretch>
                  <a:fillRect r="-870" b="-39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7974F1-20B6-4844-8967-359486862896}"/>
                  </a:ext>
                </a:extLst>
              </p:cNvPr>
              <p:cNvSpPr txBox="1"/>
              <p:nvPr/>
            </p:nvSpPr>
            <p:spPr>
              <a:xfrm>
                <a:off x="4429282" y="2239519"/>
                <a:ext cx="2145972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</a:rPr>
                      <m:t>0.5,0.5)</m:t>
                    </m:r>
                  </m:oMath>
                </a14:m>
                <a:r>
                  <a:rPr lang="en-US" altLang="ko-KR" sz="1900" dirty="0"/>
                  <a:t> </a:t>
                </a:r>
                <a:endParaRPr lang="ko-KR" altLang="en-US" sz="19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7974F1-20B6-4844-8967-35948686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282" y="2239519"/>
                <a:ext cx="2145972" cy="292388"/>
              </a:xfrm>
              <a:prstGeom prst="rect">
                <a:avLst/>
              </a:prstGeom>
              <a:blipFill>
                <a:blip r:embed="rId5"/>
                <a:stretch>
                  <a:fillRect b="-39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AB4F9C-BD3B-45EA-BF03-8A43EBC3921A}"/>
                  </a:ext>
                </a:extLst>
              </p:cNvPr>
              <p:cNvSpPr txBox="1"/>
              <p:nvPr/>
            </p:nvSpPr>
            <p:spPr>
              <a:xfrm>
                <a:off x="2468402" y="5366731"/>
                <a:ext cx="2145972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</a:rPr>
                      <m:t>0.5,0.5)</m:t>
                    </m:r>
                  </m:oMath>
                </a14:m>
                <a:r>
                  <a:rPr lang="en-US" altLang="ko-KR" sz="1900" dirty="0"/>
                  <a:t> </a:t>
                </a:r>
                <a:endParaRPr lang="ko-KR" altLang="en-US" sz="19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AB4F9C-BD3B-45EA-BF03-8A43EBC39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402" y="5366731"/>
                <a:ext cx="2145972" cy="292388"/>
              </a:xfrm>
              <a:prstGeom prst="rect">
                <a:avLst/>
              </a:prstGeom>
              <a:blipFill>
                <a:blip r:embed="rId6"/>
                <a:stretch>
                  <a:fillRect b="-39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75C90F-D4EA-4014-A276-EC95D94BC4D6}"/>
                  </a:ext>
                </a:extLst>
              </p:cNvPr>
              <p:cNvSpPr txBox="1"/>
              <p:nvPr/>
            </p:nvSpPr>
            <p:spPr>
              <a:xfrm>
                <a:off x="5453202" y="5284673"/>
                <a:ext cx="769698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9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75C90F-D4EA-4014-A276-EC95D94B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02" y="5284673"/>
                <a:ext cx="769698" cy="292388"/>
              </a:xfrm>
              <a:prstGeom prst="rect">
                <a:avLst/>
              </a:prstGeom>
              <a:blipFill>
                <a:blip r:embed="rId7"/>
                <a:stretch>
                  <a:fillRect l="-2381" r="-5556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D7BC26-2AA7-48AB-B977-29F68CC2CAC4}"/>
                  </a:ext>
                </a:extLst>
              </p:cNvPr>
              <p:cNvSpPr txBox="1"/>
              <p:nvPr/>
            </p:nvSpPr>
            <p:spPr>
              <a:xfrm>
                <a:off x="724948" y="5284673"/>
                <a:ext cx="797782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ko-KR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9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D7BC26-2AA7-48AB-B977-29F68CC2C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8" y="5284673"/>
                <a:ext cx="797782" cy="292388"/>
              </a:xfrm>
              <a:prstGeom prst="rect">
                <a:avLst/>
              </a:prstGeom>
              <a:blipFill>
                <a:blip r:embed="rId8"/>
                <a:stretch>
                  <a:fillRect l="-2290" r="-4580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EDEB0-2C19-4F87-AC95-FE1CE09E9CB1}"/>
                  </a:ext>
                </a:extLst>
              </p:cNvPr>
              <p:cNvSpPr txBox="1"/>
              <p:nvPr/>
            </p:nvSpPr>
            <p:spPr>
              <a:xfrm>
                <a:off x="3291253" y="872836"/>
                <a:ext cx="794961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ko-KR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9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EDEB0-2C19-4F87-AC95-FE1CE09E9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253" y="872836"/>
                <a:ext cx="794961" cy="292388"/>
              </a:xfrm>
              <a:prstGeom prst="rect">
                <a:avLst/>
              </a:prstGeom>
              <a:blipFill>
                <a:blip r:embed="rId9"/>
                <a:stretch>
                  <a:fillRect l="-2308" r="-5385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450DB-5747-4DA0-B777-ECF4D7BB2A6B}"/>
                  </a:ext>
                </a:extLst>
              </p:cNvPr>
              <p:cNvSpPr txBox="1"/>
              <p:nvPr/>
            </p:nvSpPr>
            <p:spPr>
              <a:xfrm>
                <a:off x="5023014" y="3513771"/>
                <a:ext cx="3197350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</a:rPr>
                      <m:t>0.33,0.33,0.33)</m:t>
                    </m:r>
                  </m:oMath>
                </a14:m>
                <a:r>
                  <a:rPr lang="en-US" altLang="ko-KR" sz="1900" dirty="0"/>
                  <a:t> </a:t>
                </a:r>
                <a:endParaRPr lang="ko-KR" altLang="en-US" sz="19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450DB-5747-4DA0-B777-ECF4D7BB2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014" y="3513771"/>
                <a:ext cx="3197350" cy="292388"/>
              </a:xfrm>
              <a:prstGeom prst="rect">
                <a:avLst/>
              </a:prstGeom>
              <a:blipFill>
                <a:blip r:embed="rId10"/>
                <a:stretch>
                  <a:fillRect r="-382" b="-39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D09F8B-0901-4107-9025-7421C98B441D}"/>
              </a:ext>
            </a:extLst>
          </p:cNvPr>
          <p:cNvCxnSpPr>
            <a:cxnSpLocks/>
          </p:cNvCxnSpPr>
          <p:nvPr/>
        </p:nvCxnSpPr>
        <p:spPr>
          <a:xfrm flipH="1">
            <a:off x="3740519" y="3688079"/>
            <a:ext cx="1171416" cy="118080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969FA6-30F8-4427-807C-9B06890E1920}"/>
              </a:ext>
            </a:extLst>
          </p:cNvPr>
          <p:cNvSpPr txBox="1"/>
          <p:nvPr/>
        </p:nvSpPr>
        <p:spPr>
          <a:xfrm>
            <a:off x="7683465" y="1222233"/>
            <a:ext cx="3748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/>
              <a:t>Not asymptotically Stable.</a:t>
            </a:r>
            <a:endParaRPr lang="ko-KR" altLang="en-US" sz="2200" b="1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10ED153-AECB-4007-96AA-C6145FD79BA2}"/>
              </a:ext>
            </a:extLst>
          </p:cNvPr>
          <p:cNvGraphicFramePr>
            <a:graphicFrameLocks noGrp="1"/>
          </p:cNvGraphicFramePr>
          <p:nvPr/>
        </p:nvGraphicFramePr>
        <p:xfrm>
          <a:off x="8961811" y="2687320"/>
          <a:ext cx="2368237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1249685026"/>
                    </a:ext>
                  </a:extLst>
                </a:gridCol>
                <a:gridCol w="654898">
                  <a:extLst>
                    <a:ext uri="{9D8B030D-6E8A-4147-A177-3AD203B41FA5}">
                      <a16:colId xmlns:a16="http://schemas.microsoft.com/office/drawing/2014/main" val="343627691"/>
                    </a:ext>
                  </a:extLst>
                </a:gridCol>
                <a:gridCol w="654898">
                  <a:extLst>
                    <a:ext uri="{9D8B030D-6E8A-4147-A177-3AD203B41FA5}">
                      <a16:colId xmlns:a16="http://schemas.microsoft.com/office/drawing/2014/main" val="1302826220"/>
                    </a:ext>
                  </a:extLst>
                </a:gridCol>
                <a:gridCol w="654898">
                  <a:extLst>
                    <a:ext uri="{9D8B030D-6E8A-4147-A177-3AD203B41FA5}">
                      <a16:colId xmlns:a16="http://schemas.microsoft.com/office/drawing/2014/main" val="1379354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4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0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2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8317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EE32D0E-5903-4927-9473-1C4FFD5D01CA}"/>
              </a:ext>
            </a:extLst>
          </p:cNvPr>
          <p:cNvSpPr txBox="1"/>
          <p:nvPr/>
        </p:nvSpPr>
        <p:spPr>
          <a:xfrm>
            <a:off x="7333985" y="4520764"/>
            <a:ext cx="3748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/>
              <a:t>Starting frequencies:</a:t>
            </a:r>
            <a:endParaRPr lang="ko-KR" alt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1D43CB-561C-4D00-9C9B-27FAC33958AC}"/>
                  </a:ext>
                </a:extLst>
              </p:cNvPr>
              <p:cNvSpPr txBox="1"/>
              <p:nvPr/>
            </p:nvSpPr>
            <p:spPr>
              <a:xfrm>
                <a:off x="8755944" y="5027908"/>
                <a:ext cx="2574103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=(0.25,0.25,0.5)</m:t>
                    </m:r>
                  </m:oMath>
                </a14:m>
                <a:r>
                  <a:rPr lang="en-US" altLang="ko-KR" sz="2300" dirty="0"/>
                  <a:t> </a:t>
                </a:r>
                <a:endParaRPr lang="ko-KR" altLang="en-US" sz="23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1D43CB-561C-4D00-9C9B-27FAC3395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944" y="5027908"/>
                <a:ext cx="2574103" cy="353943"/>
              </a:xfrm>
              <a:prstGeom prst="rect">
                <a:avLst/>
              </a:prstGeom>
              <a:blipFill>
                <a:blip r:embed="rId11"/>
                <a:stretch>
                  <a:fillRect l="-2837" b="-39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181A2C2-69B2-4DFD-AC47-142FC65F969B}"/>
                  </a:ext>
                </a:extLst>
              </p:cNvPr>
              <p:cNvSpPr txBox="1"/>
              <p:nvPr/>
            </p:nvSpPr>
            <p:spPr>
              <a:xfrm>
                <a:off x="7844072" y="1733583"/>
                <a:ext cx="3238131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300" b="0" i="1" smtClean="0">
                          <a:latin typeface="Cambria Math" panose="02040503050406030204" pitchFamily="18" charset="0"/>
                        </a:rPr>
                        <m:t>𝑟𝑒𝑝𝑙𝑖𝑐𝑎𝑡𝑜𝑟</m:t>
                      </m:r>
                      <m:r>
                        <a:rPr lang="en-US" altLang="ko-KR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300" b="0" i="1" smtClean="0">
                          <a:latin typeface="Cambria Math" panose="02040503050406030204" pitchFamily="18" charset="0"/>
                        </a:rPr>
                        <m:t>𝑑𝑦𝑛𝑎𝑚𝑖𝑐𝑠</m:t>
                      </m:r>
                      <m:r>
                        <a:rPr lang="en-US" altLang="ko-KR" sz="2300" b="0" i="1" smtClean="0">
                          <a:latin typeface="Cambria Math" panose="02040503050406030204" pitchFamily="18" charset="0"/>
                        </a:rPr>
                        <m:t> :3</m:t>
                      </m:r>
                    </m:oMath>
                  </m:oMathPara>
                </a14:m>
                <a:endParaRPr lang="en-US" altLang="ko-KR" sz="23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181A2C2-69B2-4DFD-AC47-142FC65F9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072" y="1733583"/>
                <a:ext cx="3238131" cy="353943"/>
              </a:xfrm>
              <a:prstGeom prst="rect">
                <a:avLst/>
              </a:prstGeom>
              <a:blipFill>
                <a:blip r:embed="rId12"/>
                <a:stretch>
                  <a:fillRect l="-2260" r="-942" b="-37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1524001" y="560410"/>
                <a:ext cx="914399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On   </a:t>
                </a:r>
                <a14:m>
                  <m:oMath xmlns:m="http://schemas.openxmlformats.org/officeDocument/2006/math">
                    <m:r>
                      <a:rPr lang="en-US" altLang="ko-KR" sz="3400" b="1" i="1">
                        <a:latin typeface="Cambria Math"/>
                      </a:rPr>
                      <m:t>𝒏</m:t>
                    </m:r>
                    <m:r>
                      <a:rPr lang="en-US" altLang="ko-KR" sz="34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3400" b="1" i="1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ko-KR" altLang="en-US" sz="3400" b="1" dirty="0">
                    <a:latin typeface="Cambria Math" panose="02040503050406030204" pitchFamily="18" charset="0"/>
                  </a:rPr>
                  <a:t>  </a:t>
                </a:r>
                <a:r>
                  <a:rPr lang="en-US" altLang="ko-KR" sz="3400" b="1" dirty="0">
                    <a:latin typeface="Cambria Math" panose="02040503050406030204" pitchFamily="18" charset="0"/>
                  </a:rPr>
                  <a:t>lattice   (</a:t>
                </a:r>
                <a14:m>
                  <m:oMath xmlns:m="http://schemas.openxmlformats.org/officeDocument/2006/math">
                    <m:r>
                      <a:rPr lang="en-US" altLang="ko-KR" sz="3400" b="1" i="1">
                        <a:latin typeface="Cambria Math"/>
                      </a:rPr>
                      <m:t>𝒏</m:t>
                    </m:r>
                    <m:r>
                      <a:rPr lang="en-US" altLang="ko-KR" sz="3400" b="1" i="1">
                        <a:latin typeface="Cambria Math"/>
                      </a:rPr>
                      <m:t>=</m:t>
                    </m:r>
                    <m:r>
                      <a:rPr lang="en-US" altLang="ko-KR" sz="3400" b="1" i="1">
                        <a:latin typeface="Cambria Math"/>
                      </a:rPr>
                      <m:t>𝟐𝟎</m:t>
                    </m:r>
                    <m:r>
                      <a:rPr lang="en-US" altLang="ko-KR" sz="3400" b="1" i="1">
                        <a:latin typeface="Cambria Math"/>
                      </a:rPr>
                      <m:t> </m:t>
                    </m:r>
                    <m:r>
                      <a:rPr lang="en-US" altLang="ko-KR" sz="3400" b="1" i="1">
                        <a:latin typeface="Cambria Math"/>
                      </a:rPr>
                      <m:t>𝒐𝒓</m:t>
                    </m:r>
                    <m:r>
                      <a:rPr lang="en-US" altLang="ko-KR" sz="3400" b="1" i="1">
                        <a:latin typeface="Cambria Math"/>
                      </a:rPr>
                      <m:t> </m:t>
                    </m:r>
                    <m:r>
                      <a:rPr lang="en-US" altLang="ko-KR" sz="3400" b="1" i="1">
                        <a:latin typeface="Cambria Math"/>
                      </a:rPr>
                      <m:t>𝒎𝒐𝒓𝒆</m:t>
                    </m:r>
                  </m:oMath>
                </a14:m>
                <a:r>
                  <a:rPr lang="en-US" altLang="ko-KR" sz="3400" b="1" dirty="0">
                    <a:latin typeface="Cambria Math" panose="02040503050406030204" pitchFamily="18" charset="0"/>
                  </a:rPr>
                  <a:t>)</a:t>
                </a:r>
                <a:endParaRPr lang="ko-KR" altLang="en-US" sz="3400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560410"/>
                <a:ext cx="9143999" cy="615553"/>
              </a:xfrm>
              <a:prstGeom prst="rect">
                <a:avLst/>
              </a:prstGeom>
              <a:blipFill>
                <a:blip r:embed="rId2"/>
                <a:stretch>
                  <a:fillRect t="-13861" b="-336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19536" y="1814012"/>
          <a:ext cx="3744416" cy="3851046"/>
        </p:xfrm>
        <a:graphic>
          <a:graphicData uri="http://schemas.openxmlformats.org/drawingml/2006/table">
            <a:tbl>
              <a:tblPr/>
              <a:tblGrid>
                <a:gridCol w="1248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42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83025" marR="83025" marT="22954" marB="22954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83025" marR="83025" marT="22954" marB="22954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83025" marR="83025" marT="22954" marB="22954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2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83025" marR="83025" marT="22954" marB="22954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83025" marR="83025" marT="22954" marB="22954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83025" marR="83025" marT="22954" marB="22954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24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83025" marR="83025" marT="22954" marB="22954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83025" marR="83025" marT="22954" marB="22954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83025" marR="83025" marT="22954" marB="22954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79676" y="3470196"/>
            <a:ext cx="1224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Player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9885" y="2235607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neighbor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64261" y="223659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neighbor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03812" y="223659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neighbor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35755" y="3531751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neighbor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35755" y="483834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neighbor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79676" y="483834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neighbor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40125" y="483834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neighbor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29885" y="3531751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neighbor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151785" y="2750116"/>
            <a:ext cx="576064" cy="576064"/>
          </a:xfrm>
          <a:prstGeom prst="straightConnector1">
            <a:avLst/>
          </a:prstGeom>
          <a:ln w="412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435755" y="3038148"/>
            <a:ext cx="1660246" cy="69365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096001" y="3535882"/>
            <a:ext cx="1944216" cy="7984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Playing Games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(one time-step)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5355220" y="1907869"/>
            <a:ext cx="1655180" cy="383918"/>
          </a:xfrm>
          <a:custGeom>
            <a:avLst/>
            <a:gdLst>
              <a:gd name="connsiteX0" fmla="*/ 0 w 1655180"/>
              <a:gd name="connsiteY0" fmla="*/ 187149 h 383918"/>
              <a:gd name="connsiteX1" fmla="*/ 729205 w 1655180"/>
              <a:gd name="connsiteY1" fmla="*/ 1954 h 383918"/>
              <a:gd name="connsiteX2" fmla="*/ 1250066 w 1655180"/>
              <a:gd name="connsiteY2" fmla="*/ 291321 h 383918"/>
              <a:gd name="connsiteX3" fmla="*/ 1655180 w 1655180"/>
              <a:gd name="connsiteY3" fmla="*/ 383918 h 38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5180" h="383918">
                <a:moveTo>
                  <a:pt x="0" y="187149"/>
                </a:moveTo>
                <a:cubicBezTo>
                  <a:pt x="260430" y="85870"/>
                  <a:pt x="520861" y="-15408"/>
                  <a:pt x="729205" y="1954"/>
                </a:cubicBezTo>
                <a:cubicBezTo>
                  <a:pt x="937549" y="19316"/>
                  <a:pt x="1095737" y="227660"/>
                  <a:pt x="1250066" y="291321"/>
                </a:cubicBezTo>
                <a:cubicBezTo>
                  <a:pt x="1404395" y="354982"/>
                  <a:pt x="1529787" y="369450"/>
                  <a:pt x="1655180" y="383918"/>
                </a:cubicBezTo>
              </a:path>
            </a:pathLst>
          </a:cu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010400" y="1674234"/>
            <a:ext cx="2686000" cy="1122746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Will be occupied by the player have the highest pay-off in this round.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263787" y="2009818"/>
            <a:ext cx="180020" cy="1800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13197" y="5092375"/>
            <a:ext cx="3655211" cy="777584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Given initial conditions 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Cooperator or Defector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686319" y="3992247"/>
            <a:ext cx="180020" cy="1800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3815788" y="4080629"/>
            <a:ext cx="2280213" cy="1789330"/>
          </a:xfrm>
          <a:custGeom>
            <a:avLst/>
            <a:gdLst>
              <a:gd name="connsiteX0" fmla="*/ 0 w 2280213"/>
              <a:gd name="connsiteY0" fmla="*/ 5234 h 1789330"/>
              <a:gd name="connsiteX1" fmla="*/ 856527 w 2280213"/>
              <a:gd name="connsiteY1" fmla="*/ 74682 h 1789330"/>
              <a:gd name="connsiteX2" fmla="*/ 1319514 w 2280213"/>
              <a:gd name="connsiteY2" fmla="*/ 526095 h 1789330"/>
              <a:gd name="connsiteX3" fmla="*/ 1458410 w 2280213"/>
              <a:gd name="connsiteY3" fmla="*/ 1255300 h 1789330"/>
              <a:gd name="connsiteX4" fmla="*/ 1632031 w 2280213"/>
              <a:gd name="connsiteY4" fmla="*/ 1787736 h 1789330"/>
              <a:gd name="connsiteX5" fmla="*/ 2280213 w 2280213"/>
              <a:gd name="connsiteY5" fmla="*/ 1428920 h 178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0213" h="1789330">
                <a:moveTo>
                  <a:pt x="0" y="5234"/>
                </a:moveTo>
                <a:cubicBezTo>
                  <a:pt x="318304" y="-3447"/>
                  <a:pt x="636608" y="-12128"/>
                  <a:pt x="856527" y="74682"/>
                </a:cubicBezTo>
                <a:cubicBezTo>
                  <a:pt x="1076446" y="161492"/>
                  <a:pt x="1219200" y="329325"/>
                  <a:pt x="1319514" y="526095"/>
                </a:cubicBezTo>
                <a:cubicBezTo>
                  <a:pt x="1419828" y="722865"/>
                  <a:pt x="1406324" y="1045027"/>
                  <a:pt x="1458410" y="1255300"/>
                </a:cubicBezTo>
                <a:cubicBezTo>
                  <a:pt x="1510496" y="1465574"/>
                  <a:pt x="1495064" y="1758799"/>
                  <a:pt x="1632031" y="1787736"/>
                </a:cubicBezTo>
                <a:cubicBezTo>
                  <a:pt x="1768998" y="1816673"/>
                  <a:pt x="2141317" y="1442424"/>
                  <a:pt x="2280213" y="1428920"/>
                </a:cubicBezTo>
              </a:path>
            </a:pathLst>
          </a:cu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6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524001" y="287182"/>
            <a:ext cx="9143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ASSUMPTIONS ( T&gt;R&gt;P&gt;S )</a:t>
            </a:r>
            <a:endParaRPr lang="ko-KR" altLang="en-US" sz="3000" b="1" dirty="0">
              <a:latin typeface="Cambria Math" panose="02040503050406030204" pitchFamily="18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47528" y="1584824"/>
            <a:ext cx="1008112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Player 1</a:t>
            </a:r>
            <a:endParaRPr lang="ko-KR" altLang="en-US" b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68448" y="2844465"/>
            <a:ext cx="1008112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Player 2</a:t>
            </a:r>
            <a:endParaRPr lang="ko-KR" altLang="en-US" b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80021" y="2141294"/>
            <a:ext cx="1008112" cy="86409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5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Cooperator</a:t>
            </a:r>
            <a:endParaRPr lang="ko-KR" altLang="en-US" sz="1550" b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9" name="직선 화살표 연결선 48"/>
          <p:cNvCxnSpPr>
            <a:stCxn id="43" idx="3"/>
            <a:endCxn id="48" idx="1"/>
          </p:cNvCxnSpPr>
          <p:nvPr/>
        </p:nvCxnSpPr>
        <p:spPr>
          <a:xfrm>
            <a:off x="2855641" y="2016872"/>
            <a:ext cx="424381" cy="55647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4" idx="3"/>
            <a:endCxn id="48" idx="1"/>
          </p:cNvCxnSpPr>
          <p:nvPr/>
        </p:nvCxnSpPr>
        <p:spPr>
          <a:xfrm flipV="1">
            <a:off x="2876561" y="2573343"/>
            <a:ext cx="403461" cy="70317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56" idx="1"/>
          </p:cNvCxnSpPr>
          <p:nvPr/>
        </p:nvCxnSpPr>
        <p:spPr>
          <a:xfrm>
            <a:off x="4288133" y="2573342"/>
            <a:ext cx="57606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864197" y="2217176"/>
            <a:ext cx="648072" cy="7123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ko-KR" altLang="en-US" sz="4000" b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847528" y="3871645"/>
            <a:ext cx="1008112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Player 1</a:t>
            </a:r>
            <a:endParaRPr lang="ko-KR" altLang="en-US" b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868448" y="5131286"/>
            <a:ext cx="1008112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Player 2</a:t>
            </a:r>
            <a:endParaRPr lang="ko-KR" altLang="en-US" b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280021" y="4428115"/>
            <a:ext cx="1008112" cy="8640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5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Defector</a:t>
            </a:r>
            <a:endParaRPr lang="ko-KR" altLang="en-US" sz="1550" b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직선 화살표 연결선 66"/>
          <p:cNvCxnSpPr>
            <a:stCxn id="60" idx="3"/>
            <a:endCxn id="66" idx="1"/>
          </p:cNvCxnSpPr>
          <p:nvPr/>
        </p:nvCxnSpPr>
        <p:spPr>
          <a:xfrm>
            <a:off x="2855641" y="4303693"/>
            <a:ext cx="424381" cy="55647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5" idx="3"/>
            <a:endCxn id="66" idx="1"/>
          </p:cNvCxnSpPr>
          <p:nvPr/>
        </p:nvCxnSpPr>
        <p:spPr>
          <a:xfrm flipV="1">
            <a:off x="2876561" y="4860164"/>
            <a:ext cx="403461" cy="70317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288133" y="4860163"/>
            <a:ext cx="57606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4864197" y="4503997"/>
            <a:ext cx="648072" cy="7123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endParaRPr lang="ko-KR" altLang="en-US" sz="4000" b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72109" y="5614171"/>
            <a:ext cx="1008112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Pay-off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4576165" y="4860163"/>
            <a:ext cx="0" cy="744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072109" y="3339229"/>
            <a:ext cx="1008112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Pay-off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4576165" y="2585221"/>
            <a:ext cx="0" cy="744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6528048" y="2141293"/>
            <a:ext cx="1008112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Player 1 or Player 2</a:t>
            </a:r>
            <a:endParaRPr lang="ko-KR" altLang="en-US" b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961435" y="2141293"/>
            <a:ext cx="1008112" cy="86409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5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Cooperator</a:t>
            </a:r>
            <a:endParaRPr lang="ko-KR" altLang="en-US" sz="1550" b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88" name="직선 화살표 연결선 87"/>
          <p:cNvCxnSpPr>
            <a:stCxn id="85" idx="3"/>
            <a:endCxn id="87" idx="1"/>
          </p:cNvCxnSpPr>
          <p:nvPr/>
        </p:nvCxnSpPr>
        <p:spPr>
          <a:xfrm>
            <a:off x="7536161" y="2573341"/>
            <a:ext cx="42527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91" idx="1"/>
          </p:cNvCxnSpPr>
          <p:nvPr/>
        </p:nvCxnSpPr>
        <p:spPr>
          <a:xfrm>
            <a:off x="8969547" y="2573341"/>
            <a:ext cx="57606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9545611" y="2217175"/>
            <a:ext cx="648072" cy="7123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ko-KR" altLang="en-US" sz="4000" b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510018" y="4449174"/>
            <a:ext cx="1008112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Player 1 or Player 2</a:t>
            </a:r>
            <a:endParaRPr lang="ko-KR" altLang="en-US" b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942511" y="4449174"/>
            <a:ext cx="1008112" cy="8640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5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Defector</a:t>
            </a:r>
            <a:endParaRPr lang="ko-KR" altLang="en-US" sz="1550" b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5" name="직선 화살표 연결선 94"/>
          <p:cNvCxnSpPr>
            <a:stCxn id="92" idx="3"/>
            <a:endCxn id="94" idx="1"/>
          </p:cNvCxnSpPr>
          <p:nvPr/>
        </p:nvCxnSpPr>
        <p:spPr>
          <a:xfrm>
            <a:off x="7518131" y="4881222"/>
            <a:ext cx="42438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8950623" y="4881222"/>
            <a:ext cx="57606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9526687" y="4525056"/>
            <a:ext cx="648072" cy="7123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ko-KR" altLang="en-US" sz="4000" b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734599" y="5635230"/>
            <a:ext cx="1008112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Pay-off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 flipV="1">
            <a:off x="9238655" y="4881222"/>
            <a:ext cx="0" cy="744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753523" y="3339228"/>
            <a:ext cx="1008112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Pay-off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 flipV="1">
            <a:off x="9257579" y="2585220"/>
            <a:ext cx="0" cy="744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6023992" y="1196752"/>
            <a:ext cx="0" cy="518457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87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26" y="620688"/>
            <a:ext cx="8984855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156" y="5301209"/>
            <a:ext cx="8996541" cy="78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7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255</Words>
  <Application>Microsoft Office PowerPoint</Application>
  <PresentationFormat>와이드스크린</PresentationFormat>
  <Paragraphs>83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함초롬바탕</vt:lpstr>
      <vt:lpstr>Arial</vt:lpstr>
      <vt:lpstr>Cambria Math</vt:lpstr>
      <vt:lpstr>Office 테마</vt:lpstr>
      <vt:lpstr>Evolutionary Game Theory &amp; Applications</vt:lpstr>
      <vt:lpstr>What is the Game?</vt:lpstr>
      <vt:lpstr>What is the Game? -Expressions</vt:lpstr>
      <vt:lpstr>Evolutionary Game Theory</vt:lpstr>
      <vt:lpstr>Replicator Equation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Game Theory &amp; Applications</dc:title>
  <dc:creator>sangman Jeong</dc:creator>
  <cp:lastModifiedBy>sangman Jeong</cp:lastModifiedBy>
  <cp:revision>7</cp:revision>
  <dcterms:created xsi:type="dcterms:W3CDTF">2019-05-24T03:38:43Z</dcterms:created>
  <dcterms:modified xsi:type="dcterms:W3CDTF">2019-05-24T05:01:27Z</dcterms:modified>
</cp:coreProperties>
</file>