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58" r:id="rId5"/>
    <p:sldId id="259" r:id="rId6"/>
    <p:sldId id="257" r:id="rId7"/>
    <p:sldId id="261"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p:scale>
          <a:sx n="50" d="100"/>
          <a:sy n="50" d="100"/>
        </p:scale>
        <p:origin x="-120"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7BAC09-5060-47EE-B98A-471881E475D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DB2E39D-B088-4B7A-85C7-C66401BE5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8F3319C-6338-4131-828C-92CE4C1B3FFD}"/>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5" name="바닥글 개체 틀 4">
            <a:extLst>
              <a:ext uri="{FF2B5EF4-FFF2-40B4-BE49-F238E27FC236}">
                <a16:creationId xmlns:a16="http://schemas.microsoft.com/office/drawing/2014/main" id="{77950B3D-0824-4492-AA44-7E575C1121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262674-BDFB-4604-B7C5-53B9D956C6C3}"/>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48623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BBCAAE-D937-43AF-B5E4-5AFFF81315E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B2C6368-4D8C-4063-A864-8AE372F3D82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122072-4D73-40AB-8722-6DB75967D58A}"/>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5" name="바닥글 개체 틀 4">
            <a:extLst>
              <a:ext uri="{FF2B5EF4-FFF2-40B4-BE49-F238E27FC236}">
                <a16:creationId xmlns:a16="http://schemas.microsoft.com/office/drawing/2014/main" id="{C7AE73C6-8BEA-4844-8F29-4FB59780970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6C513D-E117-430D-8796-313C2DA41B95}"/>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243205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ABAA486-F690-455C-9616-9FB8543546A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56D0B69-6FAF-4B86-8C8F-467FF8A09C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4EEE8DB-22A8-46B5-A644-F8C26A903471}"/>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5" name="바닥글 개체 틀 4">
            <a:extLst>
              <a:ext uri="{FF2B5EF4-FFF2-40B4-BE49-F238E27FC236}">
                <a16:creationId xmlns:a16="http://schemas.microsoft.com/office/drawing/2014/main" id="{BC3FA94E-08C8-42F8-BF1F-4D7FEDFD1B7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C56939E-562E-45E4-9EFD-5DFC331305C6}"/>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168655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6A8B22-15F1-41BA-92F1-F1EBEF80412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6B28BD8-4078-4BC6-B131-CCE94F040E8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DDC0FD8-BA65-4F5D-854E-FA64F33A18C0}"/>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5" name="바닥글 개체 틀 4">
            <a:extLst>
              <a:ext uri="{FF2B5EF4-FFF2-40B4-BE49-F238E27FC236}">
                <a16:creationId xmlns:a16="http://schemas.microsoft.com/office/drawing/2014/main" id="{0D6E8C6D-1007-4CA0-9B0F-52D89BB0C1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2BB122E-574C-4A66-8797-64B2B40007EB}"/>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372125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88C545-A79C-4017-A43B-284CB1C3790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3BC347E-E3FE-4B72-BA9E-A59180FC6B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DF0C17A-FAB2-48FC-910A-B9C3032188CE}"/>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5" name="바닥글 개체 틀 4">
            <a:extLst>
              <a:ext uri="{FF2B5EF4-FFF2-40B4-BE49-F238E27FC236}">
                <a16:creationId xmlns:a16="http://schemas.microsoft.com/office/drawing/2014/main" id="{CD23E184-4BB9-4852-92D4-570F2551E08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64B32-B99F-48D4-A9F0-271605D46387}"/>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1883973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CB7061-8253-468E-952F-645D997302B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C982D11-BA6F-497B-B7C5-D609082AA8C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D6F08A3-CC5B-41C6-8B6E-70344751C87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DE6ACEC-5CE5-4ED3-AABE-E839C06E7EA8}"/>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6" name="바닥글 개체 틀 5">
            <a:extLst>
              <a:ext uri="{FF2B5EF4-FFF2-40B4-BE49-F238E27FC236}">
                <a16:creationId xmlns:a16="http://schemas.microsoft.com/office/drawing/2014/main" id="{E3084763-847C-4E7F-AD8D-C1C3337D42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11628D2-D7C0-4370-9157-6268C795D2E1}"/>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376918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ADDFAF-C5B5-4CE0-8A2D-47E9DE60CCD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4C75A99-D7D6-48F8-A475-BAED3660D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8F05FE2-2A57-41B1-928F-6D236B79D65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9166D3A-BBA6-44A9-904A-B234757D3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593B0F8-C046-49EF-8E9A-4E2D4570ECF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93F6C11-039D-429B-8987-AC40457716A0}"/>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8" name="바닥글 개체 틀 7">
            <a:extLst>
              <a:ext uri="{FF2B5EF4-FFF2-40B4-BE49-F238E27FC236}">
                <a16:creationId xmlns:a16="http://schemas.microsoft.com/office/drawing/2014/main" id="{CFA5F0A6-DA6D-4556-BAC7-E5D6F17B203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4E5D1A5-DC84-4C49-AE93-ECD6634B5705}"/>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4436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4D3AD4-FA45-43B3-875E-4CE8ECF53D6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ED17AFA-EC7A-4892-A7B4-F516E37C3B87}"/>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4" name="바닥글 개체 틀 3">
            <a:extLst>
              <a:ext uri="{FF2B5EF4-FFF2-40B4-BE49-F238E27FC236}">
                <a16:creationId xmlns:a16="http://schemas.microsoft.com/office/drawing/2014/main" id="{637CA8BA-AB9C-42B9-BC3E-15BD5253866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CD980F9-7DFD-4BBA-A2A4-1ACB1E96C654}"/>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11835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BAC60EE-D641-41CF-AF78-9B118C5E0277}"/>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3" name="바닥글 개체 틀 2">
            <a:extLst>
              <a:ext uri="{FF2B5EF4-FFF2-40B4-BE49-F238E27FC236}">
                <a16:creationId xmlns:a16="http://schemas.microsoft.com/office/drawing/2014/main" id="{F170D732-5248-4103-809C-42244F00E54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E3792D8-2FBC-4B7A-9CB1-99176C8AD319}"/>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21323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CF1129-23A0-4120-B183-076D61EF0EC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7302EFB-26F1-4605-A154-880563FF5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B043349F-EB75-4829-854A-05B503A17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114A35D-B33F-4861-9B7E-731557F00C04}"/>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6" name="바닥글 개체 틀 5">
            <a:extLst>
              <a:ext uri="{FF2B5EF4-FFF2-40B4-BE49-F238E27FC236}">
                <a16:creationId xmlns:a16="http://schemas.microsoft.com/office/drawing/2014/main" id="{72650A11-E473-43C8-AFDC-EA3B84993A3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82884C1-B22C-491D-9085-8B5DD58AEDB0}"/>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390306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B03BE4-74A2-4091-BA41-46E6D4E6EDA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FDC543D-269C-47DD-92E5-2723C189D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A0B8C86-E4FA-413F-AA26-284CCFD7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03E1B1-8CF1-4198-9585-2B822650BCE5}"/>
              </a:ext>
            </a:extLst>
          </p:cNvPr>
          <p:cNvSpPr>
            <a:spLocks noGrp="1"/>
          </p:cNvSpPr>
          <p:nvPr>
            <p:ph type="dt" sz="half" idx="10"/>
          </p:nvPr>
        </p:nvSpPr>
        <p:spPr/>
        <p:txBody>
          <a:bodyPr/>
          <a:lstStyle/>
          <a:p>
            <a:fld id="{2505A3D2-AAB2-4C89-86CF-082DBE016E26}" type="datetimeFigureOut">
              <a:rPr lang="ko-KR" altLang="en-US" smtClean="0"/>
              <a:t>2019-03-28</a:t>
            </a:fld>
            <a:endParaRPr lang="ko-KR" altLang="en-US"/>
          </a:p>
        </p:txBody>
      </p:sp>
      <p:sp>
        <p:nvSpPr>
          <p:cNvPr id="6" name="바닥글 개체 틀 5">
            <a:extLst>
              <a:ext uri="{FF2B5EF4-FFF2-40B4-BE49-F238E27FC236}">
                <a16:creationId xmlns:a16="http://schemas.microsoft.com/office/drawing/2014/main" id="{CFD7FFD6-9544-4B6E-B028-61D8FFBD004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85477D5-814D-4477-8F28-51821F2D47E7}"/>
              </a:ext>
            </a:extLst>
          </p:cNvPr>
          <p:cNvSpPr>
            <a:spLocks noGrp="1"/>
          </p:cNvSpPr>
          <p:nvPr>
            <p:ph type="sldNum" sz="quarter" idx="12"/>
          </p:nvPr>
        </p:nvSpPr>
        <p:spPr/>
        <p:txBody>
          <a:body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63639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82BFEB3-8F99-46CD-B208-805EAA684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E2E5CE2-860F-4BDD-A9E8-A4D70F6FF8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5EA08AA-4BB7-4A2E-BB09-FE4B120347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5A3D2-AAB2-4C89-86CF-082DBE016E26}" type="datetimeFigureOut">
              <a:rPr lang="ko-KR" altLang="en-US" smtClean="0"/>
              <a:t>2019-03-28</a:t>
            </a:fld>
            <a:endParaRPr lang="ko-KR" altLang="en-US"/>
          </a:p>
        </p:txBody>
      </p:sp>
      <p:sp>
        <p:nvSpPr>
          <p:cNvPr id="5" name="바닥글 개체 틀 4">
            <a:extLst>
              <a:ext uri="{FF2B5EF4-FFF2-40B4-BE49-F238E27FC236}">
                <a16:creationId xmlns:a16="http://schemas.microsoft.com/office/drawing/2014/main" id="{25A7968E-CB2E-4914-8CA3-9C9C6A524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981C535-A617-4AFD-AC7A-6335322A2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67C23-DC61-476B-8AC5-C449AE23B010}" type="slidenum">
              <a:rPr lang="ko-KR" altLang="en-US" smtClean="0"/>
              <a:t>‹#›</a:t>
            </a:fld>
            <a:endParaRPr lang="ko-KR" altLang="en-US"/>
          </a:p>
        </p:txBody>
      </p:sp>
    </p:spTree>
    <p:extLst>
      <p:ext uri="{BB962C8B-B14F-4D97-AF65-F5344CB8AC3E}">
        <p14:creationId xmlns:p14="http://schemas.microsoft.com/office/powerpoint/2010/main" val="4149292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BF41BA-39CC-4787-BD61-6783D53EC8A8}"/>
              </a:ext>
            </a:extLst>
          </p:cNvPr>
          <p:cNvSpPr>
            <a:spLocks noGrp="1"/>
          </p:cNvSpPr>
          <p:nvPr>
            <p:ph type="ctrTitle"/>
          </p:nvPr>
        </p:nvSpPr>
        <p:spPr>
          <a:xfrm>
            <a:off x="1524000" y="1600200"/>
            <a:ext cx="9144000" cy="1093123"/>
          </a:xfrm>
        </p:spPr>
        <p:txBody>
          <a:bodyPr/>
          <a:lstStyle/>
          <a:p>
            <a:r>
              <a:rPr lang="en-US" altLang="ko-KR" dirty="0"/>
              <a:t>Replicator Dynamics</a:t>
            </a:r>
            <a:endParaRPr lang="ko-KR" altLang="en-US" dirty="0"/>
          </a:p>
        </p:txBody>
      </p:sp>
      <p:sp>
        <p:nvSpPr>
          <p:cNvPr id="3" name="부제목 2">
            <a:extLst>
              <a:ext uri="{FF2B5EF4-FFF2-40B4-BE49-F238E27FC236}">
                <a16:creationId xmlns:a16="http://schemas.microsoft.com/office/drawing/2014/main" id="{4165CB85-A09B-4492-90A0-2472D087739B}"/>
              </a:ext>
            </a:extLst>
          </p:cNvPr>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271017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2D5A9E-88E9-405B-9DF6-58DCF66571A1}"/>
              </a:ext>
            </a:extLst>
          </p:cNvPr>
          <p:cNvSpPr>
            <a:spLocks noGrp="1"/>
          </p:cNvSpPr>
          <p:nvPr>
            <p:ph type="title"/>
          </p:nvPr>
        </p:nvSpPr>
        <p:spPr/>
        <p:txBody>
          <a:bodyPr/>
          <a:lstStyle/>
          <a:p>
            <a:pPr algn="ctr"/>
            <a:r>
              <a:rPr lang="en-US" altLang="ko-KR" dirty="0"/>
              <a:t>Preliminary</a:t>
            </a:r>
            <a:endParaRPr lang="ko-KR" altLang="en-US" dirty="0"/>
          </a:p>
        </p:txBody>
      </p:sp>
      <p:sp>
        <p:nvSpPr>
          <p:cNvPr id="3" name="내용 개체 틀 2">
            <a:extLst>
              <a:ext uri="{FF2B5EF4-FFF2-40B4-BE49-F238E27FC236}">
                <a16:creationId xmlns:a16="http://schemas.microsoft.com/office/drawing/2014/main" id="{7DD429D5-F05C-45E5-833C-09EC8B4FF5FD}"/>
              </a:ext>
            </a:extLst>
          </p:cNvPr>
          <p:cNvSpPr>
            <a:spLocks noGrp="1"/>
          </p:cNvSpPr>
          <p:nvPr>
            <p:ph idx="1"/>
          </p:nvPr>
        </p:nvSpPr>
        <p:spPr/>
        <p:txBody>
          <a:bodyPr>
            <a:normAutofit fontScale="55000" lnSpcReduction="20000"/>
          </a:bodyPr>
          <a:lstStyle/>
          <a:p>
            <a:pPr fontAlgn="base"/>
            <a:r>
              <a:rPr lang="en-US" altLang="ko-KR" dirty="0"/>
              <a:t>The concept of replicator dynamics is used to express the evolutionary dynamics of an entity called replicator which has means of making more or less accurate copies of itself. The replicator can be a gene, an organism, a strategy in a game, a belief, a technique, a convention, or any institutional or cultural form. In the following, game strategies will be considered.</a:t>
            </a:r>
          </a:p>
          <a:p>
            <a:pPr fontAlgn="base"/>
            <a:r>
              <a:rPr lang="en-US" altLang="ko-KR" dirty="0"/>
              <a:t>The concept assumes a large population of replicators, in which different types meet in proportion to their share in the population. This meeting - i.e. the interaction of different replicators (e.g. different strategies in a game) - generates payoffs, which are interpreted as an replicator's fitness. Replicators reproduce with regard to their fitness in relation to the fitness of others. The general idea is that replicators whose fitness is larger (smaller) than the average fitness of the population will increase (decrease) their share in the population.</a:t>
            </a:r>
          </a:p>
          <a:p>
            <a:pPr fontAlgn="base"/>
            <a:r>
              <a:rPr lang="en-US" altLang="ko-KR" dirty="0"/>
              <a:t>In evolutionary game theory replicators are strategies, which compete for dominance according to the payoff they yield in interaction. Typical examples are the strategies of cooperation and defection in games like the Prisoners </a:t>
            </a:r>
            <a:r>
              <a:rPr lang="en-US" altLang="ko-KR" dirty="0" err="1"/>
              <a:t>Delemma</a:t>
            </a:r>
            <a:r>
              <a:rPr lang="en-US" altLang="ko-KR" dirty="0"/>
              <a:t> or the Public Good Game. Similar to dominant strategies bringing forth Nash equilibria when games are repeated, strategies in replicator dynamics can become evolutionary stable.</a:t>
            </a:r>
          </a:p>
          <a:p>
            <a:pPr fontAlgn="base"/>
            <a:r>
              <a:rPr lang="en-US" altLang="ko-KR" dirty="0"/>
              <a:t>An Evolutionarily Stable Strategy (ESS) is a strategy which, if adopted by a population in a given environment, cannot be invaded by any alternative strategy that is initially rare.</a:t>
            </a:r>
          </a:p>
          <a:p>
            <a:pPr fontAlgn="base"/>
            <a:r>
              <a:rPr lang="en-US" altLang="ko-KR" dirty="0"/>
              <a:t>Maynard Smith, J.; Price, G.R. (1973). The logic of animal conflict. Nature. 246 (5427): 15–8.</a:t>
            </a:r>
          </a:p>
          <a:p>
            <a:pPr fontAlgn="base"/>
            <a:r>
              <a:rPr lang="en-US" altLang="ko-KR" dirty="0"/>
              <a:t>Maynard Smith, J. (1972). Game Theory and The Evolution of Fighting. On Evolution. Edinburgh University Press.</a:t>
            </a:r>
          </a:p>
          <a:p>
            <a:pPr fontAlgn="base"/>
            <a:r>
              <a:rPr lang="en-US" altLang="ko-KR" dirty="0"/>
              <a:t>Mathematically, replicator dynamics are expressed in the form of so called replicator equations, which is a set of differential equations used to study dynamics in evolutionary game theory. The replicator dynamics provide a simple model of evolution and success-driven (or prestige-biased) learning in games.</a:t>
            </a:r>
          </a:p>
          <a:p>
            <a:endParaRPr lang="ko-KR" altLang="en-US" dirty="0"/>
          </a:p>
        </p:txBody>
      </p:sp>
    </p:spTree>
    <p:extLst>
      <p:ext uri="{BB962C8B-B14F-4D97-AF65-F5344CB8AC3E}">
        <p14:creationId xmlns:p14="http://schemas.microsoft.com/office/powerpoint/2010/main" val="198028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2D5A9E-88E9-405B-9DF6-58DCF66571A1}"/>
              </a:ext>
            </a:extLst>
          </p:cNvPr>
          <p:cNvSpPr>
            <a:spLocks noGrp="1"/>
          </p:cNvSpPr>
          <p:nvPr>
            <p:ph type="title"/>
          </p:nvPr>
        </p:nvSpPr>
        <p:spPr/>
        <p:txBody>
          <a:bodyPr/>
          <a:lstStyle/>
          <a:p>
            <a:pPr algn="ctr"/>
            <a:r>
              <a:rPr lang="en-US" altLang="ko-KR" dirty="0"/>
              <a:t>Preliminary</a:t>
            </a:r>
            <a:endParaRPr lang="ko-KR" altLang="en-US" dirty="0"/>
          </a:p>
        </p:txBody>
      </p:sp>
      <p:sp>
        <p:nvSpPr>
          <p:cNvPr id="3" name="내용 개체 틀 2">
            <a:extLst>
              <a:ext uri="{FF2B5EF4-FFF2-40B4-BE49-F238E27FC236}">
                <a16:creationId xmlns:a16="http://schemas.microsoft.com/office/drawing/2014/main" id="{7DD429D5-F05C-45E5-833C-09EC8B4FF5FD}"/>
              </a:ext>
            </a:extLst>
          </p:cNvPr>
          <p:cNvSpPr>
            <a:spLocks noGrp="1"/>
          </p:cNvSpPr>
          <p:nvPr>
            <p:ph idx="1"/>
          </p:nvPr>
        </p:nvSpPr>
        <p:spPr/>
        <p:txBody>
          <a:bodyPr>
            <a:normAutofit fontScale="77500" lnSpcReduction="20000"/>
          </a:bodyPr>
          <a:lstStyle/>
          <a:p>
            <a:pPr marL="0" indent="0">
              <a:buNone/>
            </a:pPr>
            <a:r>
              <a:rPr lang="en-US" altLang="ko-KR" b="1" dirty="0"/>
              <a:t>Evolutionary process : Mutation</a:t>
            </a:r>
            <a:r>
              <a:rPr lang="ko-KR" altLang="en-US" b="1" dirty="0"/>
              <a:t> </a:t>
            </a:r>
            <a:r>
              <a:rPr lang="en-US" altLang="ko-KR" b="1" dirty="0"/>
              <a:t>vs</a:t>
            </a:r>
            <a:r>
              <a:rPr lang="ko-KR" altLang="en-US" b="1" dirty="0"/>
              <a:t> </a:t>
            </a:r>
            <a:r>
              <a:rPr lang="en-US" altLang="ko-KR" b="1" dirty="0"/>
              <a:t>Natural</a:t>
            </a:r>
            <a:r>
              <a:rPr lang="ko-KR" altLang="en-US" b="1" dirty="0"/>
              <a:t> </a:t>
            </a:r>
            <a:r>
              <a:rPr lang="en-US" altLang="ko-KR" b="1" dirty="0"/>
              <a:t>selection</a:t>
            </a:r>
          </a:p>
          <a:p>
            <a:pPr marL="0" indent="0">
              <a:buNone/>
            </a:pPr>
            <a:endParaRPr lang="en-US" altLang="ko-KR" dirty="0"/>
          </a:p>
          <a:p>
            <a:pPr marL="0" indent="0">
              <a:buNone/>
            </a:pPr>
            <a:r>
              <a:rPr lang="en-US" altLang="ko-KR" dirty="0"/>
              <a:t>Mutation : </a:t>
            </a:r>
            <a:r>
              <a:rPr lang="ko-KR" altLang="en-US" dirty="0"/>
              <a:t>진화의 끊임없는 변화의 가능성을 가늠</a:t>
            </a:r>
            <a:endParaRPr lang="en-US" altLang="ko-KR" dirty="0"/>
          </a:p>
          <a:p>
            <a:pPr marL="0" indent="0">
              <a:buNone/>
            </a:pPr>
            <a:r>
              <a:rPr lang="en-US" altLang="ko-KR" dirty="0"/>
              <a:t>Natural selection : </a:t>
            </a:r>
            <a:r>
              <a:rPr lang="ko-KR" altLang="en-US" dirty="0"/>
              <a:t>진화가 어느 방향으로 일어나는지 결정</a:t>
            </a:r>
            <a:endParaRPr lang="en-US" altLang="ko-KR" dirty="0"/>
          </a:p>
          <a:p>
            <a:pPr marL="0" indent="0">
              <a:buNone/>
            </a:pPr>
            <a:endParaRPr lang="en-US" altLang="ko-KR" dirty="0"/>
          </a:p>
          <a:p>
            <a:pPr marL="0" indent="0">
              <a:buNone/>
            </a:pPr>
            <a:r>
              <a:rPr lang="en-US" altLang="ko-KR" dirty="0"/>
              <a:t>Stability of the mutation : </a:t>
            </a:r>
            <a:r>
              <a:rPr lang="en-US" altLang="ko-KR" b="1" dirty="0"/>
              <a:t>ESS (Evolutionary Stable Strategy)</a:t>
            </a:r>
          </a:p>
          <a:p>
            <a:pPr marL="0" indent="0">
              <a:buNone/>
            </a:pPr>
            <a:r>
              <a:rPr lang="en-US" altLang="ko-KR" dirty="0"/>
              <a:t>-&gt; </a:t>
            </a:r>
            <a:r>
              <a:rPr lang="ko-KR" altLang="en-US" dirty="0"/>
              <a:t>시스템의 안정성 여부 검증 </a:t>
            </a:r>
            <a:r>
              <a:rPr lang="en-US" altLang="ko-KR" dirty="0"/>
              <a:t>(Mutant </a:t>
            </a:r>
            <a:r>
              <a:rPr lang="ko-KR" altLang="en-US" dirty="0"/>
              <a:t>출현에 의해 시스템이 붕괴 </a:t>
            </a:r>
            <a:r>
              <a:rPr lang="en-US" altLang="ko-KR" dirty="0"/>
              <a:t>or </a:t>
            </a:r>
            <a:r>
              <a:rPr lang="ko-KR" altLang="en-US" dirty="0" err="1"/>
              <a:t>견뎌냄</a:t>
            </a:r>
            <a:r>
              <a:rPr lang="en-US" altLang="ko-KR" dirty="0"/>
              <a:t>)</a:t>
            </a:r>
          </a:p>
          <a:p>
            <a:pPr marL="0" indent="0">
              <a:buNone/>
            </a:pPr>
            <a:endParaRPr lang="en-US" altLang="ko-KR" dirty="0"/>
          </a:p>
          <a:p>
            <a:pPr marL="0" indent="0">
              <a:buNone/>
            </a:pPr>
            <a:r>
              <a:rPr lang="en-US" altLang="ko-KR" dirty="0"/>
              <a:t>Stability of the NS : </a:t>
            </a:r>
            <a:r>
              <a:rPr lang="en-US" altLang="ko-KR" b="1" dirty="0"/>
              <a:t>Replicator Dynamics</a:t>
            </a:r>
          </a:p>
          <a:p>
            <a:pPr marL="0" indent="0">
              <a:buNone/>
            </a:pPr>
            <a:r>
              <a:rPr lang="en-US" altLang="ko-KR" dirty="0"/>
              <a:t>-&gt; Mutant</a:t>
            </a:r>
            <a:r>
              <a:rPr lang="ko-KR" altLang="en-US" dirty="0"/>
              <a:t>에 의해 파괴된 환경</a:t>
            </a:r>
            <a:r>
              <a:rPr lang="en-US" altLang="ko-KR" dirty="0"/>
              <a:t>, </a:t>
            </a:r>
            <a:r>
              <a:rPr lang="ko-KR" altLang="en-US" dirty="0"/>
              <a:t>혹은 불균형인 상황에서</a:t>
            </a:r>
            <a:endParaRPr lang="en-US" altLang="ko-KR" dirty="0"/>
          </a:p>
          <a:p>
            <a:pPr marL="0" indent="0">
              <a:buNone/>
            </a:pPr>
            <a:r>
              <a:rPr lang="ko-KR" altLang="en-US" dirty="0"/>
              <a:t>어떠한 식으로 균형의 조정이 이루어지고 어느 균형을 향해 시스템이 움직이게 될 지 예측</a:t>
            </a:r>
          </a:p>
        </p:txBody>
      </p:sp>
    </p:spTree>
    <p:extLst>
      <p:ext uri="{BB962C8B-B14F-4D97-AF65-F5344CB8AC3E}">
        <p14:creationId xmlns:p14="http://schemas.microsoft.com/office/powerpoint/2010/main" val="170491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553514-4655-49D3-9BEE-7E87161D22D5}"/>
              </a:ext>
            </a:extLst>
          </p:cNvPr>
          <p:cNvSpPr>
            <a:spLocks noGrp="1"/>
          </p:cNvSpPr>
          <p:nvPr>
            <p:ph type="title"/>
          </p:nvPr>
        </p:nvSpPr>
        <p:spPr/>
        <p:txBody>
          <a:bodyPr/>
          <a:lstStyle/>
          <a:p>
            <a:pPr algn="ctr"/>
            <a:r>
              <a:rPr lang="en-US" altLang="ko-KR" dirty="0"/>
              <a:t>Replicator Equation</a:t>
            </a:r>
            <a:endParaRPr lang="ko-KR" altLang="en-US" dirty="0"/>
          </a:p>
        </p:txBody>
      </p:sp>
      <p:pic>
        <p:nvPicPr>
          <p:cNvPr id="4" name="내용 개체 틀 3">
            <a:extLst>
              <a:ext uri="{FF2B5EF4-FFF2-40B4-BE49-F238E27FC236}">
                <a16:creationId xmlns:a16="http://schemas.microsoft.com/office/drawing/2014/main" id="{BC9F2913-B907-4C32-8584-FEF15BF7B53D}"/>
              </a:ext>
            </a:extLst>
          </p:cNvPr>
          <p:cNvPicPr>
            <a:picLocks noGrp="1" noChangeAspect="1"/>
          </p:cNvPicPr>
          <p:nvPr>
            <p:ph idx="1"/>
          </p:nvPr>
        </p:nvPicPr>
        <p:blipFill>
          <a:blip r:embed="rId2"/>
          <a:stretch>
            <a:fillRect/>
          </a:stretch>
        </p:blipFill>
        <p:spPr>
          <a:xfrm>
            <a:off x="2314732" y="2103437"/>
            <a:ext cx="6627815" cy="1325563"/>
          </a:xfrm>
          <a:prstGeom prst="rect">
            <a:avLst/>
          </a:prstGeom>
        </p:spPr>
      </p:pic>
    </p:spTree>
    <p:extLst>
      <p:ext uri="{BB962C8B-B14F-4D97-AF65-F5344CB8AC3E}">
        <p14:creationId xmlns:p14="http://schemas.microsoft.com/office/powerpoint/2010/main" val="213134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553514-4655-49D3-9BEE-7E87161D22D5}"/>
              </a:ext>
            </a:extLst>
          </p:cNvPr>
          <p:cNvSpPr>
            <a:spLocks noGrp="1"/>
          </p:cNvSpPr>
          <p:nvPr>
            <p:ph type="title"/>
          </p:nvPr>
        </p:nvSpPr>
        <p:spPr/>
        <p:txBody>
          <a:bodyPr/>
          <a:lstStyle/>
          <a:p>
            <a:pPr algn="ctr"/>
            <a:r>
              <a:rPr lang="en-US" altLang="ko-KR" dirty="0"/>
              <a:t>Replicator Equation</a:t>
            </a:r>
            <a:endParaRPr lang="ko-KR" altLang="en-US" dirty="0"/>
          </a:p>
        </p:txBody>
      </p:sp>
      <p:pic>
        <p:nvPicPr>
          <p:cNvPr id="4" name="내용 개체 틀 3">
            <a:extLst>
              <a:ext uri="{FF2B5EF4-FFF2-40B4-BE49-F238E27FC236}">
                <a16:creationId xmlns:a16="http://schemas.microsoft.com/office/drawing/2014/main" id="{BC9F2913-B907-4C32-8584-FEF15BF7B53D}"/>
              </a:ext>
            </a:extLst>
          </p:cNvPr>
          <p:cNvPicPr>
            <a:picLocks noGrp="1" noChangeAspect="1"/>
          </p:cNvPicPr>
          <p:nvPr>
            <p:ph idx="1"/>
          </p:nvPr>
        </p:nvPicPr>
        <p:blipFill>
          <a:blip r:embed="rId2"/>
          <a:stretch>
            <a:fillRect/>
          </a:stretch>
        </p:blipFill>
        <p:spPr>
          <a:xfrm>
            <a:off x="2324892" y="2103437"/>
            <a:ext cx="6627815" cy="1325563"/>
          </a:xfrm>
          <a:prstGeom prst="rect">
            <a:avLst/>
          </a:prstGeom>
        </p:spPr>
      </p:pic>
      <p:sp>
        <p:nvSpPr>
          <p:cNvPr id="7" name="TextBox 6">
            <a:extLst>
              <a:ext uri="{FF2B5EF4-FFF2-40B4-BE49-F238E27FC236}">
                <a16:creationId xmlns:a16="http://schemas.microsoft.com/office/drawing/2014/main" id="{21F22EB3-9E8A-4DB5-ABA6-8A13EFA4537D}"/>
              </a:ext>
            </a:extLst>
          </p:cNvPr>
          <p:cNvSpPr txBox="1"/>
          <p:nvPr/>
        </p:nvSpPr>
        <p:spPr>
          <a:xfrm>
            <a:off x="3304309" y="4011323"/>
            <a:ext cx="2328118" cy="646331"/>
          </a:xfrm>
          <a:prstGeom prst="rect">
            <a:avLst/>
          </a:prstGeom>
          <a:noFill/>
        </p:spPr>
        <p:txBody>
          <a:bodyPr wrap="square" rtlCol="0">
            <a:spAutoFit/>
          </a:bodyPr>
          <a:lstStyle/>
          <a:p>
            <a:pPr algn="ctr"/>
            <a:r>
              <a:rPr lang="en-US" altLang="ko-KR" b="1" dirty="0"/>
              <a:t>Current frequency</a:t>
            </a:r>
          </a:p>
          <a:p>
            <a:pPr algn="ctr"/>
            <a:r>
              <a:rPr lang="en-US" altLang="ko-KR" b="1" dirty="0"/>
              <a:t>of strategy</a:t>
            </a:r>
            <a:endParaRPr lang="ko-KR" altLang="en-US" b="1" dirty="0"/>
          </a:p>
        </p:txBody>
      </p:sp>
      <p:sp>
        <p:nvSpPr>
          <p:cNvPr id="8" name="TextBox 7">
            <a:extLst>
              <a:ext uri="{FF2B5EF4-FFF2-40B4-BE49-F238E27FC236}">
                <a16:creationId xmlns:a16="http://schemas.microsoft.com/office/drawing/2014/main" id="{738EBB66-F311-4CEF-B6AE-4615EDB984A3}"/>
              </a:ext>
            </a:extLst>
          </p:cNvPr>
          <p:cNvSpPr txBox="1"/>
          <p:nvPr/>
        </p:nvSpPr>
        <p:spPr>
          <a:xfrm>
            <a:off x="6472376" y="4011323"/>
            <a:ext cx="2595413" cy="646331"/>
          </a:xfrm>
          <a:prstGeom prst="rect">
            <a:avLst/>
          </a:prstGeom>
          <a:noFill/>
        </p:spPr>
        <p:txBody>
          <a:bodyPr wrap="square" rtlCol="0">
            <a:spAutoFit/>
          </a:bodyPr>
          <a:lstStyle/>
          <a:p>
            <a:pPr algn="ctr"/>
            <a:r>
              <a:rPr lang="en-US" altLang="ko-KR" b="1" dirty="0"/>
              <a:t>Own fitness relative to the average</a:t>
            </a:r>
            <a:endParaRPr lang="ko-KR" altLang="en-US" b="1" dirty="0"/>
          </a:p>
        </p:txBody>
      </p:sp>
      <p:sp>
        <p:nvSpPr>
          <p:cNvPr id="9" name="TextBox 8">
            <a:extLst>
              <a:ext uri="{FF2B5EF4-FFF2-40B4-BE49-F238E27FC236}">
                <a16:creationId xmlns:a16="http://schemas.microsoft.com/office/drawing/2014/main" id="{1AF66D2D-E2FD-444C-A710-048177E17CB4}"/>
              </a:ext>
            </a:extLst>
          </p:cNvPr>
          <p:cNvSpPr txBox="1"/>
          <p:nvPr/>
        </p:nvSpPr>
        <p:spPr>
          <a:xfrm>
            <a:off x="2762042" y="5414355"/>
            <a:ext cx="6808678" cy="430887"/>
          </a:xfrm>
          <a:prstGeom prst="rect">
            <a:avLst/>
          </a:prstGeom>
          <a:noFill/>
        </p:spPr>
        <p:txBody>
          <a:bodyPr wrap="square" rtlCol="0">
            <a:spAutoFit/>
          </a:bodyPr>
          <a:lstStyle/>
          <a:p>
            <a:pPr algn="ctr"/>
            <a:r>
              <a:rPr lang="en-US" altLang="ko-KR" sz="2200" b="1" dirty="0"/>
              <a:t>“More successful strategies grow faster”</a:t>
            </a:r>
            <a:endParaRPr lang="ko-KR" altLang="en-US" sz="2200" b="1" dirty="0"/>
          </a:p>
        </p:txBody>
      </p:sp>
      <p:sp>
        <p:nvSpPr>
          <p:cNvPr id="10" name="직사각형 9">
            <a:extLst>
              <a:ext uri="{FF2B5EF4-FFF2-40B4-BE49-F238E27FC236}">
                <a16:creationId xmlns:a16="http://schemas.microsoft.com/office/drawing/2014/main" id="{E064221F-3EE5-42D0-A7A5-8D2AC63B91B5}"/>
              </a:ext>
            </a:extLst>
          </p:cNvPr>
          <p:cNvSpPr/>
          <p:nvPr/>
        </p:nvSpPr>
        <p:spPr>
          <a:xfrm>
            <a:off x="4084320" y="2342329"/>
            <a:ext cx="792480" cy="7513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FFE6384-8FB4-410D-A7AA-DA683600A27F}"/>
              </a:ext>
            </a:extLst>
          </p:cNvPr>
          <p:cNvSpPr/>
          <p:nvPr/>
        </p:nvSpPr>
        <p:spPr>
          <a:xfrm>
            <a:off x="4983668" y="2342329"/>
            <a:ext cx="3816827" cy="78733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a:extLst>
              <a:ext uri="{FF2B5EF4-FFF2-40B4-BE49-F238E27FC236}">
                <a16:creationId xmlns:a16="http://schemas.microsoft.com/office/drawing/2014/main" id="{4EFA44E1-A2B8-46C6-B6FD-4ED59CE6BF02}"/>
              </a:ext>
            </a:extLst>
          </p:cNvPr>
          <p:cNvCxnSpPr>
            <a:cxnSpLocks/>
          </p:cNvCxnSpPr>
          <p:nvPr/>
        </p:nvCxnSpPr>
        <p:spPr>
          <a:xfrm flipV="1">
            <a:off x="4468368" y="3203918"/>
            <a:ext cx="0" cy="778529"/>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D588EB65-1003-4476-85BF-278BD35C6205}"/>
              </a:ext>
            </a:extLst>
          </p:cNvPr>
          <p:cNvCxnSpPr>
            <a:cxnSpLocks/>
          </p:cNvCxnSpPr>
          <p:nvPr/>
        </p:nvCxnSpPr>
        <p:spPr>
          <a:xfrm flipV="1">
            <a:off x="7636436" y="3199286"/>
            <a:ext cx="0" cy="778529"/>
          </a:xfrm>
          <a:prstGeom prst="straightConnector1">
            <a:avLst/>
          </a:prstGeom>
          <a:ln w="5715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79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655F1D20-59BE-41E1-A3E8-AF5C507612B4}"/>
              </a:ext>
            </a:extLst>
          </p:cNvPr>
          <p:cNvPicPr>
            <a:picLocks noGrp="1" noChangeAspect="1"/>
          </p:cNvPicPr>
          <p:nvPr>
            <p:ph idx="1"/>
          </p:nvPr>
        </p:nvPicPr>
        <p:blipFill>
          <a:blip r:embed="rId2"/>
          <a:stretch>
            <a:fillRect/>
          </a:stretch>
        </p:blipFill>
        <p:spPr>
          <a:xfrm>
            <a:off x="493343" y="849229"/>
            <a:ext cx="5711379" cy="565825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FC8F8C9-BC70-4586-9A5F-85477B81FDBF}"/>
                  </a:ext>
                </a:extLst>
              </p:cNvPr>
              <p:cNvSpPr txBox="1"/>
              <p:nvPr/>
            </p:nvSpPr>
            <p:spPr>
              <a:xfrm>
                <a:off x="294640" y="350520"/>
                <a:ext cx="11221726" cy="353943"/>
              </a:xfrm>
              <a:prstGeom prst="rect">
                <a:avLst/>
              </a:prstGeom>
              <a:noFill/>
            </p:spPr>
            <p:txBody>
              <a:bodyPr wrap="none" lIns="0" tIns="0" rIns="0" bIns="0" rtlCol="0">
                <a:spAutoFit/>
              </a:bodyPr>
              <a:lstStyle/>
              <a:p>
                <a:r>
                  <a:rPr lang="en-US" altLang="ko-KR" sz="2300" dirty="0"/>
                  <a:t>The</a:t>
                </a:r>
                <a:r>
                  <a:rPr lang="en-US" altLang="ko-KR" sz="2300" b="0" dirty="0"/>
                  <a:t> strategy set </a:t>
                </a:r>
                <a14:m>
                  <m:oMath xmlns:m="http://schemas.openxmlformats.org/officeDocument/2006/math">
                    <m:r>
                      <a:rPr lang="en-US" altLang="ko-KR" sz="2300" b="0" i="1" smtClean="0">
                        <a:latin typeface="Cambria Math" panose="02040503050406030204" pitchFamily="18" charset="0"/>
                      </a:rPr>
                      <m:t>𝑆</m:t>
                    </m:r>
                    <m:r>
                      <a:rPr lang="en-US" altLang="ko-KR" sz="2300" b="0" i="1" smtClean="0">
                        <a:latin typeface="Cambria Math" panose="02040503050406030204" pitchFamily="18" charset="0"/>
                      </a:rPr>
                      <m:t>=</m:t>
                    </m:r>
                    <m:d>
                      <m:dPr>
                        <m:begChr m:val="{"/>
                        <m:endChr m:val="}"/>
                        <m:ctrlPr>
                          <a:rPr lang="en-US" altLang="ko-KR" sz="2300" b="0" i="1" smtClean="0">
                            <a:latin typeface="Cambria Math" panose="02040503050406030204" pitchFamily="18" charset="0"/>
                          </a:rPr>
                        </m:ctrlPr>
                      </m:dPr>
                      <m:e>
                        <m:r>
                          <a:rPr lang="en-US" altLang="ko-KR" sz="2300" b="0" i="1" smtClean="0">
                            <a:latin typeface="Cambria Math" panose="02040503050406030204" pitchFamily="18" charset="0"/>
                          </a:rPr>
                          <m:t>1,2,</m:t>
                        </m:r>
                        <m:r>
                          <a:rPr lang="en-US" altLang="ko-KR" sz="2300" b="0" i="1" smtClean="0">
                            <a:latin typeface="Cambria Math" panose="02040503050406030204" pitchFamily="18" charset="0"/>
                            <a:ea typeface="Cambria Math" panose="02040503050406030204" pitchFamily="18" charset="0"/>
                          </a:rPr>
                          <m:t>⋯,</m:t>
                        </m:r>
                        <m:r>
                          <a:rPr lang="en-US" altLang="ko-KR" sz="2300" b="0" i="1" smtClean="0">
                            <a:latin typeface="Cambria Math" panose="02040503050406030204" pitchFamily="18" charset="0"/>
                            <a:ea typeface="Cambria Math" panose="02040503050406030204" pitchFamily="18" charset="0"/>
                          </a:rPr>
                          <m:t>𝐾</m:t>
                        </m:r>
                      </m:e>
                    </m:d>
                  </m:oMath>
                </a14:m>
                <a:r>
                  <a:rPr lang="en-US" altLang="ko-KR" sz="2300" dirty="0"/>
                  <a:t> and the frequency in the population </a:t>
                </a:r>
                <a14:m>
                  <m:oMath xmlns:m="http://schemas.openxmlformats.org/officeDocument/2006/math">
                    <m:r>
                      <a:rPr lang="en-US" altLang="ko-KR" sz="2300" b="0" i="1" smtClean="0">
                        <a:latin typeface="Cambria Math" panose="02040503050406030204" pitchFamily="18" charset="0"/>
                      </a:rPr>
                      <m:t>𝑥</m:t>
                    </m:r>
                    <m:r>
                      <a:rPr lang="en-US" altLang="ko-KR" sz="2300" b="0" i="1" smtClean="0">
                        <a:latin typeface="Cambria Math" panose="02040503050406030204" pitchFamily="18" charset="0"/>
                      </a:rPr>
                      <m:t>=(</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 </m:t>
                    </m:r>
                    <m:r>
                      <a:rPr lang="en-US" altLang="ko-KR" sz="2300" b="0" i="1" smtClean="0">
                        <a:latin typeface="Cambria Math" panose="02040503050406030204" pitchFamily="18" charset="0"/>
                        <a:ea typeface="Cambria Math" panose="02040503050406030204" pitchFamily="18" charset="0"/>
                      </a:rPr>
                      <m:t>⋯</m:t>
                    </m:r>
                    <m:sSub>
                      <m:sSubPr>
                        <m:ctrlPr>
                          <a:rPr lang="en-US" altLang="ko-KR" sz="2300" b="0" i="1" smtClean="0">
                            <a:latin typeface="Cambria Math" panose="02040503050406030204" pitchFamily="18" charset="0"/>
                            <a:ea typeface="Cambria Math" panose="02040503050406030204" pitchFamily="18" charset="0"/>
                          </a:rPr>
                        </m:ctrlPr>
                      </m:sSubPr>
                      <m:e>
                        <m:r>
                          <a:rPr lang="en-US" altLang="ko-KR" sz="2300" b="0" i="1" smtClean="0">
                            <a:latin typeface="Cambria Math" panose="02040503050406030204" pitchFamily="18" charset="0"/>
                            <a:ea typeface="Cambria Math" panose="02040503050406030204" pitchFamily="18" charset="0"/>
                          </a:rPr>
                          <m:t>𝑥</m:t>
                        </m:r>
                      </m:e>
                      <m:sub>
                        <m:r>
                          <a:rPr lang="en-US" altLang="ko-KR" sz="2300" b="0" i="1" smtClean="0">
                            <a:latin typeface="Cambria Math" panose="02040503050406030204" pitchFamily="18" charset="0"/>
                            <a:ea typeface="Cambria Math" panose="02040503050406030204" pitchFamily="18" charset="0"/>
                          </a:rPr>
                          <m:t>𝐾</m:t>
                        </m:r>
                      </m:sub>
                    </m:sSub>
                    <m:r>
                      <a:rPr lang="en-US" altLang="ko-KR" sz="2300" b="0" i="1" smtClean="0">
                        <a:latin typeface="Cambria Math" panose="02040503050406030204" pitchFamily="18" charset="0"/>
                      </a:rPr>
                      <m:t>)</m:t>
                    </m:r>
                  </m:oMath>
                </a14:m>
                <a:r>
                  <a:rPr lang="en-US" altLang="ko-KR" sz="2300" dirty="0"/>
                  <a:t>, </a:t>
                </a:r>
                <a:endParaRPr lang="ko-KR" altLang="en-US" sz="2300" dirty="0"/>
              </a:p>
            </p:txBody>
          </p:sp>
        </mc:Choice>
        <mc:Fallback>
          <p:sp>
            <p:nvSpPr>
              <p:cNvPr id="5" name="TextBox 4">
                <a:extLst>
                  <a:ext uri="{FF2B5EF4-FFF2-40B4-BE49-F238E27FC236}">
                    <a16:creationId xmlns:a16="http://schemas.microsoft.com/office/drawing/2014/main" id="{4FC8F8C9-BC70-4586-9A5F-85477B81FDBF}"/>
                  </a:ext>
                </a:extLst>
              </p:cNvPr>
              <p:cNvSpPr txBox="1">
                <a:spLocks noRot="1" noChangeAspect="1" noMove="1" noResize="1" noEditPoints="1" noAdjustHandles="1" noChangeArrowheads="1" noChangeShapeType="1" noTextEdit="1"/>
              </p:cNvSpPr>
              <p:nvPr/>
            </p:nvSpPr>
            <p:spPr>
              <a:xfrm>
                <a:off x="294640" y="350520"/>
                <a:ext cx="11221726" cy="353943"/>
              </a:xfrm>
              <a:prstGeom prst="rect">
                <a:avLst/>
              </a:prstGeom>
              <a:blipFill>
                <a:blip r:embed="rId3"/>
                <a:stretch>
                  <a:fillRect l="-1575" t="-25862" r="-598" b="-5000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480C6B3-52FF-4E8B-B925-48605BB0772C}"/>
                  </a:ext>
                </a:extLst>
              </p:cNvPr>
              <p:cNvSpPr txBox="1"/>
              <p:nvPr/>
            </p:nvSpPr>
            <p:spPr>
              <a:xfrm>
                <a:off x="6819903" y="1833880"/>
                <a:ext cx="2918941" cy="353943"/>
              </a:xfrm>
              <a:prstGeom prst="rect">
                <a:avLst/>
              </a:prstGeom>
              <a:noFill/>
            </p:spPr>
            <p:txBody>
              <a:bodyPr wrap="none" lIns="0" tIns="0" rIns="0" bIns="0" rtlCol="0">
                <a:spAutoFit/>
              </a:bodyPr>
              <a:lstStyle/>
              <a:p>
                <a14:m>
                  <m:oMath xmlns:m="http://schemas.openxmlformats.org/officeDocument/2006/math">
                    <m:r>
                      <a:rPr lang="en-US" altLang="ko-KR" sz="2300" b="0" i="1" smtClean="0">
                        <a:latin typeface="Cambria Math" panose="02040503050406030204" pitchFamily="18" charset="0"/>
                      </a:rPr>
                      <m:t>𝑆</m:t>
                    </m:r>
                    <m:r>
                      <a:rPr lang="en-US" altLang="ko-KR" sz="2300" b="0" i="1" smtClean="0">
                        <a:latin typeface="Cambria Math" panose="02040503050406030204" pitchFamily="18" charset="0"/>
                      </a:rPr>
                      <m:t>=</m:t>
                    </m:r>
                    <m:d>
                      <m:dPr>
                        <m:begChr m:val="{"/>
                        <m:endChr m:val="}"/>
                        <m:ctrlPr>
                          <a:rPr lang="en-US" altLang="ko-KR" sz="2300" b="0" i="1" smtClean="0">
                            <a:latin typeface="Cambria Math" panose="02040503050406030204" pitchFamily="18" charset="0"/>
                          </a:rPr>
                        </m:ctrlPr>
                      </m:dPr>
                      <m:e>
                        <m:r>
                          <a:rPr lang="en-US" altLang="ko-KR" sz="2300" b="0" i="1" smtClean="0">
                            <a:latin typeface="Cambria Math" panose="02040503050406030204" pitchFamily="18" charset="0"/>
                          </a:rPr>
                          <m:t>1,2</m:t>
                        </m:r>
                      </m:e>
                    </m:d>
                    <m:r>
                      <a:rPr lang="en-US" altLang="ko-KR" sz="2300" b="0" i="1" smtClean="0">
                        <a:latin typeface="Cambria Math" panose="02040503050406030204" pitchFamily="18" charset="0"/>
                        <a:ea typeface="Cambria Math" panose="02040503050406030204" pitchFamily="18" charset="0"/>
                      </a:rPr>
                      <m:t>, </m:t>
                    </m:r>
                    <m:r>
                      <a:rPr lang="en-US" altLang="ko-KR" sz="2300" b="0" i="1" smtClean="0">
                        <a:latin typeface="Cambria Math" panose="02040503050406030204" pitchFamily="18" charset="0"/>
                      </a:rPr>
                      <m:t>𝑥</m:t>
                    </m:r>
                    <m:r>
                      <a:rPr lang="en-US" altLang="ko-KR" sz="2300" b="0" i="1" smtClean="0">
                        <a:latin typeface="Cambria Math" panose="02040503050406030204" pitchFamily="18" charset="0"/>
                      </a:rPr>
                      <m:t>=(</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ea typeface="Cambria Math" panose="02040503050406030204" pitchFamily="18" charset="0"/>
                          </a:rPr>
                        </m:ctrlPr>
                      </m:sSubPr>
                      <m:e>
                        <m:r>
                          <a:rPr lang="en-US" altLang="ko-KR" sz="2300" b="0" i="1" smtClean="0">
                            <a:latin typeface="Cambria Math" panose="02040503050406030204" pitchFamily="18" charset="0"/>
                            <a:ea typeface="Cambria Math" panose="02040503050406030204" pitchFamily="18" charset="0"/>
                          </a:rPr>
                          <m:t>𝑥</m:t>
                        </m:r>
                      </m:e>
                      <m:sub>
                        <m:r>
                          <a:rPr lang="en-US" altLang="ko-KR" sz="2300" b="0" i="1" smtClean="0">
                            <a:latin typeface="Cambria Math" panose="02040503050406030204" pitchFamily="18" charset="0"/>
                            <a:ea typeface="Cambria Math" panose="02040503050406030204" pitchFamily="18" charset="0"/>
                          </a:rPr>
                          <m:t>2</m:t>
                        </m:r>
                      </m:sub>
                    </m:sSub>
                    <m:r>
                      <a:rPr lang="en-US" altLang="ko-KR" sz="2300" b="0" i="1" smtClean="0">
                        <a:latin typeface="Cambria Math" panose="02040503050406030204" pitchFamily="18" charset="0"/>
                      </a:rPr>
                      <m:t>)</m:t>
                    </m:r>
                  </m:oMath>
                </a14:m>
                <a:r>
                  <a:rPr lang="en-US" altLang="ko-KR" sz="2300" dirty="0"/>
                  <a:t>, </a:t>
                </a:r>
                <a:endParaRPr lang="ko-KR" altLang="en-US" sz="2300" dirty="0"/>
              </a:p>
            </p:txBody>
          </p:sp>
        </mc:Choice>
        <mc:Fallback>
          <p:sp>
            <p:nvSpPr>
              <p:cNvPr id="6" name="TextBox 5">
                <a:extLst>
                  <a:ext uri="{FF2B5EF4-FFF2-40B4-BE49-F238E27FC236}">
                    <a16:creationId xmlns:a16="http://schemas.microsoft.com/office/drawing/2014/main" id="{8480C6B3-52FF-4E8B-B925-48605BB0772C}"/>
                  </a:ext>
                </a:extLst>
              </p:cNvPr>
              <p:cNvSpPr txBox="1">
                <a:spLocks noRot="1" noChangeAspect="1" noMove="1" noResize="1" noEditPoints="1" noAdjustHandles="1" noChangeArrowheads="1" noChangeShapeType="1" noTextEdit="1"/>
              </p:cNvSpPr>
              <p:nvPr/>
            </p:nvSpPr>
            <p:spPr>
              <a:xfrm>
                <a:off x="6819903" y="1833880"/>
                <a:ext cx="2918941" cy="353943"/>
              </a:xfrm>
              <a:prstGeom prst="rect">
                <a:avLst/>
              </a:prstGeom>
              <a:blipFill>
                <a:blip r:embed="rId4"/>
                <a:stretch>
                  <a:fillRect l="-3549" t="-25862" r="-5010" b="-5000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2BEE4A5-5126-43EC-985B-C6992EBFDFF0}"/>
                  </a:ext>
                </a:extLst>
              </p:cNvPr>
              <p:cNvSpPr txBox="1"/>
              <p:nvPr/>
            </p:nvSpPr>
            <p:spPr>
              <a:xfrm>
                <a:off x="6819903" y="3678354"/>
                <a:ext cx="2918941" cy="353943"/>
              </a:xfrm>
              <a:prstGeom prst="rect">
                <a:avLst/>
              </a:prstGeom>
              <a:noFill/>
            </p:spPr>
            <p:txBody>
              <a:bodyPr wrap="none" lIns="0" tIns="0" rIns="0" bIns="0" rtlCol="0">
                <a:spAutoFit/>
              </a:bodyPr>
              <a:lstStyle/>
              <a:p>
                <a14:m>
                  <m:oMath xmlns:m="http://schemas.openxmlformats.org/officeDocument/2006/math">
                    <m:r>
                      <a:rPr lang="en-US" altLang="ko-KR" sz="2300" b="0" i="1" smtClean="0">
                        <a:latin typeface="Cambria Math" panose="02040503050406030204" pitchFamily="18" charset="0"/>
                      </a:rPr>
                      <m:t>𝑆</m:t>
                    </m:r>
                    <m:r>
                      <a:rPr lang="en-US" altLang="ko-KR" sz="2300" b="0" i="1" smtClean="0">
                        <a:latin typeface="Cambria Math" panose="02040503050406030204" pitchFamily="18" charset="0"/>
                      </a:rPr>
                      <m:t>=</m:t>
                    </m:r>
                    <m:d>
                      <m:dPr>
                        <m:begChr m:val="{"/>
                        <m:endChr m:val="}"/>
                        <m:ctrlPr>
                          <a:rPr lang="en-US" altLang="ko-KR" sz="2300" b="0" i="1" smtClean="0">
                            <a:latin typeface="Cambria Math" panose="02040503050406030204" pitchFamily="18" charset="0"/>
                          </a:rPr>
                        </m:ctrlPr>
                      </m:dPr>
                      <m:e>
                        <m:r>
                          <a:rPr lang="en-US" altLang="ko-KR" sz="2300" b="0" i="1" smtClean="0">
                            <a:latin typeface="Cambria Math" panose="02040503050406030204" pitchFamily="18" charset="0"/>
                          </a:rPr>
                          <m:t>1,2</m:t>
                        </m:r>
                      </m:e>
                    </m:d>
                    <m:r>
                      <a:rPr lang="en-US" altLang="ko-KR" sz="2300" b="0" i="1" smtClean="0">
                        <a:latin typeface="Cambria Math" panose="02040503050406030204" pitchFamily="18" charset="0"/>
                        <a:ea typeface="Cambria Math" panose="02040503050406030204" pitchFamily="18" charset="0"/>
                      </a:rPr>
                      <m:t>, </m:t>
                    </m:r>
                    <m:r>
                      <a:rPr lang="en-US" altLang="ko-KR" sz="2300" b="0" i="1" smtClean="0">
                        <a:latin typeface="Cambria Math" panose="02040503050406030204" pitchFamily="18" charset="0"/>
                      </a:rPr>
                      <m:t>𝑥</m:t>
                    </m:r>
                    <m:r>
                      <a:rPr lang="en-US" altLang="ko-KR" sz="2300" b="0" i="1" smtClean="0">
                        <a:latin typeface="Cambria Math" panose="02040503050406030204" pitchFamily="18" charset="0"/>
                      </a:rPr>
                      <m:t>=(</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ea typeface="Cambria Math" panose="02040503050406030204" pitchFamily="18" charset="0"/>
                          </a:rPr>
                        </m:ctrlPr>
                      </m:sSubPr>
                      <m:e>
                        <m:r>
                          <a:rPr lang="en-US" altLang="ko-KR" sz="2300" b="0" i="1" smtClean="0">
                            <a:latin typeface="Cambria Math" panose="02040503050406030204" pitchFamily="18" charset="0"/>
                            <a:ea typeface="Cambria Math" panose="02040503050406030204" pitchFamily="18" charset="0"/>
                          </a:rPr>
                          <m:t>𝑥</m:t>
                        </m:r>
                      </m:e>
                      <m:sub>
                        <m:r>
                          <a:rPr lang="en-US" altLang="ko-KR" sz="2300" b="0" i="1" smtClean="0">
                            <a:latin typeface="Cambria Math" panose="02040503050406030204" pitchFamily="18" charset="0"/>
                            <a:ea typeface="Cambria Math" panose="02040503050406030204" pitchFamily="18" charset="0"/>
                          </a:rPr>
                          <m:t>2</m:t>
                        </m:r>
                      </m:sub>
                    </m:sSub>
                    <m:r>
                      <a:rPr lang="en-US" altLang="ko-KR" sz="2300" b="0" i="1" smtClean="0">
                        <a:latin typeface="Cambria Math" panose="02040503050406030204" pitchFamily="18" charset="0"/>
                      </a:rPr>
                      <m:t>)</m:t>
                    </m:r>
                  </m:oMath>
                </a14:m>
                <a:r>
                  <a:rPr lang="en-US" altLang="ko-KR" sz="2300" dirty="0"/>
                  <a:t>, </a:t>
                </a:r>
                <a:endParaRPr lang="ko-KR" altLang="en-US" sz="2300" dirty="0"/>
              </a:p>
            </p:txBody>
          </p:sp>
        </mc:Choice>
        <mc:Fallback>
          <p:sp>
            <p:nvSpPr>
              <p:cNvPr id="7" name="TextBox 6">
                <a:extLst>
                  <a:ext uri="{FF2B5EF4-FFF2-40B4-BE49-F238E27FC236}">
                    <a16:creationId xmlns:a16="http://schemas.microsoft.com/office/drawing/2014/main" id="{82BEE4A5-5126-43EC-985B-C6992EBFDFF0}"/>
                  </a:ext>
                </a:extLst>
              </p:cNvPr>
              <p:cNvSpPr txBox="1">
                <a:spLocks noRot="1" noChangeAspect="1" noMove="1" noResize="1" noEditPoints="1" noAdjustHandles="1" noChangeArrowheads="1" noChangeShapeType="1" noTextEdit="1"/>
              </p:cNvSpPr>
              <p:nvPr/>
            </p:nvSpPr>
            <p:spPr>
              <a:xfrm>
                <a:off x="6819903" y="3678354"/>
                <a:ext cx="2918941" cy="353943"/>
              </a:xfrm>
              <a:prstGeom prst="rect">
                <a:avLst/>
              </a:prstGeom>
              <a:blipFill>
                <a:blip r:embed="rId5"/>
                <a:stretch>
                  <a:fillRect l="-3549" t="-25862" r="-5010" b="-5172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490717D-AC71-4E6E-8D59-1B294E4BF550}"/>
                  </a:ext>
                </a:extLst>
              </p:cNvPr>
              <p:cNvSpPr txBox="1"/>
              <p:nvPr/>
            </p:nvSpPr>
            <p:spPr>
              <a:xfrm>
                <a:off x="6819903" y="5522828"/>
                <a:ext cx="2918941" cy="353943"/>
              </a:xfrm>
              <a:prstGeom prst="rect">
                <a:avLst/>
              </a:prstGeom>
              <a:noFill/>
            </p:spPr>
            <p:txBody>
              <a:bodyPr wrap="none" lIns="0" tIns="0" rIns="0" bIns="0" rtlCol="0">
                <a:spAutoFit/>
              </a:bodyPr>
              <a:lstStyle/>
              <a:p>
                <a14:m>
                  <m:oMath xmlns:m="http://schemas.openxmlformats.org/officeDocument/2006/math">
                    <m:r>
                      <a:rPr lang="en-US" altLang="ko-KR" sz="2300" b="0" i="1" smtClean="0">
                        <a:latin typeface="Cambria Math" panose="02040503050406030204" pitchFamily="18" charset="0"/>
                      </a:rPr>
                      <m:t>𝑆</m:t>
                    </m:r>
                    <m:r>
                      <a:rPr lang="en-US" altLang="ko-KR" sz="2300" b="0" i="1" smtClean="0">
                        <a:latin typeface="Cambria Math" panose="02040503050406030204" pitchFamily="18" charset="0"/>
                      </a:rPr>
                      <m:t>=</m:t>
                    </m:r>
                    <m:d>
                      <m:dPr>
                        <m:begChr m:val="{"/>
                        <m:endChr m:val="}"/>
                        <m:ctrlPr>
                          <a:rPr lang="en-US" altLang="ko-KR" sz="2300" b="0" i="1" smtClean="0">
                            <a:latin typeface="Cambria Math" panose="02040503050406030204" pitchFamily="18" charset="0"/>
                          </a:rPr>
                        </m:ctrlPr>
                      </m:dPr>
                      <m:e>
                        <m:r>
                          <a:rPr lang="en-US" altLang="ko-KR" sz="2300" b="0" i="1" smtClean="0">
                            <a:latin typeface="Cambria Math" panose="02040503050406030204" pitchFamily="18" charset="0"/>
                          </a:rPr>
                          <m:t>1,2</m:t>
                        </m:r>
                      </m:e>
                    </m:d>
                    <m:r>
                      <a:rPr lang="en-US" altLang="ko-KR" sz="2300" b="0" i="1" smtClean="0">
                        <a:latin typeface="Cambria Math" panose="02040503050406030204" pitchFamily="18" charset="0"/>
                        <a:ea typeface="Cambria Math" panose="02040503050406030204" pitchFamily="18" charset="0"/>
                      </a:rPr>
                      <m:t>, </m:t>
                    </m:r>
                    <m:r>
                      <a:rPr lang="en-US" altLang="ko-KR" sz="2300" b="0" i="1" smtClean="0">
                        <a:latin typeface="Cambria Math" panose="02040503050406030204" pitchFamily="18" charset="0"/>
                      </a:rPr>
                      <m:t>𝑥</m:t>
                    </m:r>
                    <m:r>
                      <a:rPr lang="en-US" altLang="ko-KR" sz="2300" b="0" i="1" smtClean="0">
                        <a:latin typeface="Cambria Math" panose="02040503050406030204" pitchFamily="18" charset="0"/>
                      </a:rPr>
                      <m:t>=(</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ea typeface="Cambria Math" panose="02040503050406030204" pitchFamily="18" charset="0"/>
                          </a:rPr>
                        </m:ctrlPr>
                      </m:sSubPr>
                      <m:e>
                        <m:r>
                          <a:rPr lang="en-US" altLang="ko-KR" sz="2300" b="0" i="1" smtClean="0">
                            <a:latin typeface="Cambria Math" panose="02040503050406030204" pitchFamily="18" charset="0"/>
                            <a:ea typeface="Cambria Math" panose="02040503050406030204" pitchFamily="18" charset="0"/>
                          </a:rPr>
                          <m:t>𝑥</m:t>
                        </m:r>
                      </m:e>
                      <m:sub>
                        <m:r>
                          <a:rPr lang="en-US" altLang="ko-KR" sz="2300" b="0" i="1" smtClean="0">
                            <a:latin typeface="Cambria Math" panose="02040503050406030204" pitchFamily="18" charset="0"/>
                            <a:ea typeface="Cambria Math" panose="02040503050406030204" pitchFamily="18" charset="0"/>
                          </a:rPr>
                          <m:t>2</m:t>
                        </m:r>
                      </m:sub>
                    </m:sSub>
                    <m:r>
                      <a:rPr lang="en-US" altLang="ko-KR" sz="2300" b="0" i="1" smtClean="0">
                        <a:latin typeface="Cambria Math" panose="02040503050406030204" pitchFamily="18" charset="0"/>
                      </a:rPr>
                      <m:t>)</m:t>
                    </m:r>
                  </m:oMath>
                </a14:m>
                <a:r>
                  <a:rPr lang="en-US" altLang="ko-KR" sz="2300" dirty="0"/>
                  <a:t>, </a:t>
                </a:r>
                <a:endParaRPr lang="ko-KR" altLang="en-US" sz="2300" dirty="0"/>
              </a:p>
            </p:txBody>
          </p:sp>
        </mc:Choice>
        <mc:Fallback>
          <p:sp>
            <p:nvSpPr>
              <p:cNvPr id="8" name="TextBox 7">
                <a:extLst>
                  <a:ext uri="{FF2B5EF4-FFF2-40B4-BE49-F238E27FC236}">
                    <a16:creationId xmlns:a16="http://schemas.microsoft.com/office/drawing/2014/main" id="{6490717D-AC71-4E6E-8D59-1B294E4BF550}"/>
                  </a:ext>
                </a:extLst>
              </p:cNvPr>
              <p:cNvSpPr txBox="1">
                <a:spLocks noRot="1" noChangeAspect="1" noMove="1" noResize="1" noEditPoints="1" noAdjustHandles="1" noChangeArrowheads="1" noChangeShapeType="1" noTextEdit="1"/>
              </p:cNvSpPr>
              <p:nvPr/>
            </p:nvSpPr>
            <p:spPr>
              <a:xfrm>
                <a:off x="6819903" y="5522828"/>
                <a:ext cx="2918941" cy="353943"/>
              </a:xfrm>
              <a:prstGeom prst="rect">
                <a:avLst/>
              </a:prstGeom>
              <a:blipFill>
                <a:blip r:embed="rId6"/>
                <a:stretch>
                  <a:fillRect l="-3549" t="-25862" r="-5010" b="-50000"/>
                </a:stretch>
              </a:blipFill>
            </p:spPr>
            <p:txBody>
              <a:bodyPr/>
              <a:lstStyle/>
              <a:p>
                <a:r>
                  <a:rPr lang="ko-KR" altLang="en-US">
                    <a:noFill/>
                  </a:rPr>
                  <a:t> </a:t>
                </a:r>
              </a:p>
            </p:txBody>
          </p:sp>
        </mc:Fallback>
      </mc:AlternateContent>
      <p:sp>
        <p:nvSpPr>
          <p:cNvPr id="9" name="타원 8">
            <a:extLst>
              <a:ext uri="{FF2B5EF4-FFF2-40B4-BE49-F238E27FC236}">
                <a16:creationId xmlns:a16="http://schemas.microsoft.com/office/drawing/2014/main" id="{4370EEEF-5692-4C85-A0AB-FBDF391F4C1B}"/>
              </a:ext>
            </a:extLst>
          </p:cNvPr>
          <p:cNvSpPr/>
          <p:nvPr/>
        </p:nvSpPr>
        <p:spPr>
          <a:xfrm>
            <a:off x="3698240" y="1717040"/>
            <a:ext cx="843280" cy="873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DD940525-CB24-4589-B165-5B171D10D661}"/>
              </a:ext>
            </a:extLst>
          </p:cNvPr>
          <p:cNvSpPr/>
          <p:nvPr/>
        </p:nvSpPr>
        <p:spPr>
          <a:xfrm>
            <a:off x="3738880" y="3680880"/>
            <a:ext cx="843280" cy="873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8F8F3EF-3DD7-4A7E-95CD-39F623DE632F}"/>
                  </a:ext>
                </a:extLst>
              </p:cNvPr>
              <p:cNvSpPr txBox="1"/>
              <p:nvPr/>
            </p:nvSpPr>
            <p:spPr>
              <a:xfrm>
                <a:off x="6819903" y="2236857"/>
                <a:ext cx="3394519" cy="7078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sz="2300" b="0" i="1" smtClean="0">
                          <a:latin typeface="Cambria Math" panose="02040503050406030204" pitchFamily="18" charset="0"/>
                        </a:rPr>
                        <m:t>𝑟𝑒𝑝𝑙𝑖𝑐𝑎𝑡𝑜𝑟</m:t>
                      </m:r>
                      <m:r>
                        <a:rPr lang="en-US" altLang="ko-KR" sz="2300" b="0" i="1" smtClean="0">
                          <a:latin typeface="Cambria Math" panose="02040503050406030204" pitchFamily="18" charset="0"/>
                        </a:rPr>
                        <m:t> </m:t>
                      </m:r>
                      <m:r>
                        <a:rPr lang="en-US" altLang="ko-KR" sz="2300" b="0" i="1" smtClean="0">
                          <a:latin typeface="Cambria Math" panose="02040503050406030204" pitchFamily="18" charset="0"/>
                        </a:rPr>
                        <m:t>𝑑𝑦𝑛𝑎𝑚𝑖𝑐𝑠</m:t>
                      </m:r>
                      <m:r>
                        <a:rPr lang="en-US" altLang="ko-KR" sz="2300" b="0" i="1" smtClean="0">
                          <a:latin typeface="Cambria Math" panose="02040503050406030204" pitchFamily="18" charset="0"/>
                        </a:rPr>
                        <m:t> :1</m:t>
                      </m:r>
                    </m:oMath>
                  </m:oMathPara>
                </a14:m>
                <a:endParaRPr lang="en-US" altLang="ko-KR" sz="2300" b="0" dirty="0"/>
              </a:p>
              <a:p>
                <a14:m>
                  <m:oMathPara xmlns:m="http://schemas.openxmlformats.org/officeDocument/2006/math">
                    <m:oMathParaPr>
                      <m:jc m:val="centerGroup"/>
                    </m:oMathParaPr>
                    <m:oMath xmlns:m="http://schemas.openxmlformats.org/officeDocument/2006/math">
                      <m:r>
                        <a:rPr lang="en-US" altLang="ko-KR" sz="2300" b="0" i="1" smtClean="0">
                          <a:latin typeface="Cambria Math" panose="02040503050406030204" pitchFamily="18" charset="0"/>
                        </a:rPr>
                        <m:t>𝑠𝑖𝑛𝑐𝑒</m:t>
                      </m:r>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2</m:t>
                          </m:r>
                        </m:sub>
                      </m:sSub>
                      <m:r>
                        <a:rPr lang="en-US" altLang="ko-KR" sz="2300" b="0" i="1" smtClean="0">
                          <a:latin typeface="Cambria Math" panose="02040503050406030204" pitchFamily="18" charset="0"/>
                        </a:rPr>
                        <m:t>=1−</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oMath>
                  </m:oMathPara>
                </a14:m>
                <a:endParaRPr lang="ko-KR" altLang="en-US" sz="2300" dirty="0"/>
              </a:p>
            </p:txBody>
          </p:sp>
        </mc:Choice>
        <mc:Fallback>
          <p:sp>
            <p:nvSpPr>
              <p:cNvPr id="14" name="TextBox 13">
                <a:extLst>
                  <a:ext uri="{FF2B5EF4-FFF2-40B4-BE49-F238E27FC236}">
                    <a16:creationId xmlns:a16="http://schemas.microsoft.com/office/drawing/2014/main" id="{78F8F3EF-3DD7-4A7E-95CD-39F623DE632F}"/>
                  </a:ext>
                </a:extLst>
              </p:cNvPr>
              <p:cNvSpPr txBox="1">
                <a:spLocks noRot="1" noChangeAspect="1" noMove="1" noResize="1" noEditPoints="1" noAdjustHandles="1" noChangeArrowheads="1" noChangeShapeType="1" noTextEdit="1"/>
              </p:cNvSpPr>
              <p:nvPr/>
            </p:nvSpPr>
            <p:spPr>
              <a:xfrm>
                <a:off x="6819903" y="2236857"/>
                <a:ext cx="3394519" cy="707886"/>
              </a:xfrm>
              <a:prstGeom prst="rect">
                <a:avLst/>
              </a:prstGeom>
              <a:blipFill>
                <a:blip r:embed="rId7"/>
                <a:stretch>
                  <a:fillRect l="-1077" b="-775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F2F4A11-97F2-4050-9941-2842FB55237B}"/>
                  </a:ext>
                </a:extLst>
              </p:cNvPr>
              <p:cNvSpPr txBox="1"/>
              <p:nvPr/>
            </p:nvSpPr>
            <p:spPr>
              <a:xfrm>
                <a:off x="6819903" y="4069676"/>
                <a:ext cx="3394519" cy="7078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sz="2300" b="0" i="1" smtClean="0">
                          <a:latin typeface="Cambria Math" panose="02040503050406030204" pitchFamily="18" charset="0"/>
                        </a:rPr>
                        <m:t>𝑟𝑒𝑝𝑙𝑖𝑐𝑎𝑡𝑜𝑟</m:t>
                      </m:r>
                      <m:r>
                        <a:rPr lang="en-US" altLang="ko-KR" sz="2300" b="0" i="1" smtClean="0">
                          <a:latin typeface="Cambria Math" panose="02040503050406030204" pitchFamily="18" charset="0"/>
                        </a:rPr>
                        <m:t> </m:t>
                      </m:r>
                      <m:r>
                        <a:rPr lang="en-US" altLang="ko-KR" sz="2300" b="0" i="1" smtClean="0">
                          <a:latin typeface="Cambria Math" panose="02040503050406030204" pitchFamily="18" charset="0"/>
                        </a:rPr>
                        <m:t>𝑑𝑦𝑛𝑎𝑚𝑖𝑐𝑠</m:t>
                      </m:r>
                      <m:r>
                        <a:rPr lang="en-US" altLang="ko-KR" sz="2300" b="0" i="1" smtClean="0">
                          <a:latin typeface="Cambria Math" panose="02040503050406030204" pitchFamily="18" charset="0"/>
                        </a:rPr>
                        <m:t> :1</m:t>
                      </m:r>
                    </m:oMath>
                  </m:oMathPara>
                </a14:m>
                <a:endParaRPr lang="en-US" altLang="ko-KR" sz="2300" b="0" dirty="0"/>
              </a:p>
              <a:p>
                <a14:m>
                  <m:oMathPara xmlns:m="http://schemas.openxmlformats.org/officeDocument/2006/math">
                    <m:oMathParaPr>
                      <m:jc m:val="centerGroup"/>
                    </m:oMathParaPr>
                    <m:oMath xmlns:m="http://schemas.openxmlformats.org/officeDocument/2006/math">
                      <m:r>
                        <a:rPr lang="en-US" altLang="ko-KR" sz="2300" b="0" i="1" smtClean="0">
                          <a:latin typeface="Cambria Math" panose="02040503050406030204" pitchFamily="18" charset="0"/>
                        </a:rPr>
                        <m:t>𝑠𝑖𝑛𝑐𝑒</m:t>
                      </m:r>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2</m:t>
                          </m:r>
                        </m:sub>
                      </m:sSub>
                      <m:r>
                        <a:rPr lang="en-US" altLang="ko-KR" sz="2300" b="0" i="1" smtClean="0">
                          <a:latin typeface="Cambria Math" panose="02040503050406030204" pitchFamily="18" charset="0"/>
                        </a:rPr>
                        <m:t>=1−</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oMath>
                  </m:oMathPara>
                </a14:m>
                <a:endParaRPr lang="ko-KR" altLang="en-US" sz="2300" dirty="0"/>
              </a:p>
            </p:txBody>
          </p:sp>
        </mc:Choice>
        <mc:Fallback>
          <p:sp>
            <p:nvSpPr>
              <p:cNvPr id="15" name="TextBox 14">
                <a:extLst>
                  <a:ext uri="{FF2B5EF4-FFF2-40B4-BE49-F238E27FC236}">
                    <a16:creationId xmlns:a16="http://schemas.microsoft.com/office/drawing/2014/main" id="{FF2F4A11-97F2-4050-9941-2842FB55237B}"/>
                  </a:ext>
                </a:extLst>
              </p:cNvPr>
              <p:cNvSpPr txBox="1">
                <a:spLocks noRot="1" noChangeAspect="1" noMove="1" noResize="1" noEditPoints="1" noAdjustHandles="1" noChangeArrowheads="1" noChangeShapeType="1" noTextEdit="1"/>
              </p:cNvSpPr>
              <p:nvPr/>
            </p:nvSpPr>
            <p:spPr>
              <a:xfrm>
                <a:off x="6819903" y="4069676"/>
                <a:ext cx="3394519" cy="707886"/>
              </a:xfrm>
              <a:prstGeom prst="rect">
                <a:avLst/>
              </a:prstGeom>
              <a:blipFill>
                <a:blip r:embed="rId8"/>
                <a:stretch>
                  <a:fillRect l="-1077" b="-775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C701E4B-05BA-431D-A6B1-6FA37E7C5A82}"/>
                  </a:ext>
                </a:extLst>
              </p:cNvPr>
              <p:cNvSpPr txBox="1"/>
              <p:nvPr/>
            </p:nvSpPr>
            <p:spPr>
              <a:xfrm>
                <a:off x="6819902" y="5914151"/>
                <a:ext cx="3394519" cy="7078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sz="2300" b="0" i="1" smtClean="0">
                          <a:latin typeface="Cambria Math" panose="02040503050406030204" pitchFamily="18" charset="0"/>
                        </a:rPr>
                        <m:t>𝑟𝑒𝑝𝑙𝑖𝑐𝑎𝑡𝑜𝑟</m:t>
                      </m:r>
                      <m:r>
                        <a:rPr lang="en-US" altLang="ko-KR" sz="2300" b="0" i="1" smtClean="0">
                          <a:latin typeface="Cambria Math" panose="02040503050406030204" pitchFamily="18" charset="0"/>
                        </a:rPr>
                        <m:t> </m:t>
                      </m:r>
                      <m:r>
                        <a:rPr lang="en-US" altLang="ko-KR" sz="2300" b="0" i="1" smtClean="0">
                          <a:latin typeface="Cambria Math" panose="02040503050406030204" pitchFamily="18" charset="0"/>
                        </a:rPr>
                        <m:t>𝑑𝑦𝑛𝑎𝑚𝑖𝑐𝑠</m:t>
                      </m:r>
                      <m:r>
                        <a:rPr lang="en-US" altLang="ko-KR" sz="2300" b="0" i="1" smtClean="0">
                          <a:latin typeface="Cambria Math" panose="02040503050406030204" pitchFamily="18" charset="0"/>
                        </a:rPr>
                        <m:t> :1</m:t>
                      </m:r>
                    </m:oMath>
                  </m:oMathPara>
                </a14:m>
                <a:endParaRPr lang="en-US" altLang="ko-KR" sz="2300" b="0" dirty="0"/>
              </a:p>
              <a:p>
                <a14:m>
                  <m:oMathPara xmlns:m="http://schemas.openxmlformats.org/officeDocument/2006/math">
                    <m:oMathParaPr>
                      <m:jc m:val="centerGroup"/>
                    </m:oMathParaPr>
                    <m:oMath xmlns:m="http://schemas.openxmlformats.org/officeDocument/2006/math">
                      <m:r>
                        <a:rPr lang="en-US" altLang="ko-KR" sz="2300" b="0" i="1" smtClean="0">
                          <a:latin typeface="Cambria Math" panose="02040503050406030204" pitchFamily="18" charset="0"/>
                        </a:rPr>
                        <m:t>𝑠𝑖𝑛𝑐𝑒</m:t>
                      </m:r>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2</m:t>
                          </m:r>
                        </m:sub>
                      </m:sSub>
                      <m:r>
                        <a:rPr lang="en-US" altLang="ko-KR" sz="2300" b="0" i="1" smtClean="0">
                          <a:latin typeface="Cambria Math" panose="02040503050406030204" pitchFamily="18" charset="0"/>
                        </a:rPr>
                        <m:t>=1−</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oMath>
                  </m:oMathPara>
                </a14:m>
                <a:endParaRPr lang="ko-KR" altLang="en-US" sz="2300" dirty="0"/>
              </a:p>
            </p:txBody>
          </p:sp>
        </mc:Choice>
        <mc:Fallback>
          <p:sp>
            <p:nvSpPr>
              <p:cNvPr id="16" name="TextBox 15">
                <a:extLst>
                  <a:ext uri="{FF2B5EF4-FFF2-40B4-BE49-F238E27FC236}">
                    <a16:creationId xmlns:a16="http://schemas.microsoft.com/office/drawing/2014/main" id="{EC701E4B-05BA-431D-A6B1-6FA37E7C5A82}"/>
                  </a:ext>
                </a:extLst>
              </p:cNvPr>
              <p:cNvSpPr txBox="1">
                <a:spLocks noRot="1" noChangeAspect="1" noMove="1" noResize="1" noEditPoints="1" noAdjustHandles="1" noChangeArrowheads="1" noChangeShapeType="1" noTextEdit="1"/>
              </p:cNvSpPr>
              <p:nvPr/>
            </p:nvSpPr>
            <p:spPr>
              <a:xfrm>
                <a:off x="6819902" y="5914151"/>
                <a:ext cx="3394519" cy="707886"/>
              </a:xfrm>
              <a:prstGeom prst="rect">
                <a:avLst/>
              </a:prstGeom>
              <a:blipFill>
                <a:blip r:embed="rId9"/>
                <a:stretch>
                  <a:fillRect l="-1077" b="-8621"/>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2257EA11-3084-4B35-B702-3837B380792E}"/>
              </a:ext>
            </a:extLst>
          </p:cNvPr>
          <p:cNvSpPr txBox="1"/>
          <p:nvPr/>
        </p:nvSpPr>
        <p:spPr>
          <a:xfrm>
            <a:off x="6643052" y="1353959"/>
            <a:ext cx="3748218" cy="430887"/>
          </a:xfrm>
          <a:prstGeom prst="rect">
            <a:avLst/>
          </a:prstGeom>
          <a:noFill/>
        </p:spPr>
        <p:txBody>
          <a:bodyPr wrap="square" rtlCol="0">
            <a:spAutoFit/>
          </a:bodyPr>
          <a:lstStyle/>
          <a:p>
            <a:pPr algn="ctr"/>
            <a:r>
              <a:rPr lang="en-US" altLang="ko-KR" sz="2200" b="1" dirty="0"/>
              <a:t>Not asymptotically Stable.</a:t>
            </a:r>
            <a:endParaRPr lang="ko-KR" altLang="en-US" sz="2200" b="1" dirty="0"/>
          </a:p>
        </p:txBody>
      </p:sp>
      <p:sp>
        <p:nvSpPr>
          <p:cNvPr id="18" name="TextBox 17">
            <a:extLst>
              <a:ext uri="{FF2B5EF4-FFF2-40B4-BE49-F238E27FC236}">
                <a16:creationId xmlns:a16="http://schemas.microsoft.com/office/drawing/2014/main" id="{3DDB2C2B-1698-4324-BB4A-495715DD223D}"/>
              </a:ext>
            </a:extLst>
          </p:cNvPr>
          <p:cNvSpPr txBox="1"/>
          <p:nvPr/>
        </p:nvSpPr>
        <p:spPr>
          <a:xfrm>
            <a:off x="6643052" y="3181310"/>
            <a:ext cx="3748218" cy="430887"/>
          </a:xfrm>
          <a:prstGeom prst="rect">
            <a:avLst/>
          </a:prstGeom>
          <a:noFill/>
        </p:spPr>
        <p:txBody>
          <a:bodyPr wrap="square" rtlCol="0">
            <a:spAutoFit/>
          </a:bodyPr>
          <a:lstStyle/>
          <a:p>
            <a:pPr algn="ctr"/>
            <a:r>
              <a:rPr lang="en-US" altLang="ko-KR" sz="2200" b="1" dirty="0"/>
              <a:t>Asymptotically Stable.</a:t>
            </a:r>
            <a:endParaRPr lang="ko-KR" altLang="en-US" sz="2200" b="1" dirty="0"/>
          </a:p>
        </p:txBody>
      </p:sp>
      <p:sp>
        <p:nvSpPr>
          <p:cNvPr id="19" name="TextBox 18">
            <a:extLst>
              <a:ext uri="{FF2B5EF4-FFF2-40B4-BE49-F238E27FC236}">
                <a16:creationId xmlns:a16="http://schemas.microsoft.com/office/drawing/2014/main" id="{740129FA-AE03-46CC-BE83-973F1E0EB8D5}"/>
              </a:ext>
            </a:extLst>
          </p:cNvPr>
          <p:cNvSpPr txBox="1"/>
          <p:nvPr/>
        </p:nvSpPr>
        <p:spPr>
          <a:xfrm>
            <a:off x="6643052" y="5008661"/>
            <a:ext cx="3748218" cy="430887"/>
          </a:xfrm>
          <a:prstGeom prst="rect">
            <a:avLst/>
          </a:prstGeom>
          <a:noFill/>
        </p:spPr>
        <p:txBody>
          <a:bodyPr wrap="square" rtlCol="0">
            <a:spAutoFit/>
          </a:bodyPr>
          <a:lstStyle/>
          <a:p>
            <a:pPr algn="ctr"/>
            <a:r>
              <a:rPr lang="en-US" altLang="ko-KR" sz="2200" b="1" dirty="0"/>
              <a:t>Globally Stable.</a:t>
            </a:r>
            <a:endParaRPr lang="ko-KR" altLang="en-US" sz="2200" b="1" dirty="0"/>
          </a:p>
        </p:txBody>
      </p:sp>
    </p:spTree>
    <p:extLst>
      <p:ext uri="{BB962C8B-B14F-4D97-AF65-F5344CB8AC3E}">
        <p14:creationId xmlns:p14="http://schemas.microsoft.com/office/powerpoint/2010/main" val="70105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6FF7BB06-1610-405F-99E3-0BAD844EED48}"/>
              </a:ext>
            </a:extLst>
          </p:cNvPr>
          <p:cNvPicPr>
            <a:picLocks noGrp="1" noChangeAspect="1"/>
          </p:cNvPicPr>
          <p:nvPr>
            <p:ph idx="1"/>
          </p:nvPr>
        </p:nvPicPr>
        <p:blipFill>
          <a:blip r:embed="rId2"/>
          <a:stretch>
            <a:fillRect/>
          </a:stretch>
        </p:blipFill>
        <p:spPr>
          <a:xfrm>
            <a:off x="1109797" y="962024"/>
            <a:ext cx="4666985" cy="4697095"/>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752032-2039-42F3-B614-E496D0A9416F}"/>
                  </a:ext>
                </a:extLst>
              </p:cNvPr>
              <p:cNvSpPr txBox="1"/>
              <p:nvPr/>
            </p:nvSpPr>
            <p:spPr>
              <a:xfrm>
                <a:off x="7785102" y="695864"/>
                <a:ext cx="3544945" cy="353943"/>
              </a:xfrm>
              <a:prstGeom prst="rect">
                <a:avLst/>
              </a:prstGeom>
              <a:noFill/>
            </p:spPr>
            <p:txBody>
              <a:bodyPr wrap="none" lIns="0" tIns="0" rIns="0" bIns="0" rtlCol="0">
                <a:spAutoFit/>
              </a:bodyPr>
              <a:lstStyle/>
              <a:p>
                <a14:m>
                  <m:oMath xmlns:m="http://schemas.openxmlformats.org/officeDocument/2006/math">
                    <m:r>
                      <a:rPr lang="en-US" altLang="ko-KR" sz="2300" b="0" i="1" smtClean="0">
                        <a:latin typeface="Cambria Math" panose="02040503050406030204" pitchFamily="18" charset="0"/>
                      </a:rPr>
                      <m:t>𝑆</m:t>
                    </m:r>
                    <m:r>
                      <a:rPr lang="en-US" altLang="ko-KR" sz="2300" b="0" i="1" smtClean="0">
                        <a:latin typeface="Cambria Math" panose="02040503050406030204" pitchFamily="18" charset="0"/>
                      </a:rPr>
                      <m:t>=</m:t>
                    </m:r>
                    <m:d>
                      <m:dPr>
                        <m:begChr m:val="{"/>
                        <m:endChr m:val="}"/>
                        <m:ctrlPr>
                          <a:rPr lang="en-US" altLang="ko-KR" sz="2300" b="0" i="1" smtClean="0">
                            <a:latin typeface="Cambria Math" panose="02040503050406030204" pitchFamily="18" charset="0"/>
                          </a:rPr>
                        </m:ctrlPr>
                      </m:dPr>
                      <m:e>
                        <m:r>
                          <a:rPr lang="en-US" altLang="ko-KR" sz="2300" b="0" i="1" smtClean="0">
                            <a:latin typeface="Cambria Math" panose="02040503050406030204" pitchFamily="18" charset="0"/>
                          </a:rPr>
                          <m:t>1,2,3</m:t>
                        </m:r>
                      </m:e>
                    </m:d>
                    <m:r>
                      <a:rPr lang="en-US" altLang="ko-KR" sz="2300" b="0" i="1" smtClean="0">
                        <a:latin typeface="Cambria Math" panose="02040503050406030204" pitchFamily="18" charset="0"/>
                        <a:ea typeface="Cambria Math" panose="02040503050406030204" pitchFamily="18" charset="0"/>
                      </a:rPr>
                      <m:t>, </m:t>
                    </m:r>
                    <m:r>
                      <a:rPr lang="en-US" altLang="ko-KR" sz="2300" b="0" i="1" smtClean="0">
                        <a:latin typeface="Cambria Math" panose="02040503050406030204" pitchFamily="18" charset="0"/>
                      </a:rPr>
                      <m:t>𝑥</m:t>
                    </m:r>
                    <m:r>
                      <a:rPr lang="en-US" altLang="ko-KR" sz="2300" b="0" i="1" smtClean="0">
                        <a:latin typeface="Cambria Math" panose="02040503050406030204" pitchFamily="18" charset="0"/>
                      </a:rPr>
                      <m:t>=(</m:t>
                    </m:r>
                    <m:sSub>
                      <m:sSubPr>
                        <m:ctrlPr>
                          <a:rPr lang="en-US" altLang="ko-KR" sz="2300" b="0" i="1" smtClean="0">
                            <a:latin typeface="Cambria Math" panose="02040503050406030204" pitchFamily="18" charset="0"/>
                          </a:rPr>
                        </m:ctrlPr>
                      </m:sSubPr>
                      <m:e>
                        <m:r>
                          <a:rPr lang="en-US" altLang="ko-KR" sz="2300" b="0" i="1" smtClean="0">
                            <a:latin typeface="Cambria Math" panose="02040503050406030204" pitchFamily="18" charset="0"/>
                          </a:rPr>
                          <m:t>𝑥</m:t>
                        </m:r>
                      </m:e>
                      <m:sub>
                        <m:r>
                          <a:rPr lang="en-US" altLang="ko-KR" sz="2300" b="0" i="1" smtClean="0">
                            <a:latin typeface="Cambria Math" panose="02040503050406030204" pitchFamily="18" charset="0"/>
                          </a:rPr>
                          <m:t>1</m:t>
                        </m:r>
                      </m:sub>
                    </m:sSub>
                    <m:r>
                      <a:rPr lang="en-US" altLang="ko-KR" sz="2300" b="0" i="1" smtClean="0">
                        <a:latin typeface="Cambria Math" panose="02040503050406030204" pitchFamily="18" charset="0"/>
                      </a:rPr>
                      <m:t>, </m:t>
                    </m:r>
                    <m:sSub>
                      <m:sSubPr>
                        <m:ctrlPr>
                          <a:rPr lang="en-US" altLang="ko-KR" sz="2300" b="0" i="1" smtClean="0">
                            <a:latin typeface="Cambria Math" panose="02040503050406030204" pitchFamily="18" charset="0"/>
                            <a:ea typeface="Cambria Math" panose="02040503050406030204" pitchFamily="18" charset="0"/>
                          </a:rPr>
                        </m:ctrlPr>
                      </m:sSubPr>
                      <m:e>
                        <m:r>
                          <a:rPr lang="en-US" altLang="ko-KR" sz="2300" b="0" i="1" smtClean="0">
                            <a:latin typeface="Cambria Math" panose="02040503050406030204" pitchFamily="18" charset="0"/>
                            <a:ea typeface="Cambria Math" panose="02040503050406030204" pitchFamily="18" charset="0"/>
                          </a:rPr>
                          <m:t>𝑥</m:t>
                        </m:r>
                      </m:e>
                      <m:sub>
                        <m:r>
                          <a:rPr lang="en-US" altLang="ko-KR" sz="2300" b="0" i="1" smtClean="0">
                            <a:latin typeface="Cambria Math" panose="02040503050406030204" pitchFamily="18" charset="0"/>
                            <a:ea typeface="Cambria Math" panose="02040503050406030204" pitchFamily="18" charset="0"/>
                          </a:rPr>
                          <m:t>2</m:t>
                        </m:r>
                      </m:sub>
                    </m:sSub>
                    <m:r>
                      <a:rPr lang="en-US" altLang="ko-KR" sz="2300" b="0" i="1" smtClean="0">
                        <a:latin typeface="Cambria Math" panose="02040503050406030204" pitchFamily="18" charset="0"/>
                        <a:ea typeface="Cambria Math" panose="02040503050406030204" pitchFamily="18" charset="0"/>
                      </a:rPr>
                      <m:t>,</m:t>
                    </m:r>
                    <m:sSub>
                      <m:sSubPr>
                        <m:ctrlPr>
                          <a:rPr lang="en-US" altLang="ko-KR" sz="2300" b="0" i="1" smtClean="0">
                            <a:latin typeface="Cambria Math" panose="02040503050406030204" pitchFamily="18" charset="0"/>
                            <a:ea typeface="Cambria Math" panose="02040503050406030204" pitchFamily="18" charset="0"/>
                          </a:rPr>
                        </m:ctrlPr>
                      </m:sSubPr>
                      <m:e>
                        <m:r>
                          <a:rPr lang="en-US" altLang="ko-KR" sz="2300" b="0" i="1" smtClean="0">
                            <a:latin typeface="Cambria Math" panose="02040503050406030204" pitchFamily="18" charset="0"/>
                            <a:ea typeface="Cambria Math" panose="02040503050406030204" pitchFamily="18" charset="0"/>
                          </a:rPr>
                          <m:t>𝑥</m:t>
                        </m:r>
                      </m:e>
                      <m:sub>
                        <m:r>
                          <a:rPr lang="en-US" altLang="ko-KR" sz="2300" b="0" i="1" smtClean="0">
                            <a:latin typeface="Cambria Math" panose="02040503050406030204" pitchFamily="18" charset="0"/>
                            <a:ea typeface="Cambria Math" panose="02040503050406030204" pitchFamily="18" charset="0"/>
                          </a:rPr>
                          <m:t>3</m:t>
                        </m:r>
                      </m:sub>
                    </m:sSub>
                    <m:r>
                      <a:rPr lang="en-US" altLang="ko-KR" sz="2300" b="0" i="1" smtClean="0">
                        <a:latin typeface="Cambria Math" panose="02040503050406030204" pitchFamily="18" charset="0"/>
                      </a:rPr>
                      <m:t>)</m:t>
                    </m:r>
                  </m:oMath>
                </a14:m>
                <a:r>
                  <a:rPr lang="en-US" altLang="ko-KR" sz="2300" dirty="0"/>
                  <a:t>, </a:t>
                </a:r>
                <a:endParaRPr lang="ko-KR" altLang="en-US" sz="2300" dirty="0"/>
              </a:p>
            </p:txBody>
          </p:sp>
        </mc:Choice>
        <mc:Fallback>
          <p:sp>
            <p:nvSpPr>
              <p:cNvPr id="5" name="TextBox 4">
                <a:extLst>
                  <a:ext uri="{FF2B5EF4-FFF2-40B4-BE49-F238E27FC236}">
                    <a16:creationId xmlns:a16="http://schemas.microsoft.com/office/drawing/2014/main" id="{D0752032-2039-42F3-B614-E496D0A9416F}"/>
                  </a:ext>
                </a:extLst>
              </p:cNvPr>
              <p:cNvSpPr txBox="1">
                <a:spLocks noRot="1" noChangeAspect="1" noMove="1" noResize="1" noEditPoints="1" noAdjustHandles="1" noChangeArrowheads="1" noChangeShapeType="1" noTextEdit="1"/>
              </p:cNvSpPr>
              <p:nvPr/>
            </p:nvSpPr>
            <p:spPr>
              <a:xfrm>
                <a:off x="7785102" y="695864"/>
                <a:ext cx="3544945" cy="353943"/>
              </a:xfrm>
              <a:prstGeom prst="rect">
                <a:avLst/>
              </a:prstGeom>
              <a:blipFill>
                <a:blip r:embed="rId3"/>
                <a:stretch>
                  <a:fillRect l="-2749" t="-25862" r="-4124" b="-51724"/>
                </a:stretch>
              </a:blipFill>
            </p:spPr>
            <p:txBody>
              <a:bodyPr/>
              <a:lstStyle/>
              <a:p>
                <a:r>
                  <a:rPr lang="ko-KR" altLang="en-US">
                    <a:noFill/>
                  </a:rPr>
                  <a:t> </a:t>
                </a:r>
              </a:p>
            </p:txBody>
          </p:sp>
        </mc:Fallback>
      </mc:AlternateContent>
      <p:sp>
        <p:nvSpPr>
          <p:cNvPr id="6" name="타원 5">
            <a:extLst>
              <a:ext uri="{FF2B5EF4-FFF2-40B4-BE49-F238E27FC236}">
                <a16:creationId xmlns:a16="http://schemas.microsoft.com/office/drawing/2014/main" id="{D91AAC9C-8308-4ADB-9614-4EB2058481FF}"/>
              </a:ext>
            </a:extLst>
          </p:cNvPr>
          <p:cNvSpPr/>
          <p:nvPr/>
        </p:nvSpPr>
        <p:spPr>
          <a:xfrm>
            <a:off x="3196433" y="3513771"/>
            <a:ext cx="493711" cy="5197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95B8274-D5F2-4D79-8AE7-D62A13C8D609}"/>
                  </a:ext>
                </a:extLst>
              </p:cNvPr>
              <p:cNvSpPr txBox="1"/>
              <p:nvPr/>
            </p:nvSpPr>
            <p:spPr>
              <a:xfrm>
                <a:off x="487202" y="2239519"/>
                <a:ext cx="2102499" cy="292388"/>
              </a:xfrm>
              <a:prstGeom prst="rect">
                <a:avLst/>
              </a:prstGeom>
              <a:noFill/>
            </p:spPr>
            <p:txBody>
              <a:bodyPr wrap="none" lIns="0" tIns="0" rIns="0" bIns="0" rtlCol="0">
                <a:spAutoFit/>
              </a:bodyPr>
              <a:lstStyle/>
              <a:p>
                <a14:m>
                  <m:oMath xmlns:m="http://schemas.openxmlformats.org/officeDocument/2006/math">
                    <m:d>
                      <m:dPr>
                        <m:ctrlPr>
                          <a:rPr lang="en-US" altLang="ko-KR" sz="1900" b="0" i="1" smtClean="0">
                            <a:latin typeface="Cambria Math" panose="02040503050406030204" pitchFamily="18" charset="0"/>
                          </a:rPr>
                        </m:ctrlPr>
                      </m:dPr>
                      <m:e>
                        <m:sSub>
                          <m:sSubPr>
                            <m:ctrlPr>
                              <a:rPr lang="en-US" altLang="ko-KR" sz="1900" b="0" i="1" smtClean="0">
                                <a:latin typeface="Cambria Math" panose="02040503050406030204" pitchFamily="18" charset="0"/>
                              </a:rPr>
                            </m:ctrlPr>
                          </m:sSubPr>
                          <m:e>
                            <m:r>
                              <a:rPr lang="en-US" altLang="ko-KR" sz="1900" b="0" i="1" smtClean="0">
                                <a:latin typeface="Cambria Math" panose="02040503050406030204" pitchFamily="18" charset="0"/>
                              </a:rPr>
                              <m:t>𝑥</m:t>
                            </m:r>
                          </m:e>
                          <m:sub>
                            <m:r>
                              <a:rPr lang="en-US" altLang="ko-KR" sz="1900" b="0" i="1" smtClean="0">
                                <a:latin typeface="Cambria Math" panose="02040503050406030204" pitchFamily="18" charset="0"/>
                              </a:rPr>
                              <m:t>𝑅</m:t>
                            </m:r>
                          </m:sub>
                        </m:sSub>
                        <m:r>
                          <a:rPr lang="en-US" altLang="ko-KR" sz="1900" b="0" i="1" smtClean="0">
                            <a:latin typeface="Cambria Math" panose="02040503050406030204" pitchFamily="18" charset="0"/>
                          </a:rPr>
                          <m:t>, </m:t>
                        </m:r>
                        <m:sSub>
                          <m:sSubPr>
                            <m:ctrlPr>
                              <a:rPr lang="en-US" altLang="ko-KR" sz="1900" b="0" i="1" smtClean="0">
                                <a:latin typeface="Cambria Math" panose="02040503050406030204" pitchFamily="18" charset="0"/>
                                <a:ea typeface="Cambria Math" panose="02040503050406030204" pitchFamily="18" charset="0"/>
                              </a:rPr>
                            </m:ctrlPr>
                          </m:sSubPr>
                          <m:e>
                            <m:r>
                              <a:rPr lang="en-US" altLang="ko-KR" sz="1900" b="0" i="1" smtClean="0">
                                <a:latin typeface="Cambria Math" panose="02040503050406030204" pitchFamily="18" charset="0"/>
                                <a:ea typeface="Cambria Math" panose="02040503050406030204" pitchFamily="18" charset="0"/>
                              </a:rPr>
                              <m:t>𝑥</m:t>
                            </m:r>
                          </m:e>
                          <m:sub>
                            <m:r>
                              <a:rPr lang="en-US" altLang="ko-KR" sz="1900" b="0" i="1" smtClean="0">
                                <a:latin typeface="Cambria Math" panose="02040503050406030204" pitchFamily="18" charset="0"/>
                                <a:ea typeface="Cambria Math" panose="02040503050406030204" pitchFamily="18" charset="0"/>
                              </a:rPr>
                              <m:t>𝑃</m:t>
                            </m:r>
                          </m:sub>
                        </m:sSub>
                      </m:e>
                    </m:d>
                    <m:r>
                      <a:rPr lang="en-US" altLang="ko-KR" sz="1900" b="0" i="1" smtClean="0">
                        <a:latin typeface="Cambria Math" panose="02040503050406030204" pitchFamily="18" charset="0"/>
                      </a:rPr>
                      <m:t>=(</m:t>
                    </m:r>
                    <m:r>
                      <a:rPr lang="en-US" altLang="ko-KR" sz="1900" b="0" i="0" smtClean="0">
                        <a:latin typeface="Cambria Math" panose="02040503050406030204" pitchFamily="18" charset="0"/>
                      </a:rPr>
                      <m:t>0.5,0.5)</m:t>
                    </m:r>
                  </m:oMath>
                </a14:m>
                <a:r>
                  <a:rPr lang="en-US" altLang="ko-KR" sz="1900" dirty="0"/>
                  <a:t> </a:t>
                </a:r>
                <a:endParaRPr lang="ko-KR" altLang="en-US" sz="1900" dirty="0"/>
              </a:p>
            </p:txBody>
          </p:sp>
        </mc:Choice>
        <mc:Fallback>
          <p:sp>
            <p:nvSpPr>
              <p:cNvPr id="7" name="TextBox 6">
                <a:extLst>
                  <a:ext uri="{FF2B5EF4-FFF2-40B4-BE49-F238E27FC236}">
                    <a16:creationId xmlns:a16="http://schemas.microsoft.com/office/drawing/2014/main" id="{C95B8274-D5F2-4D79-8AE7-D62A13C8D609}"/>
                  </a:ext>
                </a:extLst>
              </p:cNvPr>
              <p:cNvSpPr txBox="1">
                <a:spLocks noRot="1" noChangeAspect="1" noMove="1" noResize="1" noEditPoints="1" noAdjustHandles="1" noChangeArrowheads="1" noChangeShapeType="1" noTextEdit="1"/>
              </p:cNvSpPr>
              <p:nvPr/>
            </p:nvSpPr>
            <p:spPr>
              <a:xfrm>
                <a:off x="487202" y="2239519"/>
                <a:ext cx="2102499" cy="292388"/>
              </a:xfrm>
              <a:prstGeom prst="rect">
                <a:avLst/>
              </a:prstGeom>
              <a:blipFill>
                <a:blip r:embed="rId4"/>
                <a:stretch>
                  <a:fillRect r="-870" b="-3958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67974F1-20B6-4844-8967-359486862896}"/>
                  </a:ext>
                </a:extLst>
              </p:cNvPr>
              <p:cNvSpPr txBox="1"/>
              <p:nvPr/>
            </p:nvSpPr>
            <p:spPr>
              <a:xfrm>
                <a:off x="4429282" y="2239519"/>
                <a:ext cx="2145972" cy="292388"/>
              </a:xfrm>
              <a:prstGeom prst="rect">
                <a:avLst/>
              </a:prstGeom>
              <a:noFill/>
            </p:spPr>
            <p:txBody>
              <a:bodyPr wrap="none" lIns="0" tIns="0" rIns="0" bIns="0" rtlCol="0">
                <a:spAutoFit/>
              </a:bodyPr>
              <a:lstStyle/>
              <a:p>
                <a14:m>
                  <m:oMath xmlns:m="http://schemas.openxmlformats.org/officeDocument/2006/math">
                    <m:d>
                      <m:dPr>
                        <m:ctrlPr>
                          <a:rPr lang="en-US" altLang="ko-KR" sz="1900" b="0" i="1" smtClean="0">
                            <a:latin typeface="Cambria Math" panose="02040503050406030204" pitchFamily="18" charset="0"/>
                          </a:rPr>
                        </m:ctrlPr>
                      </m:dPr>
                      <m:e>
                        <m:sSub>
                          <m:sSubPr>
                            <m:ctrlPr>
                              <a:rPr lang="en-US" altLang="ko-KR" sz="1900" b="0" i="1" smtClean="0">
                                <a:latin typeface="Cambria Math" panose="02040503050406030204" pitchFamily="18" charset="0"/>
                              </a:rPr>
                            </m:ctrlPr>
                          </m:sSubPr>
                          <m:e>
                            <m:r>
                              <a:rPr lang="en-US" altLang="ko-KR" sz="1900" b="0" i="1" smtClean="0">
                                <a:latin typeface="Cambria Math" panose="02040503050406030204" pitchFamily="18" charset="0"/>
                              </a:rPr>
                              <m:t>𝑥</m:t>
                            </m:r>
                          </m:e>
                          <m:sub>
                            <m:r>
                              <a:rPr lang="en-US" altLang="ko-KR" sz="1900" b="0" i="1" smtClean="0">
                                <a:latin typeface="Cambria Math" panose="02040503050406030204" pitchFamily="18" charset="0"/>
                              </a:rPr>
                              <m:t>𝑆</m:t>
                            </m:r>
                          </m:sub>
                        </m:sSub>
                        <m:r>
                          <a:rPr lang="en-US" altLang="ko-KR" sz="1900" b="0" i="1" smtClean="0">
                            <a:latin typeface="Cambria Math" panose="02040503050406030204" pitchFamily="18" charset="0"/>
                          </a:rPr>
                          <m:t>, </m:t>
                        </m:r>
                        <m:sSub>
                          <m:sSubPr>
                            <m:ctrlPr>
                              <a:rPr lang="en-US" altLang="ko-KR" sz="1900" b="0" i="1" smtClean="0">
                                <a:latin typeface="Cambria Math" panose="02040503050406030204" pitchFamily="18" charset="0"/>
                                <a:ea typeface="Cambria Math" panose="02040503050406030204" pitchFamily="18" charset="0"/>
                              </a:rPr>
                            </m:ctrlPr>
                          </m:sSubPr>
                          <m:e>
                            <m:r>
                              <a:rPr lang="en-US" altLang="ko-KR" sz="1900" b="0" i="1" smtClean="0">
                                <a:latin typeface="Cambria Math" panose="02040503050406030204" pitchFamily="18" charset="0"/>
                                <a:ea typeface="Cambria Math" panose="02040503050406030204" pitchFamily="18" charset="0"/>
                              </a:rPr>
                              <m:t>𝑥</m:t>
                            </m:r>
                          </m:e>
                          <m:sub>
                            <m:r>
                              <a:rPr lang="en-US" altLang="ko-KR" sz="1900" b="0" i="1" smtClean="0">
                                <a:latin typeface="Cambria Math" panose="02040503050406030204" pitchFamily="18" charset="0"/>
                                <a:ea typeface="Cambria Math" panose="02040503050406030204" pitchFamily="18" charset="0"/>
                              </a:rPr>
                              <m:t>𝑃</m:t>
                            </m:r>
                          </m:sub>
                        </m:sSub>
                      </m:e>
                    </m:d>
                    <m:r>
                      <a:rPr lang="en-US" altLang="ko-KR" sz="1900" b="0" i="1" smtClean="0">
                        <a:latin typeface="Cambria Math" panose="02040503050406030204" pitchFamily="18" charset="0"/>
                      </a:rPr>
                      <m:t>=(</m:t>
                    </m:r>
                    <m:r>
                      <a:rPr lang="en-US" altLang="ko-KR" sz="1900" b="0" i="0" smtClean="0">
                        <a:latin typeface="Cambria Math" panose="02040503050406030204" pitchFamily="18" charset="0"/>
                      </a:rPr>
                      <m:t>0.5,0.5)</m:t>
                    </m:r>
                  </m:oMath>
                </a14:m>
                <a:r>
                  <a:rPr lang="en-US" altLang="ko-KR" sz="1900" dirty="0"/>
                  <a:t> </a:t>
                </a:r>
                <a:endParaRPr lang="ko-KR" altLang="en-US" sz="1900" dirty="0"/>
              </a:p>
            </p:txBody>
          </p:sp>
        </mc:Choice>
        <mc:Fallback>
          <p:sp>
            <p:nvSpPr>
              <p:cNvPr id="8" name="TextBox 7">
                <a:extLst>
                  <a:ext uri="{FF2B5EF4-FFF2-40B4-BE49-F238E27FC236}">
                    <a16:creationId xmlns:a16="http://schemas.microsoft.com/office/drawing/2014/main" id="{B67974F1-20B6-4844-8967-359486862896}"/>
                  </a:ext>
                </a:extLst>
              </p:cNvPr>
              <p:cNvSpPr txBox="1">
                <a:spLocks noRot="1" noChangeAspect="1" noMove="1" noResize="1" noEditPoints="1" noAdjustHandles="1" noChangeArrowheads="1" noChangeShapeType="1" noTextEdit="1"/>
              </p:cNvSpPr>
              <p:nvPr/>
            </p:nvSpPr>
            <p:spPr>
              <a:xfrm>
                <a:off x="4429282" y="2239519"/>
                <a:ext cx="2145972" cy="292388"/>
              </a:xfrm>
              <a:prstGeom prst="rect">
                <a:avLst/>
              </a:prstGeom>
              <a:blipFill>
                <a:blip r:embed="rId5"/>
                <a:stretch>
                  <a:fillRect b="-3958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FAB4F9C-BD3B-45EA-BF03-8A43EBC3921A}"/>
                  </a:ext>
                </a:extLst>
              </p:cNvPr>
              <p:cNvSpPr txBox="1"/>
              <p:nvPr/>
            </p:nvSpPr>
            <p:spPr>
              <a:xfrm>
                <a:off x="2468402" y="5366731"/>
                <a:ext cx="2145972" cy="292388"/>
              </a:xfrm>
              <a:prstGeom prst="rect">
                <a:avLst/>
              </a:prstGeom>
              <a:noFill/>
            </p:spPr>
            <p:txBody>
              <a:bodyPr wrap="none" lIns="0" tIns="0" rIns="0" bIns="0" rtlCol="0">
                <a:spAutoFit/>
              </a:bodyPr>
              <a:lstStyle/>
              <a:p>
                <a14:m>
                  <m:oMath xmlns:m="http://schemas.openxmlformats.org/officeDocument/2006/math">
                    <m:d>
                      <m:dPr>
                        <m:ctrlPr>
                          <a:rPr lang="en-US" altLang="ko-KR" sz="1900" b="0" i="1" smtClean="0">
                            <a:latin typeface="Cambria Math" panose="02040503050406030204" pitchFamily="18" charset="0"/>
                          </a:rPr>
                        </m:ctrlPr>
                      </m:dPr>
                      <m:e>
                        <m:sSub>
                          <m:sSubPr>
                            <m:ctrlPr>
                              <a:rPr lang="en-US" altLang="ko-KR" sz="1900" b="0" i="1" smtClean="0">
                                <a:latin typeface="Cambria Math" panose="02040503050406030204" pitchFamily="18" charset="0"/>
                              </a:rPr>
                            </m:ctrlPr>
                          </m:sSubPr>
                          <m:e>
                            <m:r>
                              <a:rPr lang="en-US" altLang="ko-KR" sz="1900" b="0" i="1" smtClean="0">
                                <a:latin typeface="Cambria Math" panose="02040503050406030204" pitchFamily="18" charset="0"/>
                              </a:rPr>
                              <m:t>𝑥</m:t>
                            </m:r>
                          </m:e>
                          <m:sub>
                            <m:r>
                              <a:rPr lang="en-US" altLang="ko-KR" sz="1900" b="0" i="1" smtClean="0">
                                <a:latin typeface="Cambria Math" panose="02040503050406030204" pitchFamily="18" charset="0"/>
                              </a:rPr>
                              <m:t>𝑅</m:t>
                            </m:r>
                          </m:sub>
                        </m:sSub>
                        <m:r>
                          <a:rPr lang="en-US" altLang="ko-KR" sz="1900" b="0" i="1" smtClean="0">
                            <a:latin typeface="Cambria Math" panose="02040503050406030204" pitchFamily="18" charset="0"/>
                          </a:rPr>
                          <m:t>, </m:t>
                        </m:r>
                        <m:sSub>
                          <m:sSubPr>
                            <m:ctrlPr>
                              <a:rPr lang="en-US" altLang="ko-KR" sz="1900" b="0" i="1" smtClean="0">
                                <a:latin typeface="Cambria Math" panose="02040503050406030204" pitchFamily="18" charset="0"/>
                                <a:ea typeface="Cambria Math" panose="02040503050406030204" pitchFamily="18" charset="0"/>
                              </a:rPr>
                            </m:ctrlPr>
                          </m:sSubPr>
                          <m:e>
                            <m:r>
                              <a:rPr lang="en-US" altLang="ko-KR" sz="1900" b="0" i="1" smtClean="0">
                                <a:latin typeface="Cambria Math" panose="02040503050406030204" pitchFamily="18" charset="0"/>
                                <a:ea typeface="Cambria Math" panose="02040503050406030204" pitchFamily="18" charset="0"/>
                              </a:rPr>
                              <m:t>𝑥</m:t>
                            </m:r>
                          </m:e>
                          <m:sub>
                            <m:r>
                              <a:rPr lang="en-US" altLang="ko-KR" sz="1900" b="0" i="1" smtClean="0">
                                <a:latin typeface="Cambria Math" panose="02040503050406030204" pitchFamily="18" charset="0"/>
                                <a:ea typeface="Cambria Math" panose="02040503050406030204" pitchFamily="18" charset="0"/>
                              </a:rPr>
                              <m:t>𝑆</m:t>
                            </m:r>
                          </m:sub>
                        </m:sSub>
                      </m:e>
                    </m:d>
                    <m:r>
                      <a:rPr lang="en-US" altLang="ko-KR" sz="1900" b="0" i="1" smtClean="0">
                        <a:latin typeface="Cambria Math" panose="02040503050406030204" pitchFamily="18" charset="0"/>
                      </a:rPr>
                      <m:t>=(</m:t>
                    </m:r>
                    <m:r>
                      <a:rPr lang="en-US" altLang="ko-KR" sz="1900" b="0" i="0" smtClean="0">
                        <a:latin typeface="Cambria Math" panose="02040503050406030204" pitchFamily="18" charset="0"/>
                      </a:rPr>
                      <m:t>0.5,0.5)</m:t>
                    </m:r>
                  </m:oMath>
                </a14:m>
                <a:r>
                  <a:rPr lang="en-US" altLang="ko-KR" sz="1900" dirty="0"/>
                  <a:t> </a:t>
                </a:r>
                <a:endParaRPr lang="ko-KR" altLang="en-US" sz="1900" dirty="0"/>
              </a:p>
            </p:txBody>
          </p:sp>
        </mc:Choice>
        <mc:Fallback>
          <p:sp>
            <p:nvSpPr>
              <p:cNvPr id="9" name="TextBox 8">
                <a:extLst>
                  <a:ext uri="{FF2B5EF4-FFF2-40B4-BE49-F238E27FC236}">
                    <a16:creationId xmlns:a16="http://schemas.microsoft.com/office/drawing/2014/main" id="{9FAB4F9C-BD3B-45EA-BF03-8A43EBC3921A}"/>
                  </a:ext>
                </a:extLst>
              </p:cNvPr>
              <p:cNvSpPr txBox="1">
                <a:spLocks noRot="1" noChangeAspect="1" noMove="1" noResize="1" noEditPoints="1" noAdjustHandles="1" noChangeArrowheads="1" noChangeShapeType="1" noTextEdit="1"/>
              </p:cNvSpPr>
              <p:nvPr/>
            </p:nvSpPr>
            <p:spPr>
              <a:xfrm>
                <a:off x="2468402" y="5366731"/>
                <a:ext cx="2145972" cy="292388"/>
              </a:xfrm>
              <a:prstGeom prst="rect">
                <a:avLst/>
              </a:prstGeom>
              <a:blipFill>
                <a:blip r:embed="rId6"/>
                <a:stretch>
                  <a:fillRect b="-3958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A75C90F-D4EA-4014-A276-EC95D94BC4D6}"/>
                  </a:ext>
                </a:extLst>
              </p:cNvPr>
              <p:cNvSpPr txBox="1"/>
              <p:nvPr/>
            </p:nvSpPr>
            <p:spPr>
              <a:xfrm>
                <a:off x="5453202" y="5284673"/>
                <a:ext cx="769698" cy="29238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sz="1900" b="0" i="1" smtClean="0">
                              <a:latin typeface="Cambria Math" panose="02040503050406030204" pitchFamily="18" charset="0"/>
                              <a:ea typeface="Cambria Math" panose="02040503050406030204" pitchFamily="18" charset="0"/>
                            </a:rPr>
                          </m:ctrlPr>
                        </m:sSubPr>
                        <m:e>
                          <m:r>
                            <a:rPr lang="en-US" altLang="ko-KR" sz="1900" b="0" i="1" smtClean="0">
                              <a:latin typeface="Cambria Math" panose="02040503050406030204" pitchFamily="18" charset="0"/>
                              <a:ea typeface="Cambria Math" panose="02040503050406030204" pitchFamily="18" charset="0"/>
                            </a:rPr>
                            <m:t>𝑥</m:t>
                          </m:r>
                        </m:e>
                        <m:sub>
                          <m:r>
                            <a:rPr lang="en-US" altLang="ko-KR" sz="1900" b="0" i="1" smtClean="0">
                              <a:latin typeface="Cambria Math" panose="02040503050406030204" pitchFamily="18" charset="0"/>
                              <a:ea typeface="Cambria Math" panose="02040503050406030204" pitchFamily="18" charset="0"/>
                            </a:rPr>
                            <m:t>𝑆</m:t>
                          </m:r>
                        </m:sub>
                      </m:sSub>
                      <m:r>
                        <a:rPr lang="en-US" altLang="ko-KR" sz="1900" b="0" i="1" smtClean="0">
                          <a:latin typeface="Cambria Math" panose="02040503050406030204" pitchFamily="18" charset="0"/>
                          <a:ea typeface="Cambria Math" panose="02040503050406030204" pitchFamily="18" charset="0"/>
                        </a:rPr>
                        <m:t>=1</m:t>
                      </m:r>
                    </m:oMath>
                  </m:oMathPara>
                </a14:m>
                <a:endParaRPr lang="ko-KR" altLang="en-US" sz="1900" dirty="0"/>
              </a:p>
            </p:txBody>
          </p:sp>
        </mc:Choice>
        <mc:Fallback>
          <p:sp>
            <p:nvSpPr>
              <p:cNvPr id="10" name="TextBox 9">
                <a:extLst>
                  <a:ext uri="{FF2B5EF4-FFF2-40B4-BE49-F238E27FC236}">
                    <a16:creationId xmlns:a16="http://schemas.microsoft.com/office/drawing/2014/main" id="{4A75C90F-D4EA-4014-A276-EC95D94BC4D6}"/>
                  </a:ext>
                </a:extLst>
              </p:cNvPr>
              <p:cNvSpPr txBox="1">
                <a:spLocks noRot="1" noChangeAspect="1" noMove="1" noResize="1" noEditPoints="1" noAdjustHandles="1" noChangeArrowheads="1" noChangeShapeType="1" noTextEdit="1"/>
              </p:cNvSpPr>
              <p:nvPr/>
            </p:nvSpPr>
            <p:spPr>
              <a:xfrm>
                <a:off x="5453202" y="5284673"/>
                <a:ext cx="769698" cy="292388"/>
              </a:xfrm>
              <a:prstGeom prst="rect">
                <a:avLst/>
              </a:prstGeom>
              <a:blipFill>
                <a:blip r:embed="rId7"/>
                <a:stretch>
                  <a:fillRect l="-2381" r="-5556" b="-1875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BD7BC26-2AA7-48AB-B977-29F68CC2CAC4}"/>
                  </a:ext>
                </a:extLst>
              </p:cNvPr>
              <p:cNvSpPr txBox="1"/>
              <p:nvPr/>
            </p:nvSpPr>
            <p:spPr>
              <a:xfrm>
                <a:off x="724948" y="5284673"/>
                <a:ext cx="797782" cy="29238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sz="1900" b="0" i="1" smtClean="0">
                              <a:latin typeface="Cambria Math" panose="02040503050406030204" pitchFamily="18" charset="0"/>
                              <a:ea typeface="Cambria Math" panose="02040503050406030204" pitchFamily="18" charset="0"/>
                            </a:rPr>
                          </m:ctrlPr>
                        </m:sSubPr>
                        <m:e>
                          <m:r>
                            <a:rPr lang="en-US" altLang="ko-KR" sz="1900" b="0" i="1" smtClean="0">
                              <a:latin typeface="Cambria Math" panose="02040503050406030204" pitchFamily="18" charset="0"/>
                              <a:ea typeface="Cambria Math" panose="02040503050406030204" pitchFamily="18" charset="0"/>
                            </a:rPr>
                            <m:t>𝑥</m:t>
                          </m:r>
                        </m:e>
                        <m:sub>
                          <m:r>
                            <a:rPr lang="en-US" altLang="ko-KR" sz="1900" b="0" i="1" smtClean="0">
                              <a:latin typeface="Cambria Math" panose="02040503050406030204" pitchFamily="18" charset="0"/>
                              <a:ea typeface="Cambria Math" panose="02040503050406030204" pitchFamily="18" charset="0"/>
                            </a:rPr>
                            <m:t>𝑅</m:t>
                          </m:r>
                        </m:sub>
                      </m:sSub>
                      <m:r>
                        <a:rPr lang="en-US" altLang="ko-KR" sz="1900" b="0" i="1" smtClean="0">
                          <a:latin typeface="Cambria Math" panose="02040503050406030204" pitchFamily="18" charset="0"/>
                          <a:ea typeface="Cambria Math" panose="02040503050406030204" pitchFamily="18" charset="0"/>
                        </a:rPr>
                        <m:t>=1</m:t>
                      </m:r>
                    </m:oMath>
                  </m:oMathPara>
                </a14:m>
                <a:endParaRPr lang="ko-KR" altLang="en-US" sz="1900" dirty="0"/>
              </a:p>
            </p:txBody>
          </p:sp>
        </mc:Choice>
        <mc:Fallback>
          <p:sp>
            <p:nvSpPr>
              <p:cNvPr id="11" name="TextBox 10">
                <a:extLst>
                  <a:ext uri="{FF2B5EF4-FFF2-40B4-BE49-F238E27FC236}">
                    <a16:creationId xmlns:a16="http://schemas.microsoft.com/office/drawing/2014/main" id="{FBD7BC26-2AA7-48AB-B977-29F68CC2CAC4}"/>
                  </a:ext>
                </a:extLst>
              </p:cNvPr>
              <p:cNvSpPr txBox="1">
                <a:spLocks noRot="1" noChangeAspect="1" noMove="1" noResize="1" noEditPoints="1" noAdjustHandles="1" noChangeArrowheads="1" noChangeShapeType="1" noTextEdit="1"/>
              </p:cNvSpPr>
              <p:nvPr/>
            </p:nvSpPr>
            <p:spPr>
              <a:xfrm>
                <a:off x="724948" y="5284673"/>
                <a:ext cx="797782" cy="292388"/>
              </a:xfrm>
              <a:prstGeom prst="rect">
                <a:avLst/>
              </a:prstGeom>
              <a:blipFill>
                <a:blip r:embed="rId8"/>
                <a:stretch>
                  <a:fillRect l="-2290" r="-4580" b="-16667"/>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EDEDEB0-2C19-4F87-AC95-FE1CE09E9CB1}"/>
                  </a:ext>
                </a:extLst>
              </p:cNvPr>
              <p:cNvSpPr txBox="1"/>
              <p:nvPr/>
            </p:nvSpPr>
            <p:spPr>
              <a:xfrm>
                <a:off x="3291253" y="872836"/>
                <a:ext cx="794961" cy="29238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sz="1900" b="0" i="1" smtClean="0">
                              <a:latin typeface="Cambria Math" panose="02040503050406030204" pitchFamily="18" charset="0"/>
                              <a:ea typeface="Cambria Math" panose="02040503050406030204" pitchFamily="18" charset="0"/>
                            </a:rPr>
                          </m:ctrlPr>
                        </m:sSubPr>
                        <m:e>
                          <m:r>
                            <a:rPr lang="en-US" altLang="ko-KR" sz="1900" b="0" i="1" smtClean="0">
                              <a:latin typeface="Cambria Math" panose="02040503050406030204" pitchFamily="18" charset="0"/>
                              <a:ea typeface="Cambria Math" panose="02040503050406030204" pitchFamily="18" charset="0"/>
                            </a:rPr>
                            <m:t>𝑥</m:t>
                          </m:r>
                        </m:e>
                        <m:sub>
                          <m:r>
                            <a:rPr lang="en-US" altLang="ko-KR" sz="1900" b="0" i="1" smtClean="0">
                              <a:latin typeface="Cambria Math" panose="02040503050406030204" pitchFamily="18" charset="0"/>
                              <a:ea typeface="Cambria Math" panose="02040503050406030204" pitchFamily="18" charset="0"/>
                            </a:rPr>
                            <m:t>𝑃</m:t>
                          </m:r>
                        </m:sub>
                      </m:sSub>
                      <m:r>
                        <a:rPr lang="en-US" altLang="ko-KR" sz="1900" b="0" i="1" smtClean="0">
                          <a:latin typeface="Cambria Math" panose="02040503050406030204" pitchFamily="18" charset="0"/>
                          <a:ea typeface="Cambria Math" panose="02040503050406030204" pitchFamily="18" charset="0"/>
                        </a:rPr>
                        <m:t>=1</m:t>
                      </m:r>
                    </m:oMath>
                  </m:oMathPara>
                </a14:m>
                <a:endParaRPr lang="ko-KR" altLang="en-US" sz="1900" dirty="0"/>
              </a:p>
            </p:txBody>
          </p:sp>
        </mc:Choice>
        <mc:Fallback>
          <p:sp>
            <p:nvSpPr>
              <p:cNvPr id="12" name="TextBox 11">
                <a:extLst>
                  <a:ext uri="{FF2B5EF4-FFF2-40B4-BE49-F238E27FC236}">
                    <a16:creationId xmlns:a16="http://schemas.microsoft.com/office/drawing/2014/main" id="{3EDEDEB0-2C19-4F87-AC95-FE1CE09E9CB1}"/>
                  </a:ext>
                </a:extLst>
              </p:cNvPr>
              <p:cNvSpPr txBox="1">
                <a:spLocks noRot="1" noChangeAspect="1" noMove="1" noResize="1" noEditPoints="1" noAdjustHandles="1" noChangeArrowheads="1" noChangeShapeType="1" noTextEdit="1"/>
              </p:cNvSpPr>
              <p:nvPr/>
            </p:nvSpPr>
            <p:spPr>
              <a:xfrm>
                <a:off x="3291253" y="872836"/>
                <a:ext cx="794961" cy="292388"/>
              </a:xfrm>
              <a:prstGeom prst="rect">
                <a:avLst/>
              </a:prstGeom>
              <a:blipFill>
                <a:blip r:embed="rId9"/>
                <a:stretch>
                  <a:fillRect l="-2308" r="-5385" b="-1875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F1450DB-5747-4DA0-B777-ECF4D7BB2A6B}"/>
                  </a:ext>
                </a:extLst>
              </p:cNvPr>
              <p:cNvSpPr txBox="1"/>
              <p:nvPr/>
            </p:nvSpPr>
            <p:spPr>
              <a:xfrm>
                <a:off x="5023014" y="3513771"/>
                <a:ext cx="3197350" cy="292388"/>
              </a:xfrm>
              <a:prstGeom prst="rect">
                <a:avLst/>
              </a:prstGeom>
              <a:noFill/>
            </p:spPr>
            <p:txBody>
              <a:bodyPr wrap="none" lIns="0" tIns="0" rIns="0" bIns="0" rtlCol="0">
                <a:spAutoFit/>
              </a:bodyPr>
              <a:lstStyle/>
              <a:p>
                <a14:m>
                  <m:oMath xmlns:m="http://schemas.openxmlformats.org/officeDocument/2006/math">
                    <m:d>
                      <m:dPr>
                        <m:ctrlPr>
                          <a:rPr lang="en-US" altLang="ko-KR" sz="1900" b="0" i="1" smtClean="0">
                            <a:latin typeface="Cambria Math" panose="02040503050406030204" pitchFamily="18" charset="0"/>
                          </a:rPr>
                        </m:ctrlPr>
                      </m:dPr>
                      <m:e>
                        <m:sSub>
                          <m:sSubPr>
                            <m:ctrlPr>
                              <a:rPr lang="en-US" altLang="ko-KR" sz="1900" b="0" i="1" smtClean="0">
                                <a:latin typeface="Cambria Math" panose="02040503050406030204" pitchFamily="18" charset="0"/>
                              </a:rPr>
                            </m:ctrlPr>
                          </m:sSubPr>
                          <m:e>
                            <m:r>
                              <a:rPr lang="en-US" altLang="ko-KR" sz="1900" b="0" i="1" smtClean="0">
                                <a:latin typeface="Cambria Math" panose="02040503050406030204" pitchFamily="18" charset="0"/>
                              </a:rPr>
                              <m:t>𝑥</m:t>
                            </m:r>
                          </m:e>
                          <m:sub>
                            <m:r>
                              <a:rPr lang="en-US" altLang="ko-KR" sz="1900" b="0" i="1" smtClean="0">
                                <a:latin typeface="Cambria Math" panose="02040503050406030204" pitchFamily="18" charset="0"/>
                              </a:rPr>
                              <m:t>𝑅</m:t>
                            </m:r>
                          </m:sub>
                        </m:sSub>
                        <m:r>
                          <a:rPr lang="en-US" altLang="ko-KR" sz="1900" b="0" i="1" smtClean="0">
                            <a:latin typeface="Cambria Math" panose="02040503050406030204" pitchFamily="18" charset="0"/>
                          </a:rPr>
                          <m:t>, </m:t>
                        </m:r>
                        <m:sSub>
                          <m:sSubPr>
                            <m:ctrlPr>
                              <a:rPr lang="en-US" altLang="ko-KR" sz="1900" b="0" i="1" smtClean="0">
                                <a:latin typeface="Cambria Math" panose="02040503050406030204" pitchFamily="18" charset="0"/>
                                <a:ea typeface="Cambria Math" panose="02040503050406030204" pitchFamily="18" charset="0"/>
                              </a:rPr>
                            </m:ctrlPr>
                          </m:sSubPr>
                          <m:e>
                            <m:r>
                              <a:rPr lang="en-US" altLang="ko-KR" sz="1900" b="0" i="1" smtClean="0">
                                <a:latin typeface="Cambria Math" panose="02040503050406030204" pitchFamily="18" charset="0"/>
                                <a:ea typeface="Cambria Math" panose="02040503050406030204" pitchFamily="18" charset="0"/>
                              </a:rPr>
                              <m:t>𝑥</m:t>
                            </m:r>
                          </m:e>
                          <m:sub>
                            <m:r>
                              <a:rPr lang="en-US" altLang="ko-KR" sz="1900" b="0" i="1" smtClean="0">
                                <a:latin typeface="Cambria Math" panose="02040503050406030204" pitchFamily="18" charset="0"/>
                                <a:ea typeface="Cambria Math" panose="02040503050406030204" pitchFamily="18" charset="0"/>
                              </a:rPr>
                              <m:t>𝑃</m:t>
                            </m:r>
                          </m:sub>
                        </m:sSub>
                        <m:r>
                          <a:rPr lang="en-US" altLang="ko-KR" sz="1900" b="0" i="1" smtClean="0">
                            <a:latin typeface="Cambria Math" panose="02040503050406030204" pitchFamily="18" charset="0"/>
                            <a:ea typeface="Cambria Math" panose="02040503050406030204" pitchFamily="18" charset="0"/>
                          </a:rPr>
                          <m:t>,</m:t>
                        </m:r>
                        <m:sSub>
                          <m:sSubPr>
                            <m:ctrlPr>
                              <a:rPr lang="en-US" altLang="ko-KR" sz="1900" b="0" i="1" smtClean="0">
                                <a:latin typeface="Cambria Math" panose="02040503050406030204" pitchFamily="18" charset="0"/>
                                <a:ea typeface="Cambria Math" panose="02040503050406030204" pitchFamily="18" charset="0"/>
                              </a:rPr>
                            </m:ctrlPr>
                          </m:sSubPr>
                          <m:e>
                            <m:r>
                              <a:rPr lang="en-US" altLang="ko-KR" sz="1900" b="0" i="1" smtClean="0">
                                <a:latin typeface="Cambria Math" panose="02040503050406030204" pitchFamily="18" charset="0"/>
                                <a:ea typeface="Cambria Math" panose="02040503050406030204" pitchFamily="18" charset="0"/>
                              </a:rPr>
                              <m:t>𝑥</m:t>
                            </m:r>
                          </m:e>
                          <m:sub>
                            <m:r>
                              <a:rPr lang="en-US" altLang="ko-KR" sz="1900" b="0" i="1" smtClean="0">
                                <a:latin typeface="Cambria Math" panose="02040503050406030204" pitchFamily="18" charset="0"/>
                                <a:ea typeface="Cambria Math" panose="02040503050406030204" pitchFamily="18" charset="0"/>
                              </a:rPr>
                              <m:t>𝑆</m:t>
                            </m:r>
                          </m:sub>
                        </m:sSub>
                      </m:e>
                    </m:d>
                    <m:r>
                      <a:rPr lang="en-US" altLang="ko-KR" sz="1900" b="0" i="1" smtClean="0">
                        <a:latin typeface="Cambria Math" panose="02040503050406030204" pitchFamily="18" charset="0"/>
                      </a:rPr>
                      <m:t>=(</m:t>
                    </m:r>
                    <m:r>
                      <a:rPr lang="en-US" altLang="ko-KR" sz="1900" b="0" i="0" smtClean="0">
                        <a:latin typeface="Cambria Math" panose="02040503050406030204" pitchFamily="18" charset="0"/>
                      </a:rPr>
                      <m:t>0.33,0.33,0.33)</m:t>
                    </m:r>
                  </m:oMath>
                </a14:m>
                <a:r>
                  <a:rPr lang="en-US" altLang="ko-KR" sz="1900" dirty="0"/>
                  <a:t> </a:t>
                </a:r>
                <a:endParaRPr lang="ko-KR" altLang="en-US" sz="1900" dirty="0"/>
              </a:p>
            </p:txBody>
          </p:sp>
        </mc:Choice>
        <mc:Fallback>
          <p:sp>
            <p:nvSpPr>
              <p:cNvPr id="13" name="TextBox 12">
                <a:extLst>
                  <a:ext uri="{FF2B5EF4-FFF2-40B4-BE49-F238E27FC236}">
                    <a16:creationId xmlns:a16="http://schemas.microsoft.com/office/drawing/2014/main" id="{0F1450DB-5747-4DA0-B777-ECF4D7BB2A6B}"/>
                  </a:ext>
                </a:extLst>
              </p:cNvPr>
              <p:cNvSpPr txBox="1">
                <a:spLocks noRot="1" noChangeAspect="1" noMove="1" noResize="1" noEditPoints="1" noAdjustHandles="1" noChangeArrowheads="1" noChangeShapeType="1" noTextEdit="1"/>
              </p:cNvSpPr>
              <p:nvPr/>
            </p:nvSpPr>
            <p:spPr>
              <a:xfrm>
                <a:off x="5023014" y="3513771"/>
                <a:ext cx="3197350" cy="292388"/>
              </a:xfrm>
              <a:prstGeom prst="rect">
                <a:avLst/>
              </a:prstGeom>
              <a:blipFill>
                <a:blip r:embed="rId10"/>
                <a:stretch>
                  <a:fillRect r="-382" b="-39583"/>
                </a:stretch>
              </a:blipFill>
            </p:spPr>
            <p:txBody>
              <a:bodyPr/>
              <a:lstStyle/>
              <a:p>
                <a:r>
                  <a:rPr lang="ko-KR" altLang="en-US">
                    <a:noFill/>
                  </a:rPr>
                  <a:t> </a:t>
                </a:r>
              </a:p>
            </p:txBody>
          </p:sp>
        </mc:Fallback>
      </mc:AlternateContent>
      <p:cxnSp>
        <p:nvCxnSpPr>
          <p:cNvPr id="14" name="직선 화살표 연결선 13">
            <a:extLst>
              <a:ext uri="{FF2B5EF4-FFF2-40B4-BE49-F238E27FC236}">
                <a16:creationId xmlns:a16="http://schemas.microsoft.com/office/drawing/2014/main" id="{9ED09F8B-0901-4107-9025-7421C98B441D}"/>
              </a:ext>
            </a:extLst>
          </p:cNvPr>
          <p:cNvCxnSpPr>
            <a:cxnSpLocks/>
          </p:cNvCxnSpPr>
          <p:nvPr/>
        </p:nvCxnSpPr>
        <p:spPr>
          <a:xfrm flipH="1">
            <a:off x="3740519" y="3688079"/>
            <a:ext cx="1171416" cy="118080"/>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969FA6-30F8-4427-807C-9B06890E1920}"/>
              </a:ext>
            </a:extLst>
          </p:cNvPr>
          <p:cNvSpPr txBox="1"/>
          <p:nvPr/>
        </p:nvSpPr>
        <p:spPr>
          <a:xfrm>
            <a:off x="7683465" y="1222233"/>
            <a:ext cx="3748218" cy="430887"/>
          </a:xfrm>
          <a:prstGeom prst="rect">
            <a:avLst/>
          </a:prstGeom>
          <a:noFill/>
        </p:spPr>
        <p:txBody>
          <a:bodyPr wrap="square" rtlCol="0">
            <a:spAutoFit/>
          </a:bodyPr>
          <a:lstStyle/>
          <a:p>
            <a:pPr algn="ctr"/>
            <a:r>
              <a:rPr lang="en-US" altLang="ko-KR" sz="2200" b="1" dirty="0"/>
              <a:t>Not asymptotically Stable.</a:t>
            </a:r>
            <a:endParaRPr lang="ko-KR" altLang="en-US" sz="2200" b="1" dirty="0"/>
          </a:p>
        </p:txBody>
      </p:sp>
      <p:graphicFrame>
        <p:nvGraphicFramePr>
          <p:cNvPr id="18" name="표 17">
            <a:extLst>
              <a:ext uri="{FF2B5EF4-FFF2-40B4-BE49-F238E27FC236}">
                <a16:creationId xmlns:a16="http://schemas.microsoft.com/office/drawing/2014/main" id="{F10ED153-AECB-4007-96AA-C6145FD79BA2}"/>
              </a:ext>
            </a:extLst>
          </p:cNvPr>
          <p:cNvGraphicFramePr>
            <a:graphicFrameLocks noGrp="1"/>
          </p:cNvGraphicFramePr>
          <p:nvPr>
            <p:extLst>
              <p:ext uri="{D42A27DB-BD31-4B8C-83A1-F6EECF244321}">
                <p14:modId xmlns:p14="http://schemas.microsoft.com/office/powerpoint/2010/main" val="1701620903"/>
              </p:ext>
            </p:extLst>
          </p:nvPr>
        </p:nvGraphicFramePr>
        <p:xfrm>
          <a:off x="8961811" y="2687320"/>
          <a:ext cx="2368237" cy="1483360"/>
        </p:xfrm>
        <a:graphic>
          <a:graphicData uri="http://schemas.openxmlformats.org/drawingml/2006/table">
            <a:tbl>
              <a:tblPr firstRow="1" bandRow="1">
                <a:tableStyleId>{2D5ABB26-0587-4C30-8999-92F81FD0307C}</a:tableStyleId>
              </a:tblPr>
              <a:tblGrid>
                <a:gridCol w="403543">
                  <a:extLst>
                    <a:ext uri="{9D8B030D-6E8A-4147-A177-3AD203B41FA5}">
                      <a16:colId xmlns:a16="http://schemas.microsoft.com/office/drawing/2014/main" val="1249685026"/>
                    </a:ext>
                  </a:extLst>
                </a:gridCol>
                <a:gridCol w="654898">
                  <a:extLst>
                    <a:ext uri="{9D8B030D-6E8A-4147-A177-3AD203B41FA5}">
                      <a16:colId xmlns:a16="http://schemas.microsoft.com/office/drawing/2014/main" val="343627691"/>
                    </a:ext>
                  </a:extLst>
                </a:gridCol>
                <a:gridCol w="654898">
                  <a:extLst>
                    <a:ext uri="{9D8B030D-6E8A-4147-A177-3AD203B41FA5}">
                      <a16:colId xmlns:a16="http://schemas.microsoft.com/office/drawing/2014/main" val="1302826220"/>
                    </a:ext>
                  </a:extLst>
                </a:gridCol>
                <a:gridCol w="654898">
                  <a:extLst>
                    <a:ext uri="{9D8B030D-6E8A-4147-A177-3AD203B41FA5}">
                      <a16:colId xmlns:a16="http://schemas.microsoft.com/office/drawing/2014/main" val="1379354602"/>
                    </a:ext>
                  </a:extLst>
                </a:gridCol>
              </a:tblGrid>
              <a:tr h="370840">
                <a:tc>
                  <a:txBody>
                    <a:bodyPr/>
                    <a:lstStyle/>
                    <a:p>
                      <a:pPr algn="ctr" latinLnBrk="1"/>
                      <a:endParaRPr lang="ko-KR" altLang="en-US" dirty="0"/>
                    </a:p>
                  </a:txBody>
                  <a:tcPr/>
                </a:tc>
                <a:tc>
                  <a:txBody>
                    <a:bodyPr/>
                    <a:lstStyle/>
                    <a:p>
                      <a:pPr algn="ctr" latinLnBrk="1"/>
                      <a:r>
                        <a:rPr lang="en-US" altLang="ko-KR" b="1" dirty="0"/>
                        <a:t>R</a:t>
                      </a:r>
                      <a:endParaRPr lang="ko-KR" altLang="en-US" b="1" dirty="0"/>
                    </a:p>
                  </a:txBody>
                  <a:tcPr/>
                </a:tc>
                <a:tc>
                  <a:txBody>
                    <a:bodyPr/>
                    <a:lstStyle/>
                    <a:p>
                      <a:pPr algn="ctr" latinLnBrk="1"/>
                      <a:r>
                        <a:rPr lang="en-US" altLang="ko-KR" b="1" dirty="0"/>
                        <a:t>P</a:t>
                      </a:r>
                      <a:endParaRPr lang="ko-KR" altLang="en-US" b="1" dirty="0"/>
                    </a:p>
                  </a:txBody>
                  <a:tcPr/>
                </a:tc>
                <a:tc>
                  <a:txBody>
                    <a:bodyPr/>
                    <a:lstStyle/>
                    <a:p>
                      <a:pPr algn="ctr" latinLnBrk="1"/>
                      <a:r>
                        <a:rPr lang="en-US" altLang="ko-KR" b="1" dirty="0"/>
                        <a:t>S</a:t>
                      </a:r>
                      <a:endParaRPr lang="ko-KR" altLang="en-US" b="1" dirty="0"/>
                    </a:p>
                  </a:txBody>
                  <a:tcPr/>
                </a:tc>
                <a:extLst>
                  <a:ext uri="{0D108BD9-81ED-4DB2-BD59-A6C34878D82A}">
                    <a16:rowId xmlns:a16="http://schemas.microsoft.com/office/drawing/2014/main" val="3486849308"/>
                  </a:ext>
                </a:extLst>
              </a:tr>
              <a:tr h="370840">
                <a:tc>
                  <a:txBody>
                    <a:bodyPr/>
                    <a:lstStyle/>
                    <a:p>
                      <a:pPr algn="ctr" latinLnBrk="1"/>
                      <a:r>
                        <a:rPr lang="en-US" altLang="ko-KR" b="1" dirty="0"/>
                        <a:t>R</a:t>
                      </a:r>
                      <a:endParaRPr lang="ko-KR" altLang="en-US" b="1"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3419809063"/>
                  </a:ext>
                </a:extLst>
              </a:tr>
              <a:tr h="370840">
                <a:tc>
                  <a:txBody>
                    <a:bodyPr/>
                    <a:lstStyle/>
                    <a:p>
                      <a:pPr algn="ctr" latinLnBrk="1"/>
                      <a:r>
                        <a:rPr lang="en-US" altLang="ko-KR" b="1" dirty="0"/>
                        <a:t>P</a:t>
                      </a:r>
                      <a:endParaRPr lang="ko-KR" altLang="en-US" b="1"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934427866"/>
                  </a:ext>
                </a:extLst>
              </a:tr>
              <a:tr h="370840">
                <a:tc>
                  <a:txBody>
                    <a:bodyPr/>
                    <a:lstStyle/>
                    <a:p>
                      <a:pPr algn="ctr" latinLnBrk="1"/>
                      <a:r>
                        <a:rPr lang="en-US" altLang="ko-KR" b="1" dirty="0"/>
                        <a:t>S</a:t>
                      </a:r>
                      <a:endParaRPr lang="ko-KR" altLang="en-US" b="1"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2465383173"/>
                  </a:ext>
                </a:extLst>
              </a:tr>
            </a:tbl>
          </a:graphicData>
        </a:graphic>
      </p:graphicFrame>
      <p:sp>
        <p:nvSpPr>
          <p:cNvPr id="19" name="TextBox 18">
            <a:extLst>
              <a:ext uri="{FF2B5EF4-FFF2-40B4-BE49-F238E27FC236}">
                <a16:creationId xmlns:a16="http://schemas.microsoft.com/office/drawing/2014/main" id="{4EE32D0E-5903-4927-9473-1C4FFD5D01CA}"/>
              </a:ext>
            </a:extLst>
          </p:cNvPr>
          <p:cNvSpPr txBox="1"/>
          <p:nvPr/>
        </p:nvSpPr>
        <p:spPr>
          <a:xfrm>
            <a:off x="7333985" y="4520764"/>
            <a:ext cx="3748218" cy="430887"/>
          </a:xfrm>
          <a:prstGeom prst="rect">
            <a:avLst/>
          </a:prstGeom>
          <a:noFill/>
        </p:spPr>
        <p:txBody>
          <a:bodyPr wrap="square" rtlCol="0">
            <a:spAutoFit/>
          </a:bodyPr>
          <a:lstStyle/>
          <a:p>
            <a:pPr algn="ctr"/>
            <a:r>
              <a:rPr lang="en-US" altLang="ko-KR" sz="2200" b="1" dirty="0"/>
              <a:t>Starting frequencies:</a:t>
            </a:r>
            <a:endParaRPr lang="ko-KR" altLang="en-US" sz="2200" b="1"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41D43CB-561C-4D00-9C9B-27FAC33958AC}"/>
                  </a:ext>
                </a:extLst>
              </p:cNvPr>
              <p:cNvSpPr txBox="1"/>
              <p:nvPr/>
            </p:nvSpPr>
            <p:spPr>
              <a:xfrm>
                <a:off x="8755944" y="5027908"/>
                <a:ext cx="2574103" cy="353943"/>
              </a:xfrm>
              <a:prstGeom prst="rect">
                <a:avLst/>
              </a:prstGeom>
              <a:noFill/>
            </p:spPr>
            <p:txBody>
              <a:bodyPr wrap="none" lIns="0" tIns="0" rIns="0" bIns="0" rtlCol="0">
                <a:spAutoFit/>
              </a:bodyPr>
              <a:lstStyle/>
              <a:p>
                <a14:m>
                  <m:oMath xmlns:m="http://schemas.openxmlformats.org/officeDocument/2006/math">
                    <m:r>
                      <a:rPr lang="en-US" altLang="ko-KR" sz="2300" b="0" i="1" smtClean="0">
                        <a:latin typeface="Cambria Math" panose="02040503050406030204" pitchFamily="18" charset="0"/>
                      </a:rPr>
                      <m:t>𝑥</m:t>
                    </m:r>
                    <m:r>
                      <a:rPr lang="en-US" altLang="ko-KR" sz="2300" b="0" i="1" smtClean="0">
                        <a:latin typeface="Cambria Math" panose="02040503050406030204" pitchFamily="18" charset="0"/>
                      </a:rPr>
                      <m:t>=(0.25,0.25,0.5)</m:t>
                    </m:r>
                  </m:oMath>
                </a14:m>
                <a:r>
                  <a:rPr lang="en-US" altLang="ko-KR" sz="2300" dirty="0"/>
                  <a:t> </a:t>
                </a:r>
                <a:endParaRPr lang="ko-KR" altLang="en-US" sz="2300" dirty="0"/>
              </a:p>
            </p:txBody>
          </p:sp>
        </mc:Choice>
        <mc:Fallback>
          <p:sp>
            <p:nvSpPr>
              <p:cNvPr id="20" name="TextBox 19">
                <a:extLst>
                  <a:ext uri="{FF2B5EF4-FFF2-40B4-BE49-F238E27FC236}">
                    <a16:creationId xmlns:a16="http://schemas.microsoft.com/office/drawing/2014/main" id="{441D43CB-561C-4D00-9C9B-27FAC33958AC}"/>
                  </a:ext>
                </a:extLst>
              </p:cNvPr>
              <p:cNvSpPr txBox="1">
                <a:spLocks noRot="1" noChangeAspect="1" noMove="1" noResize="1" noEditPoints="1" noAdjustHandles="1" noChangeArrowheads="1" noChangeShapeType="1" noTextEdit="1"/>
              </p:cNvSpPr>
              <p:nvPr/>
            </p:nvSpPr>
            <p:spPr>
              <a:xfrm>
                <a:off x="8755944" y="5027908"/>
                <a:ext cx="2574103" cy="353943"/>
              </a:xfrm>
              <a:prstGeom prst="rect">
                <a:avLst/>
              </a:prstGeom>
              <a:blipFill>
                <a:blip r:embed="rId11"/>
                <a:stretch>
                  <a:fillRect l="-2837" b="-3965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181A2C2-69B2-4DFD-AC47-142FC65F969B}"/>
                  </a:ext>
                </a:extLst>
              </p:cNvPr>
              <p:cNvSpPr txBox="1"/>
              <p:nvPr/>
            </p:nvSpPr>
            <p:spPr>
              <a:xfrm>
                <a:off x="7844072" y="1733583"/>
                <a:ext cx="3238131" cy="3539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sz="2300" b="0" i="1" smtClean="0">
                          <a:latin typeface="Cambria Math" panose="02040503050406030204" pitchFamily="18" charset="0"/>
                        </a:rPr>
                        <m:t>𝑟𝑒𝑝𝑙𝑖𝑐𝑎𝑡𝑜𝑟</m:t>
                      </m:r>
                      <m:r>
                        <a:rPr lang="en-US" altLang="ko-KR" sz="2300" b="0" i="1" smtClean="0">
                          <a:latin typeface="Cambria Math" panose="02040503050406030204" pitchFamily="18" charset="0"/>
                        </a:rPr>
                        <m:t> </m:t>
                      </m:r>
                      <m:r>
                        <a:rPr lang="en-US" altLang="ko-KR" sz="2300" b="0" i="1" smtClean="0">
                          <a:latin typeface="Cambria Math" panose="02040503050406030204" pitchFamily="18" charset="0"/>
                        </a:rPr>
                        <m:t>𝑑𝑦𝑛𝑎𝑚𝑖𝑐𝑠</m:t>
                      </m:r>
                      <m:r>
                        <a:rPr lang="en-US" altLang="ko-KR" sz="2300" b="0" i="1" smtClean="0">
                          <a:latin typeface="Cambria Math" panose="02040503050406030204" pitchFamily="18" charset="0"/>
                        </a:rPr>
                        <m:t> :3</m:t>
                      </m:r>
                    </m:oMath>
                  </m:oMathPara>
                </a14:m>
                <a:endParaRPr lang="en-US" altLang="ko-KR" sz="2300" b="0" dirty="0"/>
              </a:p>
            </p:txBody>
          </p:sp>
        </mc:Choice>
        <mc:Fallback>
          <p:sp>
            <p:nvSpPr>
              <p:cNvPr id="22" name="TextBox 21">
                <a:extLst>
                  <a:ext uri="{FF2B5EF4-FFF2-40B4-BE49-F238E27FC236}">
                    <a16:creationId xmlns:a16="http://schemas.microsoft.com/office/drawing/2014/main" id="{1181A2C2-69B2-4DFD-AC47-142FC65F969B}"/>
                  </a:ext>
                </a:extLst>
              </p:cNvPr>
              <p:cNvSpPr txBox="1">
                <a:spLocks noRot="1" noChangeAspect="1" noMove="1" noResize="1" noEditPoints="1" noAdjustHandles="1" noChangeArrowheads="1" noChangeShapeType="1" noTextEdit="1"/>
              </p:cNvSpPr>
              <p:nvPr/>
            </p:nvSpPr>
            <p:spPr>
              <a:xfrm>
                <a:off x="7844072" y="1733583"/>
                <a:ext cx="3238131" cy="353943"/>
              </a:xfrm>
              <a:prstGeom prst="rect">
                <a:avLst/>
              </a:prstGeom>
              <a:blipFill>
                <a:blip r:embed="rId12"/>
                <a:stretch>
                  <a:fillRect l="-2260" r="-942" b="-3793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2254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648</Words>
  <Application>Microsoft Office PowerPoint</Application>
  <PresentationFormat>와이드스크린</PresentationFormat>
  <Paragraphs>67</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맑은 고딕</vt:lpstr>
      <vt:lpstr>Arial</vt:lpstr>
      <vt:lpstr>Cambria Math</vt:lpstr>
      <vt:lpstr>Office 테마</vt:lpstr>
      <vt:lpstr>Replicator Dynamics</vt:lpstr>
      <vt:lpstr>Preliminary</vt:lpstr>
      <vt:lpstr>Preliminary</vt:lpstr>
      <vt:lpstr>Replicator Equation</vt:lpstr>
      <vt:lpstr>Replicator Equation</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Replicator Dynamics</dc:title>
  <dc:creator>sangman Jeong</dc:creator>
  <cp:lastModifiedBy>sangman Jeong</cp:lastModifiedBy>
  <cp:revision>8</cp:revision>
  <dcterms:created xsi:type="dcterms:W3CDTF">2019-03-28T02:06:17Z</dcterms:created>
  <dcterms:modified xsi:type="dcterms:W3CDTF">2019-03-28T04:03:18Z</dcterms:modified>
</cp:coreProperties>
</file>