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3" r:id="rId8"/>
    <p:sldId id="262" r:id="rId9"/>
    <p:sldId id="264" r:id="rId10"/>
    <p:sldId id="266" r:id="rId11"/>
    <p:sldId id="265" r:id="rId12"/>
    <p:sldId id="267" r:id="rId13"/>
    <p:sldId id="268" r:id="rId14"/>
    <p:sldId id="271" r:id="rId15"/>
    <p:sldId id="270" r:id="rId16"/>
    <p:sldId id="272" r:id="rId17"/>
    <p:sldId id="269" r:id="rId18"/>
    <p:sldId id="273" r:id="rId19"/>
    <p:sldId id="276" r:id="rId20"/>
    <p:sldId id="274" r:id="rId21"/>
    <p:sldId id="277" r:id="rId22"/>
    <p:sldId id="278" r:id="rId23"/>
    <p:sldId id="279" r:id="rId24"/>
    <p:sldId id="280" r:id="rId25"/>
    <p:sldId id="281" r:id="rId26"/>
    <p:sldId id="282" r:id="rId27"/>
    <p:sldId id="284" r:id="rId28"/>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7" autoAdjust="0"/>
    <p:restoredTop sz="94660"/>
  </p:normalViewPr>
  <p:slideViewPr>
    <p:cSldViewPr snapToGrid="0">
      <p:cViewPr varScale="1">
        <p:scale>
          <a:sx n="55" d="100"/>
          <a:sy n="55" d="100"/>
        </p:scale>
        <p:origin x="725"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102B323-09B6-48DD-BFEA-D3CE3F5A6427}"/>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615E704F-31C1-454A-92D7-C0075DC752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668265B2-FFAB-4AF7-8410-30DA2D9FBCD1}"/>
              </a:ext>
            </a:extLst>
          </p:cNvPr>
          <p:cNvSpPr>
            <a:spLocks noGrp="1"/>
          </p:cNvSpPr>
          <p:nvPr>
            <p:ph type="dt" sz="half" idx="10"/>
          </p:nvPr>
        </p:nvSpPr>
        <p:spPr/>
        <p:txBody>
          <a:bodyPr/>
          <a:lstStyle/>
          <a:p>
            <a:fld id="{7BE033C8-9F16-4E81-A3E5-18AF03C4355E}" type="datetimeFigureOut">
              <a:rPr lang="ko-KR" altLang="en-US" smtClean="0"/>
              <a:t>2019-01-04</a:t>
            </a:fld>
            <a:endParaRPr lang="ko-KR" altLang="en-US"/>
          </a:p>
        </p:txBody>
      </p:sp>
      <p:sp>
        <p:nvSpPr>
          <p:cNvPr id="5" name="바닥글 개체 틀 4">
            <a:extLst>
              <a:ext uri="{FF2B5EF4-FFF2-40B4-BE49-F238E27FC236}">
                <a16:creationId xmlns:a16="http://schemas.microsoft.com/office/drawing/2014/main" id="{312649F3-28EC-41E5-B5FE-900335A4697E}"/>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12A18B3C-1B19-4991-AFCB-3E14DEAF0CBB}"/>
              </a:ext>
            </a:extLst>
          </p:cNvPr>
          <p:cNvSpPr>
            <a:spLocks noGrp="1"/>
          </p:cNvSpPr>
          <p:nvPr>
            <p:ph type="sldNum" sz="quarter" idx="12"/>
          </p:nvPr>
        </p:nvSpPr>
        <p:spPr/>
        <p:txBody>
          <a:bodyPr/>
          <a:lstStyle/>
          <a:p>
            <a:fld id="{6FDCB4F6-BFCD-4225-B43A-210CEEABC7C1}" type="slidenum">
              <a:rPr lang="ko-KR" altLang="en-US" smtClean="0"/>
              <a:t>‹#›</a:t>
            </a:fld>
            <a:endParaRPr lang="ko-KR" altLang="en-US"/>
          </a:p>
        </p:txBody>
      </p:sp>
    </p:spTree>
    <p:extLst>
      <p:ext uri="{BB962C8B-B14F-4D97-AF65-F5344CB8AC3E}">
        <p14:creationId xmlns:p14="http://schemas.microsoft.com/office/powerpoint/2010/main" val="1714559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4E133CA-779C-4EC8-855D-DCF1528B41B1}"/>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02C03C97-D840-442B-821E-81246132AF33}"/>
              </a:ext>
            </a:extLst>
          </p:cNvPr>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33901FEE-D6F7-43CB-8EEE-17DF505EFA53}"/>
              </a:ext>
            </a:extLst>
          </p:cNvPr>
          <p:cNvSpPr>
            <a:spLocks noGrp="1"/>
          </p:cNvSpPr>
          <p:nvPr>
            <p:ph type="dt" sz="half" idx="10"/>
          </p:nvPr>
        </p:nvSpPr>
        <p:spPr/>
        <p:txBody>
          <a:bodyPr/>
          <a:lstStyle/>
          <a:p>
            <a:fld id="{7BE033C8-9F16-4E81-A3E5-18AF03C4355E}" type="datetimeFigureOut">
              <a:rPr lang="ko-KR" altLang="en-US" smtClean="0"/>
              <a:t>2019-01-04</a:t>
            </a:fld>
            <a:endParaRPr lang="ko-KR" altLang="en-US"/>
          </a:p>
        </p:txBody>
      </p:sp>
      <p:sp>
        <p:nvSpPr>
          <p:cNvPr id="5" name="바닥글 개체 틀 4">
            <a:extLst>
              <a:ext uri="{FF2B5EF4-FFF2-40B4-BE49-F238E27FC236}">
                <a16:creationId xmlns:a16="http://schemas.microsoft.com/office/drawing/2014/main" id="{892B6BE3-A352-4FC8-B577-E8832D96BB73}"/>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3F8BE796-B9D5-4F01-A6B0-07B36A7C1A3D}"/>
              </a:ext>
            </a:extLst>
          </p:cNvPr>
          <p:cNvSpPr>
            <a:spLocks noGrp="1"/>
          </p:cNvSpPr>
          <p:nvPr>
            <p:ph type="sldNum" sz="quarter" idx="12"/>
          </p:nvPr>
        </p:nvSpPr>
        <p:spPr/>
        <p:txBody>
          <a:bodyPr/>
          <a:lstStyle/>
          <a:p>
            <a:fld id="{6FDCB4F6-BFCD-4225-B43A-210CEEABC7C1}" type="slidenum">
              <a:rPr lang="ko-KR" altLang="en-US" smtClean="0"/>
              <a:t>‹#›</a:t>
            </a:fld>
            <a:endParaRPr lang="ko-KR" altLang="en-US"/>
          </a:p>
        </p:txBody>
      </p:sp>
    </p:spTree>
    <p:extLst>
      <p:ext uri="{BB962C8B-B14F-4D97-AF65-F5344CB8AC3E}">
        <p14:creationId xmlns:p14="http://schemas.microsoft.com/office/powerpoint/2010/main" val="1040787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45B899AF-0E6B-41B6-9D76-A7FE105E1B77}"/>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0E2ADF7F-6BD8-4F7A-98FC-EBC367602C37}"/>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199012A6-5CC0-417D-BE19-9BC320961017}"/>
              </a:ext>
            </a:extLst>
          </p:cNvPr>
          <p:cNvSpPr>
            <a:spLocks noGrp="1"/>
          </p:cNvSpPr>
          <p:nvPr>
            <p:ph type="dt" sz="half" idx="10"/>
          </p:nvPr>
        </p:nvSpPr>
        <p:spPr/>
        <p:txBody>
          <a:bodyPr/>
          <a:lstStyle/>
          <a:p>
            <a:fld id="{7BE033C8-9F16-4E81-A3E5-18AF03C4355E}" type="datetimeFigureOut">
              <a:rPr lang="ko-KR" altLang="en-US" smtClean="0"/>
              <a:t>2019-01-04</a:t>
            </a:fld>
            <a:endParaRPr lang="ko-KR" altLang="en-US"/>
          </a:p>
        </p:txBody>
      </p:sp>
      <p:sp>
        <p:nvSpPr>
          <p:cNvPr id="5" name="바닥글 개체 틀 4">
            <a:extLst>
              <a:ext uri="{FF2B5EF4-FFF2-40B4-BE49-F238E27FC236}">
                <a16:creationId xmlns:a16="http://schemas.microsoft.com/office/drawing/2014/main" id="{B0B2A2A8-09E5-4021-A963-ACA149436699}"/>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77D9E1C9-2517-4141-ACCE-EDE29B567000}"/>
              </a:ext>
            </a:extLst>
          </p:cNvPr>
          <p:cNvSpPr>
            <a:spLocks noGrp="1"/>
          </p:cNvSpPr>
          <p:nvPr>
            <p:ph type="sldNum" sz="quarter" idx="12"/>
          </p:nvPr>
        </p:nvSpPr>
        <p:spPr/>
        <p:txBody>
          <a:bodyPr/>
          <a:lstStyle/>
          <a:p>
            <a:fld id="{6FDCB4F6-BFCD-4225-B43A-210CEEABC7C1}" type="slidenum">
              <a:rPr lang="ko-KR" altLang="en-US" smtClean="0"/>
              <a:t>‹#›</a:t>
            </a:fld>
            <a:endParaRPr lang="ko-KR" altLang="en-US"/>
          </a:p>
        </p:txBody>
      </p:sp>
    </p:spTree>
    <p:extLst>
      <p:ext uri="{BB962C8B-B14F-4D97-AF65-F5344CB8AC3E}">
        <p14:creationId xmlns:p14="http://schemas.microsoft.com/office/powerpoint/2010/main" val="572201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30BA77B-3685-4801-8B22-878AF17A9BAC}"/>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E834C1C1-33DD-4362-991E-1A386EA2E58C}"/>
              </a:ext>
            </a:extLst>
          </p:cNvPr>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F2F056DB-ABD3-43D6-B80A-43469BE71BF0}"/>
              </a:ext>
            </a:extLst>
          </p:cNvPr>
          <p:cNvSpPr>
            <a:spLocks noGrp="1"/>
          </p:cNvSpPr>
          <p:nvPr>
            <p:ph type="dt" sz="half" idx="10"/>
          </p:nvPr>
        </p:nvSpPr>
        <p:spPr/>
        <p:txBody>
          <a:bodyPr/>
          <a:lstStyle/>
          <a:p>
            <a:fld id="{7BE033C8-9F16-4E81-A3E5-18AF03C4355E}" type="datetimeFigureOut">
              <a:rPr lang="ko-KR" altLang="en-US" smtClean="0"/>
              <a:t>2019-01-04</a:t>
            </a:fld>
            <a:endParaRPr lang="ko-KR" altLang="en-US"/>
          </a:p>
        </p:txBody>
      </p:sp>
      <p:sp>
        <p:nvSpPr>
          <p:cNvPr id="5" name="바닥글 개체 틀 4">
            <a:extLst>
              <a:ext uri="{FF2B5EF4-FFF2-40B4-BE49-F238E27FC236}">
                <a16:creationId xmlns:a16="http://schemas.microsoft.com/office/drawing/2014/main" id="{7B5B64D5-A6D3-4D32-A55C-33391FE6E2B7}"/>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188E8EF4-05D7-4AF5-9F30-78E6DAE1EA46}"/>
              </a:ext>
            </a:extLst>
          </p:cNvPr>
          <p:cNvSpPr>
            <a:spLocks noGrp="1"/>
          </p:cNvSpPr>
          <p:nvPr>
            <p:ph type="sldNum" sz="quarter" idx="12"/>
          </p:nvPr>
        </p:nvSpPr>
        <p:spPr/>
        <p:txBody>
          <a:bodyPr/>
          <a:lstStyle/>
          <a:p>
            <a:fld id="{6FDCB4F6-BFCD-4225-B43A-210CEEABC7C1}" type="slidenum">
              <a:rPr lang="ko-KR" altLang="en-US" smtClean="0"/>
              <a:t>‹#›</a:t>
            </a:fld>
            <a:endParaRPr lang="ko-KR" altLang="en-US"/>
          </a:p>
        </p:txBody>
      </p:sp>
    </p:spTree>
    <p:extLst>
      <p:ext uri="{BB962C8B-B14F-4D97-AF65-F5344CB8AC3E}">
        <p14:creationId xmlns:p14="http://schemas.microsoft.com/office/powerpoint/2010/main" val="1646616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73911F5-1096-4D55-8672-85D7BE4CE355}"/>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07E3C1D7-3521-4532-9696-985246B55F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날짜 개체 틀 3">
            <a:extLst>
              <a:ext uri="{FF2B5EF4-FFF2-40B4-BE49-F238E27FC236}">
                <a16:creationId xmlns:a16="http://schemas.microsoft.com/office/drawing/2014/main" id="{FDC08EA2-47C8-4426-9BBD-63F2864EA9F2}"/>
              </a:ext>
            </a:extLst>
          </p:cNvPr>
          <p:cNvSpPr>
            <a:spLocks noGrp="1"/>
          </p:cNvSpPr>
          <p:nvPr>
            <p:ph type="dt" sz="half" idx="10"/>
          </p:nvPr>
        </p:nvSpPr>
        <p:spPr/>
        <p:txBody>
          <a:bodyPr/>
          <a:lstStyle/>
          <a:p>
            <a:fld id="{7BE033C8-9F16-4E81-A3E5-18AF03C4355E}" type="datetimeFigureOut">
              <a:rPr lang="ko-KR" altLang="en-US" smtClean="0"/>
              <a:t>2019-01-04</a:t>
            </a:fld>
            <a:endParaRPr lang="ko-KR" altLang="en-US"/>
          </a:p>
        </p:txBody>
      </p:sp>
      <p:sp>
        <p:nvSpPr>
          <p:cNvPr id="5" name="바닥글 개체 틀 4">
            <a:extLst>
              <a:ext uri="{FF2B5EF4-FFF2-40B4-BE49-F238E27FC236}">
                <a16:creationId xmlns:a16="http://schemas.microsoft.com/office/drawing/2014/main" id="{56326EF5-2486-432D-88F6-7CE59FF5B8B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CC5EB55D-BFE3-40B1-ADB8-DB42BE12703A}"/>
              </a:ext>
            </a:extLst>
          </p:cNvPr>
          <p:cNvSpPr>
            <a:spLocks noGrp="1"/>
          </p:cNvSpPr>
          <p:nvPr>
            <p:ph type="sldNum" sz="quarter" idx="12"/>
          </p:nvPr>
        </p:nvSpPr>
        <p:spPr/>
        <p:txBody>
          <a:bodyPr/>
          <a:lstStyle/>
          <a:p>
            <a:fld id="{6FDCB4F6-BFCD-4225-B43A-210CEEABC7C1}" type="slidenum">
              <a:rPr lang="ko-KR" altLang="en-US" smtClean="0"/>
              <a:t>‹#›</a:t>
            </a:fld>
            <a:endParaRPr lang="ko-KR" altLang="en-US"/>
          </a:p>
        </p:txBody>
      </p:sp>
    </p:spTree>
    <p:extLst>
      <p:ext uri="{BB962C8B-B14F-4D97-AF65-F5344CB8AC3E}">
        <p14:creationId xmlns:p14="http://schemas.microsoft.com/office/powerpoint/2010/main" val="3678637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5135FFD-D5BE-499D-881E-8AFC164E2937}"/>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C523F9D5-969C-4FFA-8007-2217727B2E30}"/>
              </a:ext>
            </a:extLst>
          </p:cNvPr>
          <p:cNvSpPr>
            <a:spLocks noGrp="1"/>
          </p:cNvSpPr>
          <p:nvPr>
            <p:ph sz="half" idx="1"/>
          </p:nvPr>
        </p:nvSpPr>
        <p:spPr>
          <a:xfrm>
            <a:off x="838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a:extLst>
              <a:ext uri="{FF2B5EF4-FFF2-40B4-BE49-F238E27FC236}">
                <a16:creationId xmlns:a16="http://schemas.microsoft.com/office/drawing/2014/main" id="{02804303-D9E2-4BE6-A00E-59D501239215}"/>
              </a:ext>
            </a:extLst>
          </p:cNvPr>
          <p:cNvSpPr>
            <a:spLocks noGrp="1"/>
          </p:cNvSpPr>
          <p:nvPr>
            <p:ph sz="half" idx="2"/>
          </p:nvPr>
        </p:nvSpPr>
        <p:spPr>
          <a:xfrm>
            <a:off x="6172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a:extLst>
              <a:ext uri="{FF2B5EF4-FFF2-40B4-BE49-F238E27FC236}">
                <a16:creationId xmlns:a16="http://schemas.microsoft.com/office/drawing/2014/main" id="{7E2F8CC4-2E5C-4E4E-A4EB-220045EC04AA}"/>
              </a:ext>
            </a:extLst>
          </p:cNvPr>
          <p:cNvSpPr>
            <a:spLocks noGrp="1"/>
          </p:cNvSpPr>
          <p:nvPr>
            <p:ph type="dt" sz="half" idx="10"/>
          </p:nvPr>
        </p:nvSpPr>
        <p:spPr/>
        <p:txBody>
          <a:bodyPr/>
          <a:lstStyle/>
          <a:p>
            <a:fld id="{7BE033C8-9F16-4E81-A3E5-18AF03C4355E}" type="datetimeFigureOut">
              <a:rPr lang="ko-KR" altLang="en-US" smtClean="0"/>
              <a:t>2019-01-04</a:t>
            </a:fld>
            <a:endParaRPr lang="ko-KR" altLang="en-US"/>
          </a:p>
        </p:txBody>
      </p:sp>
      <p:sp>
        <p:nvSpPr>
          <p:cNvPr id="6" name="바닥글 개체 틀 5">
            <a:extLst>
              <a:ext uri="{FF2B5EF4-FFF2-40B4-BE49-F238E27FC236}">
                <a16:creationId xmlns:a16="http://schemas.microsoft.com/office/drawing/2014/main" id="{B8EDB7DE-B70C-4F47-AECF-9F7F1D82A97A}"/>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2611CC7B-CE0E-415E-8774-E2C2B851C685}"/>
              </a:ext>
            </a:extLst>
          </p:cNvPr>
          <p:cNvSpPr>
            <a:spLocks noGrp="1"/>
          </p:cNvSpPr>
          <p:nvPr>
            <p:ph type="sldNum" sz="quarter" idx="12"/>
          </p:nvPr>
        </p:nvSpPr>
        <p:spPr/>
        <p:txBody>
          <a:bodyPr/>
          <a:lstStyle/>
          <a:p>
            <a:fld id="{6FDCB4F6-BFCD-4225-B43A-210CEEABC7C1}" type="slidenum">
              <a:rPr lang="ko-KR" altLang="en-US" smtClean="0"/>
              <a:t>‹#›</a:t>
            </a:fld>
            <a:endParaRPr lang="ko-KR" altLang="en-US"/>
          </a:p>
        </p:txBody>
      </p:sp>
    </p:spTree>
    <p:extLst>
      <p:ext uri="{BB962C8B-B14F-4D97-AF65-F5344CB8AC3E}">
        <p14:creationId xmlns:p14="http://schemas.microsoft.com/office/powerpoint/2010/main" val="2769361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88E9531-6281-42AA-9EA4-D9C6F9E387FD}"/>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1973406F-437A-4F80-AACA-9840FDA221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a:extLst>
              <a:ext uri="{FF2B5EF4-FFF2-40B4-BE49-F238E27FC236}">
                <a16:creationId xmlns:a16="http://schemas.microsoft.com/office/drawing/2014/main" id="{10A6F7A7-5EC2-447E-8574-3E1E8AE166E1}"/>
              </a:ext>
            </a:extLst>
          </p:cNvPr>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a:extLst>
              <a:ext uri="{FF2B5EF4-FFF2-40B4-BE49-F238E27FC236}">
                <a16:creationId xmlns:a16="http://schemas.microsoft.com/office/drawing/2014/main" id="{63C51621-1C3D-40D6-BB3D-C4B08F7D56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a:extLst>
              <a:ext uri="{FF2B5EF4-FFF2-40B4-BE49-F238E27FC236}">
                <a16:creationId xmlns:a16="http://schemas.microsoft.com/office/drawing/2014/main" id="{D10DEAD9-2EC8-4B14-A2B7-814B309DC4D7}"/>
              </a:ext>
            </a:extLst>
          </p:cNvPr>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a:extLst>
              <a:ext uri="{FF2B5EF4-FFF2-40B4-BE49-F238E27FC236}">
                <a16:creationId xmlns:a16="http://schemas.microsoft.com/office/drawing/2014/main" id="{13F7C8E9-7A1A-41F1-A42B-F26F563EA63A}"/>
              </a:ext>
            </a:extLst>
          </p:cNvPr>
          <p:cNvSpPr>
            <a:spLocks noGrp="1"/>
          </p:cNvSpPr>
          <p:nvPr>
            <p:ph type="dt" sz="half" idx="10"/>
          </p:nvPr>
        </p:nvSpPr>
        <p:spPr/>
        <p:txBody>
          <a:bodyPr/>
          <a:lstStyle/>
          <a:p>
            <a:fld id="{7BE033C8-9F16-4E81-A3E5-18AF03C4355E}" type="datetimeFigureOut">
              <a:rPr lang="ko-KR" altLang="en-US" smtClean="0"/>
              <a:t>2019-01-04</a:t>
            </a:fld>
            <a:endParaRPr lang="ko-KR" altLang="en-US"/>
          </a:p>
        </p:txBody>
      </p:sp>
      <p:sp>
        <p:nvSpPr>
          <p:cNvPr id="8" name="바닥글 개체 틀 7">
            <a:extLst>
              <a:ext uri="{FF2B5EF4-FFF2-40B4-BE49-F238E27FC236}">
                <a16:creationId xmlns:a16="http://schemas.microsoft.com/office/drawing/2014/main" id="{EFA44BCD-5FD2-4BFB-A76F-CB1556134C4F}"/>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7880B167-3900-46B6-8C6F-AA6D5E8026BA}"/>
              </a:ext>
            </a:extLst>
          </p:cNvPr>
          <p:cNvSpPr>
            <a:spLocks noGrp="1"/>
          </p:cNvSpPr>
          <p:nvPr>
            <p:ph type="sldNum" sz="quarter" idx="12"/>
          </p:nvPr>
        </p:nvSpPr>
        <p:spPr/>
        <p:txBody>
          <a:bodyPr/>
          <a:lstStyle/>
          <a:p>
            <a:fld id="{6FDCB4F6-BFCD-4225-B43A-210CEEABC7C1}" type="slidenum">
              <a:rPr lang="ko-KR" altLang="en-US" smtClean="0"/>
              <a:t>‹#›</a:t>
            </a:fld>
            <a:endParaRPr lang="ko-KR" altLang="en-US"/>
          </a:p>
        </p:txBody>
      </p:sp>
    </p:spTree>
    <p:extLst>
      <p:ext uri="{BB962C8B-B14F-4D97-AF65-F5344CB8AC3E}">
        <p14:creationId xmlns:p14="http://schemas.microsoft.com/office/powerpoint/2010/main" val="1457174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8117689-93DD-492E-99DD-F771DF3629F4}"/>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CA7ACB9E-64A9-4203-BA8B-AFADFA961517}"/>
              </a:ext>
            </a:extLst>
          </p:cNvPr>
          <p:cNvSpPr>
            <a:spLocks noGrp="1"/>
          </p:cNvSpPr>
          <p:nvPr>
            <p:ph type="dt" sz="half" idx="10"/>
          </p:nvPr>
        </p:nvSpPr>
        <p:spPr/>
        <p:txBody>
          <a:bodyPr/>
          <a:lstStyle/>
          <a:p>
            <a:fld id="{7BE033C8-9F16-4E81-A3E5-18AF03C4355E}" type="datetimeFigureOut">
              <a:rPr lang="ko-KR" altLang="en-US" smtClean="0"/>
              <a:t>2019-01-04</a:t>
            </a:fld>
            <a:endParaRPr lang="ko-KR" altLang="en-US"/>
          </a:p>
        </p:txBody>
      </p:sp>
      <p:sp>
        <p:nvSpPr>
          <p:cNvPr id="4" name="바닥글 개체 틀 3">
            <a:extLst>
              <a:ext uri="{FF2B5EF4-FFF2-40B4-BE49-F238E27FC236}">
                <a16:creationId xmlns:a16="http://schemas.microsoft.com/office/drawing/2014/main" id="{53156A0F-DDA1-4ECC-9A99-13FBDB99361D}"/>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41BEBC83-2123-449A-BD03-8E3C7CF3907D}"/>
              </a:ext>
            </a:extLst>
          </p:cNvPr>
          <p:cNvSpPr>
            <a:spLocks noGrp="1"/>
          </p:cNvSpPr>
          <p:nvPr>
            <p:ph type="sldNum" sz="quarter" idx="12"/>
          </p:nvPr>
        </p:nvSpPr>
        <p:spPr/>
        <p:txBody>
          <a:bodyPr/>
          <a:lstStyle/>
          <a:p>
            <a:fld id="{6FDCB4F6-BFCD-4225-B43A-210CEEABC7C1}" type="slidenum">
              <a:rPr lang="ko-KR" altLang="en-US" smtClean="0"/>
              <a:t>‹#›</a:t>
            </a:fld>
            <a:endParaRPr lang="ko-KR" altLang="en-US"/>
          </a:p>
        </p:txBody>
      </p:sp>
    </p:spTree>
    <p:extLst>
      <p:ext uri="{BB962C8B-B14F-4D97-AF65-F5344CB8AC3E}">
        <p14:creationId xmlns:p14="http://schemas.microsoft.com/office/powerpoint/2010/main" val="1365090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3B2317DA-DA62-4DA9-9E51-183011075170}"/>
              </a:ext>
            </a:extLst>
          </p:cNvPr>
          <p:cNvSpPr>
            <a:spLocks noGrp="1"/>
          </p:cNvSpPr>
          <p:nvPr>
            <p:ph type="dt" sz="half" idx="10"/>
          </p:nvPr>
        </p:nvSpPr>
        <p:spPr/>
        <p:txBody>
          <a:bodyPr/>
          <a:lstStyle/>
          <a:p>
            <a:fld id="{7BE033C8-9F16-4E81-A3E5-18AF03C4355E}" type="datetimeFigureOut">
              <a:rPr lang="ko-KR" altLang="en-US" smtClean="0"/>
              <a:t>2019-01-04</a:t>
            </a:fld>
            <a:endParaRPr lang="ko-KR" altLang="en-US"/>
          </a:p>
        </p:txBody>
      </p:sp>
      <p:sp>
        <p:nvSpPr>
          <p:cNvPr id="3" name="바닥글 개체 틀 2">
            <a:extLst>
              <a:ext uri="{FF2B5EF4-FFF2-40B4-BE49-F238E27FC236}">
                <a16:creationId xmlns:a16="http://schemas.microsoft.com/office/drawing/2014/main" id="{579B6088-6DB5-482D-8E13-EB5FCA070226}"/>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7827AF2D-2CE9-47D8-AE9D-F3EAE8D01991}"/>
              </a:ext>
            </a:extLst>
          </p:cNvPr>
          <p:cNvSpPr>
            <a:spLocks noGrp="1"/>
          </p:cNvSpPr>
          <p:nvPr>
            <p:ph type="sldNum" sz="quarter" idx="12"/>
          </p:nvPr>
        </p:nvSpPr>
        <p:spPr/>
        <p:txBody>
          <a:bodyPr/>
          <a:lstStyle/>
          <a:p>
            <a:fld id="{6FDCB4F6-BFCD-4225-B43A-210CEEABC7C1}" type="slidenum">
              <a:rPr lang="ko-KR" altLang="en-US" smtClean="0"/>
              <a:t>‹#›</a:t>
            </a:fld>
            <a:endParaRPr lang="ko-KR" altLang="en-US"/>
          </a:p>
        </p:txBody>
      </p:sp>
    </p:spTree>
    <p:extLst>
      <p:ext uri="{BB962C8B-B14F-4D97-AF65-F5344CB8AC3E}">
        <p14:creationId xmlns:p14="http://schemas.microsoft.com/office/powerpoint/2010/main" val="420496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669FAA9-951E-4F60-BA0E-C4B52C314F86}"/>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0122B9DB-6497-49B0-8961-8B8887CB93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a:extLst>
              <a:ext uri="{FF2B5EF4-FFF2-40B4-BE49-F238E27FC236}">
                <a16:creationId xmlns:a16="http://schemas.microsoft.com/office/drawing/2014/main" id="{247B8C05-D9FB-450C-BF08-2876FEE4B0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32BC07E0-3404-4633-8829-2CCB4C46A9D6}"/>
              </a:ext>
            </a:extLst>
          </p:cNvPr>
          <p:cNvSpPr>
            <a:spLocks noGrp="1"/>
          </p:cNvSpPr>
          <p:nvPr>
            <p:ph type="dt" sz="half" idx="10"/>
          </p:nvPr>
        </p:nvSpPr>
        <p:spPr/>
        <p:txBody>
          <a:bodyPr/>
          <a:lstStyle/>
          <a:p>
            <a:fld id="{7BE033C8-9F16-4E81-A3E5-18AF03C4355E}" type="datetimeFigureOut">
              <a:rPr lang="ko-KR" altLang="en-US" smtClean="0"/>
              <a:t>2019-01-04</a:t>
            </a:fld>
            <a:endParaRPr lang="ko-KR" altLang="en-US"/>
          </a:p>
        </p:txBody>
      </p:sp>
      <p:sp>
        <p:nvSpPr>
          <p:cNvPr id="6" name="바닥글 개체 틀 5">
            <a:extLst>
              <a:ext uri="{FF2B5EF4-FFF2-40B4-BE49-F238E27FC236}">
                <a16:creationId xmlns:a16="http://schemas.microsoft.com/office/drawing/2014/main" id="{8D297A51-C164-4253-AA8C-7D47C0B2658F}"/>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466FC9A0-32D6-4E22-917F-F8F0D1C18E21}"/>
              </a:ext>
            </a:extLst>
          </p:cNvPr>
          <p:cNvSpPr>
            <a:spLocks noGrp="1"/>
          </p:cNvSpPr>
          <p:nvPr>
            <p:ph type="sldNum" sz="quarter" idx="12"/>
          </p:nvPr>
        </p:nvSpPr>
        <p:spPr/>
        <p:txBody>
          <a:bodyPr/>
          <a:lstStyle/>
          <a:p>
            <a:fld id="{6FDCB4F6-BFCD-4225-B43A-210CEEABC7C1}" type="slidenum">
              <a:rPr lang="ko-KR" altLang="en-US" smtClean="0"/>
              <a:t>‹#›</a:t>
            </a:fld>
            <a:endParaRPr lang="ko-KR" altLang="en-US"/>
          </a:p>
        </p:txBody>
      </p:sp>
    </p:spTree>
    <p:extLst>
      <p:ext uri="{BB962C8B-B14F-4D97-AF65-F5344CB8AC3E}">
        <p14:creationId xmlns:p14="http://schemas.microsoft.com/office/powerpoint/2010/main" val="2129377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480C3BE-C17D-496D-BC9E-E5C73DC7A474}"/>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298AB60A-38EA-431B-9E6A-73C08EC07C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CE08FF39-3C93-4960-90FA-B18A72499D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C57CAEA7-7176-4148-905A-1D56F77403F7}"/>
              </a:ext>
            </a:extLst>
          </p:cNvPr>
          <p:cNvSpPr>
            <a:spLocks noGrp="1"/>
          </p:cNvSpPr>
          <p:nvPr>
            <p:ph type="dt" sz="half" idx="10"/>
          </p:nvPr>
        </p:nvSpPr>
        <p:spPr/>
        <p:txBody>
          <a:bodyPr/>
          <a:lstStyle/>
          <a:p>
            <a:fld id="{7BE033C8-9F16-4E81-A3E5-18AF03C4355E}" type="datetimeFigureOut">
              <a:rPr lang="ko-KR" altLang="en-US" smtClean="0"/>
              <a:t>2019-01-04</a:t>
            </a:fld>
            <a:endParaRPr lang="ko-KR" altLang="en-US"/>
          </a:p>
        </p:txBody>
      </p:sp>
      <p:sp>
        <p:nvSpPr>
          <p:cNvPr id="6" name="바닥글 개체 틀 5">
            <a:extLst>
              <a:ext uri="{FF2B5EF4-FFF2-40B4-BE49-F238E27FC236}">
                <a16:creationId xmlns:a16="http://schemas.microsoft.com/office/drawing/2014/main" id="{84F2D823-C3DE-4A77-BCB4-4EAD1B92962F}"/>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61003922-2997-4FE1-B05C-5A3FC97973A6}"/>
              </a:ext>
            </a:extLst>
          </p:cNvPr>
          <p:cNvSpPr>
            <a:spLocks noGrp="1"/>
          </p:cNvSpPr>
          <p:nvPr>
            <p:ph type="sldNum" sz="quarter" idx="12"/>
          </p:nvPr>
        </p:nvSpPr>
        <p:spPr/>
        <p:txBody>
          <a:bodyPr/>
          <a:lstStyle/>
          <a:p>
            <a:fld id="{6FDCB4F6-BFCD-4225-B43A-210CEEABC7C1}" type="slidenum">
              <a:rPr lang="ko-KR" altLang="en-US" smtClean="0"/>
              <a:t>‹#›</a:t>
            </a:fld>
            <a:endParaRPr lang="ko-KR" altLang="en-US"/>
          </a:p>
        </p:txBody>
      </p:sp>
    </p:spTree>
    <p:extLst>
      <p:ext uri="{BB962C8B-B14F-4D97-AF65-F5344CB8AC3E}">
        <p14:creationId xmlns:p14="http://schemas.microsoft.com/office/powerpoint/2010/main" val="2071875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EBCC11DF-CF74-4F78-877E-FAF209919A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867B4936-D9FB-4524-97FC-CC6F9430D0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07F70836-DE06-453D-BBAA-2CF79E433F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E033C8-9F16-4E81-A3E5-18AF03C4355E}" type="datetimeFigureOut">
              <a:rPr lang="ko-KR" altLang="en-US" smtClean="0"/>
              <a:t>2019-01-04</a:t>
            </a:fld>
            <a:endParaRPr lang="ko-KR" altLang="en-US"/>
          </a:p>
        </p:txBody>
      </p:sp>
      <p:sp>
        <p:nvSpPr>
          <p:cNvPr id="5" name="바닥글 개체 틀 4">
            <a:extLst>
              <a:ext uri="{FF2B5EF4-FFF2-40B4-BE49-F238E27FC236}">
                <a16:creationId xmlns:a16="http://schemas.microsoft.com/office/drawing/2014/main" id="{102DC0D7-ABA9-4869-8ED2-4D62A2A283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62B038EC-F85E-4063-B005-E0356C4668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DCB4F6-BFCD-4225-B43A-210CEEABC7C1}" type="slidenum">
              <a:rPr lang="ko-KR" altLang="en-US" smtClean="0"/>
              <a:t>‹#›</a:t>
            </a:fld>
            <a:endParaRPr lang="ko-KR" altLang="en-US"/>
          </a:p>
        </p:txBody>
      </p:sp>
    </p:spTree>
    <p:extLst>
      <p:ext uri="{BB962C8B-B14F-4D97-AF65-F5344CB8AC3E}">
        <p14:creationId xmlns:p14="http://schemas.microsoft.com/office/powerpoint/2010/main" val="22102229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0205254-6090-4FFD-BDFC-FEF1EA53853F}"/>
              </a:ext>
            </a:extLst>
          </p:cNvPr>
          <p:cNvSpPr>
            <a:spLocks noGrp="1"/>
          </p:cNvSpPr>
          <p:nvPr>
            <p:ph type="ctrTitle"/>
          </p:nvPr>
        </p:nvSpPr>
        <p:spPr>
          <a:xfrm>
            <a:off x="1524000" y="1600200"/>
            <a:ext cx="9144000" cy="1196254"/>
          </a:xfrm>
        </p:spPr>
        <p:txBody>
          <a:bodyPr>
            <a:normAutofit/>
          </a:bodyPr>
          <a:lstStyle/>
          <a:p>
            <a:r>
              <a:rPr lang="en-US" altLang="ko-KR" sz="3700" b="1" dirty="0">
                <a:latin typeface="Times New Roman" panose="02020603050405020304" pitchFamily="18" charset="0"/>
                <a:cs typeface="Times New Roman" panose="02020603050405020304" pitchFamily="18" charset="0"/>
              </a:rPr>
              <a:t>Social Contact Networks and Disease </a:t>
            </a:r>
            <a:r>
              <a:rPr lang="en-US" altLang="ko-KR" sz="3700" b="1" dirty="0" err="1">
                <a:latin typeface="Times New Roman" panose="02020603050405020304" pitchFamily="18" charset="0"/>
                <a:cs typeface="Times New Roman" panose="02020603050405020304" pitchFamily="18" charset="0"/>
              </a:rPr>
              <a:t>Eradicability</a:t>
            </a:r>
            <a:r>
              <a:rPr lang="en-US" altLang="ko-KR" sz="3700" b="1" dirty="0">
                <a:latin typeface="Times New Roman" panose="02020603050405020304" pitchFamily="18" charset="0"/>
                <a:cs typeface="Times New Roman" panose="02020603050405020304" pitchFamily="18" charset="0"/>
              </a:rPr>
              <a:t> under Voluntary Vaccination</a:t>
            </a:r>
            <a:endParaRPr lang="ko-KR" altLang="en-US" sz="3700" dirty="0">
              <a:latin typeface="Times New Roman" panose="02020603050405020304" pitchFamily="18" charset="0"/>
              <a:cs typeface="Times New Roman" panose="02020603050405020304" pitchFamily="18" charset="0"/>
            </a:endParaRPr>
          </a:p>
        </p:txBody>
      </p:sp>
      <p:sp>
        <p:nvSpPr>
          <p:cNvPr id="3" name="부제목 2">
            <a:extLst>
              <a:ext uri="{FF2B5EF4-FFF2-40B4-BE49-F238E27FC236}">
                <a16:creationId xmlns:a16="http://schemas.microsoft.com/office/drawing/2014/main" id="{775DC4AE-F8A5-4176-8D10-1A02526DF0B1}"/>
              </a:ext>
            </a:extLst>
          </p:cNvPr>
          <p:cNvSpPr>
            <a:spLocks noGrp="1"/>
          </p:cNvSpPr>
          <p:nvPr>
            <p:ph type="subTitle" idx="1"/>
          </p:nvPr>
        </p:nvSpPr>
        <p:spPr/>
        <p:txBody>
          <a:bodyPr>
            <a:normAutofit/>
          </a:bodyPr>
          <a:lstStyle/>
          <a:p>
            <a:r>
              <a:rPr lang="en-US" altLang="ko-KR" sz="1900" dirty="0">
                <a:latin typeface="Times New Roman" panose="02020603050405020304" pitchFamily="18" charset="0"/>
                <a:cs typeface="Times New Roman" panose="02020603050405020304" pitchFamily="18" charset="0"/>
              </a:rPr>
              <a:t>Ana Perisic, Chris T. </a:t>
            </a:r>
            <a:r>
              <a:rPr lang="en-US" altLang="ko-KR" sz="1900" dirty="0" err="1">
                <a:latin typeface="Times New Roman" panose="02020603050405020304" pitchFamily="18" charset="0"/>
                <a:cs typeface="Times New Roman" panose="02020603050405020304" pitchFamily="18" charset="0"/>
              </a:rPr>
              <a:t>Bauch</a:t>
            </a:r>
            <a:endParaRPr lang="en-US" altLang="ko-KR" sz="1900" dirty="0">
              <a:latin typeface="Times New Roman" panose="02020603050405020304" pitchFamily="18" charset="0"/>
              <a:cs typeface="Times New Roman" panose="02020603050405020304" pitchFamily="18" charset="0"/>
            </a:endParaRPr>
          </a:p>
          <a:p>
            <a:r>
              <a:rPr lang="en-US" altLang="ko-KR" sz="1900" dirty="0">
                <a:latin typeface="Times New Roman" panose="02020603050405020304" pitchFamily="18" charset="0"/>
                <a:cs typeface="Times New Roman" panose="02020603050405020304" pitchFamily="18" charset="0"/>
              </a:rPr>
              <a:t>Department of Mathematics and Statistics, University of Guelph, Guelph, Ontario, Canada</a:t>
            </a:r>
            <a:endParaRPr lang="ko-KR" altLang="en-US"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3840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B7C925C-F8EF-42BA-B826-435FB5A0D264}"/>
              </a:ext>
            </a:extLst>
          </p:cNvPr>
          <p:cNvSpPr>
            <a:spLocks noGrp="1"/>
          </p:cNvSpPr>
          <p:nvPr>
            <p:ph type="title"/>
          </p:nvPr>
        </p:nvSpPr>
        <p:spPr/>
        <p:txBody>
          <a:bodyPr/>
          <a:lstStyle/>
          <a:p>
            <a:pPr algn="ctr"/>
            <a:r>
              <a:rPr lang="en-US" altLang="ko-KR" dirty="0">
                <a:latin typeface="Times New Roman" panose="02020603050405020304" pitchFamily="18" charset="0"/>
                <a:cs typeface="Times New Roman" panose="02020603050405020304" pitchFamily="18" charset="0"/>
              </a:rPr>
              <a:t>Method : SEIR Infection</a:t>
            </a:r>
            <a:endParaRPr lang="ko-KR"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DBDFF761-5554-422B-A433-FAE34B706E51}"/>
                  </a:ext>
                </a:extLst>
              </p:cNvPr>
              <p:cNvSpPr>
                <a:spLocks noGrp="1"/>
              </p:cNvSpPr>
              <p:nvPr>
                <p:ph idx="1"/>
              </p:nvPr>
            </p:nvSpPr>
            <p:spPr>
              <a:xfrm>
                <a:off x="838200" y="1825625"/>
                <a:ext cx="10515599" cy="4351338"/>
              </a:xfrm>
            </p:spPr>
            <p:txBody>
              <a:bodyPr>
                <a:normAutofit/>
              </a:bodyPr>
              <a:lstStyle/>
              <a:p>
                <a:pPr marL="0" indent="0">
                  <a:buNone/>
                </a:pPr>
                <a:r>
                  <a:rPr lang="en-US" altLang="ko-KR" dirty="0">
                    <a:latin typeface="Times New Roman" panose="02020603050405020304" pitchFamily="18" charset="0"/>
                    <a:cs typeface="Times New Roman" panose="02020603050405020304" pitchFamily="18" charset="0"/>
                  </a:rPr>
                  <a:t>The total payoff of vaccinating </a:t>
                </a:r>
                <a14:m>
                  <m:oMath xmlns:m="http://schemas.openxmlformats.org/officeDocument/2006/math">
                    <m:sSub>
                      <m:sSubPr>
                        <m:ctrlPr>
                          <a:rPr lang="en-US" altLang="ko-KR" b="0" i="1" smtClean="0">
                            <a:latin typeface="Cambria Math" panose="02040503050406030204" pitchFamily="18" charset="0"/>
                            <a:cs typeface="Times New Roman" panose="02020603050405020304" pitchFamily="18" charset="0"/>
                          </a:rPr>
                        </m:ctrlPr>
                      </m:sSubPr>
                      <m:e>
                        <m:r>
                          <a:rPr lang="en-US" altLang="ko-KR" b="0" i="1" smtClean="0">
                            <a:latin typeface="Cambria Math" panose="02040503050406030204" pitchFamily="18" charset="0"/>
                            <a:cs typeface="Times New Roman" panose="02020603050405020304" pitchFamily="18" charset="0"/>
                          </a:rPr>
                          <m:t>𝑃</m:t>
                        </m:r>
                      </m:e>
                      <m:sub>
                        <m:r>
                          <a:rPr lang="en-US" altLang="ko-KR" b="0" i="1" smtClean="0">
                            <a:latin typeface="Cambria Math" panose="02040503050406030204" pitchFamily="18" charset="0"/>
                            <a:cs typeface="Times New Roman" panose="02020603050405020304" pitchFamily="18" charset="0"/>
                          </a:rPr>
                          <m:t>𝑉</m:t>
                        </m:r>
                      </m:sub>
                    </m:sSub>
                  </m:oMath>
                </a14:m>
                <a:r>
                  <a:rPr lang="ko-KR" altLang="en-US" dirty="0">
                    <a:latin typeface="Times New Roman" panose="02020603050405020304" pitchFamily="18" charset="0"/>
                    <a:cs typeface="Times New Roman" panose="02020603050405020304" pitchFamily="18" charset="0"/>
                  </a:rPr>
                  <a:t> </a:t>
                </a:r>
                <a:r>
                  <a:rPr lang="en-US" altLang="ko-KR" dirty="0">
                    <a:latin typeface="Times New Roman" panose="02020603050405020304" pitchFamily="18" charset="0"/>
                    <a:cs typeface="Times New Roman" panose="02020603050405020304" pitchFamily="18" charset="0"/>
                  </a:rPr>
                  <a:t>(today) is :</a:t>
                </a:r>
              </a:p>
              <a:p>
                <a:pPr marL="0" indent="0">
                  <a:buNone/>
                </a:pPr>
                <a:endParaRPr lang="en-US" altLang="ko-KR" dirty="0">
                  <a:latin typeface="Times New Roman" panose="02020603050405020304" pitchFamily="18" charset="0"/>
                  <a:cs typeface="Times New Roman" panose="02020603050405020304" pitchFamily="18" charset="0"/>
                </a:endParaRPr>
              </a:p>
              <a:p>
                <a:pPr marL="0" indent="0" algn="ctr">
                  <a:buNone/>
                </a:pPr>
                <a14:m>
                  <m:oMath xmlns:m="http://schemas.openxmlformats.org/officeDocument/2006/math">
                    <m:sSub>
                      <m:sSubPr>
                        <m:ctrlPr>
                          <a:rPr lang="en-US" altLang="ko-KR" sz="2400" b="0" i="1" smtClean="0">
                            <a:latin typeface="Cambria Math" panose="02040503050406030204" pitchFamily="18" charset="0"/>
                            <a:cs typeface="Times New Roman" panose="02020603050405020304" pitchFamily="18" charset="0"/>
                          </a:rPr>
                        </m:ctrlPr>
                      </m:sSubPr>
                      <m:e>
                        <m:r>
                          <a:rPr lang="en-US" altLang="ko-KR" sz="2400" b="0" i="1" smtClean="0">
                            <a:latin typeface="Cambria Math" panose="02040503050406030204" pitchFamily="18" charset="0"/>
                            <a:cs typeface="Times New Roman" panose="02020603050405020304" pitchFamily="18" charset="0"/>
                          </a:rPr>
                          <m:t>𝑃</m:t>
                        </m:r>
                      </m:e>
                      <m:sub>
                        <m:r>
                          <a:rPr lang="en-US" altLang="ko-KR" sz="2400" b="0" i="1" smtClean="0">
                            <a:latin typeface="Cambria Math" panose="02040503050406030204" pitchFamily="18" charset="0"/>
                            <a:cs typeface="Times New Roman" panose="02020603050405020304" pitchFamily="18" charset="0"/>
                          </a:rPr>
                          <m:t>𝑉</m:t>
                        </m:r>
                      </m:sub>
                    </m:sSub>
                    <m:r>
                      <a:rPr lang="en-US" altLang="ko-KR" sz="2400" b="0" i="1" smtClean="0">
                        <a:latin typeface="Cambria Math" panose="02040503050406030204" pitchFamily="18" charset="0"/>
                        <a:cs typeface="Times New Roman" panose="02020603050405020304" pitchFamily="18" charset="0"/>
                      </a:rPr>
                      <m:t>=</m:t>
                    </m:r>
                  </m:oMath>
                </a14:m>
                <a:r>
                  <a:rPr lang="en-US" altLang="ko-KR" sz="2400" b="0" dirty="0">
                    <a:cs typeface="Times New Roman" panose="02020603050405020304" pitchFamily="18" charset="0"/>
                  </a:rPr>
                  <a:t> </a:t>
                </a:r>
                <a14:m>
                  <m:oMath xmlns:m="http://schemas.openxmlformats.org/officeDocument/2006/math">
                    <m:r>
                      <a:rPr lang="ko-KR" altLang="en-US" sz="2400" b="0" i="1" smtClean="0">
                        <a:latin typeface="Cambria Math" panose="02040503050406030204" pitchFamily="18" charset="0"/>
                        <a:cs typeface="Times New Roman" panose="02020603050405020304" pitchFamily="18" charset="0"/>
                      </a:rPr>
                      <m:t>𝜀</m:t>
                    </m:r>
                    <m:d>
                      <m:dPr>
                        <m:begChr m:val="{"/>
                        <m:endChr m:val="}"/>
                        <m:ctrlPr>
                          <a:rPr lang="en-US" altLang="ko-KR" sz="2400" b="0" i="1" smtClean="0">
                            <a:latin typeface="Cambria Math" panose="02040503050406030204" pitchFamily="18" charset="0"/>
                            <a:cs typeface="Times New Roman" panose="02020603050405020304" pitchFamily="18" charset="0"/>
                          </a:rPr>
                        </m:ctrlPr>
                      </m:dPr>
                      <m:e>
                        <m:d>
                          <m:dPr>
                            <m:ctrlPr>
                              <a:rPr lang="en-US" altLang="ko-KR" sz="2400" b="0" i="1" smtClean="0">
                                <a:latin typeface="Cambria Math" panose="02040503050406030204" pitchFamily="18" charset="0"/>
                                <a:cs typeface="Times New Roman" panose="02020603050405020304" pitchFamily="18" charset="0"/>
                              </a:rPr>
                            </m:ctrlPr>
                          </m:dPr>
                          <m:e>
                            <m:r>
                              <a:rPr lang="en-US" altLang="ko-KR" sz="2400" b="0" i="1" smtClean="0">
                                <a:latin typeface="Cambria Math" panose="02040503050406030204" pitchFamily="18" charset="0"/>
                                <a:cs typeface="Times New Roman" panose="02020603050405020304" pitchFamily="18" charset="0"/>
                              </a:rPr>
                              <m:t>1−</m:t>
                            </m:r>
                            <m:sSub>
                              <m:sSubPr>
                                <m:ctrlPr>
                                  <a:rPr lang="en-US" altLang="ko-KR" sz="2400" b="0" i="1" smtClean="0">
                                    <a:latin typeface="Cambria Math" panose="02040503050406030204" pitchFamily="18" charset="0"/>
                                    <a:cs typeface="Times New Roman" panose="02020603050405020304" pitchFamily="18" charset="0"/>
                                  </a:rPr>
                                </m:ctrlPr>
                              </m:sSubPr>
                              <m:e>
                                <m:r>
                                  <a:rPr lang="en-US" altLang="ko-KR" sz="2400" b="0" i="1" smtClean="0">
                                    <a:latin typeface="Cambria Math" panose="02040503050406030204" pitchFamily="18" charset="0"/>
                                    <a:cs typeface="Times New Roman" panose="02020603050405020304" pitchFamily="18" charset="0"/>
                                  </a:rPr>
                                  <m:t>𝑑</m:t>
                                </m:r>
                              </m:e>
                              <m:sub>
                                <m:r>
                                  <a:rPr lang="en-US" altLang="ko-KR" sz="2400" b="0" i="1" smtClean="0">
                                    <a:latin typeface="Cambria Math" panose="02040503050406030204" pitchFamily="18" charset="0"/>
                                    <a:cs typeface="Times New Roman" panose="02020603050405020304" pitchFamily="18" charset="0"/>
                                  </a:rPr>
                                  <m:t>𝑣𝑎𝑐</m:t>
                                </m:r>
                              </m:sub>
                            </m:sSub>
                          </m:e>
                        </m:d>
                        <m:r>
                          <a:rPr lang="en-US" altLang="ko-KR" sz="2400" b="0" i="1" smtClean="0">
                            <a:latin typeface="Cambria Math" panose="02040503050406030204" pitchFamily="18" charset="0"/>
                            <a:cs typeface="Times New Roman" panose="02020603050405020304" pitchFamily="18" charset="0"/>
                          </a:rPr>
                          <m:t>𝐿</m:t>
                        </m:r>
                      </m:e>
                    </m:d>
                    <m:r>
                      <a:rPr lang="en-US" altLang="ko-KR" sz="2400" b="0" i="1" smtClean="0">
                        <a:latin typeface="Cambria Math" panose="02040503050406030204" pitchFamily="18" charset="0"/>
                        <a:cs typeface="Times New Roman" panose="02020603050405020304" pitchFamily="18" charset="0"/>
                      </a:rPr>
                      <m:t>+(1−</m:t>
                    </m:r>
                    <m:r>
                      <a:rPr lang="ko-KR" altLang="en-US" sz="2400" b="0" i="1" smtClean="0">
                        <a:latin typeface="Cambria Math" panose="02040503050406030204" pitchFamily="18" charset="0"/>
                        <a:cs typeface="Times New Roman" panose="02020603050405020304" pitchFamily="18" charset="0"/>
                      </a:rPr>
                      <m:t>𝜀</m:t>
                    </m:r>
                    <m:r>
                      <a:rPr lang="en-US" altLang="ko-KR" sz="2400" b="0" i="1" smtClean="0">
                        <a:latin typeface="Cambria Math" panose="02040503050406030204" pitchFamily="18" charset="0"/>
                        <a:cs typeface="Times New Roman" panose="02020603050405020304" pitchFamily="18" charset="0"/>
                      </a:rPr>
                      <m:t>){(1−</m:t>
                    </m:r>
                    <m:sSub>
                      <m:sSubPr>
                        <m:ctrlPr>
                          <a:rPr lang="en-US" altLang="ko-KR" sz="2400" b="0" i="1" smtClean="0">
                            <a:latin typeface="Cambria Math" panose="02040503050406030204" pitchFamily="18" charset="0"/>
                            <a:cs typeface="Times New Roman" panose="02020603050405020304" pitchFamily="18" charset="0"/>
                          </a:rPr>
                        </m:ctrlPr>
                      </m:sSubPr>
                      <m:e>
                        <m:r>
                          <a:rPr lang="en-US" altLang="ko-KR" sz="2400" b="0" i="1" smtClean="0">
                            <a:latin typeface="Cambria Math" panose="02040503050406030204" pitchFamily="18" charset="0"/>
                            <a:cs typeface="Times New Roman" panose="02020603050405020304" pitchFamily="18" charset="0"/>
                          </a:rPr>
                          <m:t>𝑑</m:t>
                        </m:r>
                      </m:e>
                      <m:sub>
                        <m:r>
                          <a:rPr lang="en-US" altLang="ko-KR" sz="2400" b="0" i="1" smtClean="0">
                            <a:latin typeface="Cambria Math" panose="02040503050406030204" pitchFamily="18" charset="0"/>
                            <a:cs typeface="Times New Roman" panose="02020603050405020304" pitchFamily="18" charset="0"/>
                          </a:rPr>
                          <m:t>𝑣𝑎𝑐</m:t>
                        </m:r>
                      </m:sub>
                    </m:sSub>
                    <m:r>
                      <a:rPr lang="en-US" altLang="ko-KR" sz="2400" b="0" i="1" smtClean="0">
                        <a:latin typeface="Cambria Math" panose="02040503050406030204" pitchFamily="18" charset="0"/>
                        <a:cs typeface="Times New Roman" panose="02020603050405020304" pitchFamily="18" charset="0"/>
                      </a:rPr>
                      <m:t>)[</m:t>
                    </m:r>
                    <m:d>
                      <m:dPr>
                        <m:ctrlPr>
                          <a:rPr lang="en-US" altLang="ko-KR" sz="2400" b="0" i="1" smtClean="0">
                            <a:latin typeface="Cambria Math" panose="02040503050406030204" pitchFamily="18" charset="0"/>
                            <a:cs typeface="Times New Roman" panose="02020603050405020304" pitchFamily="18" charset="0"/>
                          </a:rPr>
                        </m:ctrlPr>
                      </m:dPr>
                      <m:e>
                        <m:r>
                          <a:rPr lang="en-US" altLang="ko-KR" sz="2400" b="0" i="1" smtClean="0">
                            <a:latin typeface="Cambria Math" panose="02040503050406030204" pitchFamily="18" charset="0"/>
                            <a:cs typeface="Times New Roman" panose="02020603050405020304" pitchFamily="18" charset="0"/>
                          </a:rPr>
                          <m:t>1−</m:t>
                        </m:r>
                        <m:sSub>
                          <m:sSubPr>
                            <m:ctrlPr>
                              <a:rPr lang="en-US" altLang="ko-KR" sz="2400" b="0" i="1" smtClean="0">
                                <a:latin typeface="Cambria Math" panose="02040503050406030204" pitchFamily="18" charset="0"/>
                                <a:cs typeface="Times New Roman" panose="02020603050405020304" pitchFamily="18" charset="0"/>
                              </a:rPr>
                            </m:ctrlPr>
                          </m:sSubPr>
                          <m:e>
                            <m:r>
                              <a:rPr lang="ko-KR" altLang="en-US" sz="2400" b="0" i="1" smtClean="0">
                                <a:latin typeface="Cambria Math" panose="02040503050406030204" pitchFamily="18" charset="0"/>
                                <a:cs typeface="Times New Roman" panose="02020603050405020304" pitchFamily="18" charset="0"/>
                              </a:rPr>
                              <m:t>𝜆</m:t>
                            </m:r>
                          </m:e>
                          <m:sub>
                            <m:r>
                              <a:rPr lang="en-US" altLang="ko-KR" sz="2400" b="0" i="1" smtClean="0">
                                <a:latin typeface="Cambria Math" panose="02040503050406030204" pitchFamily="18" charset="0"/>
                                <a:cs typeface="Times New Roman" panose="02020603050405020304" pitchFamily="18" charset="0"/>
                              </a:rPr>
                              <m:t>𝑝𝑒𝑟𝑐</m:t>
                            </m:r>
                          </m:sub>
                        </m:sSub>
                      </m:e>
                    </m:d>
                    <m:r>
                      <m:rPr>
                        <m:sty m:val="p"/>
                      </m:rPr>
                      <a:rPr lang="el-GR" altLang="ko-KR" sz="2400" b="0" i="1" smtClean="0">
                        <a:latin typeface="Cambria Math" panose="02040503050406030204" pitchFamily="18" charset="0"/>
                        <a:ea typeface="Cambria Math" panose="02040503050406030204" pitchFamily="18" charset="0"/>
                        <a:cs typeface="Times New Roman" panose="02020603050405020304" pitchFamily="18" charset="0"/>
                      </a:rPr>
                      <m:t>α</m:t>
                    </m:r>
                    <m:r>
                      <a:rPr lang="en-US" altLang="ko-KR" sz="24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ko-KR" sz="2400" b="0" i="1" smtClean="0">
                            <a:latin typeface="Cambria Math" panose="02040503050406030204" pitchFamily="18" charset="0"/>
                            <a:cs typeface="Times New Roman" panose="02020603050405020304" pitchFamily="18" charset="0"/>
                          </a:rPr>
                        </m:ctrlPr>
                      </m:sSubPr>
                      <m:e>
                        <m:r>
                          <a:rPr lang="ko-KR" altLang="en-US" sz="2400" b="0" i="1" smtClean="0">
                            <a:latin typeface="Cambria Math" panose="02040503050406030204" pitchFamily="18" charset="0"/>
                            <a:cs typeface="Times New Roman" panose="02020603050405020304" pitchFamily="18" charset="0"/>
                          </a:rPr>
                          <m:t>𝜆</m:t>
                        </m:r>
                      </m:e>
                      <m:sub>
                        <m:r>
                          <a:rPr lang="en-US" altLang="ko-KR" sz="2400" b="0" i="1" smtClean="0">
                            <a:latin typeface="Cambria Math" panose="02040503050406030204" pitchFamily="18" charset="0"/>
                            <a:cs typeface="Times New Roman" panose="02020603050405020304" pitchFamily="18" charset="0"/>
                          </a:rPr>
                          <m:t>𝑝𝑒𝑟𝑐</m:t>
                        </m:r>
                      </m:sub>
                    </m:sSub>
                    <m:d>
                      <m:dPr>
                        <m:ctrlPr>
                          <a:rPr lang="en-US" altLang="ko-KR" sz="2400" b="0" i="1" smtClean="0">
                            <a:latin typeface="Cambria Math" panose="02040503050406030204" pitchFamily="18" charset="0"/>
                            <a:cs typeface="Times New Roman" panose="02020603050405020304" pitchFamily="18" charset="0"/>
                          </a:rPr>
                        </m:ctrlPr>
                      </m:dPr>
                      <m:e>
                        <m:r>
                          <a:rPr lang="en-US" altLang="ko-KR" sz="2400" b="0" i="1" smtClean="0">
                            <a:latin typeface="Cambria Math" panose="02040503050406030204" pitchFamily="18" charset="0"/>
                            <a:cs typeface="Times New Roman" panose="02020603050405020304" pitchFamily="18" charset="0"/>
                          </a:rPr>
                          <m:t>1−</m:t>
                        </m:r>
                        <m:sSub>
                          <m:sSubPr>
                            <m:ctrlPr>
                              <a:rPr lang="en-US" altLang="ko-KR" sz="2400" b="0" i="1" smtClean="0">
                                <a:latin typeface="Cambria Math" panose="02040503050406030204" pitchFamily="18" charset="0"/>
                                <a:cs typeface="Times New Roman" panose="02020603050405020304" pitchFamily="18" charset="0"/>
                              </a:rPr>
                            </m:ctrlPr>
                          </m:sSubPr>
                          <m:e>
                            <m:r>
                              <a:rPr lang="en-US" altLang="ko-KR" sz="2400" b="0" i="1" smtClean="0">
                                <a:latin typeface="Cambria Math" panose="02040503050406030204" pitchFamily="18" charset="0"/>
                                <a:cs typeface="Times New Roman" panose="02020603050405020304" pitchFamily="18" charset="0"/>
                              </a:rPr>
                              <m:t>𝑑</m:t>
                            </m:r>
                          </m:e>
                          <m:sub>
                            <m:r>
                              <a:rPr lang="en-US" altLang="ko-KR" sz="2400" b="0" i="1" smtClean="0">
                                <a:latin typeface="Cambria Math" panose="02040503050406030204" pitchFamily="18" charset="0"/>
                                <a:cs typeface="Times New Roman" panose="02020603050405020304" pitchFamily="18" charset="0"/>
                              </a:rPr>
                              <m:t>𝑖𝑛𝑓</m:t>
                            </m:r>
                          </m:sub>
                        </m:sSub>
                      </m:e>
                    </m:d>
                    <m:r>
                      <a:rPr lang="en-US" altLang="ko-KR" sz="2400" b="0" i="1" smtClean="0">
                        <a:latin typeface="Cambria Math" panose="02040503050406030204" pitchFamily="18" charset="0"/>
                        <a:cs typeface="Times New Roman" panose="02020603050405020304" pitchFamily="18" charset="0"/>
                      </a:rPr>
                      <m:t>𝐿</m:t>
                    </m:r>
                    <m:r>
                      <a:rPr lang="en-US" altLang="ko-KR" sz="2400" b="0" i="1" smtClean="0">
                        <a:latin typeface="Cambria Math" panose="02040503050406030204" pitchFamily="18" charset="0"/>
                        <a:cs typeface="Times New Roman" panose="02020603050405020304" pitchFamily="18" charset="0"/>
                      </a:rPr>
                      <m:t>]}</m:t>
                    </m:r>
                  </m:oMath>
                </a14:m>
                <a:endParaRPr lang="en-US" altLang="ko-KR" sz="2400" dirty="0">
                  <a:latin typeface="Times New Roman" panose="02020603050405020304" pitchFamily="18" charset="0"/>
                  <a:cs typeface="Times New Roman" panose="02020603050405020304" pitchFamily="18" charset="0"/>
                </a:endParaRPr>
              </a:p>
              <a:p>
                <a:pPr marL="0" indent="0">
                  <a:buNone/>
                </a:pPr>
                <a:endParaRPr lang="en-US" altLang="ko-KR" dirty="0">
                  <a:latin typeface="Times New Roman" panose="02020603050405020304" pitchFamily="18" charset="0"/>
                  <a:cs typeface="Times New Roman" panose="02020603050405020304" pitchFamily="18" charset="0"/>
                </a:endParaRPr>
              </a:p>
              <a:p>
                <a:pPr marL="0" indent="0">
                  <a:buNone/>
                </a:pPr>
                <a:r>
                  <a:rPr lang="en-US" altLang="ko-KR" dirty="0">
                    <a:latin typeface="Times New Roman" panose="02020603050405020304" pitchFamily="18" charset="0"/>
                    <a:cs typeface="Times New Roman" panose="02020603050405020304" pitchFamily="18" charset="0"/>
                  </a:rPr>
                  <a:t>On any given day,</a:t>
                </a:r>
              </a:p>
              <a:p>
                <a:pPr marL="0" indent="0">
                  <a:buNone/>
                </a:pPr>
                <a14:m>
                  <m:oMath xmlns:m="http://schemas.openxmlformats.org/officeDocument/2006/math">
                    <m:sSub>
                      <m:sSubPr>
                        <m:ctrlPr>
                          <a:rPr lang="en-US" altLang="ko-KR" b="1" i="1" smtClean="0">
                            <a:latin typeface="Cambria Math" panose="02040503050406030204" pitchFamily="18" charset="0"/>
                            <a:cs typeface="Times New Roman" panose="02020603050405020304" pitchFamily="18" charset="0"/>
                          </a:rPr>
                        </m:ctrlPr>
                      </m:sSubPr>
                      <m:e>
                        <m:r>
                          <a:rPr lang="en-US" altLang="ko-KR" b="1" i="1" smtClean="0">
                            <a:latin typeface="Cambria Math" panose="02040503050406030204" pitchFamily="18" charset="0"/>
                            <a:cs typeface="Times New Roman" panose="02020603050405020304" pitchFamily="18" charset="0"/>
                          </a:rPr>
                          <m:t>𝑷</m:t>
                        </m:r>
                      </m:e>
                      <m:sub>
                        <m:r>
                          <a:rPr lang="en-US" altLang="ko-KR" b="1" i="1" smtClean="0">
                            <a:latin typeface="Cambria Math" panose="02040503050406030204" pitchFamily="18" charset="0"/>
                            <a:cs typeface="Times New Roman" panose="02020603050405020304" pitchFamily="18" charset="0"/>
                          </a:rPr>
                          <m:t>𝑽</m:t>
                        </m:r>
                      </m:sub>
                    </m:sSub>
                    <m:r>
                      <a:rPr lang="en-US" altLang="ko-KR" b="1" i="1" smtClean="0">
                        <a:latin typeface="Cambria Math" panose="02040503050406030204" pitchFamily="18" charset="0"/>
                        <a:cs typeface="Times New Roman" panose="02020603050405020304" pitchFamily="18" charset="0"/>
                      </a:rPr>
                      <m:t>&gt;</m:t>
                    </m:r>
                    <m:sSub>
                      <m:sSubPr>
                        <m:ctrlPr>
                          <a:rPr lang="en-US" altLang="ko-KR" b="1" i="1" smtClean="0">
                            <a:latin typeface="Cambria Math" panose="02040503050406030204" pitchFamily="18" charset="0"/>
                            <a:cs typeface="Times New Roman" panose="02020603050405020304" pitchFamily="18" charset="0"/>
                          </a:rPr>
                        </m:ctrlPr>
                      </m:sSubPr>
                      <m:e>
                        <m:r>
                          <a:rPr lang="en-US" altLang="ko-KR" b="1" i="1" smtClean="0">
                            <a:latin typeface="Cambria Math" panose="02040503050406030204" pitchFamily="18" charset="0"/>
                            <a:cs typeface="Times New Roman" panose="02020603050405020304" pitchFamily="18" charset="0"/>
                          </a:rPr>
                          <m:t>𝑷</m:t>
                        </m:r>
                      </m:e>
                      <m:sub>
                        <m:r>
                          <a:rPr lang="en-US" altLang="ko-KR" b="1" i="1" smtClean="0">
                            <a:latin typeface="Cambria Math" panose="02040503050406030204" pitchFamily="18" charset="0"/>
                            <a:cs typeface="Times New Roman" panose="02020603050405020304" pitchFamily="18" charset="0"/>
                          </a:rPr>
                          <m:t>𝑵</m:t>
                        </m:r>
                      </m:sub>
                    </m:sSub>
                    <m:r>
                      <a:rPr lang="en-US" altLang="ko-KR" b="1"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ko-KR" b="1" i="1" dirty="0">
                    <a:latin typeface="Times New Roman" panose="02020603050405020304" pitchFamily="18" charset="0"/>
                    <a:cs typeface="Times New Roman" panose="02020603050405020304" pitchFamily="18" charset="0"/>
                  </a:rPr>
                  <a:t> the individual decides to vaccinate.</a:t>
                </a:r>
              </a:p>
              <a:p>
                <a:pPr marL="0" indent="0">
                  <a:buNone/>
                </a:pPr>
                <a:r>
                  <a:rPr lang="en-US" altLang="ko-KR" dirty="0">
                    <a:latin typeface="Times New Roman" panose="02020603050405020304" pitchFamily="18" charset="0"/>
                    <a:cs typeface="Times New Roman" panose="02020603050405020304" pitchFamily="18" charset="0"/>
                  </a:rPr>
                  <a:t>Otherwise they may still vaccinate in future according to the same decision rules, and with no influence from their previous decision history.</a:t>
                </a:r>
              </a:p>
            </p:txBody>
          </p:sp>
        </mc:Choice>
        <mc:Fallback xmlns="">
          <p:sp>
            <p:nvSpPr>
              <p:cNvPr id="3" name="내용 개체 틀 2">
                <a:extLst>
                  <a:ext uri="{FF2B5EF4-FFF2-40B4-BE49-F238E27FC236}">
                    <a16:creationId xmlns:a16="http://schemas.microsoft.com/office/drawing/2014/main" id="{DBDFF761-5554-422B-A433-FAE34B706E51}"/>
                  </a:ext>
                </a:extLst>
              </p:cNvPr>
              <p:cNvSpPr>
                <a:spLocks noGrp="1" noRot="1" noChangeAspect="1" noMove="1" noResize="1" noEditPoints="1" noAdjustHandles="1" noChangeArrowheads="1" noChangeShapeType="1" noTextEdit="1"/>
              </p:cNvSpPr>
              <p:nvPr>
                <p:ph idx="1"/>
              </p:nvPr>
            </p:nvSpPr>
            <p:spPr>
              <a:xfrm>
                <a:off x="838200" y="1825625"/>
                <a:ext cx="10515599" cy="4351338"/>
              </a:xfrm>
              <a:blipFill>
                <a:blip r:embed="rId2"/>
                <a:stretch>
                  <a:fillRect l="-1218" t="-2381" b="-2941"/>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285993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직선 연결선 23">
            <a:extLst>
              <a:ext uri="{FF2B5EF4-FFF2-40B4-BE49-F238E27FC236}">
                <a16:creationId xmlns:a16="http://schemas.microsoft.com/office/drawing/2014/main" id="{C2331C17-D651-46FD-B343-0D4D9AA04AAE}"/>
              </a:ext>
            </a:extLst>
          </p:cNvPr>
          <p:cNvCxnSpPr>
            <a:cxnSpLocks/>
          </p:cNvCxnSpPr>
          <p:nvPr/>
        </p:nvCxnSpPr>
        <p:spPr>
          <a:xfrm flipH="1">
            <a:off x="2028190" y="3429000"/>
            <a:ext cx="1656080"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7" name="직선 연결선 26">
            <a:extLst>
              <a:ext uri="{FF2B5EF4-FFF2-40B4-BE49-F238E27FC236}">
                <a16:creationId xmlns:a16="http://schemas.microsoft.com/office/drawing/2014/main" id="{EEC7A88F-46FE-497C-BE20-ECE5416AAE42}"/>
              </a:ext>
            </a:extLst>
          </p:cNvPr>
          <p:cNvCxnSpPr>
            <a:cxnSpLocks/>
          </p:cNvCxnSpPr>
          <p:nvPr/>
        </p:nvCxnSpPr>
        <p:spPr>
          <a:xfrm>
            <a:off x="2856230" y="3427412"/>
            <a:ext cx="0" cy="1167737"/>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2" name="제목 1">
            <a:extLst>
              <a:ext uri="{FF2B5EF4-FFF2-40B4-BE49-F238E27FC236}">
                <a16:creationId xmlns:a16="http://schemas.microsoft.com/office/drawing/2014/main" id="{6B7C925C-F8EF-42BA-B826-435FB5A0D264}"/>
              </a:ext>
            </a:extLst>
          </p:cNvPr>
          <p:cNvSpPr>
            <a:spLocks noGrp="1"/>
          </p:cNvSpPr>
          <p:nvPr>
            <p:ph type="title"/>
          </p:nvPr>
        </p:nvSpPr>
        <p:spPr/>
        <p:txBody>
          <a:bodyPr/>
          <a:lstStyle/>
          <a:p>
            <a:pPr algn="ctr"/>
            <a:r>
              <a:rPr lang="en-US" altLang="ko-KR" dirty="0">
                <a:latin typeface="Times New Roman" panose="02020603050405020304" pitchFamily="18" charset="0"/>
                <a:cs typeface="Times New Roman" panose="02020603050405020304" pitchFamily="18" charset="0"/>
              </a:rPr>
              <a:t>Method : SEIR Infection</a:t>
            </a:r>
            <a:endParaRPr lang="ko-KR"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DBDFF761-5554-422B-A433-FAE34B706E51}"/>
                  </a:ext>
                </a:extLst>
              </p:cNvPr>
              <p:cNvSpPr>
                <a:spLocks noGrp="1"/>
              </p:cNvSpPr>
              <p:nvPr>
                <p:ph idx="1"/>
              </p:nvPr>
            </p:nvSpPr>
            <p:spPr>
              <a:xfrm>
                <a:off x="838200" y="1825625"/>
                <a:ext cx="10515599" cy="4351338"/>
              </a:xfrm>
            </p:spPr>
            <p:txBody>
              <a:bodyPr>
                <a:normAutofit/>
              </a:bodyPr>
              <a:lstStyle/>
              <a:p>
                <a:pPr marL="0" indent="0">
                  <a:buNone/>
                </a:pPr>
                <a:r>
                  <a:rPr lang="en-US" altLang="ko-KR" dirty="0">
                    <a:latin typeface="Times New Roman" panose="02020603050405020304" pitchFamily="18" charset="0"/>
                    <a:cs typeface="Times New Roman" panose="02020603050405020304" pitchFamily="18" charset="0"/>
                  </a:rPr>
                  <a:t>The total payoff of vaccinating </a:t>
                </a:r>
                <a14:m>
                  <m:oMath xmlns:m="http://schemas.openxmlformats.org/officeDocument/2006/math">
                    <m:sSub>
                      <m:sSubPr>
                        <m:ctrlPr>
                          <a:rPr lang="en-US" altLang="ko-KR" b="0" i="1" smtClean="0">
                            <a:latin typeface="Cambria Math" panose="02040503050406030204" pitchFamily="18" charset="0"/>
                            <a:cs typeface="Times New Roman" panose="02020603050405020304" pitchFamily="18" charset="0"/>
                          </a:rPr>
                        </m:ctrlPr>
                      </m:sSubPr>
                      <m:e>
                        <m:r>
                          <a:rPr lang="en-US" altLang="ko-KR" b="0" i="1" smtClean="0">
                            <a:latin typeface="Cambria Math" panose="02040503050406030204" pitchFamily="18" charset="0"/>
                            <a:cs typeface="Times New Roman" panose="02020603050405020304" pitchFamily="18" charset="0"/>
                          </a:rPr>
                          <m:t>𝑃</m:t>
                        </m:r>
                      </m:e>
                      <m:sub>
                        <m:r>
                          <a:rPr lang="en-US" altLang="ko-KR" b="0" i="1" smtClean="0">
                            <a:latin typeface="Cambria Math" panose="02040503050406030204" pitchFamily="18" charset="0"/>
                            <a:cs typeface="Times New Roman" panose="02020603050405020304" pitchFamily="18" charset="0"/>
                          </a:rPr>
                          <m:t>𝑉</m:t>
                        </m:r>
                      </m:sub>
                    </m:sSub>
                  </m:oMath>
                </a14:m>
                <a:r>
                  <a:rPr lang="ko-KR" altLang="en-US" dirty="0">
                    <a:latin typeface="Times New Roman" panose="02020603050405020304" pitchFamily="18" charset="0"/>
                    <a:cs typeface="Times New Roman" panose="02020603050405020304" pitchFamily="18" charset="0"/>
                  </a:rPr>
                  <a:t> </a:t>
                </a:r>
                <a:r>
                  <a:rPr lang="en-US" altLang="ko-KR" dirty="0">
                    <a:latin typeface="Times New Roman" panose="02020603050405020304" pitchFamily="18" charset="0"/>
                    <a:cs typeface="Times New Roman" panose="02020603050405020304" pitchFamily="18" charset="0"/>
                  </a:rPr>
                  <a:t>(today) is :</a:t>
                </a:r>
              </a:p>
              <a:p>
                <a:pPr marL="0" indent="0">
                  <a:buNone/>
                </a:pPr>
                <a:endParaRPr lang="en-US" altLang="ko-KR" dirty="0">
                  <a:latin typeface="Times New Roman" panose="02020603050405020304" pitchFamily="18" charset="0"/>
                  <a:cs typeface="Times New Roman" panose="02020603050405020304" pitchFamily="18" charset="0"/>
                </a:endParaRPr>
              </a:p>
              <a:p>
                <a:pPr marL="0" indent="0" algn="ctr">
                  <a:buNone/>
                </a:pPr>
                <a14:m>
                  <m:oMath xmlns:m="http://schemas.openxmlformats.org/officeDocument/2006/math">
                    <m:sSub>
                      <m:sSubPr>
                        <m:ctrlPr>
                          <a:rPr lang="en-US" altLang="ko-KR" sz="2400" b="0" i="1" smtClean="0">
                            <a:latin typeface="Cambria Math" panose="02040503050406030204" pitchFamily="18" charset="0"/>
                            <a:cs typeface="Times New Roman" panose="02020603050405020304" pitchFamily="18" charset="0"/>
                          </a:rPr>
                        </m:ctrlPr>
                      </m:sSubPr>
                      <m:e>
                        <m:r>
                          <a:rPr lang="en-US" altLang="ko-KR" sz="2400" b="0" i="1" smtClean="0">
                            <a:latin typeface="Cambria Math" panose="02040503050406030204" pitchFamily="18" charset="0"/>
                            <a:cs typeface="Times New Roman" panose="02020603050405020304" pitchFamily="18" charset="0"/>
                          </a:rPr>
                          <m:t>𝑃</m:t>
                        </m:r>
                      </m:e>
                      <m:sub>
                        <m:r>
                          <a:rPr lang="en-US" altLang="ko-KR" sz="2400" b="0" i="1" smtClean="0">
                            <a:latin typeface="Cambria Math" panose="02040503050406030204" pitchFamily="18" charset="0"/>
                            <a:cs typeface="Times New Roman" panose="02020603050405020304" pitchFamily="18" charset="0"/>
                          </a:rPr>
                          <m:t>𝑉</m:t>
                        </m:r>
                      </m:sub>
                    </m:sSub>
                    <m:r>
                      <a:rPr lang="en-US" altLang="ko-KR" sz="2400" b="0" i="1" smtClean="0">
                        <a:latin typeface="Cambria Math" panose="02040503050406030204" pitchFamily="18" charset="0"/>
                        <a:cs typeface="Times New Roman" panose="02020603050405020304" pitchFamily="18" charset="0"/>
                      </a:rPr>
                      <m:t>=</m:t>
                    </m:r>
                  </m:oMath>
                </a14:m>
                <a:r>
                  <a:rPr lang="en-US" altLang="ko-KR" sz="2400" b="0" dirty="0">
                    <a:cs typeface="Times New Roman" panose="02020603050405020304" pitchFamily="18" charset="0"/>
                  </a:rPr>
                  <a:t> </a:t>
                </a:r>
                <a14:m>
                  <m:oMath xmlns:m="http://schemas.openxmlformats.org/officeDocument/2006/math">
                    <m:r>
                      <a:rPr lang="ko-KR" altLang="en-US" sz="2400" b="0" i="1" smtClean="0">
                        <a:latin typeface="Cambria Math" panose="02040503050406030204" pitchFamily="18" charset="0"/>
                        <a:cs typeface="Times New Roman" panose="02020603050405020304" pitchFamily="18" charset="0"/>
                      </a:rPr>
                      <m:t>𝜀</m:t>
                    </m:r>
                    <m:d>
                      <m:dPr>
                        <m:begChr m:val="{"/>
                        <m:endChr m:val="}"/>
                        <m:ctrlPr>
                          <a:rPr lang="en-US" altLang="ko-KR" sz="2400" b="0" i="1" smtClean="0">
                            <a:latin typeface="Cambria Math" panose="02040503050406030204" pitchFamily="18" charset="0"/>
                            <a:cs typeface="Times New Roman" panose="02020603050405020304" pitchFamily="18" charset="0"/>
                          </a:rPr>
                        </m:ctrlPr>
                      </m:dPr>
                      <m:e>
                        <m:d>
                          <m:dPr>
                            <m:ctrlPr>
                              <a:rPr lang="en-US" altLang="ko-KR" sz="2400" b="0" i="1" smtClean="0">
                                <a:latin typeface="Cambria Math" panose="02040503050406030204" pitchFamily="18" charset="0"/>
                                <a:cs typeface="Times New Roman" panose="02020603050405020304" pitchFamily="18" charset="0"/>
                              </a:rPr>
                            </m:ctrlPr>
                          </m:dPr>
                          <m:e>
                            <m:r>
                              <a:rPr lang="en-US" altLang="ko-KR" sz="2400" b="0" i="1" smtClean="0">
                                <a:latin typeface="Cambria Math" panose="02040503050406030204" pitchFamily="18" charset="0"/>
                                <a:cs typeface="Times New Roman" panose="02020603050405020304" pitchFamily="18" charset="0"/>
                              </a:rPr>
                              <m:t>1−</m:t>
                            </m:r>
                            <m:sSub>
                              <m:sSubPr>
                                <m:ctrlPr>
                                  <a:rPr lang="en-US" altLang="ko-KR" sz="2400" b="0" i="1" smtClean="0">
                                    <a:latin typeface="Cambria Math" panose="02040503050406030204" pitchFamily="18" charset="0"/>
                                    <a:cs typeface="Times New Roman" panose="02020603050405020304" pitchFamily="18" charset="0"/>
                                  </a:rPr>
                                </m:ctrlPr>
                              </m:sSubPr>
                              <m:e>
                                <m:r>
                                  <a:rPr lang="en-US" altLang="ko-KR" sz="2400" b="0" i="1" smtClean="0">
                                    <a:latin typeface="Cambria Math" panose="02040503050406030204" pitchFamily="18" charset="0"/>
                                    <a:cs typeface="Times New Roman" panose="02020603050405020304" pitchFamily="18" charset="0"/>
                                  </a:rPr>
                                  <m:t>𝑑</m:t>
                                </m:r>
                              </m:e>
                              <m:sub>
                                <m:r>
                                  <a:rPr lang="en-US" altLang="ko-KR" sz="2400" b="0" i="1" smtClean="0">
                                    <a:latin typeface="Cambria Math" panose="02040503050406030204" pitchFamily="18" charset="0"/>
                                    <a:cs typeface="Times New Roman" panose="02020603050405020304" pitchFamily="18" charset="0"/>
                                  </a:rPr>
                                  <m:t>𝑣𝑎𝑐</m:t>
                                </m:r>
                              </m:sub>
                            </m:sSub>
                          </m:e>
                        </m:d>
                        <m:r>
                          <a:rPr lang="en-US" altLang="ko-KR" sz="2400" b="0" i="1" smtClean="0">
                            <a:latin typeface="Cambria Math" panose="02040503050406030204" pitchFamily="18" charset="0"/>
                            <a:cs typeface="Times New Roman" panose="02020603050405020304" pitchFamily="18" charset="0"/>
                          </a:rPr>
                          <m:t>𝐿</m:t>
                        </m:r>
                      </m:e>
                    </m:d>
                    <m:r>
                      <a:rPr lang="en-US" altLang="ko-KR" sz="2400" b="0" i="1" smtClean="0">
                        <a:latin typeface="Cambria Math" panose="02040503050406030204" pitchFamily="18" charset="0"/>
                        <a:cs typeface="Times New Roman" panose="02020603050405020304" pitchFamily="18" charset="0"/>
                      </a:rPr>
                      <m:t>+(1−</m:t>
                    </m:r>
                    <m:r>
                      <a:rPr lang="ko-KR" altLang="en-US" sz="2400" b="0" i="1" smtClean="0">
                        <a:latin typeface="Cambria Math" panose="02040503050406030204" pitchFamily="18" charset="0"/>
                        <a:cs typeface="Times New Roman" panose="02020603050405020304" pitchFamily="18" charset="0"/>
                      </a:rPr>
                      <m:t>𝜀</m:t>
                    </m:r>
                    <m:r>
                      <a:rPr lang="en-US" altLang="ko-KR" sz="2400" b="0" i="1" smtClean="0">
                        <a:latin typeface="Cambria Math" panose="02040503050406030204" pitchFamily="18" charset="0"/>
                        <a:cs typeface="Times New Roman" panose="02020603050405020304" pitchFamily="18" charset="0"/>
                      </a:rPr>
                      <m:t>){(1−</m:t>
                    </m:r>
                    <m:sSub>
                      <m:sSubPr>
                        <m:ctrlPr>
                          <a:rPr lang="en-US" altLang="ko-KR" sz="2400" b="0" i="1" smtClean="0">
                            <a:latin typeface="Cambria Math" panose="02040503050406030204" pitchFamily="18" charset="0"/>
                            <a:cs typeface="Times New Roman" panose="02020603050405020304" pitchFamily="18" charset="0"/>
                          </a:rPr>
                        </m:ctrlPr>
                      </m:sSubPr>
                      <m:e>
                        <m:r>
                          <a:rPr lang="en-US" altLang="ko-KR" sz="2400" b="0" i="1" smtClean="0">
                            <a:latin typeface="Cambria Math" panose="02040503050406030204" pitchFamily="18" charset="0"/>
                            <a:cs typeface="Times New Roman" panose="02020603050405020304" pitchFamily="18" charset="0"/>
                          </a:rPr>
                          <m:t>𝑑</m:t>
                        </m:r>
                      </m:e>
                      <m:sub>
                        <m:r>
                          <a:rPr lang="en-US" altLang="ko-KR" sz="2400" b="0" i="1" smtClean="0">
                            <a:latin typeface="Cambria Math" panose="02040503050406030204" pitchFamily="18" charset="0"/>
                            <a:cs typeface="Times New Roman" panose="02020603050405020304" pitchFamily="18" charset="0"/>
                          </a:rPr>
                          <m:t>𝑣𝑎𝑐</m:t>
                        </m:r>
                      </m:sub>
                    </m:sSub>
                    <m:r>
                      <a:rPr lang="en-US" altLang="ko-KR" sz="2400" b="0" i="1" smtClean="0">
                        <a:latin typeface="Cambria Math" panose="02040503050406030204" pitchFamily="18" charset="0"/>
                        <a:cs typeface="Times New Roman" panose="02020603050405020304" pitchFamily="18" charset="0"/>
                      </a:rPr>
                      <m:t>)[</m:t>
                    </m:r>
                    <m:d>
                      <m:dPr>
                        <m:ctrlPr>
                          <a:rPr lang="en-US" altLang="ko-KR" sz="2400" b="0" i="1" smtClean="0">
                            <a:latin typeface="Cambria Math" panose="02040503050406030204" pitchFamily="18" charset="0"/>
                            <a:cs typeface="Times New Roman" panose="02020603050405020304" pitchFamily="18" charset="0"/>
                          </a:rPr>
                        </m:ctrlPr>
                      </m:dPr>
                      <m:e>
                        <m:r>
                          <a:rPr lang="en-US" altLang="ko-KR" sz="2400" b="0" i="1" smtClean="0">
                            <a:latin typeface="Cambria Math" panose="02040503050406030204" pitchFamily="18" charset="0"/>
                            <a:cs typeface="Times New Roman" panose="02020603050405020304" pitchFamily="18" charset="0"/>
                          </a:rPr>
                          <m:t>1−</m:t>
                        </m:r>
                        <m:sSub>
                          <m:sSubPr>
                            <m:ctrlPr>
                              <a:rPr lang="en-US" altLang="ko-KR" sz="2400" b="0" i="1" smtClean="0">
                                <a:latin typeface="Cambria Math" panose="02040503050406030204" pitchFamily="18" charset="0"/>
                                <a:cs typeface="Times New Roman" panose="02020603050405020304" pitchFamily="18" charset="0"/>
                              </a:rPr>
                            </m:ctrlPr>
                          </m:sSubPr>
                          <m:e>
                            <m:r>
                              <a:rPr lang="ko-KR" altLang="en-US" sz="2400" b="0" i="1" smtClean="0">
                                <a:latin typeface="Cambria Math" panose="02040503050406030204" pitchFamily="18" charset="0"/>
                                <a:cs typeface="Times New Roman" panose="02020603050405020304" pitchFamily="18" charset="0"/>
                              </a:rPr>
                              <m:t>𝜆</m:t>
                            </m:r>
                          </m:e>
                          <m:sub>
                            <m:r>
                              <a:rPr lang="en-US" altLang="ko-KR" sz="2400" b="0" i="1" smtClean="0">
                                <a:latin typeface="Cambria Math" panose="02040503050406030204" pitchFamily="18" charset="0"/>
                                <a:cs typeface="Times New Roman" panose="02020603050405020304" pitchFamily="18" charset="0"/>
                              </a:rPr>
                              <m:t>𝑝𝑒𝑟𝑐</m:t>
                            </m:r>
                          </m:sub>
                        </m:sSub>
                      </m:e>
                    </m:d>
                    <m:r>
                      <m:rPr>
                        <m:sty m:val="p"/>
                      </m:rPr>
                      <a:rPr lang="el-GR" altLang="ko-KR" sz="2400" b="0" i="1" smtClean="0">
                        <a:latin typeface="Cambria Math" panose="02040503050406030204" pitchFamily="18" charset="0"/>
                        <a:ea typeface="Cambria Math" panose="02040503050406030204" pitchFamily="18" charset="0"/>
                        <a:cs typeface="Times New Roman" panose="02020603050405020304" pitchFamily="18" charset="0"/>
                      </a:rPr>
                      <m:t>α</m:t>
                    </m:r>
                    <m:r>
                      <a:rPr lang="en-US" altLang="ko-KR" sz="24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ko-KR" sz="2400" b="0" i="1" smtClean="0">
                            <a:latin typeface="Cambria Math" panose="02040503050406030204" pitchFamily="18" charset="0"/>
                            <a:cs typeface="Times New Roman" panose="02020603050405020304" pitchFamily="18" charset="0"/>
                          </a:rPr>
                        </m:ctrlPr>
                      </m:sSubPr>
                      <m:e>
                        <m:r>
                          <a:rPr lang="ko-KR" altLang="en-US" sz="2400" b="0" i="1" smtClean="0">
                            <a:latin typeface="Cambria Math" panose="02040503050406030204" pitchFamily="18" charset="0"/>
                            <a:cs typeface="Times New Roman" panose="02020603050405020304" pitchFamily="18" charset="0"/>
                          </a:rPr>
                          <m:t>𝜆</m:t>
                        </m:r>
                      </m:e>
                      <m:sub>
                        <m:r>
                          <a:rPr lang="en-US" altLang="ko-KR" sz="2400" b="0" i="1" smtClean="0">
                            <a:latin typeface="Cambria Math" panose="02040503050406030204" pitchFamily="18" charset="0"/>
                            <a:cs typeface="Times New Roman" panose="02020603050405020304" pitchFamily="18" charset="0"/>
                          </a:rPr>
                          <m:t>𝑝𝑒𝑟𝑐</m:t>
                        </m:r>
                      </m:sub>
                    </m:sSub>
                    <m:d>
                      <m:dPr>
                        <m:ctrlPr>
                          <a:rPr lang="en-US" altLang="ko-KR" sz="2400" b="0" i="1" smtClean="0">
                            <a:latin typeface="Cambria Math" panose="02040503050406030204" pitchFamily="18" charset="0"/>
                            <a:cs typeface="Times New Roman" panose="02020603050405020304" pitchFamily="18" charset="0"/>
                          </a:rPr>
                        </m:ctrlPr>
                      </m:dPr>
                      <m:e>
                        <m:r>
                          <a:rPr lang="en-US" altLang="ko-KR" sz="2400" b="0" i="1" smtClean="0">
                            <a:latin typeface="Cambria Math" panose="02040503050406030204" pitchFamily="18" charset="0"/>
                            <a:cs typeface="Times New Roman" panose="02020603050405020304" pitchFamily="18" charset="0"/>
                          </a:rPr>
                          <m:t>1−</m:t>
                        </m:r>
                        <m:sSub>
                          <m:sSubPr>
                            <m:ctrlPr>
                              <a:rPr lang="en-US" altLang="ko-KR" sz="2400" b="0" i="1" smtClean="0">
                                <a:latin typeface="Cambria Math" panose="02040503050406030204" pitchFamily="18" charset="0"/>
                                <a:cs typeface="Times New Roman" panose="02020603050405020304" pitchFamily="18" charset="0"/>
                              </a:rPr>
                            </m:ctrlPr>
                          </m:sSubPr>
                          <m:e>
                            <m:r>
                              <a:rPr lang="en-US" altLang="ko-KR" sz="2400" b="0" i="1" smtClean="0">
                                <a:latin typeface="Cambria Math" panose="02040503050406030204" pitchFamily="18" charset="0"/>
                                <a:cs typeface="Times New Roman" panose="02020603050405020304" pitchFamily="18" charset="0"/>
                              </a:rPr>
                              <m:t>𝑑</m:t>
                            </m:r>
                          </m:e>
                          <m:sub>
                            <m:r>
                              <a:rPr lang="en-US" altLang="ko-KR" sz="2400" b="0" i="1" smtClean="0">
                                <a:latin typeface="Cambria Math" panose="02040503050406030204" pitchFamily="18" charset="0"/>
                                <a:cs typeface="Times New Roman" panose="02020603050405020304" pitchFamily="18" charset="0"/>
                              </a:rPr>
                              <m:t>𝑖𝑛𝑓</m:t>
                            </m:r>
                          </m:sub>
                        </m:sSub>
                      </m:e>
                    </m:d>
                    <m:r>
                      <a:rPr lang="en-US" altLang="ko-KR" sz="2400" b="0" i="1" smtClean="0">
                        <a:latin typeface="Cambria Math" panose="02040503050406030204" pitchFamily="18" charset="0"/>
                        <a:cs typeface="Times New Roman" panose="02020603050405020304" pitchFamily="18" charset="0"/>
                      </a:rPr>
                      <m:t>𝐿</m:t>
                    </m:r>
                    <m:r>
                      <a:rPr lang="en-US" altLang="ko-KR" sz="2400" b="0" i="1" smtClean="0">
                        <a:latin typeface="Cambria Math" panose="02040503050406030204" pitchFamily="18" charset="0"/>
                        <a:cs typeface="Times New Roman" panose="02020603050405020304" pitchFamily="18" charset="0"/>
                      </a:rPr>
                      <m:t>]}</m:t>
                    </m:r>
                  </m:oMath>
                </a14:m>
                <a:endParaRPr lang="en-US" altLang="ko-KR" sz="2400" dirty="0">
                  <a:latin typeface="Times New Roman" panose="02020603050405020304" pitchFamily="18" charset="0"/>
                  <a:cs typeface="Times New Roman" panose="02020603050405020304" pitchFamily="18" charset="0"/>
                </a:endParaRPr>
              </a:p>
              <a:p>
                <a:pPr marL="0" indent="0">
                  <a:buNone/>
                </a:pPr>
                <a:endParaRPr lang="en-US" altLang="ko-KR" dirty="0">
                  <a:latin typeface="Times New Roman" panose="02020603050405020304" pitchFamily="18" charset="0"/>
                  <a:cs typeface="Times New Roman" panose="02020603050405020304" pitchFamily="18" charset="0"/>
                </a:endParaRPr>
              </a:p>
            </p:txBody>
          </p:sp>
        </mc:Choice>
        <mc:Fallback xmlns="">
          <p:sp>
            <p:nvSpPr>
              <p:cNvPr id="3" name="내용 개체 틀 2">
                <a:extLst>
                  <a:ext uri="{FF2B5EF4-FFF2-40B4-BE49-F238E27FC236}">
                    <a16:creationId xmlns:a16="http://schemas.microsoft.com/office/drawing/2014/main" id="{DBDFF761-5554-422B-A433-FAE34B706E51}"/>
                  </a:ext>
                </a:extLst>
              </p:cNvPr>
              <p:cNvSpPr>
                <a:spLocks noGrp="1" noRot="1" noChangeAspect="1" noMove="1" noResize="1" noEditPoints="1" noAdjustHandles="1" noChangeArrowheads="1" noChangeShapeType="1" noTextEdit="1"/>
              </p:cNvSpPr>
              <p:nvPr>
                <p:ph idx="1"/>
              </p:nvPr>
            </p:nvSpPr>
            <p:spPr>
              <a:xfrm>
                <a:off x="838200" y="1825625"/>
                <a:ext cx="10515599" cy="4351338"/>
              </a:xfrm>
              <a:blipFill>
                <a:blip r:embed="rId2"/>
                <a:stretch>
                  <a:fillRect l="-1218" t="-2381"/>
                </a:stretch>
              </a:blipFill>
            </p:spPr>
            <p:txBody>
              <a:bodyPr/>
              <a:lstStyle/>
              <a:p>
                <a:r>
                  <a:rPr lang="ko-KR" altLang="en-US">
                    <a:noFill/>
                  </a:rPr>
                  <a:t> </a:t>
                </a:r>
              </a:p>
            </p:txBody>
          </p:sp>
        </mc:Fallback>
      </mc:AlternateContent>
      <p:sp>
        <p:nvSpPr>
          <p:cNvPr id="5" name="타원 4">
            <a:extLst>
              <a:ext uri="{FF2B5EF4-FFF2-40B4-BE49-F238E27FC236}">
                <a16:creationId xmlns:a16="http://schemas.microsoft.com/office/drawing/2014/main" id="{45FB0495-D22C-4011-98FB-F5845690846A}"/>
              </a:ext>
            </a:extLst>
          </p:cNvPr>
          <p:cNvSpPr/>
          <p:nvPr/>
        </p:nvSpPr>
        <p:spPr>
          <a:xfrm>
            <a:off x="1744980" y="2889409"/>
            <a:ext cx="388620" cy="38862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타원 5">
            <a:extLst>
              <a:ext uri="{FF2B5EF4-FFF2-40B4-BE49-F238E27FC236}">
                <a16:creationId xmlns:a16="http://schemas.microsoft.com/office/drawing/2014/main" id="{0D63D68C-F432-4591-BBFE-D10A7632B08E}"/>
              </a:ext>
            </a:extLst>
          </p:cNvPr>
          <p:cNvSpPr/>
          <p:nvPr/>
        </p:nvSpPr>
        <p:spPr>
          <a:xfrm>
            <a:off x="4099560" y="2839561"/>
            <a:ext cx="1028700" cy="488315"/>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사각형: 둥근 모서리 9">
            <a:extLst>
              <a:ext uri="{FF2B5EF4-FFF2-40B4-BE49-F238E27FC236}">
                <a16:creationId xmlns:a16="http://schemas.microsoft.com/office/drawing/2014/main" id="{8085E146-530C-4900-AB33-054E990DF09B}"/>
              </a:ext>
            </a:extLst>
          </p:cNvPr>
          <p:cNvSpPr/>
          <p:nvPr/>
        </p:nvSpPr>
        <p:spPr>
          <a:xfrm>
            <a:off x="1206500" y="3953192"/>
            <a:ext cx="5133340" cy="388620"/>
          </a:xfrm>
          <a:prstGeom prst="roundRect">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Prob. of Vaccine is efficacious / not efficacious</a:t>
            </a:r>
            <a:endParaRPr lang="ko-KR" altLang="en-US" dirty="0">
              <a:solidFill>
                <a:schemeClr val="tx1"/>
              </a:solidFill>
            </a:endParaRPr>
          </a:p>
        </p:txBody>
      </p:sp>
      <p:cxnSp>
        <p:nvCxnSpPr>
          <p:cNvPr id="14" name="직선 연결선 13">
            <a:extLst>
              <a:ext uri="{FF2B5EF4-FFF2-40B4-BE49-F238E27FC236}">
                <a16:creationId xmlns:a16="http://schemas.microsoft.com/office/drawing/2014/main" id="{A7F62AF7-6C50-4AE8-9FF3-AE6E75E73536}"/>
              </a:ext>
            </a:extLst>
          </p:cNvPr>
          <p:cNvCxnSpPr>
            <a:cxnSpLocks/>
            <a:stCxn id="5" idx="4"/>
            <a:endCxn id="10" idx="0"/>
          </p:cNvCxnSpPr>
          <p:nvPr/>
        </p:nvCxnSpPr>
        <p:spPr>
          <a:xfrm>
            <a:off x="1939290" y="3278029"/>
            <a:ext cx="1833880" cy="67516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직선 연결선 15">
            <a:extLst>
              <a:ext uri="{FF2B5EF4-FFF2-40B4-BE49-F238E27FC236}">
                <a16:creationId xmlns:a16="http://schemas.microsoft.com/office/drawing/2014/main" id="{FFA0BC17-EEE9-481D-B88D-D142691EC6AC}"/>
              </a:ext>
            </a:extLst>
          </p:cNvPr>
          <p:cNvCxnSpPr>
            <a:cxnSpLocks/>
            <a:endCxn id="10" idx="0"/>
          </p:cNvCxnSpPr>
          <p:nvPr/>
        </p:nvCxnSpPr>
        <p:spPr>
          <a:xfrm flipH="1">
            <a:off x="3773170" y="3327876"/>
            <a:ext cx="648970" cy="62531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0" name="사각형: 둥근 모서리 29">
            <a:extLst>
              <a:ext uri="{FF2B5EF4-FFF2-40B4-BE49-F238E27FC236}">
                <a16:creationId xmlns:a16="http://schemas.microsoft.com/office/drawing/2014/main" id="{52DEB8A2-9E04-4D3D-BDD4-66C87C87744B}"/>
              </a:ext>
            </a:extLst>
          </p:cNvPr>
          <p:cNvSpPr/>
          <p:nvPr/>
        </p:nvSpPr>
        <p:spPr>
          <a:xfrm>
            <a:off x="300355" y="4563640"/>
            <a:ext cx="7594600" cy="388620"/>
          </a:xfrm>
          <a:prstGeom prst="roundRect">
            <a:avLst/>
          </a:prstGeom>
          <a:solidFill>
            <a:schemeClr val="bg1"/>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Payoff that the vaccine is efficacious and no fatal complications ensue</a:t>
            </a:r>
            <a:endParaRPr lang="ko-KR" altLang="en-US" dirty="0">
              <a:solidFill>
                <a:schemeClr val="tx1"/>
              </a:solidFill>
            </a:endParaRPr>
          </a:p>
        </p:txBody>
      </p:sp>
      <p:cxnSp>
        <p:nvCxnSpPr>
          <p:cNvPr id="32" name="직선 연결선 31">
            <a:extLst>
              <a:ext uri="{FF2B5EF4-FFF2-40B4-BE49-F238E27FC236}">
                <a16:creationId xmlns:a16="http://schemas.microsoft.com/office/drawing/2014/main" id="{108C0D50-CCA0-4566-B840-FC680A0A73CE}"/>
              </a:ext>
            </a:extLst>
          </p:cNvPr>
          <p:cNvCxnSpPr>
            <a:cxnSpLocks/>
          </p:cNvCxnSpPr>
          <p:nvPr/>
        </p:nvCxnSpPr>
        <p:spPr>
          <a:xfrm flipH="1" flipV="1">
            <a:off x="5131331" y="3397492"/>
            <a:ext cx="5963389" cy="39058"/>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3" name="직선 연결선 32">
            <a:extLst>
              <a:ext uri="{FF2B5EF4-FFF2-40B4-BE49-F238E27FC236}">
                <a16:creationId xmlns:a16="http://schemas.microsoft.com/office/drawing/2014/main" id="{126C9149-A2A6-4C05-991D-7508AF85C278}"/>
              </a:ext>
            </a:extLst>
          </p:cNvPr>
          <p:cNvCxnSpPr>
            <a:cxnSpLocks/>
          </p:cNvCxnSpPr>
          <p:nvPr/>
        </p:nvCxnSpPr>
        <p:spPr>
          <a:xfrm>
            <a:off x="8113555" y="3436550"/>
            <a:ext cx="0" cy="172981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41" name="사각형: 둥근 모서리 40">
            <a:extLst>
              <a:ext uri="{FF2B5EF4-FFF2-40B4-BE49-F238E27FC236}">
                <a16:creationId xmlns:a16="http://schemas.microsoft.com/office/drawing/2014/main" id="{61F388E4-6B8A-4C7C-90E7-BBB30C703966}"/>
              </a:ext>
            </a:extLst>
          </p:cNvPr>
          <p:cNvSpPr/>
          <p:nvPr/>
        </p:nvSpPr>
        <p:spPr>
          <a:xfrm>
            <a:off x="7066280" y="5152637"/>
            <a:ext cx="4613423" cy="420129"/>
          </a:xfrm>
          <a:prstGeom prst="roundRect">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Payoff that the vaccine is not efficacious</a:t>
            </a:r>
            <a:endParaRPr lang="ko-KR" altLang="en-US" dirty="0">
              <a:solidFill>
                <a:schemeClr val="tx1"/>
              </a:solidFill>
            </a:endParaRPr>
          </a:p>
        </p:txBody>
      </p:sp>
      <p:sp>
        <p:nvSpPr>
          <p:cNvPr id="42" name="타원 41">
            <a:extLst>
              <a:ext uri="{FF2B5EF4-FFF2-40B4-BE49-F238E27FC236}">
                <a16:creationId xmlns:a16="http://schemas.microsoft.com/office/drawing/2014/main" id="{FA19538F-9FDE-4FDF-9365-C3E1F8DAB181}"/>
              </a:ext>
            </a:extLst>
          </p:cNvPr>
          <p:cNvSpPr/>
          <p:nvPr/>
        </p:nvSpPr>
        <p:spPr>
          <a:xfrm>
            <a:off x="5043169" y="2667814"/>
            <a:ext cx="1534960" cy="831807"/>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43" name="직선 연결선 42">
            <a:extLst>
              <a:ext uri="{FF2B5EF4-FFF2-40B4-BE49-F238E27FC236}">
                <a16:creationId xmlns:a16="http://schemas.microsoft.com/office/drawing/2014/main" id="{032E1C43-B714-42F5-A8DB-011A4ACD3F3C}"/>
              </a:ext>
            </a:extLst>
          </p:cNvPr>
          <p:cNvCxnSpPr>
            <a:cxnSpLocks/>
          </p:cNvCxnSpPr>
          <p:nvPr/>
        </p:nvCxnSpPr>
        <p:spPr>
          <a:xfrm>
            <a:off x="5873749" y="3499621"/>
            <a:ext cx="0" cy="2073145"/>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45" name="사각형: 둥근 모서리 44">
            <a:extLst>
              <a:ext uri="{FF2B5EF4-FFF2-40B4-BE49-F238E27FC236}">
                <a16:creationId xmlns:a16="http://schemas.microsoft.com/office/drawing/2014/main" id="{385EFB94-F4CD-4370-B947-AD8C3790D703}"/>
              </a:ext>
            </a:extLst>
          </p:cNvPr>
          <p:cNvSpPr/>
          <p:nvPr/>
        </p:nvSpPr>
        <p:spPr>
          <a:xfrm>
            <a:off x="2452857" y="5564117"/>
            <a:ext cx="4039383" cy="420129"/>
          </a:xfrm>
          <a:prstGeom prst="round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Prob. of the individual does not die</a:t>
            </a:r>
            <a:endParaRPr lang="ko-KR" altLang="en-US" dirty="0">
              <a:solidFill>
                <a:schemeClr val="tx1"/>
              </a:solidFill>
            </a:endParaRPr>
          </a:p>
        </p:txBody>
      </p:sp>
      <p:sp>
        <p:nvSpPr>
          <p:cNvPr id="46" name="타원 45">
            <a:extLst>
              <a:ext uri="{FF2B5EF4-FFF2-40B4-BE49-F238E27FC236}">
                <a16:creationId xmlns:a16="http://schemas.microsoft.com/office/drawing/2014/main" id="{0A011EDE-7FD3-4EAB-AA4B-432373E19192}"/>
              </a:ext>
            </a:extLst>
          </p:cNvPr>
          <p:cNvSpPr/>
          <p:nvPr/>
        </p:nvSpPr>
        <p:spPr>
          <a:xfrm>
            <a:off x="6610350" y="2667814"/>
            <a:ext cx="1535427" cy="831807"/>
          </a:xfrm>
          <a:prstGeom prst="ellipse">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47" name="직선 연결선 46">
            <a:extLst>
              <a:ext uri="{FF2B5EF4-FFF2-40B4-BE49-F238E27FC236}">
                <a16:creationId xmlns:a16="http://schemas.microsoft.com/office/drawing/2014/main" id="{BFB90A4C-D4E9-4F31-8CD0-8A76FAF3CFF7}"/>
              </a:ext>
            </a:extLst>
          </p:cNvPr>
          <p:cNvCxnSpPr>
            <a:cxnSpLocks/>
          </p:cNvCxnSpPr>
          <p:nvPr/>
        </p:nvCxnSpPr>
        <p:spPr>
          <a:xfrm>
            <a:off x="7440930" y="3499621"/>
            <a:ext cx="0" cy="2597336"/>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
        <p:nvSpPr>
          <p:cNvPr id="48" name="사각형: 둥근 모서리 47">
            <a:extLst>
              <a:ext uri="{FF2B5EF4-FFF2-40B4-BE49-F238E27FC236}">
                <a16:creationId xmlns:a16="http://schemas.microsoft.com/office/drawing/2014/main" id="{1DD66100-2954-4B2A-AFAF-2F2B9A391BEF}"/>
              </a:ext>
            </a:extLst>
          </p:cNvPr>
          <p:cNvSpPr/>
          <p:nvPr/>
        </p:nvSpPr>
        <p:spPr>
          <a:xfrm>
            <a:off x="5128260" y="6096957"/>
            <a:ext cx="5692140" cy="420129"/>
          </a:xfrm>
          <a:prstGeom prst="roundRect">
            <a:avLst/>
          </a:prstGeom>
          <a:solidFill>
            <a:schemeClr val="bg1"/>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Prob. of the individual does is not infected today</a:t>
            </a:r>
            <a:endParaRPr lang="ko-KR" altLang="en-US" dirty="0">
              <a:solidFill>
                <a:schemeClr val="tx1"/>
              </a:solidFill>
            </a:endParaRPr>
          </a:p>
        </p:txBody>
      </p:sp>
    </p:spTree>
    <p:extLst>
      <p:ext uri="{BB962C8B-B14F-4D97-AF65-F5344CB8AC3E}">
        <p14:creationId xmlns:p14="http://schemas.microsoft.com/office/powerpoint/2010/main" val="1619010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B7C925C-F8EF-42BA-B826-435FB5A0D264}"/>
              </a:ext>
            </a:extLst>
          </p:cNvPr>
          <p:cNvSpPr>
            <a:spLocks noGrp="1"/>
          </p:cNvSpPr>
          <p:nvPr>
            <p:ph type="title"/>
          </p:nvPr>
        </p:nvSpPr>
        <p:spPr/>
        <p:txBody>
          <a:bodyPr/>
          <a:lstStyle/>
          <a:p>
            <a:pPr algn="ctr"/>
            <a:r>
              <a:rPr lang="en-US" altLang="ko-KR" dirty="0">
                <a:latin typeface="Times New Roman" panose="02020603050405020304" pitchFamily="18" charset="0"/>
                <a:cs typeface="Times New Roman" panose="02020603050405020304" pitchFamily="18" charset="0"/>
              </a:rPr>
              <a:t>For Smallpox Infection</a:t>
            </a:r>
            <a:endParaRPr lang="ko-KR"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DBDFF761-5554-422B-A433-FAE34B706E51}"/>
                  </a:ext>
                </a:extLst>
              </p:cNvPr>
              <p:cNvSpPr>
                <a:spLocks noGrp="1"/>
              </p:cNvSpPr>
              <p:nvPr>
                <p:ph idx="1"/>
              </p:nvPr>
            </p:nvSpPr>
            <p:spPr>
              <a:xfrm>
                <a:off x="838200" y="1825625"/>
                <a:ext cx="10515599" cy="4667250"/>
              </a:xfrm>
            </p:spPr>
            <p:txBody>
              <a:bodyPr>
                <a:normAutofit fontScale="92500" lnSpcReduction="10000"/>
              </a:bodyPr>
              <a:lstStyle/>
              <a:p>
                <a:pPr marL="0" indent="0">
                  <a:buNone/>
                </a:pPr>
                <a:r>
                  <a:rPr lang="en-US" altLang="ko-KR" sz="2000" dirty="0">
                    <a:latin typeface="Times New Roman" panose="02020603050405020304" pitchFamily="18" charset="0"/>
                    <a:cs typeface="Times New Roman" panose="02020603050405020304" pitchFamily="18" charset="0"/>
                  </a:rPr>
                  <a:t> Assumptions about network structure were the same as for the SEIR-type infection. </a:t>
                </a:r>
              </a:p>
              <a:p>
                <a:pPr marL="0" indent="0">
                  <a:buNone/>
                </a:pPr>
                <a:r>
                  <a:rPr lang="en-US" altLang="ko-KR" sz="2000" dirty="0">
                    <a:latin typeface="Times New Roman" panose="02020603050405020304" pitchFamily="18" charset="0"/>
                    <a:cs typeface="Times New Roman" panose="02020603050405020304" pitchFamily="18" charset="0"/>
                  </a:rPr>
                  <a:t>We used an empirical value of  </a:t>
                </a:r>
                <a14:m>
                  <m:oMath xmlns:m="http://schemas.openxmlformats.org/officeDocument/2006/math">
                    <m:sSub>
                      <m:sSubPr>
                        <m:ctrlPr>
                          <a:rPr lang="en-US" altLang="ko-KR" sz="2000" i="1">
                            <a:latin typeface="Cambria Math" panose="02040503050406030204" pitchFamily="18" charset="0"/>
                            <a:cs typeface="Times New Roman" panose="02020603050405020304" pitchFamily="18" charset="0"/>
                          </a:rPr>
                        </m:ctrlPr>
                      </m:sSubPr>
                      <m:e>
                        <m:r>
                          <a:rPr lang="en-US" altLang="ko-KR" sz="2000" i="1">
                            <a:latin typeface="Cambria Math" panose="02040503050406030204" pitchFamily="18" charset="0"/>
                            <a:cs typeface="Times New Roman" panose="02020603050405020304" pitchFamily="18" charset="0"/>
                          </a:rPr>
                          <m:t>𝑑</m:t>
                        </m:r>
                      </m:e>
                      <m:sub>
                        <m:r>
                          <a:rPr lang="en-US" altLang="ko-KR" sz="2000" i="1">
                            <a:latin typeface="Cambria Math" panose="02040503050406030204" pitchFamily="18" charset="0"/>
                            <a:cs typeface="Times New Roman" panose="02020603050405020304" pitchFamily="18" charset="0"/>
                          </a:rPr>
                          <m:t>𝑣𝑎𝑐</m:t>
                        </m:r>
                      </m:sub>
                    </m:sSub>
                    <m:r>
                      <a:rPr lang="en-US" altLang="ko-KR" sz="2000" b="0" i="1" smtClean="0">
                        <a:latin typeface="Cambria Math" panose="02040503050406030204" pitchFamily="18" charset="0"/>
                        <a:cs typeface="Times New Roman" panose="02020603050405020304" pitchFamily="18" charset="0"/>
                      </a:rPr>
                      <m:t>=2.7</m:t>
                    </m:r>
                    <m:r>
                      <a:rPr lang="en-US" altLang="ko-KR" sz="2000"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ko-KR" sz="20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ko-KR" sz="2000" b="0" i="1" smtClean="0">
                            <a:latin typeface="Cambria Math" panose="02040503050406030204" pitchFamily="18" charset="0"/>
                            <a:ea typeface="Cambria Math" panose="02040503050406030204" pitchFamily="18" charset="0"/>
                            <a:cs typeface="Times New Roman" panose="02020603050405020304" pitchFamily="18" charset="0"/>
                          </a:rPr>
                          <m:t>10</m:t>
                        </m:r>
                      </m:e>
                      <m:sup>
                        <m:r>
                          <a:rPr lang="en-US" altLang="ko-KR" sz="2000" b="0" i="1" smtClean="0">
                            <a:latin typeface="Cambria Math" panose="02040503050406030204" pitchFamily="18" charset="0"/>
                            <a:ea typeface="Cambria Math" panose="02040503050406030204" pitchFamily="18" charset="0"/>
                            <a:cs typeface="Times New Roman" panose="02020603050405020304" pitchFamily="18" charset="0"/>
                          </a:rPr>
                          <m:t>−6</m:t>
                        </m:r>
                      </m:sup>
                    </m:sSup>
                  </m:oMath>
                </a14:m>
                <a:r>
                  <a:rPr lang="en-US" altLang="ko-KR" sz="2000" dirty="0">
                    <a:latin typeface="Times New Roman" panose="02020603050405020304" pitchFamily="18" charset="0"/>
                    <a:cs typeface="Times New Roman" panose="02020603050405020304" pitchFamily="18" charset="0"/>
                  </a:rPr>
                  <a:t>.</a:t>
                </a:r>
              </a:p>
              <a:p>
                <a:pPr marL="0" indent="0">
                  <a:buNone/>
                </a:pPr>
                <a:endParaRPr lang="en-US" altLang="ko-KR" sz="1500" dirty="0">
                  <a:latin typeface="Times New Roman" panose="02020603050405020304" pitchFamily="18" charset="0"/>
                  <a:cs typeface="Times New Roman" panose="02020603050405020304" pitchFamily="18" charset="0"/>
                </a:endParaRPr>
              </a:p>
              <a:p>
                <a:pPr marL="0" indent="0">
                  <a:buNone/>
                </a:pPr>
                <a:r>
                  <a:rPr lang="en-US" altLang="ko-KR" sz="2600" dirty="0">
                    <a:latin typeface="Times New Roman" panose="02020603050405020304" pitchFamily="18" charset="0"/>
                    <a:cs typeface="Times New Roman" panose="02020603050405020304" pitchFamily="18" charset="0"/>
                  </a:rPr>
                  <a:t>By the calculation of total payoff for the case of smallpox,</a:t>
                </a:r>
              </a:p>
              <a:p>
                <a:pPr marL="0" indent="0">
                  <a:buNone/>
                </a:pPr>
                <a:endParaRPr lang="en-US" altLang="ko-KR" sz="260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ko-KR" sz="2600" i="1">
                              <a:latin typeface="Cambria Math" panose="02040503050406030204" pitchFamily="18" charset="0"/>
                              <a:cs typeface="Times New Roman" panose="02020603050405020304" pitchFamily="18" charset="0"/>
                            </a:rPr>
                          </m:ctrlPr>
                        </m:sSubPr>
                        <m:e>
                          <m:r>
                            <a:rPr lang="en-US" altLang="ko-KR" sz="2600" i="1">
                              <a:latin typeface="Cambria Math" panose="02040503050406030204" pitchFamily="18" charset="0"/>
                              <a:cs typeface="Times New Roman" panose="02020603050405020304" pitchFamily="18" charset="0"/>
                            </a:rPr>
                            <m:t>𝑃</m:t>
                          </m:r>
                        </m:e>
                        <m:sub>
                          <m:r>
                            <a:rPr lang="en-US" altLang="ko-KR" sz="2600" i="1">
                              <a:latin typeface="Cambria Math" panose="02040503050406030204" pitchFamily="18" charset="0"/>
                              <a:cs typeface="Times New Roman" panose="02020603050405020304" pitchFamily="18" charset="0"/>
                            </a:rPr>
                            <m:t>𝑁</m:t>
                          </m:r>
                        </m:sub>
                      </m:sSub>
                      <m:r>
                        <a:rPr lang="en-US" altLang="ko-KR" sz="2600" i="1">
                          <a:latin typeface="Cambria Math" panose="02040503050406030204" pitchFamily="18" charset="0"/>
                          <a:cs typeface="Times New Roman" panose="02020603050405020304" pitchFamily="18" charset="0"/>
                        </a:rPr>
                        <m:t>=</m:t>
                      </m:r>
                      <m:d>
                        <m:dPr>
                          <m:ctrlPr>
                            <a:rPr lang="en-US" altLang="ko-KR" sz="2600" i="1">
                              <a:latin typeface="Cambria Math" panose="02040503050406030204" pitchFamily="18" charset="0"/>
                              <a:cs typeface="Times New Roman" panose="02020603050405020304" pitchFamily="18" charset="0"/>
                            </a:rPr>
                          </m:ctrlPr>
                        </m:dPr>
                        <m:e>
                          <m:r>
                            <a:rPr lang="en-US" altLang="ko-KR" sz="2600" i="1">
                              <a:latin typeface="Cambria Math" panose="02040503050406030204" pitchFamily="18" charset="0"/>
                              <a:cs typeface="Times New Roman" panose="02020603050405020304" pitchFamily="18" charset="0"/>
                            </a:rPr>
                            <m:t>1−</m:t>
                          </m:r>
                          <m:sSub>
                            <m:sSubPr>
                              <m:ctrlPr>
                                <a:rPr lang="en-US" altLang="ko-KR" sz="2600" i="1">
                                  <a:latin typeface="Cambria Math" panose="02040503050406030204" pitchFamily="18" charset="0"/>
                                  <a:cs typeface="Times New Roman" panose="02020603050405020304" pitchFamily="18" charset="0"/>
                                </a:rPr>
                              </m:ctrlPr>
                            </m:sSubPr>
                            <m:e>
                              <m:r>
                                <a:rPr lang="ko-KR" altLang="en-US" sz="2600" i="1">
                                  <a:latin typeface="Cambria Math" panose="02040503050406030204" pitchFamily="18" charset="0"/>
                                  <a:cs typeface="Times New Roman" panose="02020603050405020304" pitchFamily="18" charset="0"/>
                                </a:rPr>
                                <m:t>𝜆</m:t>
                              </m:r>
                            </m:e>
                            <m:sub>
                              <m:r>
                                <a:rPr lang="en-US" altLang="ko-KR" sz="2600" i="1">
                                  <a:latin typeface="Cambria Math" panose="02040503050406030204" pitchFamily="18" charset="0"/>
                                  <a:cs typeface="Times New Roman" panose="02020603050405020304" pitchFamily="18" charset="0"/>
                                </a:rPr>
                                <m:t>𝑝𝑒𝑟𝑐</m:t>
                              </m:r>
                            </m:sub>
                          </m:sSub>
                        </m:e>
                      </m:d>
                      <m:r>
                        <m:rPr>
                          <m:sty m:val="p"/>
                        </m:rPr>
                        <a:rPr lang="el-GR" altLang="ko-KR" sz="2600" i="1">
                          <a:latin typeface="Cambria Math" panose="02040503050406030204" pitchFamily="18" charset="0"/>
                          <a:ea typeface="Cambria Math" panose="02040503050406030204" pitchFamily="18" charset="0"/>
                          <a:cs typeface="Times New Roman" panose="02020603050405020304" pitchFamily="18" charset="0"/>
                        </a:rPr>
                        <m:t>α</m:t>
                      </m:r>
                      <m:r>
                        <a:rPr lang="en-US" altLang="ko-KR" sz="26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ko-KR" sz="2600" i="1">
                              <a:latin typeface="Cambria Math" panose="02040503050406030204" pitchFamily="18" charset="0"/>
                              <a:cs typeface="Times New Roman" panose="02020603050405020304" pitchFamily="18" charset="0"/>
                            </a:rPr>
                          </m:ctrlPr>
                        </m:sSubPr>
                        <m:e>
                          <m:r>
                            <a:rPr lang="ko-KR" altLang="en-US" sz="2600" i="1">
                              <a:latin typeface="Cambria Math" panose="02040503050406030204" pitchFamily="18" charset="0"/>
                              <a:cs typeface="Times New Roman" panose="02020603050405020304" pitchFamily="18" charset="0"/>
                            </a:rPr>
                            <m:t>𝜆</m:t>
                          </m:r>
                        </m:e>
                        <m:sub>
                          <m:r>
                            <a:rPr lang="en-US" altLang="ko-KR" sz="2600" i="1">
                              <a:latin typeface="Cambria Math" panose="02040503050406030204" pitchFamily="18" charset="0"/>
                              <a:cs typeface="Times New Roman" panose="02020603050405020304" pitchFamily="18" charset="0"/>
                            </a:rPr>
                            <m:t>𝑝𝑒𝑟𝑐</m:t>
                          </m:r>
                        </m:sub>
                      </m:sSub>
                      <m:r>
                        <a:rPr lang="en-US" altLang="ko-KR" sz="2600" i="1" smtClean="0">
                          <a:latin typeface="Cambria Math" panose="02040503050406030204" pitchFamily="18" charset="0"/>
                          <a:ea typeface="Cambria Math" panose="02040503050406030204" pitchFamily="18" charset="0"/>
                          <a:cs typeface="Times New Roman" panose="02020603050405020304" pitchFamily="18" charset="0"/>
                        </a:rPr>
                        <m:t>𝛿</m:t>
                      </m:r>
                    </m:oMath>
                  </m:oMathPara>
                </a14:m>
                <a:endParaRPr lang="en-US" altLang="ko-KR" sz="2600" dirty="0">
                  <a:latin typeface="Times New Roman" panose="02020603050405020304" pitchFamily="18" charset="0"/>
                  <a:ea typeface="Cambria Math" panose="02040503050406030204" pitchFamily="18" charset="0"/>
                  <a:cs typeface="Times New Roman" panose="02020603050405020304" pitchFamily="18" charset="0"/>
                </a:endParaRPr>
              </a:p>
              <a:p>
                <a:pPr marL="0" indent="0">
                  <a:buNone/>
                </a:pPr>
                <a:endParaRPr lang="en-US" altLang="ko-KR" sz="260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ko-KR" sz="2600" i="1">
                              <a:latin typeface="Cambria Math" panose="02040503050406030204" pitchFamily="18" charset="0"/>
                              <a:cs typeface="Times New Roman" panose="02020603050405020304" pitchFamily="18" charset="0"/>
                            </a:rPr>
                          </m:ctrlPr>
                        </m:sSubPr>
                        <m:e>
                          <m:r>
                            <a:rPr lang="en-US" altLang="ko-KR" sz="2600" i="1">
                              <a:latin typeface="Cambria Math" panose="02040503050406030204" pitchFamily="18" charset="0"/>
                              <a:cs typeface="Times New Roman" panose="02020603050405020304" pitchFamily="18" charset="0"/>
                            </a:rPr>
                            <m:t>𝑃</m:t>
                          </m:r>
                        </m:e>
                        <m:sub>
                          <m:r>
                            <a:rPr lang="en-US" altLang="ko-KR" sz="2600" b="0" i="1" smtClean="0">
                              <a:latin typeface="Cambria Math" panose="02040503050406030204" pitchFamily="18" charset="0"/>
                              <a:cs typeface="Times New Roman" panose="02020603050405020304" pitchFamily="18" charset="0"/>
                            </a:rPr>
                            <m:t>𝑉</m:t>
                          </m:r>
                        </m:sub>
                      </m:sSub>
                      <m:r>
                        <a:rPr lang="en-US" altLang="ko-KR" sz="2600" i="1">
                          <a:latin typeface="Cambria Math" panose="02040503050406030204" pitchFamily="18" charset="0"/>
                          <a:cs typeface="Times New Roman" panose="02020603050405020304" pitchFamily="18" charset="0"/>
                        </a:rPr>
                        <m:t>=</m:t>
                      </m:r>
                      <m:r>
                        <a:rPr lang="ko-KR" altLang="en-US" sz="2600" i="1" smtClean="0">
                          <a:latin typeface="Cambria Math" panose="02040503050406030204" pitchFamily="18" charset="0"/>
                          <a:cs typeface="Times New Roman" panose="02020603050405020304" pitchFamily="18" charset="0"/>
                        </a:rPr>
                        <m:t>𝜀𝜅</m:t>
                      </m:r>
                      <m:r>
                        <a:rPr lang="en-US" altLang="ko-KR" sz="2600" b="0" i="1" smtClean="0">
                          <a:latin typeface="Cambria Math" panose="02040503050406030204" pitchFamily="18" charset="0"/>
                          <a:cs typeface="Times New Roman" panose="02020603050405020304" pitchFamily="18" charset="0"/>
                        </a:rPr>
                        <m:t>+</m:t>
                      </m:r>
                      <m:d>
                        <m:dPr>
                          <m:ctrlPr>
                            <a:rPr lang="en-US" altLang="ko-KR" sz="2600" i="1" smtClean="0">
                              <a:latin typeface="Cambria Math" panose="02040503050406030204" pitchFamily="18" charset="0"/>
                              <a:cs typeface="Times New Roman" panose="02020603050405020304" pitchFamily="18" charset="0"/>
                            </a:rPr>
                          </m:ctrlPr>
                        </m:dPr>
                        <m:e>
                          <m:r>
                            <a:rPr lang="en-US" altLang="ko-KR" sz="2600" i="1">
                              <a:latin typeface="Cambria Math" panose="02040503050406030204" pitchFamily="18" charset="0"/>
                              <a:cs typeface="Times New Roman" panose="02020603050405020304" pitchFamily="18" charset="0"/>
                            </a:rPr>
                            <m:t>1−</m:t>
                          </m:r>
                          <m:r>
                            <a:rPr lang="ko-KR" altLang="en-US" sz="2600" i="1" smtClean="0">
                              <a:latin typeface="Cambria Math" panose="02040503050406030204" pitchFamily="18" charset="0"/>
                              <a:cs typeface="Times New Roman" panose="02020603050405020304" pitchFamily="18" charset="0"/>
                            </a:rPr>
                            <m:t>𝜀</m:t>
                          </m:r>
                        </m:e>
                      </m:d>
                      <m:r>
                        <a:rPr lang="en-US" altLang="ko-KR" sz="2600" b="0" i="1" smtClean="0">
                          <a:latin typeface="Cambria Math" panose="02040503050406030204" pitchFamily="18" charset="0"/>
                          <a:cs typeface="Times New Roman" panose="02020603050405020304" pitchFamily="18" charset="0"/>
                        </a:rPr>
                        <m:t>[</m:t>
                      </m:r>
                      <m:d>
                        <m:dPr>
                          <m:ctrlPr>
                            <a:rPr lang="en-US" altLang="ko-KR" sz="2600" b="0" i="1" smtClean="0">
                              <a:latin typeface="Cambria Math" panose="02040503050406030204" pitchFamily="18" charset="0"/>
                              <a:cs typeface="Times New Roman" panose="02020603050405020304" pitchFamily="18" charset="0"/>
                            </a:rPr>
                          </m:ctrlPr>
                        </m:dPr>
                        <m:e>
                          <m:r>
                            <a:rPr lang="en-US" altLang="ko-KR" sz="2600" b="0" i="1" smtClean="0">
                              <a:latin typeface="Cambria Math" panose="02040503050406030204" pitchFamily="18" charset="0"/>
                              <a:cs typeface="Times New Roman" panose="02020603050405020304" pitchFamily="18" charset="0"/>
                            </a:rPr>
                            <m:t>1−</m:t>
                          </m:r>
                          <m:sSub>
                            <m:sSubPr>
                              <m:ctrlPr>
                                <a:rPr lang="en-US" altLang="ko-KR" sz="2600" i="1">
                                  <a:latin typeface="Cambria Math" panose="02040503050406030204" pitchFamily="18" charset="0"/>
                                  <a:cs typeface="Times New Roman" panose="02020603050405020304" pitchFamily="18" charset="0"/>
                                </a:rPr>
                              </m:ctrlPr>
                            </m:sSubPr>
                            <m:e>
                              <m:r>
                                <a:rPr lang="ko-KR" altLang="en-US" sz="2600" i="1">
                                  <a:latin typeface="Cambria Math" panose="02040503050406030204" pitchFamily="18" charset="0"/>
                                  <a:cs typeface="Times New Roman" panose="02020603050405020304" pitchFamily="18" charset="0"/>
                                </a:rPr>
                                <m:t>𝜆</m:t>
                              </m:r>
                            </m:e>
                            <m:sub>
                              <m:r>
                                <a:rPr lang="en-US" altLang="ko-KR" sz="2600" i="1">
                                  <a:latin typeface="Cambria Math" panose="02040503050406030204" pitchFamily="18" charset="0"/>
                                  <a:cs typeface="Times New Roman" panose="02020603050405020304" pitchFamily="18" charset="0"/>
                                </a:rPr>
                                <m:t>𝑝𝑒𝑟𝑐</m:t>
                              </m:r>
                            </m:sub>
                          </m:sSub>
                        </m:e>
                      </m:d>
                      <m:r>
                        <a:rPr lang="ko-KR" altLang="en-US" sz="2600" b="0" i="1" smtClean="0">
                          <a:latin typeface="Cambria Math" panose="02040503050406030204" pitchFamily="18" charset="0"/>
                          <a:cs typeface="Times New Roman" panose="02020603050405020304" pitchFamily="18" charset="0"/>
                        </a:rPr>
                        <m:t>𝜏</m:t>
                      </m:r>
                      <m:r>
                        <a:rPr lang="en-US" altLang="ko-KR" sz="26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ko-KR" sz="2600" i="1">
                              <a:latin typeface="Cambria Math" panose="02040503050406030204" pitchFamily="18" charset="0"/>
                              <a:cs typeface="Times New Roman" panose="02020603050405020304" pitchFamily="18" charset="0"/>
                            </a:rPr>
                          </m:ctrlPr>
                        </m:sSubPr>
                        <m:e>
                          <m:r>
                            <a:rPr lang="ko-KR" altLang="en-US" sz="2600" i="1">
                              <a:latin typeface="Cambria Math" panose="02040503050406030204" pitchFamily="18" charset="0"/>
                              <a:cs typeface="Times New Roman" panose="02020603050405020304" pitchFamily="18" charset="0"/>
                            </a:rPr>
                            <m:t>𝜆</m:t>
                          </m:r>
                        </m:e>
                        <m:sub>
                          <m:r>
                            <a:rPr lang="en-US" altLang="ko-KR" sz="2600" i="1">
                              <a:latin typeface="Cambria Math" panose="02040503050406030204" pitchFamily="18" charset="0"/>
                              <a:cs typeface="Times New Roman" panose="02020603050405020304" pitchFamily="18" charset="0"/>
                            </a:rPr>
                            <m:t>𝑝𝑒𝑟𝑐</m:t>
                          </m:r>
                        </m:sub>
                      </m:sSub>
                      <m:r>
                        <a:rPr lang="en-US" altLang="ko-KR" sz="2600" i="1">
                          <a:latin typeface="Cambria Math" panose="02040503050406030204" pitchFamily="18" charset="0"/>
                          <a:ea typeface="Cambria Math" panose="02040503050406030204" pitchFamily="18" charset="0"/>
                          <a:cs typeface="Times New Roman" panose="02020603050405020304" pitchFamily="18" charset="0"/>
                        </a:rPr>
                        <m:t>𝛿</m:t>
                      </m:r>
                      <m:r>
                        <a:rPr lang="en-US" altLang="ko-KR" sz="2600" b="0" i="1" smtClean="0">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US" altLang="ko-KR" sz="2600" dirty="0">
                  <a:latin typeface="Times New Roman" panose="02020603050405020304" pitchFamily="18" charset="0"/>
                  <a:ea typeface="Cambria Math" panose="02040503050406030204" pitchFamily="18" charset="0"/>
                  <a:cs typeface="Times New Roman" panose="02020603050405020304" pitchFamily="18" charset="0"/>
                </a:endParaRPr>
              </a:p>
              <a:p>
                <a:pPr marL="0" indent="0">
                  <a:buNone/>
                </a:pPr>
                <a:endParaRPr lang="en-US" altLang="ko-KR" sz="1500" dirty="0">
                  <a:latin typeface="Times New Roman" panose="02020603050405020304" pitchFamily="18" charset="0"/>
                  <a:ea typeface="Cambria Math" panose="02040503050406030204" pitchFamily="18" charset="0"/>
                  <a:cs typeface="Times New Roman" panose="02020603050405020304" pitchFamily="18" charset="0"/>
                </a:endParaRPr>
              </a:p>
              <a:p>
                <a:pPr marL="0" indent="0">
                  <a:buNone/>
                </a:pPr>
                <a14:m>
                  <m:oMath xmlns:m="http://schemas.openxmlformats.org/officeDocument/2006/math">
                    <m:r>
                      <a:rPr lang="ko-KR" altLang="en-US" sz="2000" i="1" smtClean="0">
                        <a:latin typeface="Cambria Math" panose="02040503050406030204" pitchFamily="18" charset="0"/>
                        <a:cs typeface="Times New Roman" panose="02020603050405020304" pitchFamily="18" charset="0"/>
                      </a:rPr>
                      <m:t>𝛿</m:t>
                    </m:r>
                  </m:oMath>
                </a14:m>
                <a:r>
                  <a:rPr lang="en-US" altLang="ko-KR" sz="2000" dirty="0">
                    <a:latin typeface="Times New Roman" panose="02020603050405020304" pitchFamily="18" charset="0"/>
                    <a:cs typeface="Times New Roman" panose="02020603050405020304" pitchFamily="18" charset="0"/>
                  </a:rPr>
                  <a:t> is the payoff to a person who becomes infected today by smallpox</a:t>
                </a:r>
              </a:p>
              <a:p>
                <a:pPr marL="0" indent="0">
                  <a:buNone/>
                </a:pPr>
                <a14:m>
                  <m:oMath xmlns:m="http://schemas.openxmlformats.org/officeDocument/2006/math">
                    <m:r>
                      <a:rPr lang="ko-KR" altLang="en-US" sz="2000" i="1" smtClean="0">
                        <a:latin typeface="Cambria Math" panose="02040503050406030204" pitchFamily="18" charset="0"/>
                        <a:cs typeface="Times New Roman" panose="02020603050405020304" pitchFamily="18" charset="0"/>
                      </a:rPr>
                      <m:t>𝜅</m:t>
                    </m:r>
                  </m:oMath>
                </a14:m>
                <a:r>
                  <a:rPr lang="en-US" altLang="ko-KR" sz="2000" dirty="0">
                    <a:latin typeface="Times New Roman" panose="02020603050405020304" pitchFamily="18" charset="0"/>
                    <a:cs typeface="Times New Roman" panose="02020603050405020304" pitchFamily="18" charset="0"/>
                  </a:rPr>
                  <a:t> is the payoff to a person who vaccinates today and in whom the vaccine has been efficacious</a:t>
                </a:r>
              </a:p>
              <a:p>
                <a:pPr marL="0" indent="0">
                  <a:buNone/>
                </a:pPr>
                <a14:m>
                  <m:oMath xmlns:m="http://schemas.openxmlformats.org/officeDocument/2006/math">
                    <m:r>
                      <a:rPr lang="ko-KR" altLang="en-US" sz="2000" i="1" smtClean="0">
                        <a:latin typeface="Cambria Math" panose="02040503050406030204" pitchFamily="18" charset="0"/>
                        <a:cs typeface="Times New Roman" panose="02020603050405020304" pitchFamily="18" charset="0"/>
                      </a:rPr>
                      <m:t>𝜏</m:t>
                    </m:r>
                  </m:oMath>
                </a14:m>
                <a:r>
                  <a:rPr lang="en-US" altLang="ko-KR" sz="2000" dirty="0">
                    <a:latin typeface="Times New Roman" panose="02020603050405020304" pitchFamily="18" charset="0"/>
                    <a:cs typeface="Times New Roman" panose="02020603050405020304" pitchFamily="18" charset="0"/>
                  </a:rPr>
                  <a:t> is the payoff to a person who vaccinates today and in whom the vaccine is not efficacious, but who avoid becoming infected today.</a:t>
                </a:r>
              </a:p>
              <a:p>
                <a:pPr marL="0" indent="0">
                  <a:buNone/>
                </a:pPr>
                <a:endParaRPr lang="en-US" altLang="ko-KR" dirty="0">
                  <a:latin typeface="Times New Roman" panose="02020603050405020304" pitchFamily="18" charset="0"/>
                  <a:cs typeface="Times New Roman" panose="02020603050405020304" pitchFamily="18" charset="0"/>
                </a:endParaRPr>
              </a:p>
              <a:p>
                <a:pPr marL="0" indent="0">
                  <a:buNone/>
                </a:pPr>
                <a:endParaRPr lang="en-US" altLang="ko-KR" dirty="0">
                  <a:latin typeface="Times New Roman" panose="02020603050405020304" pitchFamily="18" charset="0"/>
                  <a:cs typeface="Times New Roman" panose="02020603050405020304" pitchFamily="18" charset="0"/>
                </a:endParaRPr>
              </a:p>
            </p:txBody>
          </p:sp>
        </mc:Choice>
        <mc:Fallback xmlns="">
          <p:sp>
            <p:nvSpPr>
              <p:cNvPr id="3" name="내용 개체 틀 2">
                <a:extLst>
                  <a:ext uri="{FF2B5EF4-FFF2-40B4-BE49-F238E27FC236}">
                    <a16:creationId xmlns:a16="http://schemas.microsoft.com/office/drawing/2014/main" id="{DBDFF761-5554-422B-A433-FAE34B706E51}"/>
                  </a:ext>
                </a:extLst>
              </p:cNvPr>
              <p:cNvSpPr>
                <a:spLocks noGrp="1" noRot="1" noChangeAspect="1" noMove="1" noResize="1" noEditPoints="1" noAdjustHandles="1" noChangeArrowheads="1" noChangeShapeType="1" noTextEdit="1"/>
              </p:cNvSpPr>
              <p:nvPr>
                <p:ph idx="1"/>
              </p:nvPr>
            </p:nvSpPr>
            <p:spPr>
              <a:xfrm>
                <a:off x="838200" y="1825625"/>
                <a:ext cx="10515599" cy="4667250"/>
              </a:xfrm>
              <a:blipFill>
                <a:blip r:embed="rId3"/>
                <a:stretch>
                  <a:fillRect l="-928" t="-1828" r="-812" b="-783"/>
                </a:stretch>
              </a:blipFill>
            </p:spPr>
            <p:txBody>
              <a:bodyPr/>
              <a:lstStyle/>
              <a:p>
                <a:r>
                  <a:rPr lang="ko-KR" altLang="en-US">
                    <a:noFill/>
                  </a:rPr>
                  <a:t> </a:t>
                </a:r>
              </a:p>
            </p:txBody>
          </p:sp>
        </mc:Fallback>
      </mc:AlternateContent>
      <p:pic>
        <p:nvPicPr>
          <p:cNvPr id="5" name="그림 4">
            <a:extLst>
              <a:ext uri="{FF2B5EF4-FFF2-40B4-BE49-F238E27FC236}">
                <a16:creationId xmlns:a16="http://schemas.microsoft.com/office/drawing/2014/main" id="{730433E3-637B-410E-A564-9527D7040134}"/>
              </a:ext>
            </a:extLst>
          </p:cNvPr>
          <p:cNvPicPr>
            <a:picLocks noChangeAspect="1"/>
          </p:cNvPicPr>
          <p:nvPr/>
        </p:nvPicPr>
        <p:blipFill>
          <a:blip r:embed="rId4"/>
          <a:stretch>
            <a:fillRect/>
          </a:stretch>
        </p:blipFill>
        <p:spPr>
          <a:xfrm>
            <a:off x="8839200" y="3825875"/>
            <a:ext cx="2895600" cy="333375"/>
          </a:xfrm>
          <a:prstGeom prst="rect">
            <a:avLst/>
          </a:prstGeom>
        </p:spPr>
      </p:pic>
    </p:spTree>
    <p:extLst>
      <p:ext uri="{BB962C8B-B14F-4D97-AF65-F5344CB8AC3E}">
        <p14:creationId xmlns:p14="http://schemas.microsoft.com/office/powerpoint/2010/main" val="3846132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B7C925C-F8EF-42BA-B826-435FB5A0D264}"/>
              </a:ext>
            </a:extLst>
          </p:cNvPr>
          <p:cNvSpPr>
            <a:spLocks noGrp="1"/>
          </p:cNvSpPr>
          <p:nvPr>
            <p:ph type="title"/>
          </p:nvPr>
        </p:nvSpPr>
        <p:spPr/>
        <p:txBody>
          <a:bodyPr/>
          <a:lstStyle/>
          <a:p>
            <a:pPr algn="ctr"/>
            <a:r>
              <a:rPr lang="en-US" altLang="ko-KR" dirty="0">
                <a:latin typeface="Times New Roman" panose="02020603050405020304" pitchFamily="18" charset="0"/>
                <a:cs typeface="Times New Roman" panose="02020603050405020304" pitchFamily="18" charset="0"/>
              </a:rPr>
              <a:t>Results</a:t>
            </a:r>
            <a:endParaRPr lang="ko-KR"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DBDFF761-5554-422B-A433-FAE34B706E51}"/>
                  </a:ext>
                </a:extLst>
              </p:cNvPr>
              <p:cNvSpPr>
                <a:spLocks noGrp="1"/>
              </p:cNvSpPr>
              <p:nvPr>
                <p:ph idx="1"/>
              </p:nvPr>
            </p:nvSpPr>
            <p:spPr>
              <a:xfrm>
                <a:off x="838201" y="1547050"/>
                <a:ext cx="10515599" cy="4608821"/>
              </a:xfrm>
            </p:spPr>
            <p:txBody>
              <a:bodyPr>
                <a:normAutofit fontScale="92500"/>
              </a:bodyPr>
              <a:lstStyle/>
              <a:p>
                <a:pPr marL="0" indent="0" algn="ctr">
                  <a:buNone/>
                </a:pPr>
                <a14:m>
                  <m:oMath xmlns:m="http://schemas.openxmlformats.org/officeDocument/2006/math">
                    <m:sSub>
                      <m:sSubPr>
                        <m:ctrlPr>
                          <a:rPr lang="en-US" altLang="ko-KR" i="1" smtClean="0">
                            <a:latin typeface="Cambria Math" panose="02040503050406030204" pitchFamily="18" charset="0"/>
                            <a:cs typeface="Times New Roman" panose="02020603050405020304" pitchFamily="18" charset="0"/>
                          </a:rPr>
                        </m:ctrlPr>
                      </m:sSubPr>
                      <m:e>
                        <m:r>
                          <a:rPr lang="en-US" altLang="ko-KR" b="0" i="1">
                            <a:latin typeface="Cambria Math" panose="02040503050406030204" pitchFamily="18" charset="0"/>
                            <a:cs typeface="Times New Roman" panose="02020603050405020304" pitchFamily="18" charset="0"/>
                          </a:rPr>
                          <m:t>𝑃</m:t>
                        </m:r>
                      </m:e>
                      <m:sub>
                        <m:r>
                          <a:rPr lang="en-US" altLang="ko-KR" b="0" i="1">
                            <a:latin typeface="Cambria Math" panose="02040503050406030204" pitchFamily="18" charset="0"/>
                            <a:cs typeface="Times New Roman" panose="02020603050405020304" pitchFamily="18" charset="0"/>
                          </a:rPr>
                          <m:t>𝑉</m:t>
                        </m:r>
                      </m:sub>
                    </m:sSub>
                    <m:r>
                      <a:rPr lang="en-US" altLang="ko-KR" b="0" i="1">
                        <a:latin typeface="Cambria Math" panose="02040503050406030204" pitchFamily="18" charset="0"/>
                        <a:cs typeface="Times New Roman" panose="02020603050405020304" pitchFamily="18" charset="0"/>
                      </a:rPr>
                      <m:t>&gt;</m:t>
                    </m:r>
                    <m:sSub>
                      <m:sSubPr>
                        <m:ctrlPr>
                          <a:rPr lang="en-US" altLang="ko-KR" i="1">
                            <a:latin typeface="Cambria Math" panose="02040503050406030204" pitchFamily="18" charset="0"/>
                            <a:cs typeface="Times New Roman" panose="02020603050405020304" pitchFamily="18" charset="0"/>
                          </a:rPr>
                        </m:ctrlPr>
                      </m:sSubPr>
                      <m:e>
                        <m:r>
                          <a:rPr lang="en-US" altLang="ko-KR" b="0" i="1">
                            <a:latin typeface="Cambria Math" panose="02040503050406030204" pitchFamily="18" charset="0"/>
                            <a:cs typeface="Times New Roman" panose="02020603050405020304" pitchFamily="18" charset="0"/>
                          </a:rPr>
                          <m:t>𝑃</m:t>
                        </m:r>
                      </m:e>
                      <m:sub>
                        <m:r>
                          <a:rPr lang="en-US" altLang="ko-KR" b="0" i="1">
                            <a:latin typeface="Cambria Math" panose="02040503050406030204" pitchFamily="18" charset="0"/>
                            <a:cs typeface="Times New Roman" panose="02020603050405020304" pitchFamily="18" charset="0"/>
                          </a:rPr>
                          <m:t>𝑁</m:t>
                        </m:r>
                      </m:sub>
                    </m:sSub>
                  </m:oMath>
                </a14:m>
                <a:r>
                  <a:rPr lang="en-US" altLang="ko-KR" dirty="0">
                    <a:latin typeface="Times New Roman" panose="02020603050405020304" pitchFamily="18" charset="0"/>
                    <a:cs typeface="Times New Roman" panose="02020603050405020304" pitchFamily="18" charset="0"/>
                  </a:rPr>
                  <a:t> </a:t>
                </a:r>
                <a14:m>
                  <m:oMath xmlns:m="http://schemas.openxmlformats.org/officeDocument/2006/math">
                    <m:r>
                      <a:rPr lang="en-US" altLang="ko-KR" b="0" i="1" dirty="0"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ko-KR"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ko-KR" i="1" dirty="0" smtClean="0">
                            <a:latin typeface="Cambria Math" panose="02040503050406030204" pitchFamily="18" charset="0"/>
                            <a:cs typeface="Times New Roman" panose="02020603050405020304" pitchFamily="18" charset="0"/>
                          </a:rPr>
                        </m:ctrlPr>
                      </m:sSubPr>
                      <m:e>
                        <m:r>
                          <a:rPr lang="ko-KR" altLang="en-US" b="0" i="1" dirty="0" smtClean="0">
                            <a:latin typeface="Cambria Math" panose="02040503050406030204" pitchFamily="18" charset="0"/>
                            <a:cs typeface="Times New Roman" panose="02020603050405020304" pitchFamily="18" charset="0"/>
                          </a:rPr>
                          <m:t>𝛽</m:t>
                        </m:r>
                      </m:e>
                      <m:sub>
                        <m:r>
                          <a:rPr lang="en-US" altLang="ko-KR" b="0" i="1" dirty="0" smtClean="0">
                            <a:latin typeface="Cambria Math" panose="02040503050406030204" pitchFamily="18" charset="0"/>
                            <a:cs typeface="Times New Roman" panose="02020603050405020304" pitchFamily="18" charset="0"/>
                          </a:rPr>
                          <m:t>𝑝𝑒𝑟𝑐</m:t>
                        </m:r>
                      </m:sub>
                    </m:sSub>
                    <m:r>
                      <a:rPr lang="en-US" altLang="ko-KR" b="0" i="1" dirty="0" smtClean="0">
                        <a:latin typeface="Cambria Math" panose="02040503050406030204" pitchFamily="18" charset="0"/>
                        <a:cs typeface="Times New Roman" panose="02020603050405020304" pitchFamily="18" charset="0"/>
                      </a:rPr>
                      <m:t>&gt;</m:t>
                    </m:r>
                    <m:f>
                      <m:fPr>
                        <m:ctrlPr>
                          <a:rPr lang="en-US" altLang="ko-KR" i="1" dirty="0" smtClean="0">
                            <a:latin typeface="Cambria Math" panose="02040503050406030204" pitchFamily="18" charset="0"/>
                            <a:cs typeface="Times New Roman" panose="02020603050405020304" pitchFamily="18" charset="0"/>
                          </a:rPr>
                        </m:ctrlPr>
                      </m:fPr>
                      <m:num>
                        <m:sSub>
                          <m:sSubPr>
                            <m:ctrlPr>
                              <a:rPr lang="en-US" altLang="ko-KR" i="1" dirty="0" smtClean="0">
                                <a:latin typeface="Cambria Math" panose="02040503050406030204" pitchFamily="18" charset="0"/>
                                <a:cs typeface="Times New Roman" panose="02020603050405020304" pitchFamily="18" charset="0"/>
                              </a:rPr>
                            </m:ctrlPr>
                          </m:sSubPr>
                          <m:e>
                            <m:r>
                              <a:rPr lang="en-US" altLang="ko-KR" b="0" i="1" dirty="0" smtClean="0">
                                <a:latin typeface="Cambria Math" panose="02040503050406030204" pitchFamily="18" charset="0"/>
                                <a:cs typeface="Times New Roman" panose="02020603050405020304" pitchFamily="18" charset="0"/>
                              </a:rPr>
                              <m:t>𝑑</m:t>
                            </m:r>
                          </m:e>
                          <m:sub>
                            <m:r>
                              <a:rPr lang="en-US" altLang="ko-KR" b="0" i="1" dirty="0" smtClean="0">
                                <a:latin typeface="Cambria Math" panose="02040503050406030204" pitchFamily="18" charset="0"/>
                                <a:cs typeface="Times New Roman" panose="02020603050405020304" pitchFamily="18" charset="0"/>
                              </a:rPr>
                              <m:t>𝑣𝑎𝑐</m:t>
                            </m:r>
                          </m:sub>
                        </m:sSub>
                      </m:num>
                      <m:den>
                        <m:sSub>
                          <m:sSubPr>
                            <m:ctrlPr>
                              <a:rPr lang="en-US" altLang="ko-KR" i="1" dirty="0">
                                <a:latin typeface="Cambria Math" panose="02040503050406030204" pitchFamily="18" charset="0"/>
                                <a:cs typeface="Times New Roman" panose="02020603050405020304" pitchFamily="18" charset="0"/>
                              </a:rPr>
                            </m:ctrlPr>
                          </m:sSubPr>
                          <m:e>
                            <m:r>
                              <a:rPr lang="en-US" altLang="ko-KR" b="0" i="1" dirty="0">
                                <a:latin typeface="Cambria Math" panose="02040503050406030204" pitchFamily="18" charset="0"/>
                                <a:cs typeface="Times New Roman" panose="02020603050405020304" pitchFamily="18" charset="0"/>
                              </a:rPr>
                              <m:t>𝑑</m:t>
                            </m:r>
                          </m:e>
                          <m:sub>
                            <m:r>
                              <a:rPr lang="en-US" altLang="ko-KR" b="0" i="1" dirty="0" smtClean="0">
                                <a:latin typeface="Cambria Math" panose="02040503050406030204" pitchFamily="18" charset="0"/>
                                <a:cs typeface="Times New Roman" panose="02020603050405020304" pitchFamily="18" charset="0"/>
                              </a:rPr>
                              <m:t>𝑖𝑛𝑓</m:t>
                            </m:r>
                          </m:sub>
                        </m:sSub>
                        <m:r>
                          <a:rPr lang="en-US" altLang="ko-KR" b="0" i="1" dirty="0" smtClean="0">
                            <a:latin typeface="Cambria Math" panose="02040503050406030204" pitchFamily="18" charset="0"/>
                            <a:cs typeface="Times New Roman" panose="02020603050405020304" pitchFamily="18" charset="0"/>
                          </a:rPr>
                          <m:t>[</m:t>
                        </m:r>
                        <m:r>
                          <a:rPr lang="ko-KR" altLang="en-US" b="0" i="1" dirty="0" smtClean="0">
                            <a:latin typeface="Cambria Math" panose="02040503050406030204" pitchFamily="18" charset="0"/>
                            <a:cs typeface="Times New Roman" panose="02020603050405020304" pitchFamily="18" charset="0"/>
                          </a:rPr>
                          <m:t>𝜀</m:t>
                        </m:r>
                        <m:r>
                          <a:rPr lang="en-US" altLang="ko-KR" b="0" i="1" dirty="0" smtClean="0">
                            <a:latin typeface="Cambria Math" panose="02040503050406030204" pitchFamily="18" charset="0"/>
                            <a:cs typeface="Times New Roman" panose="02020603050405020304" pitchFamily="18" charset="0"/>
                          </a:rPr>
                          <m:t>+</m:t>
                        </m:r>
                        <m:d>
                          <m:dPr>
                            <m:ctrlPr>
                              <a:rPr lang="en-US" altLang="ko-KR" i="1" dirty="0" smtClean="0">
                                <a:latin typeface="Cambria Math" panose="02040503050406030204" pitchFamily="18" charset="0"/>
                                <a:cs typeface="Times New Roman" panose="02020603050405020304" pitchFamily="18" charset="0"/>
                              </a:rPr>
                            </m:ctrlPr>
                          </m:dPr>
                          <m:e>
                            <m:r>
                              <a:rPr lang="en-US" altLang="ko-KR" b="0" i="1" dirty="0" smtClean="0">
                                <a:latin typeface="Cambria Math" panose="02040503050406030204" pitchFamily="18" charset="0"/>
                                <a:cs typeface="Times New Roman" panose="02020603050405020304" pitchFamily="18" charset="0"/>
                              </a:rPr>
                              <m:t>1−</m:t>
                            </m:r>
                            <m:r>
                              <a:rPr lang="ko-KR" altLang="en-US" b="0" i="1" dirty="0" smtClean="0">
                                <a:latin typeface="Cambria Math" panose="02040503050406030204" pitchFamily="18" charset="0"/>
                                <a:cs typeface="Times New Roman" panose="02020603050405020304" pitchFamily="18" charset="0"/>
                              </a:rPr>
                              <m:t>𝜀</m:t>
                            </m:r>
                          </m:e>
                        </m:d>
                        <m:sSub>
                          <m:sSubPr>
                            <m:ctrlPr>
                              <a:rPr lang="en-US" altLang="ko-KR" i="1" dirty="0" smtClean="0">
                                <a:latin typeface="Cambria Math" panose="02040503050406030204" pitchFamily="18" charset="0"/>
                                <a:cs typeface="Times New Roman" panose="02020603050405020304" pitchFamily="18" charset="0"/>
                              </a:rPr>
                            </m:ctrlPr>
                          </m:sSubPr>
                          <m:e>
                            <m:r>
                              <a:rPr lang="en-US" altLang="ko-KR" b="0" i="1" dirty="0" smtClean="0">
                                <a:latin typeface="Cambria Math" panose="02040503050406030204" pitchFamily="18" charset="0"/>
                                <a:cs typeface="Times New Roman" panose="02020603050405020304" pitchFamily="18" charset="0"/>
                              </a:rPr>
                              <m:t>𝑑</m:t>
                            </m:r>
                          </m:e>
                          <m:sub>
                            <m:r>
                              <a:rPr lang="en-US" altLang="ko-KR" b="0" i="1" dirty="0" smtClean="0">
                                <a:latin typeface="Cambria Math" panose="02040503050406030204" pitchFamily="18" charset="0"/>
                                <a:cs typeface="Times New Roman" panose="02020603050405020304" pitchFamily="18" charset="0"/>
                              </a:rPr>
                              <m:t>𝑣𝑎𝑐</m:t>
                            </m:r>
                          </m:sub>
                        </m:sSub>
                      </m:den>
                    </m:f>
                  </m:oMath>
                </a14:m>
                <a:endParaRPr lang="en-US" altLang="ko-KR" dirty="0">
                  <a:latin typeface="Times New Roman" panose="02020603050405020304" pitchFamily="18" charset="0"/>
                  <a:cs typeface="Times New Roman" panose="02020603050405020304" pitchFamily="18" charset="0"/>
                </a:endParaRPr>
              </a:p>
              <a:p>
                <a:pPr marL="0" indent="0" algn="ctr">
                  <a:buNone/>
                </a:pPr>
                <a:endParaRPr lang="en-US" altLang="ko-KR" dirty="0">
                  <a:latin typeface="Times New Roman" panose="02020603050405020304" pitchFamily="18" charset="0"/>
                  <a:cs typeface="Times New Roman" panose="02020603050405020304" pitchFamily="18" charset="0"/>
                </a:endParaRPr>
              </a:p>
              <a:p>
                <a:pPr marL="0" indent="0">
                  <a:buNone/>
                </a:pPr>
                <a:r>
                  <a:rPr lang="en-US" altLang="ko-KR" dirty="0">
                    <a:latin typeface="Times New Roman" panose="02020603050405020304" pitchFamily="18" charset="0"/>
                    <a:cs typeface="Times New Roman" panose="02020603050405020304" pitchFamily="18" charset="0"/>
                  </a:rPr>
                  <a:t>We’ll apply the derived inequality above for many cases.</a:t>
                </a:r>
              </a:p>
              <a:p>
                <a:pPr marL="0" indent="0">
                  <a:buNone/>
                </a:pPr>
                <a:r>
                  <a:rPr lang="en-US" altLang="ko-KR" dirty="0">
                    <a:latin typeface="Times New Roman" panose="02020603050405020304" pitchFamily="18" charset="0"/>
                    <a:cs typeface="Times New Roman" panose="02020603050405020304" pitchFamily="18" charset="0"/>
                  </a:rPr>
                  <a:t>(through modifying the coefficients, constants, and using realistic values)</a:t>
                </a:r>
              </a:p>
              <a:p>
                <a:pPr marL="0" indent="0">
                  <a:buNone/>
                </a:pPr>
                <a:endParaRPr lang="en-US" altLang="ko-KR" dirty="0">
                  <a:latin typeface="Times New Roman" panose="02020603050405020304" pitchFamily="18" charset="0"/>
                  <a:cs typeface="Times New Roman" panose="02020603050405020304" pitchFamily="18" charset="0"/>
                </a:endParaRPr>
              </a:p>
              <a:p>
                <a:pPr marL="0" indent="0">
                  <a:buNone/>
                </a:pPr>
                <a14:m>
                  <m:oMath xmlns:m="http://schemas.openxmlformats.org/officeDocument/2006/math">
                    <m:r>
                      <a:rPr lang="ko-KR" altLang="en-US" i="1" smtClean="0">
                        <a:latin typeface="Cambria Math" panose="02040503050406030204" pitchFamily="18" charset="0"/>
                        <a:cs typeface="Times New Roman" panose="02020603050405020304" pitchFamily="18" charset="0"/>
                      </a:rPr>
                      <m:t>𝜀</m:t>
                    </m:r>
                    <m:r>
                      <a:rPr lang="en-US" altLang="ko-KR" b="0" i="1" smtClean="0">
                        <a:latin typeface="Cambria Math" panose="02040503050406030204" pitchFamily="18" charset="0"/>
                        <a:cs typeface="Times New Roman" panose="02020603050405020304" pitchFamily="18" charset="0"/>
                      </a:rPr>
                      <m:t> </m:t>
                    </m:r>
                    <m:r>
                      <a:rPr lang="en-US" altLang="ko-KR" b="0" i="1" smtClean="0">
                        <a:latin typeface="Cambria Math" panose="02040503050406030204" pitchFamily="18" charset="0"/>
                        <a:ea typeface="Cambria Math" panose="02040503050406030204" pitchFamily="18" charset="0"/>
                        <a:cs typeface="Times New Roman" panose="02020603050405020304" pitchFamily="18" charset="0"/>
                      </a:rPr>
                      <m:t>≈0.95</m:t>
                    </m:r>
                  </m:oMath>
                </a14:m>
                <a:r>
                  <a:rPr lang="en-US" altLang="ko-KR" dirty="0">
                    <a:latin typeface="Times New Roman" panose="02020603050405020304" pitchFamily="18" charset="0"/>
                    <a:cs typeface="Times New Roman" panose="02020603050405020304" pitchFamily="18" charset="0"/>
                  </a:rPr>
                  <a:t> for many common vaccines, </a:t>
                </a:r>
                <a14:m>
                  <m:oMath xmlns:m="http://schemas.openxmlformats.org/officeDocument/2006/math">
                    <m:sSub>
                      <m:sSubPr>
                        <m:ctrlPr>
                          <a:rPr lang="en-US" altLang="ko-KR" b="0" i="1" smtClean="0">
                            <a:latin typeface="Cambria Math" panose="02040503050406030204" pitchFamily="18" charset="0"/>
                            <a:cs typeface="Times New Roman" panose="02020603050405020304" pitchFamily="18" charset="0"/>
                          </a:rPr>
                        </m:ctrlPr>
                      </m:sSubPr>
                      <m:e>
                        <m:r>
                          <a:rPr lang="en-US" altLang="ko-KR" b="0" i="1" smtClean="0">
                            <a:latin typeface="Cambria Math" panose="02040503050406030204" pitchFamily="18" charset="0"/>
                            <a:cs typeface="Times New Roman" panose="02020603050405020304" pitchFamily="18" charset="0"/>
                          </a:rPr>
                          <m:t>𝑑</m:t>
                        </m:r>
                      </m:e>
                      <m:sub>
                        <m:r>
                          <a:rPr lang="en-US" altLang="ko-KR" b="0" i="1" smtClean="0">
                            <a:latin typeface="Cambria Math" panose="02040503050406030204" pitchFamily="18" charset="0"/>
                            <a:cs typeface="Times New Roman" panose="02020603050405020304" pitchFamily="18" charset="0"/>
                          </a:rPr>
                          <m:t>𝑣𝑎𝑐</m:t>
                        </m:r>
                      </m:sub>
                    </m:sSub>
                    <m:r>
                      <a:rPr lang="en-US" altLang="ko-KR" b="0" i="1" smtClean="0">
                        <a:latin typeface="Cambria Math" panose="02040503050406030204" pitchFamily="18" charset="0"/>
                        <a:cs typeface="Times New Roman" panose="02020603050405020304" pitchFamily="18" charset="0"/>
                      </a:rPr>
                      <m:t>≪</m:t>
                    </m:r>
                    <m:sSub>
                      <m:sSubPr>
                        <m:ctrlPr>
                          <a:rPr lang="en-US" altLang="ko-KR" b="0" i="1" smtClean="0">
                            <a:latin typeface="Cambria Math" panose="02040503050406030204" pitchFamily="18" charset="0"/>
                            <a:cs typeface="Times New Roman" panose="02020603050405020304" pitchFamily="18" charset="0"/>
                          </a:rPr>
                        </m:ctrlPr>
                      </m:sSubPr>
                      <m:e>
                        <m:r>
                          <a:rPr lang="en-US" altLang="ko-KR" b="0" i="1" smtClean="0">
                            <a:latin typeface="Cambria Math" panose="02040503050406030204" pitchFamily="18" charset="0"/>
                            <a:cs typeface="Times New Roman" panose="02020603050405020304" pitchFamily="18" charset="0"/>
                          </a:rPr>
                          <m:t>𝑑</m:t>
                        </m:r>
                      </m:e>
                      <m:sub>
                        <m:r>
                          <a:rPr lang="en-US" altLang="ko-KR" b="0" i="1" smtClean="0">
                            <a:latin typeface="Cambria Math" panose="02040503050406030204" pitchFamily="18" charset="0"/>
                            <a:cs typeface="Times New Roman" panose="02020603050405020304" pitchFamily="18" charset="0"/>
                          </a:rPr>
                          <m:t>𝑖𝑛𝑓</m:t>
                        </m:r>
                      </m:sub>
                    </m:sSub>
                  </m:oMath>
                </a14:m>
                <a:r>
                  <a:rPr lang="en-US" altLang="ko-KR" dirty="0">
                    <a:latin typeface="Times New Roman" panose="02020603050405020304" pitchFamily="18" charset="0"/>
                    <a:cs typeface="Times New Roman" panose="02020603050405020304" pitchFamily="18" charset="0"/>
                  </a:rPr>
                  <a:t> in most cases except when individuals have unrealistically inflated assessment of vaccine risks, such as during a “vaccine scare.”</a:t>
                </a:r>
              </a:p>
            </p:txBody>
          </p:sp>
        </mc:Choice>
        <mc:Fallback xmlns="">
          <p:sp>
            <p:nvSpPr>
              <p:cNvPr id="3" name="내용 개체 틀 2">
                <a:extLst>
                  <a:ext uri="{FF2B5EF4-FFF2-40B4-BE49-F238E27FC236}">
                    <a16:creationId xmlns:a16="http://schemas.microsoft.com/office/drawing/2014/main" id="{DBDFF761-5554-422B-A433-FAE34B706E51}"/>
                  </a:ext>
                </a:extLst>
              </p:cNvPr>
              <p:cNvSpPr>
                <a:spLocks noGrp="1" noRot="1" noChangeAspect="1" noMove="1" noResize="1" noEditPoints="1" noAdjustHandles="1" noChangeArrowheads="1" noChangeShapeType="1" noTextEdit="1"/>
              </p:cNvSpPr>
              <p:nvPr>
                <p:ph idx="1"/>
              </p:nvPr>
            </p:nvSpPr>
            <p:spPr>
              <a:xfrm>
                <a:off x="838201" y="1547050"/>
                <a:ext cx="10515599" cy="4608821"/>
              </a:xfrm>
              <a:blipFill>
                <a:blip r:embed="rId2"/>
                <a:stretch>
                  <a:fillRect l="-1043"/>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5EDF6E2-2286-4371-B596-14962C628853}"/>
                  </a:ext>
                </a:extLst>
              </p:cNvPr>
              <p:cNvSpPr txBox="1"/>
              <p:nvPr/>
            </p:nvSpPr>
            <p:spPr>
              <a:xfrm>
                <a:off x="838199" y="5878285"/>
                <a:ext cx="10787743" cy="667747"/>
              </a:xfrm>
              <a:prstGeom prst="rect">
                <a:avLst/>
              </a:prstGeom>
              <a:noFill/>
            </p:spPr>
            <p:txBody>
              <a:bodyPr wrap="square" rtlCol="0">
                <a:spAutoFit/>
              </a:bodyPr>
              <a:lstStyle/>
              <a:p>
                <a14:m>
                  <m:oMath xmlns:m="http://schemas.openxmlformats.org/officeDocument/2006/math">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 </m:t>
                        </m:r>
                        <m:r>
                          <a:rPr lang="ko-KR" altLang="en-US" i="1">
                            <a:latin typeface="Cambria Math" panose="02040503050406030204" pitchFamily="18" charset="0"/>
                          </a:rPr>
                          <m:t>𝛽</m:t>
                        </m:r>
                      </m:e>
                      <m:sub>
                        <m:r>
                          <a:rPr lang="en-US" altLang="ko-KR" i="1">
                            <a:latin typeface="Cambria Math" panose="02040503050406030204" pitchFamily="18" charset="0"/>
                          </a:rPr>
                          <m:t>𝑝𝑒𝑟𝑐</m:t>
                        </m:r>
                      </m:sub>
                    </m:sSub>
                  </m:oMath>
                </a14:m>
                <a:r>
                  <a:rPr lang="ko-KR" altLang="en-US" dirty="0">
                    <a:latin typeface="Times New Roman" panose="02020603050405020304" pitchFamily="18" charset="0"/>
                    <a:cs typeface="Times New Roman" panose="02020603050405020304" pitchFamily="18" charset="0"/>
                  </a:rPr>
                  <a:t> </a:t>
                </a:r>
                <a:r>
                  <a:rPr lang="en-US" altLang="ko-KR" dirty="0">
                    <a:latin typeface="Times New Roman" panose="02020603050405020304" pitchFamily="18" charset="0"/>
                    <a:cs typeface="Times New Roman" panose="02020603050405020304" pitchFamily="18" charset="0"/>
                  </a:rPr>
                  <a:t>: the perceived probability per day that the individual is infected by a single given infectious neighbor.</a:t>
                </a:r>
                <a:endParaRPr lang="ko-KR" altLang="en-US" dirty="0">
                  <a:latin typeface="Times New Roman" panose="02020603050405020304" pitchFamily="18" charset="0"/>
                  <a:cs typeface="Times New Roman" panose="02020603050405020304" pitchFamily="18" charset="0"/>
                </a:endParaRPr>
              </a:p>
              <a:p>
                <a:endParaRPr lang="ko-KR" altLang="en-US" dirty="0"/>
              </a:p>
            </p:txBody>
          </p:sp>
        </mc:Choice>
        <mc:Fallback xmlns="">
          <p:sp>
            <p:nvSpPr>
              <p:cNvPr id="4" name="TextBox 3">
                <a:extLst>
                  <a:ext uri="{FF2B5EF4-FFF2-40B4-BE49-F238E27FC236}">
                    <a16:creationId xmlns:a16="http://schemas.microsoft.com/office/drawing/2014/main" id="{95EDF6E2-2286-4371-B596-14962C628853}"/>
                  </a:ext>
                </a:extLst>
              </p:cNvPr>
              <p:cNvSpPr txBox="1">
                <a:spLocks noRot="1" noChangeAspect="1" noMove="1" noResize="1" noEditPoints="1" noAdjustHandles="1" noChangeArrowheads="1" noChangeShapeType="1" noTextEdit="1"/>
              </p:cNvSpPr>
              <p:nvPr/>
            </p:nvSpPr>
            <p:spPr>
              <a:xfrm>
                <a:off x="838199" y="5878285"/>
                <a:ext cx="10787743" cy="667747"/>
              </a:xfrm>
              <a:prstGeom prst="rect">
                <a:avLst/>
              </a:prstGeom>
              <a:blipFill>
                <a:blip r:embed="rId3"/>
                <a:stretch>
                  <a:fillRect t="-4545"/>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519919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B7C925C-F8EF-42BA-B826-435FB5A0D264}"/>
              </a:ext>
            </a:extLst>
          </p:cNvPr>
          <p:cNvSpPr>
            <a:spLocks noGrp="1"/>
          </p:cNvSpPr>
          <p:nvPr>
            <p:ph type="title"/>
          </p:nvPr>
        </p:nvSpPr>
        <p:spPr/>
        <p:txBody>
          <a:bodyPr/>
          <a:lstStyle/>
          <a:p>
            <a:pPr algn="ctr"/>
            <a:r>
              <a:rPr lang="en-US" altLang="ko-KR" dirty="0">
                <a:latin typeface="Times New Roman" panose="02020603050405020304" pitchFamily="18" charset="0"/>
                <a:cs typeface="Times New Roman" panose="02020603050405020304" pitchFamily="18" charset="0"/>
              </a:rPr>
              <a:t>Results – NBD size</a:t>
            </a:r>
            <a:endParaRPr lang="ko-KR"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DBDFF761-5554-422B-A433-FAE34B706E51}"/>
                  </a:ext>
                </a:extLst>
              </p:cNvPr>
              <p:cNvSpPr>
                <a:spLocks noGrp="1"/>
              </p:cNvSpPr>
              <p:nvPr>
                <p:ph idx="1"/>
              </p:nvPr>
            </p:nvSpPr>
            <p:spPr>
              <a:xfrm>
                <a:off x="838201" y="1547050"/>
                <a:ext cx="10515599" cy="4608821"/>
              </a:xfrm>
            </p:spPr>
            <p:txBody>
              <a:bodyPr>
                <a:normAutofit fontScale="92500" lnSpcReduction="20000"/>
              </a:bodyPr>
              <a:lstStyle/>
              <a:p>
                <a:pPr marL="0" indent="0">
                  <a:buNone/>
                </a:pPr>
                <a:r>
                  <a:rPr lang="en-US" altLang="ko-KR" b="1" dirty="0">
                    <a:latin typeface="Times New Roman" panose="02020603050405020304" pitchFamily="18" charset="0"/>
                    <a:cs typeface="Times New Roman" panose="02020603050405020304" pitchFamily="18" charset="0"/>
                  </a:rPr>
                  <a:t>In SEIR-type</a:t>
                </a:r>
              </a:p>
              <a:p>
                <a:pPr marL="0" indent="0">
                  <a:buNone/>
                </a:pPr>
                <a:endParaRPr lang="en-US" altLang="ko-KR" b="1" dirty="0">
                  <a:latin typeface="Times New Roman" panose="02020603050405020304" pitchFamily="18" charset="0"/>
                  <a:cs typeface="Times New Roman" panose="02020603050405020304" pitchFamily="18" charset="0"/>
                </a:endParaRPr>
              </a:p>
              <a:p>
                <a:pPr marL="0" indent="0">
                  <a:buNone/>
                </a:pPr>
                <a:r>
                  <a:rPr lang="en-US" altLang="ko-KR" dirty="0">
                    <a:latin typeface="Times New Roman" panose="02020603050405020304" pitchFamily="18" charset="0"/>
                    <a:cs typeface="Times New Roman" panose="02020603050405020304" pitchFamily="18" charset="0"/>
                  </a:rPr>
                  <a:t>For Method I :  voluntary vaccination contains the outbreak until the average </a:t>
                </a:r>
              </a:p>
              <a:p>
                <a:pPr marL="0" indent="0">
                  <a:buNone/>
                </a:pPr>
                <a:r>
                  <a:rPr lang="en-US" altLang="ko-KR" dirty="0">
                    <a:latin typeface="Times New Roman" panose="02020603050405020304" pitchFamily="18" charset="0"/>
                    <a:cs typeface="Times New Roman" panose="02020603050405020304" pitchFamily="18" charset="0"/>
                  </a:rPr>
                  <a:t>                          neighborhood size </a:t>
                </a:r>
                <a14:m>
                  <m:oMath xmlns:m="http://schemas.openxmlformats.org/officeDocument/2006/math">
                    <m:r>
                      <a:rPr lang="en-US" altLang="ko-KR" b="0" i="1" smtClean="0">
                        <a:solidFill>
                          <a:srgbClr val="0000FF"/>
                        </a:solidFill>
                        <a:latin typeface="Cambria Math" panose="02040503050406030204" pitchFamily="18" charset="0"/>
                        <a:cs typeface="Times New Roman" panose="02020603050405020304" pitchFamily="18" charset="0"/>
                      </a:rPr>
                      <m:t>𝑣</m:t>
                    </m:r>
                    <m:r>
                      <a:rPr lang="en-US" altLang="ko-KR"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&gt;57</m:t>
                    </m:r>
                  </m:oMath>
                </a14:m>
                <a:endParaRPr lang="en-US" altLang="ko-KR" dirty="0">
                  <a:solidFill>
                    <a:srgbClr val="0000FF"/>
                  </a:solidFill>
                  <a:latin typeface="Times New Roman" panose="02020603050405020304" pitchFamily="18" charset="0"/>
                  <a:cs typeface="Times New Roman" panose="02020603050405020304" pitchFamily="18" charset="0"/>
                </a:endParaRPr>
              </a:p>
              <a:p>
                <a:pPr marL="0" indent="0">
                  <a:buNone/>
                </a:pPr>
                <a:endParaRPr lang="en-US" altLang="ko-KR" dirty="0">
                  <a:latin typeface="Times New Roman" panose="02020603050405020304" pitchFamily="18" charset="0"/>
                  <a:cs typeface="Times New Roman" panose="02020603050405020304" pitchFamily="18" charset="0"/>
                </a:endParaRPr>
              </a:p>
              <a:p>
                <a:pPr marL="0" indent="0">
                  <a:buNone/>
                </a:pPr>
                <a:r>
                  <a:rPr lang="en-US" altLang="ko-KR" dirty="0">
                    <a:latin typeface="Times New Roman" panose="02020603050405020304" pitchFamily="18" charset="0"/>
                    <a:cs typeface="Times New Roman" panose="02020603050405020304" pitchFamily="18" charset="0"/>
                  </a:rPr>
                  <a:t>For Method II :  failure of voluntary vaccination materializing once  </a:t>
                </a:r>
                <a14:m>
                  <m:oMath xmlns:m="http://schemas.openxmlformats.org/officeDocument/2006/math">
                    <m:r>
                      <a:rPr lang="en-US" altLang="ko-KR" i="1" smtClean="0">
                        <a:solidFill>
                          <a:srgbClr val="0000FF"/>
                        </a:solidFill>
                        <a:latin typeface="Cambria Math" panose="02040503050406030204" pitchFamily="18" charset="0"/>
                        <a:cs typeface="Times New Roman" panose="02020603050405020304" pitchFamily="18" charset="0"/>
                      </a:rPr>
                      <m:t>𝑣</m:t>
                    </m:r>
                    <m:r>
                      <a:rPr lang="en-US" altLang="ko-KR"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&gt;</m:t>
                    </m:r>
                    <m:r>
                      <a:rPr lang="en-US" altLang="ko-KR"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45</m:t>
                    </m:r>
                  </m:oMath>
                </a14:m>
                <a:endParaRPr lang="en-US" altLang="ko-KR" dirty="0">
                  <a:solidFill>
                    <a:srgbClr val="0000FF"/>
                  </a:solidFill>
                  <a:latin typeface="Times New Roman" panose="02020603050405020304" pitchFamily="18" charset="0"/>
                  <a:cs typeface="Times New Roman" panose="02020603050405020304" pitchFamily="18" charset="0"/>
                </a:endParaRPr>
              </a:p>
              <a:p>
                <a:pPr marL="0" indent="0">
                  <a:buNone/>
                </a:pPr>
                <a:endParaRPr lang="en-US" altLang="ko-KR" dirty="0">
                  <a:latin typeface="Times New Roman" panose="02020603050405020304" pitchFamily="18" charset="0"/>
                  <a:cs typeface="Times New Roman" panose="02020603050405020304" pitchFamily="18" charset="0"/>
                </a:endParaRPr>
              </a:p>
              <a:p>
                <a:pPr marL="0" indent="0">
                  <a:buNone/>
                </a:pPr>
                <a:r>
                  <a:rPr lang="en-US" altLang="ko-KR" dirty="0">
                    <a:latin typeface="Times New Roman" panose="02020603050405020304" pitchFamily="18" charset="0"/>
                    <a:cs typeface="Times New Roman" panose="02020603050405020304" pitchFamily="18" charset="0"/>
                  </a:rPr>
                  <a:t>Hence, social contact structure can enable outbreak containment even when the neighborhood size is relatively large.</a:t>
                </a:r>
              </a:p>
              <a:p>
                <a:pPr marL="0" indent="0">
                  <a:buNone/>
                </a:pPr>
                <a:endParaRPr lang="en-US" altLang="ko-KR" dirty="0">
                  <a:latin typeface="Times New Roman" panose="02020603050405020304" pitchFamily="18" charset="0"/>
                  <a:cs typeface="Times New Roman" panose="02020603050405020304" pitchFamily="18" charset="0"/>
                </a:endParaRPr>
              </a:p>
              <a:p>
                <a:pPr marL="0" indent="0">
                  <a:buNone/>
                </a:pPr>
                <a:r>
                  <a:rPr lang="en-US" altLang="ko-KR" dirty="0">
                    <a:latin typeface="Times New Roman" panose="02020603050405020304" pitchFamily="18" charset="0"/>
                    <a:cs typeface="Times New Roman" panose="02020603050405020304" pitchFamily="18" charset="0"/>
                  </a:rPr>
                  <a:t>We note that for </a:t>
                </a:r>
                <a14:m>
                  <m:oMath xmlns:m="http://schemas.openxmlformats.org/officeDocument/2006/math">
                    <m:r>
                      <a:rPr lang="ko-KR" altLang="en-US" i="1" smtClean="0">
                        <a:solidFill>
                          <a:srgbClr val="FF0000"/>
                        </a:solidFill>
                        <a:latin typeface="Cambria Math" panose="02040503050406030204" pitchFamily="18" charset="0"/>
                        <a:cs typeface="Times New Roman" panose="02020603050405020304" pitchFamily="18" charset="0"/>
                      </a:rPr>
                      <m:t>𝛼</m:t>
                    </m:r>
                    <m:r>
                      <a:rPr lang="en-US" altLang="ko-KR"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&lt;</m:t>
                    </m:r>
                    <m:r>
                      <a:rPr lang="en-US" altLang="ko-KR"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𝐿</m:t>
                    </m:r>
                  </m:oMath>
                </a14:m>
                <a:r>
                  <a:rPr lang="en-US" altLang="ko-KR" dirty="0">
                    <a:latin typeface="Times New Roman" panose="02020603050405020304" pitchFamily="18" charset="0"/>
                    <a:cs typeface="Times New Roman" panose="02020603050405020304" pitchFamily="18" charset="0"/>
                  </a:rPr>
                  <a:t>, the </a:t>
                </a:r>
                <a:r>
                  <a:rPr lang="en-US" altLang="ko-KR" dirty="0">
                    <a:solidFill>
                      <a:srgbClr val="0000FF"/>
                    </a:solidFill>
                    <a:latin typeface="Times New Roman" panose="02020603050405020304" pitchFamily="18" charset="0"/>
                    <a:cs typeface="Times New Roman" panose="02020603050405020304" pitchFamily="18" charset="0"/>
                  </a:rPr>
                  <a:t>threshold values of </a:t>
                </a:r>
                <a14:m>
                  <m:oMath xmlns:m="http://schemas.openxmlformats.org/officeDocument/2006/math">
                    <m:r>
                      <a:rPr lang="en-US" altLang="ko-KR" b="0" i="1" smtClean="0">
                        <a:solidFill>
                          <a:srgbClr val="0000FF"/>
                        </a:solidFill>
                        <a:latin typeface="Cambria Math" panose="02040503050406030204" pitchFamily="18" charset="0"/>
                        <a:cs typeface="Times New Roman" panose="02020603050405020304" pitchFamily="18" charset="0"/>
                      </a:rPr>
                      <m:t>𝑣</m:t>
                    </m:r>
                  </m:oMath>
                </a14:m>
                <a:r>
                  <a:rPr lang="en-US" altLang="ko-KR" dirty="0">
                    <a:solidFill>
                      <a:srgbClr val="0000FF"/>
                    </a:solidFill>
                    <a:latin typeface="Times New Roman" panose="02020603050405020304" pitchFamily="18" charset="0"/>
                    <a:cs typeface="Times New Roman" panose="02020603050405020304" pitchFamily="18" charset="0"/>
                  </a:rPr>
                  <a:t> </a:t>
                </a:r>
                <a:r>
                  <a:rPr lang="en-US" altLang="ko-KR" dirty="0">
                    <a:latin typeface="Times New Roman" panose="02020603050405020304" pitchFamily="18" charset="0"/>
                    <a:cs typeface="Times New Roman" panose="02020603050405020304" pitchFamily="18" charset="0"/>
                  </a:rPr>
                  <a:t>would be higher.</a:t>
                </a:r>
              </a:p>
            </p:txBody>
          </p:sp>
        </mc:Choice>
        <mc:Fallback xmlns="">
          <p:sp>
            <p:nvSpPr>
              <p:cNvPr id="3" name="내용 개체 틀 2">
                <a:extLst>
                  <a:ext uri="{FF2B5EF4-FFF2-40B4-BE49-F238E27FC236}">
                    <a16:creationId xmlns:a16="http://schemas.microsoft.com/office/drawing/2014/main" id="{DBDFF761-5554-422B-A433-FAE34B706E51}"/>
                  </a:ext>
                </a:extLst>
              </p:cNvPr>
              <p:cNvSpPr>
                <a:spLocks noGrp="1" noRot="1" noChangeAspect="1" noMove="1" noResize="1" noEditPoints="1" noAdjustHandles="1" noChangeArrowheads="1" noChangeShapeType="1" noTextEdit="1"/>
              </p:cNvSpPr>
              <p:nvPr>
                <p:ph idx="1"/>
              </p:nvPr>
            </p:nvSpPr>
            <p:spPr>
              <a:xfrm>
                <a:off x="838201" y="1547050"/>
                <a:ext cx="10515599" cy="4608821"/>
              </a:xfrm>
              <a:blipFill>
                <a:blip r:embed="rId2"/>
                <a:stretch>
                  <a:fillRect l="-1043" t="-3571" r="-58"/>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BC77EA3-8D76-49E7-886D-06FF22F6EA2C}"/>
                  </a:ext>
                </a:extLst>
              </p:cNvPr>
              <p:cNvSpPr txBox="1"/>
              <p:nvPr/>
            </p:nvSpPr>
            <p:spPr>
              <a:xfrm>
                <a:off x="838199" y="6198960"/>
                <a:ext cx="10804071" cy="369332"/>
              </a:xfrm>
              <a:prstGeom prst="rect">
                <a:avLst/>
              </a:prstGeom>
              <a:noFill/>
            </p:spPr>
            <p:txBody>
              <a:bodyPr wrap="square" rtlCol="0">
                <a:spAutoFit/>
              </a:bodyPr>
              <a:lstStyle/>
              <a:p>
                <a14:m>
                  <m:oMath xmlns:m="http://schemas.openxmlformats.org/officeDocument/2006/math">
                    <m:r>
                      <a:rPr lang="ko-KR" altLang="en-US" i="1" smtClean="0">
                        <a:solidFill>
                          <a:srgbClr val="FF0000"/>
                        </a:solidFill>
                        <a:latin typeface="Cambria Math" panose="02040503050406030204" pitchFamily="18" charset="0"/>
                        <a:cs typeface="Times New Roman" panose="02020603050405020304" pitchFamily="18" charset="0"/>
                      </a:rPr>
                      <m:t>𝛼</m:t>
                    </m:r>
                  </m:oMath>
                </a14:m>
                <a:r>
                  <a:rPr lang="ko-KR" altLang="en-US" dirty="0"/>
                  <a:t> </a:t>
                </a:r>
                <a:r>
                  <a:rPr lang="en-US" altLang="ko-KR" dirty="0"/>
                  <a:t>: payoff for continued susceptibility, </a:t>
                </a:r>
                <a14:m>
                  <m:oMath xmlns:m="http://schemas.openxmlformats.org/officeDocument/2006/math">
                    <m:r>
                      <a:rPr lang="en-US" altLang="ko-KR"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𝐿</m:t>
                    </m:r>
                  </m:oMath>
                </a14:m>
                <a:r>
                  <a:rPr lang="en-US" altLang="ko-KR" dirty="0"/>
                  <a:t> : payoff for lifelong immunity, </a:t>
                </a:r>
                <a14:m>
                  <m:oMath xmlns:m="http://schemas.openxmlformats.org/officeDocument/2006/math">
                    <m:r>
                      <a:rPr lang="en-US" altLang="ko-KR" i="1" smtClean="0">
                        <a:solidFill>
                          <a:srgbClr val="0000FF"/>
                        </a:solidFill>
                        <a:latin typeface="Cambria Math" panose="02040503050406030204" pitchFamily="18" charset="0"/>
                        <a:cs typeface="Times New Roman" panose="02020603050405020304" pitchFamily="18" charset="0"/>
                      </a:rPr>
                      <m:t>𝑣</m:t>
                    </m:r>
                  </m:oMath>
                </a14:m>
                <a:r>
                  <a:rPr lang="en-US" altLang="ko-KR" dirty="0"/>
                  <a:t> : NBD size of the networks </a:t>
                </a:r>
                <a:endParaRPr lang="ko-KR" altLang="en-US" dirty="0"/>
              </a:p>
            </p:txBody>
          </p:sp>
        </mc:Choice>
        <mc:Fallback xmlns="">
          <p:sp>
            <p:nvSpPr>
              <p:cNvPr id="4" name="TextBox 3">
                <a:extLst>
                  <a:ext uri="{FF2B5EF4-FFF2-40B4-BE49-F238E27FC236}">
                    <a16:creationId xmlns:a16="http://schemas.microsoft.com/office/drawing/2014/main" id="{DBC77EA3-8D76-49E7-886D-06FF22F6EA2C}"/>
                  </a:ext>
                </a:extLst>
              </p:cNvPr>
              <p:cNvSpPr txBox="1">
                <a:spLocks noRot="1" noChangeAspect="1" noMove="1" noResize="1" noEditPoints="1" noAdjustHandles="1" noChangeArrowheads="1" noChangeShapeType="1" noTextEdit="1"/>
              </p:cNvSpPr>
              <p:nvPr/>
            </p:nvSpPr>
            <p:spPr>
              <a:xfrm>
                <a:off x="838199" y="6198960"/>
                <a:ext cx="10804071" cy="369332"/>
              </a:xfrm>
              <a:prstGeom prst="rect">
                <a:avLst/>
              </a:prstGeom>
              <a:blipFill>
                <a:blip r:embed="rId3"/>
                <a:stretch>
                  <a:fillRect t="-10000" b="-26667"/>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3566900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B7C925C-F8EF-42BA-B826-435FB5A0D264}"/>
              </a:ext>
            </a:extLst>
          </p:cNvPr>
          <p:cNvSpPr>
            <a:spLocks noGrp="1"/>
          </p:cNvSpPr>
          <p:nvPr>
            <p:ph type="title"/>
          </p:nvPr>
        </p:nvSpPr>
        <p:spPr/>
        <p:txBody>
          <a:bodyPr/>
          <a:lstStyle/>
          <a:p>
            <a:pPr algn="ctr"/>
            <a:r>
              <a:rPr lang="en-US" altLang="ko-KR" dirty="0">
                <a:latin typeface="Times New Roman" panose="02020603050405020304" pitchFamily="18" charset="0"/>
                <a:cs typeface="Times New Roman" panose="02020603050405020304" pitchFamily="18" charset="0"/>
              </a:rPr>
              <a:t>Results – NBD size</a:t>
            </a:r>
            <a:endParaRPr lang="ko-KR" altLang="en-US" dirty="0">
              <a:latin typeface="Times New Roman" panose="02020603050405020304" pitchFamily="18" charset="0"/>
              <a:cs typeface="Times New Roman" panose="02020603050405020304" pitchFamily="18" charset="0"/>
            </a:endParaRPr>
          </a:p>
        </p:txBody>
      </p:sp>
      <p:pic>
        <p:nvPicPr>
          <p:cNvPr id="4" name="그림 3">
            <a:extLst>
              <a:ext uri="{FF2B5EF4-FFF2-40B4-BE49-F238E27FC236}">
                <a16:creationId xmlns:a16="http://schemas.microsoft.com/office/drawing/2014/main" id="{639B88F8-AF96-4828-8D67-12088BDAAF29}"/>
              </a:ext>
            </a:extLst>
          </p:cNvPr>
          <p:cNvPicPr>
            <a:picLocks noChangeAspect="1"/>
          </p:cNvPicPr>
          <p:nvPr/>
        </p:nvPicPr>
        <p:blipFill>
          <a:blip r:embed="rId2"/>
          <a:stretch>
            <a:fillRect/>
          </a:stretch>
        </p:blipFill>
        <p:spPr>
          <a:xfrm>
            <a:off x="1162658" y="1690688"/>
            <a:ext cx="10191142" cy="4114367"/>
          </a:xfrm>
          <a:prstGeom prst="rect">
            <a:avLst/>
          </a:prstGeom>
        </p:spPr>
      </p:pic>
      <p:sp>
        <p:nvSpPr>
          <p:cNvPr id="5" name="TextBox 4">
            <a:extLst>
              <a:ext uri="{FF2B5EF4-FFF2-40B4-BE49-F238E27FC236}">
                <a16:creationId xmlns:a16="http://schemas.microsoft.com/office/drawing/2014/main" id="{53E70636-14E1-4FD1-9594-BC1218543911}"/>
              </a:ext>
            </a:extLst>
          </p:cNvPr>
          <p:cNvSpPr txBox="1"/>
          <p:nvPr/>
        </p:nvSpPr>
        <p:spPr>
          <a:xfrm>
            <a:off x="875176" y="5985164"/>
            <a:ext cx="10766106" cy="369332"/>
          </a:xfrm>
          <a:prstGeom prst="rect">
            <a:avLst/>
          </a:prstGeom>
          <a:noFill/>
        </p:spPr>
        <p:txBody>
          <a:bodyPr wrap="square" rtlCol="0">
            <a:spAutoFit/>
          </a:bodyPr>
          <a:lstStyle/>
          <a:p>
            <a:r>
              <a:rPr lang="en-US" altLang="ko-KR" b="1" dirty="0">
                <a:latin typeface="Times New Roman" panose="02020603050405020304" pitchFamily="18" charset="0"/>
                <a:cs typeface="Times New Roman" panose="02020603050405020304" pitchFamily="18" charset="0"/>
              </a:rPr>
              <a:t>Method I, II for final size and number vaccinated vs average neighborhood size for an SEIR-type infection </a:t>
            </a:r>
            <a:endParaRPr lang="ko-KR" altLang="en-US" b="1" dirty="0"/>
          </a:p>
        </p:txBody>
      </p:sp>
    </p:spTree>
    <p:extLst>
      <p:ext uri="{BB962C8B-B14F-4D97-AF65-F5344CB8AC3E}">
        <p14:creationId xmlns:p14="http://schemas.microsoft.com/office/powerpoint/2010/main" val="34576227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B7C925C-F8EF-42BA-B826-435FB5A0D264}"/>
              </a:ext>
            </a:extLst>
          </p:cNvPr>
          <p:cNvSpPr>
            <a:spLocks noGrp="1"/>
          </p:cNvSpPr>
          <p:nvPr>
            <p:ph type="title"/>
          </p:nvPr>
        </p:nvSpPr>
        <p:spPr/>
        <p:txBody>
          <a:bodyPr/>
          <a:lstStyle/>
          <a:p>
            <a:pPr algn="ctr"/>
            <a:r>
              <a:rPr lang="en-US" altLang="ko-KR" dirty="0">
                <a:latin typeface="Times New Roman" panose="02020603050405020304" pitchFamily="18" charset="0"/>
                <a:cs typeface="Times New Roman" panose="02020603050405020304" pitchFamily="18" charset="0"/>
              </a:rPr>
              <a:t>Results – NBD size</a:t>
            </a:r>
            <a:endParaRPr lang="ko-KR"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DBDFF761-5554-422B-A433-FAE34B706E51}"/>
                  </a:ext>
                </a:extLst>
              </p:cNvPr>
              <p:cNvSpPr>
                <a:spLocks noGrp="1"/>
              </p:cNvSpPr>
              <p:nvPr>
                <p:ph idx="1"/>
              </p:nvPr>
            </p:nvSpPr>
            <p:spPr>
              <a:xfrm>
                <a:off x="838201" y="1547050"/>
                <a:ext cx="10515599" cy="4608821"/>
              </a:xfrm>
            </p:spPr>
            <p:txBody>
              <a:bodyPr>
                <a:normAutofit fontScale="62500" lnSpcReduction="20000"/>
              </a:bodyPr>
              <a:lstStyle/>
              <a:p>
                <a:pPr marL="0" indent="0" algn="just">
                  <a:buNone/>
                </a:pPr>
                <a:r>
                  <a:rPr lang="en-US" altLang="ko-KR" sz="4200" b="1" dirty="0">
                    <a:latin typeface="Times New Roman" panose="02020603050405020304" pitchFamily="18" charset="0"/>
                    <a:cs typeface="Times New Roman" panose="02020603050405020304" pitchFamily="18" charset="0"/>
                  </a:rPr>
                  <a:t>In Smallpox infection</a:t>
                </a:r>
              </a:p>
              <a:p>
                <a:pPr marL="0" indent="0" algn="just">
                  <a:buNone/>
                </a:pPr>
                <a:endParaRPr lang="en-US" altLang="ko-KR" b="1" dirty="0">
                  <a:latin typeface="Times New Roman" panose="02020603050405020304" pitchFamily="18" charset="0"/>
                  <a:cs typeface="Times New Roman" panose="02020603050405020304" pitchFamily="18" charset="0"/>
                </a:endParaRPr>
              </a:p>
              <a:p>
                <a:pPr marL="0" indent="0" algn="just">
                  <a:buNone/>
                </a:pPr>
                <a:r>
                  <a:rPr lang="en-US" altLang="ko-KR" dirty="0">
                    <a:latin typeface="Times New Roman" panose="02020603050405020304" pitchFamily="18" charset="0"/>
                    <a:cs typeface="Times New Roman" panose="02020603050405020304" pitchFamily="18" charset="0"/>
                  </a:rPr>
                  <a:t>For Method I, II :  voluntary vaccination contains the outbreak for all  </a:t>
                </a:r>
                <a14:m>
                  <m:oMath xmlns:m="http://schemas.openxmlformats.org/officeDocument/2006/math">
                    <m:r>
                      <a:rPr lang="en-US" altLang="ko-KR" b="0" i="1" smtClean="0">
                        <a:solidFill>
                          <a:srgbClr val="0000FF"/>
                        </a:solidFill>
                        <a:latin typeface="Cambria Math" panose="02040503050406030204" pitchFamily="18" charset="0"/>
                        <a:cs typeface="Times New Roman" panose="02020603050405020304" pitchFamily="18" charset="0"/>
                      </a:rPr>
                      <m:t>𝑣</m:t>
                    </m:r>
                    <m:r>
                      <a:rPr lang="en-US" altLang="ko-KR" b="0" i="1" smtClean="0">
                        <a:solidFill>
                          <a:srgbClr val="0000FF"/>
                        </a:solidFill>
                        <a:latin typeface="Cambria Math" panose="02040503050406030204" pitchFamily="18" charset="0"/>
                        <a:cs typeface="Times New Roman" panose="02020603050405020304" pitchFamily="18" charset="0"/>
                      </a:rPr>
                      <m:t>&lt;800</m:t>
                    </m:r>
                  </m:oMath>
                </a14:m>
                <a:endParaRPr lang="en-US" altLang="ko-KR" dirty="0">
                  <a:solidFill>
                    <a:srgbClr val="0000FF"/>
                  </a:solidFill>
                  <a:latin typeface="Times New Roman" panose="02020603050405020304" pitchFamily="18" charset="0"/>
                  <a:cs typeface="Times New Roman" panose="02020603050405020304" pitchFamily="18" charset="0"/>
                </a:endParaRPr>
              </a:p>
              <a:p>
                <a:pPr marL="0" indent="0" algn="just">
                  <a:buNone/>
                </a:pPr>
                <a:endParaRPr lang="en-US" altLang="ko-KR" dirty="0">
                  <a:latin typeface="Times New Roman" panose="02020603050405020304" pitchFamily="18" charset="0"/>
                  <a:cs typeface="Times New Roman" panose="02020603050405020304" pitchFamily="18" charset="0"/>
                </a:endParaRPr>
              </a:p>
              <a:p>
                <a:pPr marL="0" indent="0" algn="just">
                  <a:buNone/>
                </a:pPr>
                <a:r>
                  <a:rPr lang="en-US" altLang="ko-KR" dirty="0">
                    <a:latin typeface="Times New Roman" panose="02020603050405020304" pitchFamily="18" charset="0"/>
                    <a:cs typeface="Times New Roman" panose="02020603050405020304" pitchFamily="18" charset="0"/>
                  </a:rPr>
                  <a:t>This difference compared to the SEIR-type infection is attributable mainly to the difference in the perceived probability of death due to the vaccine,</a:t>
                </a:r>
                <a14:m>
                  <m:oMath xmlns:m="http://schemas.openxmlformats.org/officeDocument/2006/math">
                    <m:sSub>
                      <m:sSubPr>
                        <m:ctrlPr>
                          <a:rPr lang="en-US" altLang="ko-KR" b="0" i="1" smtClean="0">
                            <a:solidFill>
                              <a:srgbClr val="0000FF"/>
                            </a:solidFill>
                            <a:latin typeface="Cambria Math" panose="02040503050406030204" pitchFamily="18" charset="0"/>
                            <a:cs typeface="Times New Roman" panose="02020603050405020304" pitchFamily="18" charset="0"/>
                          </a:rPr>
                        </m:ctrlPr>
                      </m:sSubPr>
                      <m:e>
                        <m:r>
                          <a:rPr lang="en-US" altLang="ko-KR" b="0" i="1" smtClean="0">
                            <a:solidFill>
                              <a:srgbClr val="0000FF"/>
                            </a:solidFill>
                            <a:latin typeface="Cambria Math" panose="02040503050406030204" pitchFamily="18" charset="0"/>
                            <a:cs typeface="Times New Roman" panose="02020603050405020304" pitchFamily="18" charset="0"/>
                          </a:rPr>
                          <m:t> </m:t>
                        </m:r>
                        <m:r>
                          <a:rPr lang="en-US" altLang="ko-KR" b="0" i="1" smtClean="0">
                            <a:solidFill>
                              <a:srgbClr val="0000FF"/>
                            </a:solidFill>
                            <a:latin typeface="Cambria Math" panose="02040503050406030204" pitchFamily="18" charset="0"/>
                            <a:cs typeface="Times New Roman" panose="02020603050405020304" pitchFamily="18" charset="0"/>
                          </a:rPr>
                          <m:t>𝑑</m:t>
                        </m:r>
                      </m:e>
                      <m:sub>
                        <m:r>
                          <a:rPr lang="en-US" altLang="ko-KR" b="0" i="1" smtClean="0">
                            <a:solidFill>
                              <a:srgbClr val="0000FF"/>
                            </a:solidFill>
                            <a:latin typeface="Cambria Math" panose="02040503050406030204" pitchFamily="18" charset="0"/>
                            <a:cs typeface="Times New Roman" panose="02020603050405020304" pitchFamily="18" charset="0"/>
                          </a:rPr>
                          <m:t>𝑣𝑎𝑐</m:t>
                        </m:r>
                      </m:sub>
                    </m:sSub>
                  </m:oMath>
                </a14:m>
                <a:r>
                  <a:rPr lang="en-US" altLang="ko-KR" dirty="0">
                    <a:latin typeface="Times New Roman" panose="02020603050405020304" pitchFamily="18" charset="0"/>
                    <a:cs typeface="Times New Roman" panose="02020603050405020304" pitchFamily="18" charset="0"/>
                  </a:rPr>
                  <a:t>.</a:t>
                </a:r>
              </a:p>
              <a:p>
                <a:pPr marL="0" indent="0" algn="just">
                  <a:buNone/>
                </a:pPr>
                <a:endParaRPr lang="en-US" altLang="ko-KR" dirty="0">
                  <a:latin typeface="Times New Roman" panose="02020603050405020304" pitchFamily="18" charset="0"/>
                  <a:cs typeface="Times New Roman" panose="02020603050405020304" pitchFamily="18" charset="0"/>
                </a:endParaRPr>
              </a:p>
              <a:p>
                <a:pPr marL="0" indent="0" algn="just">
                  <a:buNone/>
                </a:pPr>
                <a:r>
                  <a:rPr lang="en-US" altLang="ko-KR" dirty="0">
                    <a:latin typeface="Times New Roman" panose="02020603050405020304" pitchFamily="18" charset="0"/>
                    <a:cs typeface="Times New Roman" panose="02020603050405020304" pitchFamily="18" charset="0"/>
                  </a:rPr>
                  <a:t>In the case of the SEIR-type infection, the perceived probability was taken to be a relatively high</a:t>
                </a:r>
                <a14:m>
                  <m:oMath xmlns:m="http://schemas.openxmlformats.org/officeDocument/2006/math">
                    <m:sSub>
                      <m:sSubPr>
                        <m:ctrlPr>
                          <a:rPr lang="en-US" altLang="ko-KR" b="0" i="1" smtClean="0">
                            <a:solidFill>
                              <a:srgbClr val="0000FF"/>
                            </a:solidFill>
                            <a:latin typeface="Cambria Math" panose="02040503050406030204" pitchFamily="18" charset="0"/>
                            <a:cs typeface="Times New Roman" panose="02020603050405020304" pitchFamily="18" charset="0"/>
                          </a:rPr>
                        </m:ctrlPr>
                      </m:sSubPr>
                      <m:e>
                        <m:r>
                          <a:rPr lang="en-US" altLang="ko-KR" b="0" i="1" smtClean="0">
                            <a:solidFill>
                              <a:srgbClr val="0000FF"/>
                            </a:solidFill>
                            <a:latin typeface="Cambria Math" panose="02040503050406030204" pitchFamily="18" charset="0"/>
                            <a:cs typeface="Times New Roman" panose="02020603050405020304" pitchFamily="18" charset="0"/>
                          </a:rPr>
                          <m:t> </m:t>
                        </m:r>
                        <m:r>
                          <a:rPr lang="en-US" altLang="ko-KR" b="0" i="1" smtClean="0">
                            <a:solidFill>
                              <a:srgbClr val="0000FF"/>
                            </a:solidFill>
                            <a:latin typeface="Cambria Math" panose="02040503050406030204" pitchFamily="18" charset="0"/>
                            <a:cs typeface="Times New Roman" panose="02020603050405020304" pitchFamily="18" charset="0"/>
                          </a:rPr>
                          <m:t>𝑑</m:t>
                        </m:r>
                      </m:e>
                      <m:sub>
                        <m:r>
                          <a:rPr lang="en-US" altLang="ko-KR" b="0" i="1" smtClean="0">
                            <a:solidFill>
                              <a:srgbClr val="0000FF"/>
                            </a:solidFill>
                            <a:latin typeface="Cambria Math" panose="02040503050406030204" pitchFamily="18" charset="0"/>
                            <a:cs typeface="Times New Roman" panose="02020603050405020304" pitchFamily="18" charset="0"/>
                          </a:rPr>
                          <m:t>𝑣𝑎𝑐</m:t>
                        </m:r>
                      </m:sub>
                    </m:sSub>
                    <m:r>
                      <a:rPr lang="en-US" altLang="ko-KR" b="0" i="1" smtClean="0">
                        <a:solidFill>
                          <a:srgbClr val="0000FF"/>
                        </a:solidFill>
                        <a:latin typeface="Cambria Math" panose="02040503050406030204" pitchFamily="18" charset="0"/>
                        <a:cs typeface="Times New Roman" panose="02020603050405020304" pitchFamily="18" charset="0"/>
                      </a:rPr>
                      <m:t>=</m:t>
                    </m:r>
                    <m:sSup>
                      <m:sSupPr>
                        <m:ctrlPr>
                          <a:rPr lang="en-US" altLang="ko-KR" b="0" i="1" smtClean="0">
                            <a:solidFill>
                              <a:srgbClr val="0000FF"/>
                            </a:solidFill>
                            <a:latin typeface="Cambria Math" panose="02040503050406030204" pitchFamily="18" charset="0"/>
                            <a:cs typeface="Times New Roman" panose="02020603050405020304" pitchFamily="18" charset="0"/>
                          </a:rPr>
                        </m:ctrlPr>
                      </m:sSupPr>
                      <m:e>
                        <m:r>
                          <a:rPr lang="en-US" altLang="ko-KR" b="0" i="1" smtClean="0">
                            <a:solidFill>
                              <a:srgbClr val="0000FF"/>
                            </a:solidFill>
                            <a:latin typeface="Cambria Math" panose="02040503050406030204" pitchFamily="18" charset="0"/>
                            <a:cs typeface="Times New Roman" panose="02020603050405020304" pitchFamily="18" charset="0"/>
                          </a:rPr>
                          <m:t>10</m:t>
                        </m:r>
                      </m:e>
                      <m:sup>
                        <m:r>
                          <a:rPr lang="en-US" altLang="ko-KR" b="0" i="1" smtClean="0">
                            <a:solidFill>
                              <a:srgbClr val="0000FF"/>
                            </a:solidFill>
                            <a:latin typeface="Cambria Math" panose="02040503050406030204" pitchFamily="18" charset="0"/>
                            <a:cs typeface="Times New Roman" panose="02020603050405020304" pitchFamily="18" charset="0"/>
                          </a:rPr>
                          <m:t>−3</m:t>
                        </m:r>
                      </m:sup>
                    </m:sSup>
                  </m:oMath>
                </a14:m>
                <a:r>
                  <a:rPr lang="en-US" altLang="ko-KR" dirty="0">
                    <a:latin typeface="Times New Roman" panose="02020603050405020304" pitchFamily="18" charset="0"/>
                    <a:cs typeface="Times New Roman" panose="02020603050405020304" pitchFamily="18" charset="0"/>
                  </a:rPr>
                  <a:t>, since individuals tend to inflate vaccine risks. </a:t>
                </a:r>
              </a:p>
              <a:p>
                <a:pPr marL="0" indent="0" algn="just">
                  <a:buNone/>
                </a:pPr>
                <a:endParaRPr lang="en-US" altLang="ko-KR" dirty="0">
                  <a:latin typeface="Times New Roman" panose="02020603050405020304" pitchFamily="18" charset="0"/>
                  <a:cs typeface="Times New Roman" panose="02020603050405020304" pitchFamily="18" charset="0"/>
                </a:endParaRPr>
              </a:p>
              <a:p>
                <a:pPr marL="0" indent="0" algn="just">
                  <a:buNone/>
                </a:pPr>
                <a:r>
                  <a:rPr lang="en-US" altLang="ko-KR" dirty="0">
                    <a:latin typeface="Times New Roman" panose="02020603050405020304" pitchFamily="18" charset="0"/>
                    <a:cs typeface="Times New Roman" panose="02020603050405020304" pitchFamily="18" charset="0"/>
                  </a:rPr>
                  <a:t>However, for smallpox, we used the empirical value </a:t>
                </a:r>
                <a14:m>
                  <m:oMath xmlns:m="http://schemas.openxmlformats.org/officeDocument/2006/math">
                    <m:sSub>
                      <m:sSubPr>
                        <m:ctrlPr>
                          <a:rPr lang="en-US" altLang="ko-KR" b="0" i="1" smtClean="0">
                            <a:solidFill>
                              <a:srgbClr val="0000FF"/>
                            </a:solidFill>
                            <a:latin typeface="Cambria Math" panose="02040503050406030204" pitchFamily="18" charset="0"/>
                            <a:cs typeface="Times New Roman" panose="02020603050405020304" pitchFamily="18" charset="0"/>
                          </a:rPr>
                        </m:ctrlPr>
                      </m:sSubPr>
                      <m:e>
                        <m:r>
                          <a:rPr lang="en-US" altLang="ko-KR" b="0" i="1" smtClean="0">
                            <a:solidFill>
                              <a:srgbClr val="0000FF"/>
                            </a:solidFill>
                            <a:latin typeface="Cambria Math" panose="02040503050406030204" pitchFamily="18" charset="0"/>
                            <a:cs typeface="Times New Roman" panose="02020603050405020304" pitchFamily="18" charset="0"/>
                          </a:rPr>
                          <m:t>𝑑</m:t>
                        </m:r>
                      </m:e>
                      <m:sub>
                        <m:r>
                          <a:rPr lang="en-US" altLang="ko-KR" b="0" i="1" smtClean="0">
                            <a:solidFill>
                              <a:srgbClr val="0000FF"/>
                            </a:solidFill>
                            <a:latin typeface="Cambria Math" panose="02040503050406030204" pitchFamily="18" charset="0"/>
                            <a:cs typeface="Times New Roman" panose="02020603050405020304" pitchFamily="18" charset="0"/>
                          </a:rPr>
                          <m:t>𝑣𝑎𝑐</m:t>
                        </m:r>
                      </m:sub>
                    </m:sSub>
                    <m:r>
                      <a:rPr lang="en-US" altLang="ko-KR" b="0" i="1" smtClean="0">
                        <a:solidFill>
                          <a:srgbClr val="0000FF"/>
                        </a:solidFill>
                        <a:latin typeface="Cambria Math" panose="02040503050406030204" pitchFamily="18" charset="0"/>
                        <a:cs typeface="Times New Roman" panose="02020603050405020304" pitchFamily="18" charset="0"/>
                      </a:rPr>
                      <m:t>=2.7</m:t>
                    </m:r>
                    <m:r>
                      <a:rPr lang="en-US" altLang="ko-KR"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ko-KR"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ko-KR"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10</m:t>
                        </m:r>
                      </m:e>
                      <m:sup>
                        <m:r>
                          <a:rPr lang="en-US" altLang="ko-KR"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−6</m:t>
                        </m:r>
                      </m:sup>
                    </m:sSup>
                  </m:oMath>
                </a14:m>
                <a:r>
                  <a:rPr lang="en-US" altLang="ko-KR" dirty="0">
                    <a:latin typeface="Times New Roman" panose="02020603050405020304" pitchFamily="18" charset="0"/>
                    <a:cs typeface="Times New Roman" panose="02020603050405020304" pitchFamily="18" charset="0"/>
                  </a:rPr>
                  <a:t>.</a:t>
                </a:r>
              </a:p>
              <a:p>
                <a:pPr marL="0" indent="0" algn="just">
                  <a:buNone/>
                </a:pPr>
                <a:r>
                  <a:rPr lang="en-US" altLang="ko-KR" dirty="0">
                    <a:latin typeface="Times New Roman" panose="02020603050405020304" pitchFamily="18" charset="0"/>
                    <a:cs typeface="Times New Roman" panose="02020603050405020304" pitchFamily="18" charset="0"/>
                  </a:rPr>
                  <a:t>Therefore from Equation 10 we observe that value of </a:t>
                </a:r>
                <a14:m>
                  <m:oMath xmlns:m="http://schemas.openxmlformats.org/officeDocument/2006/math">
                    <m:r>
                      <a:rPr lang="ko-KR" altLang="en-US" i="1" smtClean="0">
                        <a:latin typeface="Cambria Math" panose="02040503050406030204" pitchFamily="18" charset="0"/>
                        <a:cs typeface="Times New Roman" panose="02020603050405020304" pitchFamily="18" charset="0"/>
                      </a:rPr>
                      <m:t>𝛽</m:t>
                    </m:r>
                  </m:oMath>
                </a14:m>
                <a:r>
                  <a:rPr lang="en-US" altLang="ko-KR" dirty="0">
                    <a:latin typeface="Times New Roman" panose="02020603050405020304" pitchFamily="18" charset="0"/>
                    <a:cs typeface="Times New Roman" panose="02020603050405020304" pitchFamily="18" charset="0"/>
                  </a:rPr>
                  <a:t> must be very low (i.e., </a:t>
                </a:r>
                <a14:m>
                  <m:oMath xmlns:m="http://schemas.openxmlformats.org/officeDocument/2006/math">
                    <m:r>
                      <a:rPr lang="en-US" altLang="ko-KR" b="0" i="1" smtClean="0">
                        <a:latin typeface="Cambria Math" panose="02040503050406030204" pitchFamily="18" charset="0"/>
                        <a:cs typeface="Times New Roman" panose="02020603050405020304" pitchFamily="18" charset="0"/>
                      </a:rPr>
                      <m:t>𝑣</m:t>
                    </m:r>
                  </m:oMath>
                </a14:m>
                <a:r>
                  <a:rPr lang="en-US" altLang="ko-KR" dirty="0">
                    <a:latin typeface="Times New Roman" panose="02020603050405020304" pitchFamily="18" charset="0"/>
                    <a:cs typeface="Times New Roman" panose="02020603050405020304" pitchFamily="18" charset="0"/>
                  </a:rPr>
                  <a:t> must be very large) before voluntary vaccination fails to contain the outbreak.</a:t>
                </a:r>
              </a:p>
              <a:p>
                <a:pPr marL="0" indent="0" algn="just">
                  <a:buNone/>
                </a:pPr>
                <a:r>
                  <a:rPr lang="en-US" altLang="ko-KR" dirty="0">
                    <a:latin typeface="Times New Roman" panose="02020603050405020304" pitchFamily="18" charset="0"/>
                    <a:cs typeface="Times New Roman" panose="02020603050405020304" pitchFamily="18" charset="0"/>
                  </a:rPr>
                  <a:t>This would require a simulated population size on the order of </a:t>
                </a:r>
                <a14:m>
                  <m:oMath xmlns:m="http://schemas.openxmlformats.org/officeDocument/2006/math">
                    <m:r>
                      <a:rPr lang="en-US" altLang="ko-KR" b="0" i="1" smtClean="0">
                        <a:latin typeface="Cambria Math" panose="02040503050406030204" pitchFamily="18" charset="0"/>
                        <a:cs typeface="Times New Roman" panose="02020603050405020304" pitchFamily="18" charset="0"/>
                      </a:rPr>
                      <m:t>𝑁</m:t>
                    </m:r>
                    <m:r>
                      <a:rPr lang="en-US" altLang="ko-KR" b="0" i="1" smtClean="0">
                        <a:latin typeface="Cambria Math" panose="02040503050406030204" pitchFamily="18" charset="0"/>
                        <a:cs typeface="Times New Roman" panose="02020603050405020304" pitchFamily="18" charset="0"/>
                      </a:rPr>
                      <m:t>=</m:t>
                    </m:r>
                  </m:oMath>
                </a14:m>
                <a:r>
                  <a:rPr lang="en-US" altLang="ko-KR" dirty="0">
                    <a:latin typeface="Times New Roman" panose="02020603050405020304" pitchFamily="18" charset="0"/>
                    <a:cs typeface="Times New Roman" panose="02020603050405020304" pitchFamily="18" charset="0"/>
                  </a:rPr>
                  <a:t>1 million, but our simulation became prohibitively slow beyond </a:t>
                </a:r>
                <a14:m>
                  <m:oMath xmlns:m="http://schemas.openxmlformats.org/officeDocument/2006/math">
                    <m:r>
                      <a:rPr lang="en-US" altLang="ko-KR" b="0" i="1" smtClean="0">
                        <a:solidFill>
                          <a:srgbClr val="0000FF"/>
                        </a:solidFill>
                        <a:latin typeface="Cambria Math" panose="02040503050406030204" pitchFamily="18" charset="0"/>
                        <a:cs typeface="Times New Roman" panose="02020603050405020304" pitchFamily="18" charset="0"/>
                      </a:rPr>
                      <m:t>𝑣</m:t>
                    </m:r>
                    <m:r>
                      <a:rPr lang="en-US" altLang="ko-KR" b="0" i="1" smtClean="0">
                        <a:solidFill>
                          <a:srgbClr val="0000FF"/>
                        </a:solidFill>
                        <a:latin typeface="Cambria Math" panose="02040503050406030204" pitchFamily="18" charset="0"/>
                        <a:cs typeface="Times New Roman" panose="02020603050405020304" pitchFamily="18" charset="0"/>
                      </a:rPr>
                      <m:t>=800</m:t>
                    </m:r>
                    <m:r>
                      <a:rPr lang="en-US" altLang="ko-KR" b="0" i="0" smtClean="0">
                        <a:latin typeface="Cambria Math" panose="02040503050406030204" pitchFamily="18" charset="0"/>
                        <a:cs typeface="Times New Roman" panose="02020603050405020304" pitchFamily="18" charset="0"/>
                      </a:rPr>
                      <m:t>.</m:t>
                    </m:r>
                  </m:oMath>
                </a14:m>
                <a:endParaRPr lang="en-US" altLang="ko-KR" dirty="0">
                  <a:latin typeface="Times New Roman" panose="02020603050405020304" pitchFamily="18" charset="0"/>
                  <a:cs typeface="Times New Roman" panose="02020603050405020304" pitchFamily="18" charset="0"/>
                </a:endParaRPr>
              </a:p>
            </p:txBody>
          </p:sp>
        </mc:Choice>
        <mc:Fallback xmlns="">
          <p:sp>
            <p:nvSpPr>
              <p:cNvPr id="3" name="내용 개체 틀 2">
                <a:extLst>
                  <a:ext uri="{FF2B5EF4-FFF2-40B4-BE49-F238E27FC236}">
                    <a16:creationId xmlns:a16="http://schemas.microsoft.com/office/drawing/2014/main" id="{DBDFF761-5554-422B-A433-FAE34B706E51}"/>
                  </a:ext>
                </a:extLst>
              </p:cNvPr>
              <p:cNvSpPr>
                <a:spLocks noGrp="1" noRot="1" noChangeAspect="1" noMove="1" noResize="1" noEditPoints="1" noAdjustHandles="1" noChangeArrowheads="1" noChangeShapeType="1" noTextEdit="1"/>
              </p:cNvSpPr>
              <p:nvPr>
                <p:ph idx="1"/>
              </p:nvPr>
            </p:nvSpPr>
            <p:spPr>
              <a:xfrm>
                <a:off x="838201" y="1547050"/>
                <a:ext cx="10515599" cy="4608821"/>
              </a:xfrm>
              <a:blipFill>
                <a:blip r:embed="rId2"/>
                <a:stretch>
                  <a:fillRect l="-1043" t="-3571" r="-464"/>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CB4F8C6-FD7C-476B-932A-91D6ED2F7A7F}"/>
                  </a:ext>
                </a:extLst>
              </p:cNvPr>
              <p:cNvSpPr txBox="1"/>
              <p:nvPr/>
            </p:nvSpPr>
            <p:spPr>
              <a:xfrm>
                <a:off x="838199" y="6198960"/>
                <a:ext cx="10804071" cy="369332"/>
              </a:xfrm>
              <a:prstGeom prst="rect">
                <a:avLst/>
              </a:prstGeom>
              <a:noFill/>
            </p:spPr>
            <p:txBody>
              <a:bodyPr wrap="square" rtlCol="0">
                <a:spAutoFit/>
              </a:bodyPr>
              <a:lstStyle/>
              <a:p>
                <a14:m>
                  <m:oMath xmlns:m="http://schemas.openxmlformats.org/officeDocument/2006/math">
                    <m:sSub>
                      <m:sSubPr>
                        <m:ctrlPr>
                          <a:rPr lang="en-US" altLang="ko-KR" i="1" smtClean="0">
                            <a:solidFill>
                              <a:srgbClr val="0000FF"/>
                            </a:solidFill>
                            <a:latin typeface="Cambria Math" panose="02040503050406030204" pitchFamily="18" charset="0"/>
                            <a:cs typeface="Times New Roman" panose="02020603050405020304" pitchFamily="18" charset="0"/>
                          </a:rPr>
                        </m:ctrlPr>
                      </m:sSubPr>
                      <m:e>
                        <m:r>
                          <a:rPr lang="en-US" altLang="ko-KR" i="1">
                            <a:solidFill>
                              <a:srgbClr val="0000FF"/>
                            </a:solidFill>
                            <a:latin typeface="Cambria Math" panose="02040503050406030204" pitchFamily="18" charset="0"/>
                            <a:cs typeface="Times New Roman" panose="02020603050405020304" pitchFamily="18" charset="0"/>
                          </a:rPr>
                          <m:t> </m:t>
                        </m:r>
                        <m:r>
                          <a:rPr lang="en-US" altLang="ko-KR" i="1">
                            <a:solidFill>
                              <a:srgbClr val="0000FF"/>
                            </a:solidFill>
                            <a:latin typeface="Cambria Math" panose="02040503050406030204" pitchFamily="18" charset="0"/>
                            <a:cs typeface="Times New Roman" panose="02020603050405020304" pitchFamily="18" charset="0"/>
                          </a:rPr>
                          <m:t>𝑑</m:t>
                        </m:r>
                      </m:e>
                      <m:sub>
                        <m:r>
                          <a:rPr lang="en-US" altLang="ko-KR" i="1">
                            <a:solidFill>
                              <a:srgbClr val="0000FF"/>
                            </a:solidFill>
                            <a:latin typeface="Cambria Math" panose="02040503050406030204" pitchFamily="18" charset="0"/>
                            <a:cs typeface="Times New Roman" panose="02020603050405020304" pitchFamily="18" charset="0"/>
                          </a:rPr>
                          <m:t>𝑣𝑎𝑐</m:t>
                        </m:r>
                      </m:sub>
                    </m:sSub>
                  </m:oMath>
                </a14:m>
                <a:r>
                  <a:rPr lang="en-US" altLang="ko-KR" dirty="0">
                    <a:solidFill>
                      <a:srgbClr val="0000FF"/>
                    </a:solidFill>
                    <a:latin typeface="Times New Roman" panose="02020603050405020304" pitchFamily="18" charset="0"/>
                    <a:cs typeface="Times New Roman" panose="02020603050405020304" pitchFamily="18" charset="0"/>
                  </a:rPr>
                  <a:t>. : Probability of death due to vaccine-related complications</a:t>
                </a:r>
              </a:p>
            </p:txBody>
          </p:sp>
        </mc:Choice>
        <mc:Fallback xmlns="">
          <p:sp>
            <p:nvSpPr>
              <p:cNvPr id="5" name="TextBox 4">
                <a:extLst>
                  <a:ext uri="{FF2B5EF4-FFF2-40B4-BE49-F238E27FC236}">
                    <a16:creationId xmlns:a16="http://schemas.microsoft.com/office/drawing/2014/main" id="{5CB4F8C6-FD7C-476B-932A-91D6ED2F7A7F}"/>
                  </a:ext>
                </a:extLst>
              </p:cNvPr>
              <p:cNvSpPr txBox="1">
                <a:spLocks noRot="1" noChangeAspect="1" noMove="1" noResize="1" noEditPoints="1" noAdjustHandles="1" noChangeArrowheads="1" noChangeShapeType="1" noTextEdit="1"/>
              </p:cNvSpPr>
              <p:nvPr/>
            </p:nvSpPr>
            <p:spPr>
              <a:xfrm>
                <a:off x="838199" y="6198960"/>
                <a:ext cx="10804071" cy="369332"/>
              </a:xfrm>
              <a:prstGeom prst="rect">
                <a:avLst/>
              </a:prstGeom>
              <a:blipFill>
                <a:blip r:embed="rId3"/>
                <a:stretch>
                  <a:fillRect t="-10000" b="-26667"/>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40912430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B7C925C-F8EF-42BA-B826-435FB5A0D264}"/>
              </a:ext>
            </a:extLst>
          </p:cNvPr>
          <p:cNvSpPr>
            <a:spLocks noGrp="1"/>
          </p:cNvSpPr>
          <p:nvPr>
            <p:ph type="title"/>
          </p:nvPr>
        </p:nvSpPr>
        <p:spPr>
          <a:xfrm>
            <a:off x="838200" y="365125"/>
            <a:ext cx="10515600" cy="1325563"/>
          </a:xfrm>
        </p:spPr>
        <p:txBody>
          <a:bodyPr/>
          <a:lstStyle/>
          <a:p>
            <a:pPr algn="ctr"/>
            <a:r>
              <a:rPr lang="en-US" altLang="ko-KR" dirty="0">
                <a:latin typeface="Times New Roman" panose="02020603050405020304" pitchFamily="18" charset="0"/>
                <a:cs typeface="Times New Roman" panose="02020603050405020304" pitchFamily="18" charset="0"/>
              </a:rPr>
              <a:t>Results – NBD size</a:t>
            </a:r>
            <a:endParaRPr lang="ko-KR" altLang="en-US" dirty="0">
              <a:latin typeface="Times New Roman" panose="02020603050405020304" pitchFamily="18" charset="0"/>
              <a:cs typeface="Times New Roman" panose="02020603050405020304" pitchFamily="18" charset="0"/>
            </a:endParaRPr>
          </a:p>
        </p:txBody>
      </p:sp>
      <p:pic>
        <p:nvPicPr>
          <p:cNvPr id="7" name="그림 6">
            <a:extLst>
              <a:ext uri="{FF2B5EF4-FFF2-40B4-BE49-F238E27FC236}">
                <a16:creationId xmlns:a16="http://schemas.microsoft.com/office/drawing/2014/main" id="{E98ECB18-5751-4D4F-AF9A-1D6E70C6F7F8}"/>
              </a:ext>
            </a:extLst>
          </p:cNvPr>
          <p:cNvPicPr>
            <a:picLocks noChangeAspect="1"/>
          </p:cNvPicPr>
          <p:nvPr/>
        </p:nvPicPr>
        <p:blipFill>
          <a:blip r:embed="rId2"/>
          <a:stretch>
            <a:fillRect/>
          </a:stretch>
        </p:blipFill>
        <p:spPr>
          <a:xfrm>
            <a:off x="1024362" y="1760456"/>
            <a:ext cx="10467733" cy="4024312"/>
          </a:xfrm>
          <a:prstGeom prst="rect">
            <a:avLst/>
          </a:prstGeom>
        </p:spPr>
      </p:pic>
      <p:sp>
        <p:nvSpPr>
          <p:cNvPr id="10" name="TextBox 9">
            <a:extLst>
              <a:ext uri="{FF2B5EF4-FFF2-40B4-BE49-F238E27FC236}">
                <a16:creationId xmlns:a16="http://schemas.microsoft.com/office/drawing/2014/main" id="{659CF429-AC05-4ECF-97AB-D8488FB2A203}"/>
              </a:ext>
            </a:extLst>
          </p:cNvPr>
          <p:cNvSpPr txBox="1"/>
          <p:nvPr/>
        </p:nvSpPr>
        <p:spPr>
          <a:xfrm>
            <a:off x="875176" y="5985164"/>
            <a:ext cx="10766106" cy="369332"/>
          </a:xfrm>
          <a:prstGeom prst="rect">
            <a:avLst/>
          </a:prstGeom>
          <a:noFill/>
        </p:spPr>
        <p:txBody>
          <a:bodyPr wrap="square" rtlCol="0">
            <a:spAutoFit/>
          </a:bodyPr>
          <a:lstStyle/>
          <a:p>
            <a:r>
              <a:rPr lang="en-US" altLang="ko-KR" b="1" dirty="0">
                <a:latin typeface="Times New Roman" panose="02020603050405020304" pitchFamily="18" charset="0"/>
                <a:cs typeface="Times New Roman" panose="02020603050405020304" pitchFamily="18" charset="0"/>
              </a:rPr>
              <a:t>Method I, II for final size and number vaccinated vs average neighborhood size for an smallpox infection </a:t>
            </a:r>
            <a:endParaRPr lang="ko-KR" altLang="en-US" b="1" dirty="0"/>
          </a:p>
        </p:txBody>
      </p:sp>
    </p:spTree>
    <p:extLst>
      <p:ext uri="{BB962C8B-B14F-4D97-AF65-F5344CB8AC3E}">
        <p14:creationId xmlns:p14="http://schemas.microsoft.com/office/powerpoint/2010/main" val="26935946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제목 1">
                <a:extLst>
                  <a:ext uri="{FF2B5EF4-FFF2-40B4-BE49-F238E27FC236}">
                    <a16:creationId xmlns:a16="http://schemas.microsoft.com/office/drawing/2014/main" id="{6B7C925C-F8EF-42BA-B826-435FB5A0D264}"/>
                  </a:ext>
                </a:extLst>
              </p:cNvPr>
              <p:cNvSpPr>
                <a:spLocks noGrp="1"/>
              </p:cNvSpPr>
              <p:nvPr>
                <p:ph type="title"/>
              </p:nvPr>
            </p:nvSpPr>
            <p:spPr/>
            <p:txBody>
              <a:bodyPr/>
              <a:lstStyle/>
              <a:p>
                <a:pPr algn="ctr"/>
                <a:r>
                  <a:rPr lang="en-US" altLang="ko-KR" dirty="0">
                    <a:latin typeface="Times New Roman" panose="02020603050405020304" pitchFamily="18" charset="0"/>
                    <a:cs typeface="Times New Roman" panose="02020603050405020304" pitchFamily="18" charset="0"/>
                  </a:rPr>
                  <a:t>Results - </a:t>
                </a:r>
                <a14:m>
                  <m:oMath xmlns:m="http://schemas.openxmlformats.org/officeDocument/2006/math">
                    <m:r>
                      <a:rPr lang="ko-KR" altLang="en-US" i="1" smtClean="0">
                        <a:latin typeface="Cambria Math" panose="02040503050406030204" pitchFamily="18" charset="0"/>
                        <a:cs typeface="Times New Roman" panose="02020603050405020304" pitchFamily="18" charset="0"/>
                      </a:rPr>
                      <m:t>𝛼</m:t>
                    </m:r>
                    <m:r>
                      <a:rPr lang="en-US" altLang="ko-KR" b="0" i="1" smtClean="0">
                        <a:latin typeface="Cambria Math" panose="02040503050406030204" pitchFamily="18" charset="0"/>
                        <a:cs typeface="Times New Roman" panose="02020603050405020304" pitchFamily="18" charset="0"/>
                      </a:rPr>
                      <m:t>, </m:t>
                    </m:r>
                    <m:r>
                      <a:rPr lang="ko-KR" altLang="en-US" b="0" i="1" smtClean="0">
                        <a:latin typeface="Cambria Math" panose="02040503050406030204" pitchFamily="18" charset="0"/>
                        <a:cs typeface="Times New Roman" panose="02020603050405020304" pitchFamily="18" charset="0"/>
                      </a:rPr>
                      <m:t>𝛽</m:t>
                    </m:r>
                    <m:r>
                      <a:rPr lang="en-US" altLang="ko-KR" b="0" i="1" smtClean="0">
                        <a:latin typeface="Cambria Math" panose="02040503050406030204" pitchFamily="18" charset="0"/>
                        <a:cs typeface="Times New Roman" panose="02020603050405020304" pitchFamily="18" charset="0"/>
                      </a:rPr>
                      <m:t>, </m:t>
                    </m:r>
                    <m:r>
                      <a:rPr lang="ko-KR" altLang="en-US" b="0" i="1" smtClean="0">
                        <a:latin typeface="Cambria Math" panose="02040503050406030204" pitchFamily="18" charset="0"/>
                        <a:cs typeface="Times New Roman" panose="02020603050405020304" pitchFamily="18" charset="0"/>
                      </a:rPr>
                      <m:t>𝜀</m:t>
                    </m:r>
                  </m:oMath>
                </a14:m>
                <a:endParaRPr lang="ko-KR" altLang="en-US" dirty="0">
                  <a:latin typeface="Times New Roman" panose="02020603050405020304" pitchFamily="18" charset="0"/>
                  <a:cs typeface="Times New Roman" panose="02020603050405020304" pitchFamily="18" charset="0"/>
                </a:endParaRPr>
              </a:p>
            </p:txBody>
          </p:sp>
        </mc:Choice>
        <mc:Fallback xmlns="">
          <p:sp>
            <p:nvSpPr>
              <p:cNvPr id="2" name="제목 1">
                <a:extLst>
                  <a:ext uri="{FF2B5EF4-FFF2-40B4-BE49-F238E27FC236}">
                    <a16:creationId xmlns:a16="http://schemas.microsoft.com/office/drawing/2014/main" id="{6B7C925C-F8EF-42BA-B826-435FB5A0D264}"/>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ko-KR" altLang="en-US">
                    <a:noFill/>
                  </a:rPr>
                  <a:t> </a:t>
                </a:r>
              </a:p>
            </p:txBody>
          </p:sp>
        </mc:Fallback>
      </mc:AlternateContent>
      <p:sp>
        <p:nvSpPr>
          <p:cNvPr id="3" name="내용 개체 틀 2">
            <a:extLst>
              <a:ext uri="{FF2B5EF4-FFF2-40B4-BE49-F238E27FC236}">
                <a16:creationId xmlns:a16="http://schemas.microsoft.com/office/drawing/2014/main" id="{DBDFF761-5554-422B-A433-FAE34B706E51}"/>
              </a:ext>
            </a:extLst>
          </p:cNvPr>
          <p:cNvSpPr>
            <a:spLocks noGrp="1"/>
          </p:cNvSpPr>
          <p:nvPr>
            <p:ph idx="1"/>
          </p:nvPr>
        </p:nvSpPr>
        <p:spPr>
          <a:xfrm>
            <a:off x="838199" y="1317498"/>
            <a:ext cx="10515599" cy="495110"/>
          </a:xfrm>
        </p:spPr>
        <p:txBody>
          <a:bodyPr>
            <a:normAutofit/>
          </a:bodyPr>
          <a:lstStyle/>
          <a:p>
            <a:pPr marL="0" indent="0" algn="ctr">
              <a:buNone/>
            </a:pPr>
            <a:r>
              <a:rPr lang="en-US" altLang="ko-KR" dirty="0">
                <a:latin typeface="Times New Roman" panose="02020603050405020304" pitchFamily="18" charset="0"/>
                <a:cs typeface="Times New Roman" panose="02020603050405020304" pitchFamily="18" charset="0"/>
              </a:rPr>
              <a:t>(In univariate sensitivity analysis)</a:t>
            </a:r>
          </a:p>
        </p:txBody>
      </p:sp>
      <mc:AlternateContent xmlns:mc="http://schemas.openxmlformats.org/markup-compatibility/2006" xmlns:a14="http://schemas.microsoft.com/office/drawing/2010/main">
        <mc:Choice Requires="a14">
          <p:sp>
            <p:nvSpPr>
              <p:cNvPr id="6" name="내용 개체 틀 2">
                <a:extLst>
                  <a:ext uri="{FF2B5EF4-FFF2-40B4-BE49-F238E27FC236}">
                    <a16:creationId xmlns:a16="http://schemas.microsoft.com/office/drawing/2014/main" id="{585941E5-FE06-499B-BD97-397E8BA3EDD9}"/>
                  </a:ext>
                </a:extLst>
              </p:cNvPr>
              <p:cNvSpPr txBox="1">
                <a:spLocks/>
              </p:cNvSpPr>
              <p:nvPr/>
            </p:nvSpPr>
            <p:spPr>
              <a:xfrm>
                <a:off x="838201" y="2270760"/>
                <a:ext cx="10515599" cy="3885111"/>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ko-KR" sz="2400" dirty="0">
                    <a:latin typeface="Times New Roman" panose="02020603050405020304" pitchFamily="18" charset="0"/>
                    <a:cs typeface="Times New Roman" panose="02020603050405020304" pitchFamily="18" charset="0"/>
                  </a:rPr>
                  <a:t>As each of these parameters was separately varied, the other parameters were kept at the baseline values.</a:t>
                </a:r>
              </a:p>
              <a:p>
                <a:pPr marL="0" indent="0">
                  <a:buFont typeface="Arial" panose="020B0604020202020204" pitchFamily="34" charset="0"/>
                  <a:buNone/>
                </a:pPr>
                <a:endParaRPr lang="en-US" altLang="ko-KR" sz="2100" dirty="0">
                  <a:latin typeface="Times New Roman" panose="02020603050405020304" pitchFamily="18" charset="0"/>
                  <a:cs typeface="Times New Roman" panose="02020603050405020304" pitchFamily="18" charset="0"/>
                </a:endParaRPr>
              </a:p>
              <a:p>
                <a:pPr marL="0" indent="0">
                  <a:buNone/>
                </a:pPr>
                <a:r>
                  <a:rPr lang="en-US" altLang="ko-KR" sz="2600" u="sng" dirty="0">
                    <a:latin typeface="Times New Roman" panose="02020603050405020304" pitchFamily="18" charset="0"/>
                    <a:cs typeface="Times New Roman" panose="02020603050405020304" pitchFamily="18" charset="0"/>
                  </a:rPr>
                  <a:t>Note that</a:t>
                </a:r>
                <a:r>
                  <a:rPr lang="en-US" altLang="ko-KR" sz="2600" dirty="0">
                    <a:latin typeface="Times New Roman" panose="02020603050405020304" pitchFamily="18" charset="0"/>
                    <a:cs typeface="Times New Roman" panose="02020603050405020304" pitchFamily="18" charset="0"/>
                  </a:rPr>
                  <a:t>    </a:t>
                </a:r>
                <a14:m>
                  <m:oMath xmlns:m="http://schemas.openxmlformats.org/officeDocument/2006/math">
                    <m:r>
                      <a:rPr lang="ko-KR" altLang="en-US" sz="2600" i="1">
                        <a:latin typeface="Cambria Math" panose="02040503050406030204" pitchFamily="18" charset="0"/>
                        <a:cs typeface="Times New Roman" panose="02020603050405020304" pitchFamily="18" charset="0"/>
                      </a:rPr>
                      <m:t>𝛼</m:t>
                    </m:r>
                  </m:oMath>
                </a14:m>
                <a:r>
                  <a:rPr lang="en-US" altLang="ko-KR" sz="2600" dirty="0">
                    <a:latin typeface="Times New Roman" panose="02020603050405020304" pitchFamily="18" charset="0"/>
                    <a:cs typeface="Times New Roman" panose="02020603050405020304" pitchFamily="18" charset="0"/>
                  </a:rPr>
                  <a:t> : the payoff to individuals who remain susceptible</a:t>
                </a:r>
              </a:p>
              <a:p>
                <a:pPr marL="0" indent="0">
                  <a:buNone/>
                </a:pPr>
                <a:r>
                  <a:rPr lang="en-US" altLang="ko-KR" sz="2600" dirty="0">
                    <a:latin typeface="Times New Roman" panose="02020603050405020304" pitchFamily="18" charset="0"/>
                    <a:cs typeface="Times New Roman" panose="02020603050405020304" pitchFamily="18" charset="0"/>
                  </a:rPr>
                  <a:t>	        </a:t>
                </a:r>
                <a14:m>
                  <m:oMath xmlns:m="http://schemas.openxmlformats.org/officeDocument/2006/math">
                    <m:r>
                      <a:rPr lang="ko-KR" altLang="en-US" sz="2600" i="1">
                        <a:latin typeface="Cambria Math" panose="02040503050406030204" pitchFamily="18" charset="0"/>
                        <a:cs typeface="Times New Roman" panose="02020603050405020304" pitchFamily="18" charset="0"/>
                      </a:rPr>
                      <m:t>𝛽</m:t>
                    </m:r>
                  </m:oMath>
                </a14:m>
                <a:r>
                  <a:rPr lang="en-US" altLang="ko-KR" sz="2600" dirty="0">
                    <a:latin typeface="Times New Roman" panose="02020603050405020304" pitchFamily="18" charset="0"/>
                    <a:cs typeface="Times New Roman" panose="02020603050405020304" pitchFamily="18" charset="0"/>
                  </a:rPr>
                  <a:t> : the node-to-node transmission rate</a:t>
                </a:r>
              </a:p>
              <a:p>
                <a:pPr marL="0" indent="0">
                  <a:buNone/>
                </a:pPr>
                <a:r>
                  <a:rPr lang="en-US" altLang="ko-KR" sz="2600" dirty="0">
                    <a:latin typeface="Times New Roman" panose="02020603050405020304" pitchFamily="18" charset="0"/>
                    <a:cs typeface="Times New Roman" panose="02020603050405020304" pitchFamily="18" charset="0"/>
                  </a:rPr>
                  <a:t>	         </a:t>
                </a:r>
                <a14:m>
                  <m:oMath xmlns:m="http://schemas.openxmlformats.org/officeDocument/2006/math">
                    <m:r>
                      <a:rPr lang="ko-KR" altLang="en-US" sz="2600" i="1">
                        <a:latin typeface="Cambria Math" panose="02040503050406030204" pitchFamily="18" charset="0"/>
                        <a:cs typeface="Times New Roman" panose="02020603050405020304" pitchFamily="18" charset="0"/>
                      </a:rPr>
                      <m:t>𝜀</m:t>
                    </m:r>
                  </m:oMath>
                </a14:m>
                <a:r>
                  <a:rPr lang="en-US" altLang="ko-KR" sz="2600" dirty="0">
                    <a:latin typeface="Times New Roman" panose="02020603050405020304" pitchFamily="18" charset="0"/>
                    <a:cs typeface="Times New Roman" panose="02020603050405020304" pitchFamily="18" charset="0"/>
                  </a:rPr>
                  <a:t> : the vaccine efficacy</a:t>
                </a:r>
              </a:p>
            </p:txBody>
          </p:sp>
        </mc:Choice>
        <mc:Fallback xmlns="">
          <p:sp>
            <p:nvSpPr>
              <p:cNvPr id="6" name="내용 개체 틀 2">
                <a:extLst>
                  <a:ext uri="{FF2B5EF4-FFF2-40B4-BE49-F238E27FC236}">
                    <a16:creationId xmlns:a16="http://schemas.microsoft.com/office/drawing/2014/main" id="{585941E5-FE06-499B-BD97-397E8BA3EDD9}"/>
                  </a:ext>
                </a:extLst>
              </p:cNvPr>
              <p:cNvSpPr txBox="1">
                <a:spLocks noRot="1" noChangeAspect="1" noMove="1" noResize="1" noEditPoints="1" noAdjustHandles="1" noChangeArrowheads="1" noChangeShapeType="1" noTextEdit="1"/>
              </p:cNvSpPr>
              <p:nvPr/>
            </p:nvSpPr>
            <p:spPr>
              <a:xfrm>
                <a:off x="838201" y="2270760"/>
                <a:ext cx="10515599" cy="3885111"/>
              </a:xfrm>
              <a:prstGeom prst="rect">
                <a:avLst/>
              </a:prstGeom>
              <a:blipFill>
                <a:blip r:embed="rId3"/>
                <a:stretch>
                  <a:fillRect l="-1043" t="-2198" r="-1391"/>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41356689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제목 1">
                <a:extLst>
                  <a:ext uri="{FF2B5EF4-FFF2-40B4-BE49-F238E27FC236}">
                    <a16:creationId xmlns:a16="http://schemas.microsoft.com/office/drawing/2014/main" id="{6B7C925C-F8EF-42BA-B826-435FB5A0D264}"/>
                  </a:ext>
                </a:extLst>
              </p:cNvPr>
              <p:cNvSpPr>
                <a:spLocks noGrp="1"/>
              </p:cNvSpPr>
              <p:nvPr>
                <p:ph type="title"/>
              </p:nvPr>
            </p:nvSpPr>
            <p:spPr/>
            <p:txBody>
              <a:bodyPr/>
              <a:lstStyle/>
              <a:p>
                <a:pPr algn="ctr"/>
                <a:r>
                  <a:rPr lang="en-US" altLang="ko-KR" dirty="0">
                    <a:latin typeface="Times New Roman" panose="02020603050405020304" pitchFamily="18" charset="0"/>
                    <a:cs typeface="Times New Roman" panose="02020603050405020304" pitchFamily="18" charset="0"/>
                  </a:rPr>
                  <a:t>Results - </a:t>
                </a:r>
                <a14:m>
                  <m:oMath xmlns:m="http://schemas.openxmlformats.org/officeDocument/2006/math">
                    <m:r>
                      <a:rPr lang="ko-KR" altLang="en-US" i="1" smtClean="0">
                        <a:latin typeface="Cambria Math" panose="02040503050406030204" pitchFamily="18" charset="0"/>
                        <a:cs typeface="Times New Roman" panose="02020603050405020304" pitchFamily="18" charset="0"/>
                      </a:rPr>
                      <m:t>𝛼</m:t>
                    </m:r>
                    <m:r>
                      <a:rPr lang="en-US" altLang="ko-KR" b="0" i="1" smtClean="0">
                        <a:latin typeface="Cambria Math" panose="02040503050406030204" pitchFamily="18" charset="0"/>
                        <a:cs typeface="Times New Roman" panose="02020603050405020304" pitchFamily="18" charset="0"/>
                      </a:rPr>
                      <m:t>, </m:t>
                    </m:r>
                    <m:r>
                      <a:rPr lang="ko-KR" altLang="en-US" b="0" i="1" smtClean="0">
                        <a:latin typeface="Cambria Math" panose="02040503050406030204" pitchFamily="18" charset="0"/>
                        <a:cs typeface="Times New Roman" panose="02020603050405020304" pitchFamily="18" charset="0"/>
                      </a:rPr>
                      <m:t>𝛽</m:t>
                    </m:r>
                    <m:r>
                      <a:rPr lang="en-US" altLang="ko-KR" b="0" i="1" smtClean="0">
                        <a:latin typeface="Cambria Math" panose="02040503050406030204" pitchFamily="18" charset="0"/>
                        <a:cs typeface="Times New Roman" panose="02020603050405020304" pitchFamily="18" charset="0"/>
                      </a:rPr>
                      <m:t>, </m:t>
                    </m:r>
                    <m:r>
                      <a:rPr lang="ko-KR" altLang="en-US" b="0" i="1" smtClean="0">
                        <a:latin typeface="Cambria Math" panose="02040503050406030204" pitchFamily="18" charset="0"/>
                        <a:cs typeface="Times New Roman" panose="02020603050405020304" pitchFamily="18" charset="0"/>
                      </a:rPr>
                      <m:t>𝜀</m:t>
                    </m:r>
                  </m:oMath>
                </a14:m>
                <a:endParaRPr lang="ko-KR" altLang="en-US" dirty="0">
                  <a:latin typeface="Times New Roman" panose="02020603050405020304" pitchFamily="18" charset="0"/>
                  <a:cs typeface="Times New Roman" panose="02020603050405020304" pitchFamily="18" charset="0"/>
                </a:endParaRPr>
              </a:p>
            </p:txBody>
          </p:sp>
        </mc:Choice>
        <mc:Fallback xmlns="">
          <p:sp>
            <p:nvSpPr>
              <p:cNvPr id="2" name="제목 1">
                <a:extLst>
                  <a:ext uri="{FF2B5EF4-FFF2-40B4-BE49-F238E27FC236}">
                    <a16:creationId xmlns:a16="http://schemas.microsoft.com/office/drawing/2014/main" id="{6B7C925C-F8EF-42BA-B826-435FB5A0D264}"/>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ko-KR" altLang="en-US">
                    <a:noFill/>
                  </a:rPr>
                  <a:t> </a:t>
                </a:r>
              </a:p>
            </p:txBody>
          </p:sp>
        </mc:Fallback>
      </mc:AlternateContent>
      <p:sp>
        <p:nvSpPr>
          <p:cNvPr id="3" name="내용 개체 틀 2">
            <a:extLst>
              <a:ext uri="{FF2B5EF4-FFF2-40B4-BE49-F238E27FC236}">
                <a16:creationId xmlns:a16="http://schemas.microsoft.com/office/drawing/2014/main" id="{DBDFF761-5554-422B-A433-FAE34B706E51}"/>
              </a:ext>
            </a:extLst>
          </p:cNvPr>
          <p:cNvSpPr>
            <a:spLocks noGrp="1"/>
          </p:cNvSpPr>
          <p:nvPr>
            <p:ph idx="1"/>
          </p:nvPr>
        </p:nvSpPr>
        <p:spPr>
          <a:xfrm>
            <a:off x="838199" y="1317498"/>
            <a:ext cx="10515599" cy="495110"/>
          </a:xfrm>
        </p:spPr>
        <p:txBody>
          <a:bodyPr>
            <a:normAutofit/>
          </a:bodyPr>
          <a:lstStyle/>
          <a:p>
            <a:pPr marL="0" indent="0" algn="ctr">
              <a:buNone/>
            </a:pPr>
            <a:r>
              <a:rPr lang="en-US" altLang="ko-KR" dirty="0">
                <a:latin typeface="Times New Roman" panose="02020603050405020304" pitchFamily="18" charset="0"/>
                <a:cs typeface="Times New Roman" panose="02020603050405020304" pitchFamily="18" charset="0"/>
              </a:rPr>
              <a:t>(In univariate sensitivity analysis)</a:t>
            </a:r>
          </a:p>
        </p:txBody>
      </p:sp>
      <p:pic>
        <p:nvPicPr>
          <p:cNvPr id="4" name="그림 3">
            <a:extLst>
              <a:ext uri="{FF2B5EF4-FFF2-40B4-BE49-F238E27FC236}">
                <a16:creationId xmlns:a16="http://schemas.microsoft.com/office/drawing/2014/main" id="{CB35CF3A-9301-4726-975C-C2C6EC5824A8}"/>
              </a:ext>
            </a:extLst>
          </p:cNvPr>
          <p:cNvPicPr>
            <a:picLocks noChangeAspect="1"/>
          </p:cNvPicPr>
          <p:nvPr/>
        </p:nvPicPr>
        <p:blipFill>
          <a:blip r:embed="rId3"/>
          <a:stretch>
            <a:fillRect/>
          </a:stretch>
        </p:blipFill>
        <p:spPr>
          <a:xfrm>
            <a:off x="133350" y="2643061"/>
            <a:ext cx="3785507" cy="2408959"/>
          </a:xfrm>
          <a:prstGeom prst="rect">
            <a:avLst/>
          </a:prstGeom>
        </p:spPr>
      </p:pic>
      <p:pic>
        <p:nvPicPr>
          <p:cNvPr id="5" name="그림 4">
            <a:extLst>
              <a:ext uri="{FF2B5EF4-FFF2-40B4-BE49-F238E27FC236}">
                <a16:creationId xmlns:a16="http://schemas.microsoft.com/office/drawing/2014/main" id="{21C2A280-20C4-4E8E-8A59-7681F0F2CA97}"/>
              </a:ext>
            </a:extLst>
          </p:cNvPr>
          <p:cNvPicPr>
            <a:picLocks noChangeAspect="1"/>
          </p:cNvPicPr>
          <p:nvPr/>
        </p:nvPicPr>
        <p:blipFill>
          <a:blip r:embed="rId4"/>
          <a:stretch>
            <a:fillRect/>
          </a:stretch>
        </p:blipFill>
        <p:spPr>
          <a:xfrm>
            <a:off x="4018291" y="2672187"/>
            <a:ext cx="3789290" cy="2350706"/>
          </a:xfrm>
          <a:prstGeom prst="rect">
            <a:avLst/>
          </a:prstGeom>
        </p:spPr>
      </p:pic>
      <p:pic>
        <p:nvPicPr>
          <p:cNvPr id="8" name="그림 7">
            <a:extLst>
              <a:ext uri="{FF2B5EF4-FFF2-40B4-BE49-F238E27FC236}">
                <a16:creationId xmlns:a16="http://schemas.microsoft.com/office/drawing/2014/main" id="{5DC962B7-20BB-4592-8074-0BF3B3C40E60}"/>
              </a:ext>
            </a:extLst>
          </p:cNvPr>
          <p:cNvPicPr>
            <a:picLocks noChangeAspect="1"/>
          </p:cNvPicPr>
          <p:nvPr/>
        </p:nvPicPr>
        <p:blipFill>
          <a:blip r:embed="rId5"/>
          <a:stretch>
            <a:fillRect/>
          </a:stretch>
        </p:blipFill>
        <p:spPr>
          <a:xfrm>
            <a:off x="7807581" y="2643061"/>
            <a:ext cx="3812020" cy="2551900"/>
          </a:xfrm>
          <a:prstGeom prst="rect">
            <a:avLst/>
          </a:prstGeom>
        </p:spPr>
      </p:pic>
      <p:pic>
        <p:nvPicPr>
          <p:cNvPr id="9" name="그림 8">
            <a:extLst>
              <a:ext uri="{FF2B5EF4-FFF2-40B4-BE49-F238E27FC236}">
                <a16:creationId xmlns:a16="http://schemas.microsoft.com/office/drawing/2014/main" id="{A4DA912D-D900-4543-A184-25535DA4DF6B}"/>
              </a:ext>
            </a:extLst>
          </p:cNvPr>
          <p:cNvPicPr>
            <a:picLocks noChangeAspect="1"/>
          </p:cNvPicPr>
          <p:nvPr/>
        </p:nvPicPr>
        <p:blipFill>
          <a:blip r:embed="rId6"/>
          <a:stretch>
            <a:fillRect/>
          </a:stretch>
        </p:blipFill>
        <p:spPr>
          <a:xfrm>
            <a:off x="3146240" y="5194961"/>
            <a:ext cx="5899515" cy="1582797"/>
          </a:xfrm>
          <a:prstGeom prst="rect">
            <a:avLst/>
          </a:prstGeom>
        </p:spPr>
      </p:pic>
    </p:spTree>
    <p:extLst>
      <p:ext uri="{BB962C8B-B14F-4D97-AF65-F5344CB8AC3E}">
        <p14:creationId xmlns:p14="http://schemas.microsoft.com/office/powerpoint/2010/main" val="45118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B7C925C-F8EF-42BA-B826-435FB5A0D264}"/>
              </a:ext>
            </a:extLst>
          </p:cNvPr>
          <p:cNvSpPr>
            <a:spLocks noGrp="1"/>
          </p:cNvSpPr>
          <p:nvPr>
            <p:ph type="title"/>
          </p:nvPr>
        </p:nvSpPr>
        <p:spPr/>
        <p:txBody>
          <a:bodyPr/>
          <a:lstStyle/>
          <a:p>
            <a:pPr algn="ctr"/>
            <a:r>
              <a:rPr lang="en-US" altLang="ko-KR" dirty="0">
                <a:latin typeface="Times New Roman" panose="02020603050405020304" pitchFamily="18" charset="0"/>
                <a:cs typeface="Times New Roman" panose="02020603050405020304" pitchFamily="18" charset="0"/>
              </a:rPr>
              <a:t>Abstract</a:t>
            </a:r>
            <a:endParaRPr lang="ko-KR" altLang="en-US" dirty="0">
              <a:latin typeface="Times New Roman" panose="02020603050405020304" pitchFamily="18" charset="0"/>
              <a:cs typeface="Times New Roman" panose="02020603050405020304" pitchFamily="18" charset="0"/>
            </a:endParaRPr>
          </a:p>
        </p:txBody>
      </p:sp>
      <p:sp>
        <p:nvSpPr>
          <p:cNvPr id="3" name="내용 개체 틀 2">
            <a:extLst>
              <a:ext uri="{FF2B5EF4-FFF2-40B4-BE49-F238E27FC236}">
                <a16:creationId xmlns:a16="http://schemas.microsoft.com/office/drawing/2014/main" id="{DBDFF761-5554-422B-A433-FAE34B706E51}"/>
              </a:ext>
            </a:extLst>
          </p:cNvPr>
          <p:cNvSpPr>
            <a:spLocks noGrp="1"/>
          </p:cNvSpPr>
          <p:nvPr>
            <p:ph idx="1"/>
          </p:nvPr>
        </p:nvSpPr>
        <p:spPr/>
        <p:txBody>
          <a:bodyPr>
            <a:normAutofit fontScale="92500" lnSpcReduction="20000"/>
          </a:bodyPr>
          <a:lstStyle/>
          <a:p>
            <a:pPr fontAlgn="base"/>
            <a:r>
              <a:rPr lang="en-US" altLang="ko-KR" sz="2400" dirty="0">
                <a:latin typeface="Times New Roman" panose="02020603050405020304" pitchFamily="18" charset="0"/>
                <a:cs typeface="Times New Roman" panose="02020603050405020304" pitchFamily="18" charset="0"/>
              </a:rPr>
              <a:t>Certain theories suggest that it should be difficult or impossible to eradicate a vaccine-preventable disease under voluntary vaccination.</a:t>
            </a:r>
          </a:p>
          <a:p>
            <a:pPr fontAlgn="base"/>
            <a:r>
              <a:rPr lang="en-US" altLang="ko-KR" sz="2400" b="1" dirty="0">
                <a:latin typeface="Times New Roman" panose="02020603050405020304" pitchFamily="18" charset="0"/>
                <a:cs typeface="Times New Roman" panose="02020603050405020304" pitchFamily="18" charset="0"/>
              </a:rPr>
              <a:t>Previous modeling studies of the interplay between disease dynamics and individual vaccinating behavior have assumed that infection is transmitted in a homogeneously mixing population.</a:t>
            </a:r>
          </a:p>
          <a:p>
            <a:pPr fontAlgn="base"/>
            <a:r>
              <a:rPr lang="en-US" altLang="ko-KR" sz="2400" b="1" dirty="0">
                <a:latin typeface="Times New Roman" panose="02020603050405020304" pitchFamily="18" charset="0"/>
                <a:cs typeface="Times New Roman" panose="02020603050405020304" pitchFamily="18" charset="0"/>
              </a:rPr>
              <a:t>By comparison, here we simulate transmission of a vaccine-preventable SEIR infection through a random, static contact network.</a:t>
            </a:r>
          </a:p>
          <a:p>
            <a:pPr fontAlgn="base"/>
            <a:r>
              <a:rPr lang="en-US" altLang="ko-KR" sz="2400" dirty="0">
                <a:latin typeface="Times New Roman" panose="02020603050405020304" pitchFamily="18" charset="0"/>
                <a:cs typeface="Times New Roman" panose="02020603050405020304" pitchFamily="18" charset="0"/>
              </a:rPr>
              <a:t>This work illustrates the significant qualitative differences between behavior–infection dynamics in discrete contact-structured populations versus continuous unstructured populations.</a:t>
            </a:r>
          </a:p>
          <a:p>
            <a:pPr fontAlgn="base"/>
            <a:r>
              <a:rPr lang="en-US" altLang="ko-KR" sz="2400" dirty="0">
                <a:latin typeface="Times New Roman" panose="02020603050405020304" pitchFamily="18" charset="0"/>
                <a:cs typeface="Times New Roman" panose="02020603050405020304" pitchFamily="18" charset="0"/>
              </a:rPr>
              <a:t>This work also shows how </a:t>
            </a:r>
            <a:r>
              <a:rPr lang="en-US" altLang="ko-KR" sz="2400" b="1" dirty="0">
                <a:latin typeface="Times New Roman" panose="02020603050405020304" pitchFamily="18" charset="0"/>
                <a:cs typeface="Times New Roman" panose="02020603050405020304" pitchFamily="18" charset="0"/>
              </a:rPr>
              <a:t>disease </a:t>
            </a:r>
            <a:r>
              <a:rPr lang="en-US" altLang="ko-KR" sz="2400" b="1" dirty="0" err="1">
                <a:latin typeface="Times New Roman" panose="02020603050405020304" pitchFamily="18" charset="0"/>
                <a:cs typeface="Times New Roman" panose="02020603050405020304" pitchFamily="18" charset="0"/>
              </a:rPr>
              <a:t>eradicability</a:t>
            </a:r>
            <a:r>
              <a:rPr lang="en-US" altLang="ko-KR" sz="2400" b="1" dirty="0">
                <a:latin typeface="Times New Roman" panose="02020603050405020304" pitchFamily="18" charset="0"/>
                <a:cs typeface="Times New Roman" panose="02020603050405020304" pitchFamily="18" charset="0"/>
              </a:rPr>
              <a:t> in populations where voluntary vaccination </a:t>
            </a:r>
            <a:r>
              <a:rPr lang="en-US" altLang="ko-KR" sz="2400" dirty="0">
                <a:latin typeface="Times New Roman" panose="02020603050405020304" pitchFamily="18" charset="0"/>
                <a:cs typeface="Times New Roman" panose="02020603050405020304" pitchFamily="18" charset="0"/>
              </a:rPr>
              <a:t>is the primary control mechanism</a:t>
            </a:r>
            <a:r>
              <a:rPr lang="en-US" altLang="ko-KR" sz="2400" b="1" dirty="0">
                <a:latin typeface="Times New Roman" panose="02020603050405020304" pitchFamily="18" charset="0"/>
                <a:cs typeface="Times New Roman" panose="02020603050405020304" pitchFamily="18" charset="0"/>
              </a:rPr>
              <a:t> may depend partly on whether the disease is transmissible only to a few close social contacts or to a larger subset of the population.</a:t>
            </a:r>
          </a:p>
          <a:p>
            <a:endParaRPr lang="ko-KR" altLang="en-US" dirty="0"/>
          </a:p>
        </p:txBody>
      </p:sp>
    </p:spTree>
    <p:extLst>
      <p:ext uri="{BB962C8B-B14F-4D97-AF65-F5344CB8AC3E}">
        <p14:creationId xmlns:p14="http://schemas.microsoft.com/office/powerpoint/2010/main" val="33204840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B7C925C-F8EF-42BA-B826-435FB5A0D264}"/>
              </a:ext>
            </a:extLst>
          </p:cNvPr>
          <p:cNvSpPr>
            <a:spLocks noGrp="1"/>
          </p:cNvSpPr>
          <p:nvPr>
            <p:ph type="title"/>
          </p:nvPr>
        </p:nvSpPr>
        <p:spPr/>
        <p:txBody>
          <a:bodyPr/>
          <a:lstStyle/>
          <a:p>
            <a:pPr algn="ctr"/>
            <a:r>
              <a:rPr lang="en-US" altLang="ko-KR" dirty="0">
                <a:latin typeface="Times New Roman" panose="02020603050405020304" pitchFamily="18" charset="0"/>
                <a:cs typeface="Times New Roman" panose="02020603050405020304" pitchFamily="18" charset="0"/>
              </a:rPr>
              <a:t>Discussion</a:t>
            </a:r>
            <a:endParaRPr lang="ko-KR" altLang="en-US" dirty="0">
              <a:latin typeface="Times New Roman" panose="02020603050405020304" pitchFamily="18" charset="0"/>
              <a:cs typeface="Times New Roman" panose="02020603050405020304" pitchFamily="18" charset="0"/>
            </a:endParaRPr>
          </a:p>
        </p:txBody>
      </p:sp>
      <p:sp>
        <p:nvSpPr>
          <p:cNvPr id="6" name="내용 개체 틀 2">
            <a:extLst>
              <a:ext uri="{FF2B5EF4-FFF2-40B4-BE49-F238E27FC236}">
                <a16:creationId xmlns:a16="http://schemas.microsoft.com/office/drawing/2014/main" id="{585941E5-FE06-499B-BD97-397E8BA3EDD9}"/>
              </a:ext>
            </a:extLst>
          </p:cNvPr>
          <p:cNvSpPr txBox="1">
            <a:spLocks/>
          </p:cNvSpPr>
          <p:nvPr/>
        </p:nvSpPr>
        <p:spPr>
          <a:xfrm>
            <a:off x="838201" y="2270760"/>
            <a:ext cx="10515599" cy="3885111"/>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dirty="0">
                <a:latin typeface="Times New Roman" panose="02020603050405020304" pitchFamily="18" charset="0"/>
                <a:cs typeface="Times New Roman" panose="02020603050405020304" pitchFamily="18" charset="0"/>
              </a:rPr>
              <a:t>Spatially structured population  VS  Unstructured populations :</a:t>
            </a:r>
          </a:p>
          <a:p>
            <a:pPr marL="0" indent="0" algn="ctr">
              <a:buNone/>
            </a:pPr>
            <a:r>
              <a:rPr lang="en-US" altLang="ko-KR" dirty="0">
                <a:latin typeface="Times New Roman" panose="02020603050405020304" pitchFamily="18" charset="0"/>
                <a:cs typeface="Times New Roman" panose="02020603050405020304" pitchFamily="18" charset="0"/>
              </a:rPr>
              <a:t>They can have a different thing in theoretical population biology.</a:t>
            </a:r>
          </a:p>
          <a:p>
            <a:pPr marL="0" indent="0">
              <a:buNone/>
            </a:pPr>
            <a:endParaRPr lang="en-US" altLang="ko-KR" dirty="0">
              <a:latin typeface="Times New Roman" panose="02020603050405020304" pitchFamily="18" charset="0"/>
              <a:cs typeface="Times New Roman" panose="02020603050405020304" pitchFamily="18" charset="0"/>
            </a:endParaRPr>
          </a:p>
          <a:p>
            <a:pPr marL="0" indent="0">
              <a:buNone/>
            </a:pPr>
            <a:r>
              <a:rPr lang="en-US" altLang="ko-KR" dirty="0">
                <a:latin typeface="Times New Roman" panose="02020603050405020304" pitchFamily="18" charset="0"/>
                <a:cs typeface="Times New Roman" panose="02020603050405020304" pitchFamily="18" charset="0"/>
              </a:rPr>
              <a:t>We observed similar differences  : </a:t>
            </a:r>
          </a:p>
          <a:p>
            <a:pPr marL="0" indent="0" algn="ctr">
              <a:buNone/>
            </a:pPr>
            <a:r>
              <a:rPr lang="en-US" altLang="ko-KR" dirty="0">
                <a:latin typeface="Times New Roman" panose="02020603050405020304" pitchFamily="18" charset="0"/>
                <a:cs typeface="Times New Roman" panose="02020603050405020304" pitchFamily="18" charset="0"/>
              </a:rPr>
              <a:t>Network models  VS  Homogeneous mixing models</a:t>
            </a:r>
          </a:p>
        </p:txBody>
      </p:sp>
      <p:sp>
        <p:nvSpPr>
          <p:cNvPr id="7" name="화살표: 오른쪽 6">
            <a:extLst>
              <a:ext uri="{FF2B5EF4-FFF2-40B4-BE49-F238E27FC236}">
                <a16:creationId xmlns:a16="http://schemas.microsoft.com/office/drawing/2014/main" id="{E9740AE9-112D-42A7-A1AF-4D032BF3B145}"/>
              </a:ext>
            </a:extLst>
          </p:cNvPr>
          <p:cNvSpPr/>
          <p:nvPr/>
        </p:nvSpPr>
        <p:spPr>
          <a:xfrm>
            <a:off x="140907" y="3823697"/>
            <a:ext cx="519493" cy="494755"/>
          </a:xfrm>
          <a:prstGeom prst="right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1930390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B7C925C-F8EF-42BA-B826-435FB5A0D264}"/>
              </a:ext>
            </a:extLst>
          </p:cNvPr>
          <p:cNvSpPr>
            <a:spLocks noGrp="1"/>
          </p:cNvSpPr>
          <p:nvPr>
            <p:ph type="title"/>
          </p:nvPr>
        </p:nvSpPr>
        <p:spPr/>
        <p:txBody>
          <a:bodyPr/>
          <a:lstStyle/>
          <a:p>
            <a:pPr algn="ctr"/>
            <a:r>
              <a:rPr lang="en-US" altLang="ko-KR" dirty="0">
                <a:latin typeface="Times New Roman" panose="02020603050405020304" pitchFamily="18" charset="0"/>
                <a:cs typeface="Times New Roman" panose="02020603050405020304" pitchFamily="18" charset="0"/>
              </a:rPr>
              <a:t>Discussion</a:t>
            </a:r>
            <a:endParaRPr lang="ko-KR" altLang="en-US" dirty="0">
              <a:latin typeface="Times New Roman" panose="02020603050405020304" pitchFamily="18" charset="0"/>
              <a:cs typeface="Times New Roman" panose="02020603050405020304" pitchFamily="18" charset="0"/>
            </a:endParaRPr>
          </a:p>
        </p:txBody>
      </p:sp>
      <p:sp>
        <p:nvSpPr>
          <p:cNvPr id="6" name="내용 개체 틀 2">
            <a:extLst>
              <a:ext uri="{FF2B5EF4-FFF2-40B4-BE49-F238E27FC236}">
                <a16:creationId xmlns:a16="http://schemas.microsoft.com/office/drawing/2014/main" id="{585941E5-FE06-499B-BD97-397E8BA3EDD9}"/>
              </a:ext>
            </a:extLst>
          </p:cNvPr>
          <p:cNvSpPr txBox="1">
            <a:spLocks/>
          </p:cNvSpPr>
          <p:nvPr/>
        </p:nvSpPr>
        <p:spPr>
          <a:xfrm>
            <a:off x="838201" y="2270760"/>
            <a:ext cx="10515599" cy="3885111"/>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ko-KR" b="1" dirty="0">
                <a:latin typeface="Times New Roman" panose="02020603050405020304" pitchFamily="18" charset="0"/>
                <a:cs typeface="Times New Roman" panose="02020603050405020304" pitchFamily="18" charset="0"/>
              </a:rPr>
              <a:t>In Populations mix homogeneously  :</a:t>
            </a:r>
          </a:p>
          <a:p>
            <a:pPr marL="0" indent="0" algn="just">
              <a:buNone/>
            </a:pPr>
            <a:r>
              <a:rPr lang="en-US" altLang="ko-KR" dirty="0">
                <a:latin typeface="Times New Roman" panose="02020603050405020304" pitchFamily="18" charset="0"/>
                <a:cs typeface="Times New Roman" panose="02020603050405020304" pitchFamily="18" charset="0"/>
              </a:rPr>
              <a:t>Vaccination coverage can be high, but never high enough to eradicate a vaccine-preventable infection.</a:t>
            </a:r>
          </a:p>
          <a:p>
            <a:pPr marL="0" indent="0" algn="just">
              <a:buNone/>
            </a:pPr>
            <a:endParaRPr lang="en-US" altLang="ko-KR" b="1" dirty="0">
              <a:latin typeface="Times New Roman" panose="02020603050405020304" pitchFamily="18" charset="0"/>
              <a:cs typeface="Times New Roman" panose="02020603050405020304" pitchFamily="18" charset="0"/>
            </a:endParaRPr>
          </a:p>
          <a:p>
            <a:pPr marL="0" indent="0" algn="just">
              <a:buNone/>
            </a:pPr>
            <a:r>
              <a:rPr lang="en-US" altLang="ko-KR" b="1" dirty="0">
                <a:latin typeface="Times New Roman" panose="02020603050405020304" pitchFamily="18" charset="0"/>
                <a:cs typeface="Times New Roman" panose="02020603050405020304" pitchFamily="18" charset="0"/>
              </a:rPr>
              <a:t>In  Networks where contact structure is sufficiently local:</a:t>
            </a:r>
          </a:p>
          <a:p>
            <a:pPr marL="0" indent="0" algn="just">
              <a:buNone/>
            </a:pPr>
            <a:r>
              <a:rPr lang="en-US" altLang="ko-KR" dirty="0">
                <a:latin typeface="Times New Roman" panose="02020603050405020304" pitchFamily="18" charset="0"/>
                <a:cs typeface="Times New Roman" panose="02020603050405020304" pitchFamily="18" charset="0"/>
              </a:rPr>
              <a:t>rapidly and efficiently curtail outbreaks in discrete, contact-structured populations, through voluntary ring vaccination.</a:t>
            </a:r>
          </a:p>
        </p:txBody>
      </p:sp>
    </p:spTree>
    <p:extLst>
      <p:ext uri="{BB962C8B-B14F-4D97-AF65-F5344CB8AC3E}">
        <p14:creationId xmlns:p14="http://schemas.microsoft.com/office/powerpoint/2010/main" val="34694644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B7C925C-F8EF-42BA-B826-435FB5A0D264}"/>
              </a:ext>
            </a:extLst>
          </p:cNvPr>
          <p:cNvSpPr>
            <a:spLocks noGrp="1"/>
          </p:cNvSpPr>
          <p:nvPr>
            <p:ph type="title"/>
          </p:nvPr>
        </p:nvSpPr>
        <p:spPr/>
        <p:txBody>
          <a:bodyPr/>
          <a:lstStyle/>
          <a:p>
            <a:pPr algn="ctr"/>
            <a:r>
              <a:rPr lang="en-US" altLang="ko-KR" dirty="0">
                <a:latin typeface="Times New Roman" panose="02020603050405020304" pitchFamily="18" charset="0"/>
                <a:cs typeface="Times New Roman" panose="02020603050405020304" pitchFamily="18" charset="0"/>
              </a:rPr>
              <a:t>Discussion</a:t>
            </a:r>
            <a:endParaRPr lang="ko-KR" altLang="en-US" dirty="0">
              <a:latin typeface="Times New Roman" panose="02020603050405020304" pitchFamily="18" charset="0"/>
              <a:cs typeface="Times New Roman" panose="02020603050405020304" pitchFamily="18" charset="0"/>
            </a:endParaRPr>
          </a:p>
        </p:txBody>
      </p:sp>
      <p:sp>
        <p:nvSpPr>
          <p:cNvPr id="6" name="내용 개체 틀 2">
            <a:extLst>
              <a:ext uri="{FF2B5EF4-FFF2-40B4-BE49-F238E27FC236}">
                <a16:creationId xmlns:a16="http://schemas.microsoft.com/office/drawing/2014/main" id="{585941E5-FE06-499B-BD97-397E8BA3EDD9}"/>
              </a:ext>
            </a:extLst>
          </p:cNvPr>
          <p:cNvSpPr txBox="1">
            <a:spLocks/>
          </p:cNvSpPr>
          <p:nvPr/>
        </p:nvSpPr>
        <p:spPr>
          <a:xfrm>
            <a:off x="838201" y="2270760"/>
            <a:ext cx="10515599" cy="3916680"/>
          </a:xfrm>
          <a:prstGeom prst="rect">
            <a:avLst/>
          </a:prstGeom>
        </p:spPr>
        <p:txBody>
          <a:bodyPr vert="horz" lIns="91440" tIns="45720" rIns="91440" bIns="45720" rtlCol="0">
            <a:normAutofit fontScale="77500" lnSpcReduction="20000"/>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ko-KR" b="1" dirty="0">
                <a:latin typeface="Times New Roman" panose="02020603050405020304" pitchFamily="18" charset="0"/>
                <a:cs typeface="Times New Roman" panose="02020603050405020304" pitchFamily="18" charset="0"/>
              </a:rPr>
              <a:t>Spatial structure </a:t>
            </a:r>
            <a:r>
              <a:rPr lang="en-US" altLang="ko-KR" dirty="0">
                <a:latin typeface="Times New Roman" panose="02020603050405020304" pitchFamily="18" charset="0"/>
                <a:cs typeface="Times New Roman" panose="02020603050405020304" pitchFamily="18" charset="0"/>
              </a:rPr>
              <a:t>can also encourage the persistence of cooperative behavior in classical games such as </a:t>
            </a:r>
            <a:r>
              <a:rPr lang="en-US" altLang="ko-KR" b="1" dirty="0">
                <a:latin typeface="Times New Roman" panose="02020603050405020304" pitchFamily="18" charset="0"/>
                <a:cs typeface="Times New Roman" panose="02020603050405020304" pitchFamily="18" charset="0"/>
              </a:rPr>
              <a:t>the Prisoner’s Dilemma.</a:t>
            </a:r>
          </a:p>
          <a:p>
            <a:pPr marL="0" indent="0" algn="just">
              <a:buNone/>
            </a:pPr>
            <a:endParaRPr lang="en-US" altLang="ko-KR" b="1" dirty="0">
              <a:latin typeface="Times New Roman" panose="02020603050405020304" pitchFamily="18" charset="0"/>
              <a:cs typeface="Times New Roman" panose="02020603050405020304" pitchFamily="18" charset="0"/>
            </a:endParaRPr>
          </a:p>
          <a:p>
            <a:pPr marL="0" indent="0" algn="just">
              <a:buNone/>
            </a:pPr>
            <a:r>
              <a:rPr lang="en-US" altLang="ko-KR" b="1" dirty="0">
                <a:latin typeface="Times New Roman" panose="02020603050405020304" pitchFamily="18" charset="0"/>
                <a:cs typeface="Times New Roman" panose="02020603050405020304" pitchFamily="18" charset="0"/>
              </a:rPr>
              <a:t> In the case of the Prisoner’s Dilemma</a:t>
            </a:r>
            <a:r>
              <a:rPr lang="en-US" altLang="ko-KR" dirty="0">
                <a:latin typeface="Times New Roman" panose="02020603050405020304" pitchFamily="18" charset="0"/>
                <a:cs typeface="Times New Roman" panose="02020603050405020304" pitchFamily="18" charset="0"/>
              </a:rPr>
              <a:t>, small clusters of cooperating individuals can maintain ‘‘equal footing’’ with clusters of defectors, because of the high cooperate-cooperate payoffs that occur within cooperator clusters.</a:t>
            </a:r>
          </a:p>
          <a:p>
            <a:pPr marL="0" indent="0" algn="just">
              <a:buNone/>
            </a:pPr>
            <a:endParaRPr lang="en-US" altLang="ko-KR" dirty="0">
              <a:latin typeface="Times New Roman" panose="02020603050405020304" pitchFamily="18" charset="0"/>
              <a:cs typeface="Times New Roman" panose="02020603050405020304" pitchFamily="18" charset="0"/>
            </a:endParaRPr>
          </a:p>
          <a:p>
            <a:pPr marL="0" indent="0" algn="just">
              <a:buNone/>
            </a:pPr>
            <a:r>
              <a:rPr lang="en-US" altLang="ko-KR" b="1" dirty="0">
                <a:latin typeface="Times New Roman" panose="02020603050405020304" pitchFamily="18" charset="0"/>
                <a:cs typeface="Times New Roman" panose="02020603050405020304" pitchFamily="18" charset="0"/>
              </a:rPr>
              <a:t>In the present analysis the mechanism is quite different</a:t>
            </a:r>
            <a:r>
              <a:rPr lang="en-US" altLang="ko-KR" dirty="0">
                <a:latin typeface="Times New Roman" panose="02020603050405020304" pitchFamily="18" charset="0"/>
                <a:cs typeface="Times New Roman" panose="02020603050405020304" pitchFamily="18" charset="0"/>
              </a:rPr>
              <a:t>, </a:t>
            </a:r>
            <a:r>
              <a:rPr lang="en-US" altLang="ko-KR" u="sng" dirty="0">
                <a:latin typeface="Times New Roman" panose="02020603050405020304" pitchFamily="18" charset="0"/>
                <a:cs typeface="Times New Roman" panose="02020603050405020304" pitchFamily="18" charset="0"/>
              </a:rPr>
              <a:t>having to do with the large difference in infection risk </a:t>
            </a:r>
            <a:r>
              <a:rPr lang="en-US" altLang="ko-KR" dirty="0">
                <a:latin typeface="Times New Roman" panose="02020603050405020304" pitchFamily="18" charset="0"/>
                <a:cs typeface="Times New Roman" panose="02020603050405020304" pitchFamily="18" charset="0"/>
              </a:rPr>
              <a:t>between those who neighbor infectious individuals and those who do not.</a:t>
            </a:r>
          </a:p>
          <a:p>
            <a:pPr marL="0" indent="0" algn="just">
              <a:buNone/>
            </a:pPr>
            <a:endParaRPr lang="en-US" altLang="ko-KR" dirty="0">
              <a:latin typeface="Times New Roman" panose="02020603050405020304" pitchFamily="18" charset="0"/>
              <a:cs typeface="Times New Roman" panose="02020603050405020304" pitchFamily="18" charset="0"/>
            </a:endParaRPr>
          </a:p>
          <a:p>
            <a:pPr marL="0" indent="0" algn="just">
              <a:buNone/>
            </a:pPr>
            <a:r>
              <a:rPr lang="en-US" altLang="ko-KR" dirty="0">
                <a:latin typeface="Times New Roman" panose="02020603050405020304" pitchFamily="18" charset="0"/>
                <a:cs typeface="Times New Roman" panose="02020603050405020304" pitchFamily="18" charset="0"/>
              </a:rPr>
              <a:t>This individual-level structure cannot be described in a homogeneously mixing population subject to the continuum approximation.</a:t>
            </a:r>
          </a:p>
        </p:txBody>
      </p:sp>
    </p:spTree>
    <p:extLst>
      <p:ext uri="{BB962C8B-B14F-4D97-AF65-F5344CB8AC3E}">
        <p14:creationId xmlns:p14="http://schemas.microsoft.com/office/powerpoint/2010/main" val="12787569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B7C925C-F8EF-42BA-B826-435FB5A0D264}"/>
              </a:ext>
            </a:extLst>
          </p:cNvPr>
          <p:cNvSpPr>
            <a:spLocks noGrp="1"/>
          </p:cNvSpPr>
          <p:nvPr>
            <p:ph type="title"/>
          </p:nvPr>
        </p:nvSpPr>
        <p:spPr/>
        <p:txBody>
          <a:bodyPr/>
          <a:lstStyle/>
          <a:p>
            <a:pPr algn="ctr"/>
            <a:r>
              <a:rPr lang="en-US" altLang="ko-KR" dirty="0">
                <a:latin typeface="Times New Roman" panose="02020603050405020304" pitchFamily="18" charset="0"/>
                <a:cs typeface="Times New Roman" panose="02020603050405020304" pitchFamily="18" charset="0"/>
              </a:rPr>
              <a:t>Discussion</a:t>
            </a:r>
            <a:endParaRPr lang="ko-KR"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내용 개체 틀 2">
                <a:extLst>
                  <a:ext uri="{FF2B5EF4-FFF2-40B4-BE49-F238E27FC236}">
                    <a16:creationId xmlns:a16="http://schemas.microsoft.com/office/drawing/2014/main" id="{585941E5-FE06-499B-BD97-397E8BA3EDD9}"/>
                  </a:ext>
                </a:extLst>
              </p:cNvPr>
              <p:cNvSpPr txBox="1">
                <a:spLocks/>
              </p:cNvSpPr>
              <p:nvPr/>
            </p:nvSpPr>
            <p:spPr>
              <a:xfrm>
                <a:off x="838201" y="2270760"/>
                <a:ext cx="10515599" cy="3885111"/>
              </a:xfrm>
              <a:prstGeom prst="rect">
                <a:avLst/>
              </a:prstGeom>
            </p:spPr>
            <p:txBody>
              <a:bodyPr vert="horz" lIns="91440" tIns="45720" rIns="91440" bIns="45720" rtlCol="0">
                <a:normAutofit fontScale="77500" lnSpcReduction="20000"/>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b="1" dirty="0">
                    <a:latin typeface="Times New Roman" panose="02020603050405020304" pitchFamily="18" charset="0"/>
                    <a:cs typeface="Times New Roman" panose="02020603050405020304" pitchFamily="18" charset="0"/>
                  </a:rPr>
                  <a:t>Limitations 1 : </a:t>
                </a:r>
                <a:r>
                  <a:rPr lang="en-US" altLang="ko-KR" dirty="0">
                    <a:latin typeface="Times New Roman" panose="02020603050405020304" pitchFamily="18" charset="0"/>
                    <a:cs typeface="Times New Roman" panose="02020603050405020304" pitchFamily="18" charset="0"/>
                  </a:rPr>
                  <a:t> Assume that </a:t>
                </a:r>
                <a14:m>
                  <m:oMath xmlns:m="http://schemas.openxmlformats.org/officeDocument/2006/math">
                    <m:r>
                      <a:rPr lang="ko-KR" altLang="en-US" i="1" smtClean="0">
                        <a:latin typeface="Cambria Math" panose="02040503050406030204" pitchFamily="18" charset="0"/>
                        <a:cs typeface="Times New Roman" panose="02020603050405020304" pitchFamily="18" charset="0"/>
                      </a:rPr>
                      <m:t>𝛼</m:t>
                    </m:r>
                    <m:r>
                      <a:rPr lang="en-US" altLang="ko-KR" b="0" i="1" smtClean="0">
                        <a:latin typeface="Cambria Math" panose="02040503050406030204" pitchFamily="18" charset="0"/>
                        <a:cs typeface="Times New Roman" panose="02020603050405020304" pitchFamily="18" charset="0"/>
                      </a:rPr>
                      <m:t>=</m:t>
                    </m:r>
                    <m:r>
                      <a:rPr lang="en-US" altLang="ko-KR" b="0" i="1" smtClean="0">
                        <a:latin typeface="Cambria Math" panose="02040503050406030204" pitchFamily="18" charset="0"/>
                        <a:cs typeface="Times New Roman" panose="02020603050405020304" pitchFamily="18" charset="0"/>
                      </a:rPr>
                      <m:t>𝐿</m:t>
                    </m:r>
                  </m:oMath>
                </a14:m>
                <a:endParaRPr lang="en-US" altLang="ko-KR" b="0" dirty="0">
                  <a:latin typeface="Times New Roman" panose="02020603050405020304" pitchFamily="18" charset="0"/>
                  <a:cs typeface="Times New Roman" panose="02020603050405020304" pitchFamily="18" charset="0"/>
                </a:endParaRPr>
              </a:p>
              <a:p>
                <a:pPr marL="0" indent="0">
                  <a:buNone/>
                </a:pPr>
                <a:endParaRPr lang="en-US" altLang="ko-KR" b="0" dirty="0">
                  <a:latin typeface="Times New Roman" panose="02020603050405020304" pitchFamily="18" charset="0"/>
                  <a:cs typeface="Times New Roman" panose="02020603050405020304" pitchFamily="18" charset="0"/>
                </a:endParaRPr>
              </a:p>
              <a:p>
                <a:pPr marL="0" indent="0" algn="just">
                  <a:buNone/>
                </a:pPr>
                <a:r>
                  <a:rPr lang="en-US" altLang="ko-KR" dirty="0">
                    <a:latin typeface="Times New Roman" panose="02020603050405020304" pitchFamily="18" charset="0"/>
                    <a:cs typeface="Times New Roman" panose="02020603050405020304" pitchFamily="18" charset="0"/>
                  </a:rPr>
                  <a:t>For a more realistic assumption of </a:t>
                </a:r>
                <a14:m>
                  <m:oMath xmlns:m="http://schemas.openxmlformats.org/officeDocument/2006/math">
                    <m:r>
                      <a:rPr lang="ko-KR" altLang="en-US" i="1">
                        <a:latin typeface="Cambria Math" panose="02040503050406030204" pitchFamily="18" charset="0"/>
                        <a:cs typeface="Times New Roman" panose="02020603050405020304" pitchFamily="18" charset="0"/>
                      </a:rPr>
                      <m:t>𝛼</m:t>
                    </m:r>
                    <m:r>
                      <a:rPr lang="en-US" altLang="ko-KR" b="0" i="1" smtClean="0">
                        <a:latin typeface="Cambria Math" panose="02040503050406030204" pitchFamily="18" charset="0"/>
                        <a:cs typeface="Times New Roman" panose="02020603050405020304" pitchFamily="18" charset="0"/>
                      </a:rPr>
                      <m:t>&lt;</m:t>
                    </m:r>
                    <m:r>
                      <a:rPr lang="en-US" altLang="ko-KR" i="1">
                        <a:latin typeface="Cambria Math" panose="02040503050406030204" pitchFamily="18" charset="0"/>
                        <a:cs typeface="Times New Roman" panose="02020603050405020304" pitchFamily="18" charset="0"/>
                      </a:rPr>
                      <m:t>𝐿</m:t>
                    </m:r>
                  </m:oMath>
                </a14:m>
                <a:r>
                  <a:rPr lang="en-US" altLang="ko-KR" dirty="0">
                    <a:latin typeface="Times New Roman" panose="02020603050405020304" pitchFamily="18" charset="0"/>
                    <a:cs typeface="Times New Roman" panose="02020603050405020304" pitchFamily="18" charset="0"/>
                  </a:rPr>
                  <a:t>, we would expect a higher threshold in neighborhood size for failure of voluntary vaccination. </a:t>
                </a:r>
              </a:p>
              <a:p>
                <a:pPr marL="0" indent="0" algn="just">
                  <a:buNone/>
                </a:pPr>
                <a:endParaRPr lang="en-US" altLang="ko-KR" dirty="0">
                  <a:latin typeface="Times New Roman" panose="02020603050405020304" pitchFamily="18" charset="0"/>
                  <a:cs typeface="Times New Roman" panose="02020603050405020304" pitchFamily="18" charset="0"/>
                </a:endParaRPr>
              </a:p>
              <a:p>
                <a:pPr marL="0" indent="0" algn="just">
                  <a:buNone/>
                </a:pPr>
                <a:r>
                  <a:rPr lang="en-US" altLang="ko-KR" dirty="0">
                    <a:latin typeface="Times New Roman" panose="02020603050405020304" pitchFamily="18" charset="0"/>
                    <a:cs typeface="Times New Roman" panose="02020603050405020304" pitchFamily="18" charset="0"/>
                  </a:rPr>
                  <a:t>In the same vein, the payoff functions are static and do not reflect expected future disease dynamics. Static functions were used because we assumed that individuals do not weigh future outcomes heavily in the face of a current outbreak, especially if there are significant uncertainties about future disease dynamics.</a:t>
                </a:r>
              </a:p>
              <a:p>
                <a:pPr marL="0" indent="0" algn="just">
                  <a:buNone/>
                </a:pPr>
                <a:endParaRPr lang="en-US" altLang="ko-KR" dirty="0">
                  <a:latin typeface="Times New Roman" panose="02020603050405020304" pitchFamily="18" charset="0"/>
                  <a:cs typeface="Times New Roman" panose="02020603050405020304" pitchFamily="18" charset="0"/>
                </a:endParaRPr>
              </a:p>
              <a:p>
                <a:pPr marL="0" indent="0" algn="just">
                  <a:buNone/>
                </a:pPr>
                <a:r>
                  <a:rPr lang="en-US" altLang="ko-KR" dirty="0">
                    <a:latin typeface="Times New Roman" panose="02020603050405020304" pitchFamily="18" charset="0"/>
                    <a:cs typeface="Times New Roman" panose="02020603050405020304" pitchFamily="18" charset="0"/>
                  </a:rPr>
                  <a:t>However, if individuals did make strategic choices according to expected future disease dynamics, the predictions may change.</a:t>
                </a:r>
                <a:endParaRPr lang="en-US" altLang="ko-KR" b="1" dirty="0">
                  <a:latin typeface="Times New Roman" panose="02020603050405020304" pitchFamily="18" charset="0"/>
                  <a:cs typeface="Times New Roman" panose="02020603050405020304" pitchFamily="18" charset="0"/>
                </a:endParaRPr>
              </a:p>
            </p:txBody>
          </p:sp>
        </mc:Choice>
        <mc:Fallback xmlns="">
          <p:sp>
            <p:nvSpPr>
              <p:cNvPr id="6" name="내용 개체 틀 2">
                <a:extLst>
                  <a:ext uri="{FF2B5EF4-FFF2-40B4-BE49-F238E27FC236}">
                    <a16:creationId xmlns:a16="http://schemas.microsoft.com/office/drawing/2014/main" id="{585941E5-FE06-499B-BD97-397E8BA3EDD9}"/>
                  </a:ext>
                </a:extLst>
              </p:cNvPr>
              <p:cNvSpPr txBox="1">
                <a:spLocks noRot="1" noChangeAspect="1" noMove="1" noResize="1" noEditPoints="1" noAdjustHandles="1" noChangeArrowheads="1" noChangeShapeType="1" noTextEdit="1"/>
              </p:cNvSpPr>
              <p:nvPr/>
            </p:nvSpPr>
            <p:spPr>
              <a:xfrm>
                <a:off x="838201" y="2270760"/>
                <a:ext cx="10515599" cy="3885111"/>
              </a:xfrm>
              <a:prstGeom prst="rect">
                <a:avLst/>
              </a:prstGeom>
              <a:blipFill>
                <a:blip r:embed="rId2"/>
                <a:stretch>
                  <a:fillRect l="-754" t="-3454" r="-696"/>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8566039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B7C925C-F8EF-42BA-B826-435FB5A0D264}"/>
              </a:ext>
            </a:extLst>
          </p:cNvPr>
          <p:cNvSpPr>
            <a:spLocks noGrp="1"/>
          </p:cNvSpPr>
          <p:nvPr>
            <p:ph type="title"/>
          </p:nvPr>
        </p:nvSpPr>
        <p:spPr/>
        <p:txBody>
          <a:bodyPr/>
          <a:lstStyle/>
          <a:p>
            <a:pPr algn="ctr"/>
            <a:r>
              <a:rPr lang="en-US" altLang="ko-KR" dirty="0">
                <a:latin typeface="Times New Roman" panose="02020603050405020304" pitchFamily="18" charset="0"/>
                <a:cs typeface="Times New Roman" panose="02020603050405020304" pitchFamily="18" charset="0"/>
              </a:rPr>
              <a:t>Discussion</a:t>
            </a:r>
            <a:endParaRPr lang="ko-KR" altLang="en-US" dirty="0">
              <a:latin typeface="Times New Roman" panose="02020603050405020304" pitchFamily="18" charset="0"/>
              <a:cs typeface="Times New Roman" panose="02020603050405020304" pitchFamily="18" charset="0"/>
            </a:endParaRPr>
          </a:p>
        </p:txBody>
      </p:sp>
      <p:sp>
        <p:nvSpPr>
          <p:cNvPr id="6" name="내용 개체 틀 2">
            <a:extLst>
              <a:ext uri="{FF2B5EF4-FFF2-40B4-BE49-F238E27FC236}">
                <a16:creationId xmlns:a16="http://schemas.microsoft.com/office/drawing/2014/main" id="{585941E5-FE06-499B-BD97-397E8BA3EDD9}"/>
              </a:ext>
            </a:extLst>
          </p:cNvPr>
          <p:cNvSpPr txBox="1">
            <a:spLocks/>
          </p:cNvSpPr>
          <p:nvPr/>
        </p:nvSpPr>
        <p:spPr>
          <a:xfrm>
            <a:off x="838201" y="2270760"/>
            <a:ext cx="10515599" cy="3885111"/>
          </a:xfrm>
          <a:prstGeom prst="rect">
            <a:avLst/>
          </a:prstGeom>
        </p:spPr>
        <p:txBody>
          <a:bodyPr vert="horz" lIns="91440" tIns="45720" rIns="91440" bIns="45720" rtlCol="0">
            <a:normAutofit fontScale="92500" lnSpcReduction="10000"/>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b="1" dirty="0">
                <a:latin typeface="Times New Roman" panose="02020603050405020304" pitchFamily="18" charset="0"/>
                <a:cs typeface="Times New Roman" panose="02020603050405020304" pitchFamily="18" charset="0"/>
              </a:rPr>
              <a:t>Limitations 2 : </a:t>
            </a:r>
            <a:r>
              <a:rPr lang="en-US" altLang="ko-KR" dirty="0">
                <a:latin typeface="Times New Roman" panose="02020603050405020304" pitchFamily="18" charset="0"/>
                <a:cs typeface="Times New Roman" panose="02020603050405020304" pitchFamily="18" charset="0"/>
              </a:rPr>
              <a:t> used a static, random network.</a:t>
            </a:r>
          </a:p>
          <a:p>
            <a:pPr marL="0" indent="0">
              <a:buNone/>
            </a:pPr>
            <a:endParaRPr lang="en-US" altLang="ko-KR" b="0" dirty="0">
              <a:latin typeface="Times New Roman" panose="02020603050405020304" pitchFamily="18" charset="0"/>
              <a:cs typeface="Times New Roman" panose="02020603050405020304" pitchFamily="18" charset="0"/>
            </a:endParaRPr>
          </a:p>
          <a:p>
            <a:pPr marL="0" indent="0" algn="just">
              <a:buNone/>
            </a:pPr>
            <a:r>
              <a:rPr lang="en-US" altLang="ko-KR" dirty="0">
                <a:latin typeface="Times New Roman" panose="02020603050405020304" pitchFamily="18" charset="0"/>
                <a:cs typeface="Times New Roman" panose="02020603050405020304" pitchFamily="18" charset="0"/>
              </a:rPr>
              <a:t>Outcomes may differ for other types of networks. For instance, in a network with small characteristic path length, infection and vaccination should percolate through the network more quickly than was the case here, although we do not expect the final state of the network to change.</a:t>
            </a:r>
          </a:p>
          <a:p>
            <a:pPr marL="0" indent="0">
              <a:buNone/>
            </a:pPr>
            <a:endParaRPr lang="en-US" altLang="ko-KR" b="0" dirty="0">
              <a:latin typeface="Times New Roman" panose="02020603050405020304" pitchFamily="18" charset="0"/>
              <a:cs typeface="Times New Roman" panose="02020603050405020304" pitchFamily="18" charset="0"/>
            </a:endParaRPr>
          </a:p>
          <a:p>
            <a:pPr marL="0" indent="0" algn="just">
              <a:buNone/>
            </a:pPr>
            <a:r>
              <a:rPr lang="en-US" altLang="ko-KR" dirty="0">
                <a:latin typeface="Times New Roman" panose="02020603050405020304" pitchFamily="18" charset="0"/>
                <a:cs typeface="Times New Roman" panose="02020603050405020304" pitchFamily="18" charset="0"/>
              </a:rPr>
              <a:t>Similarly, networks with scale-free neighborhood size distributions may exhibit highly variable outcomes due to the large heterogeneity in neighborhood size.</a:t>
            </a:r>
            <a:endParaRPr lang="en-US" altLang="ko-KR"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76485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B7C925C-F8EF-42BA-B826-435FB5A0D264}"/>
              </a:ext>
            </a:extLst>
          </p:cNvPr>
          <p:cNvSpPr>
            <a:spLocks noGrp="1"/>
          </p:cNvSpPr>
          <p:nvPr>
            <p:ph type="title"/>
          </p:nvPr>
        </p:nvSpPr>
        <p:spPr/>
        <p:txBody>
          <a:bodyPr/>
          <a:lstStyle/>
          <a:p>
            <a:pPr algn="ctr"/>
            <a:r>
              <a:rPr lang="en-US" altLang="ko-KR" dirty="0">
                <a:latin typeface="Times New Roman" panose="02020603050405020304" pitchFamily="18" charset="0"/>
                <a:cs typeface="Times New Roman" panose="02020603050405020304" pitchFamily="18" charset="0"/>
              </a:rPr>
              <a:t>Discussion</a:t>
            </a:r>
            <a:endParaRPr lang="ko-KR" altLang="en-US" dirty="0">
              <a:latin typeface="Times New Roman" panose="02020603050405020304" pitchFamily="18" charset="0"/>
              <a:cs typeface="Times New Roman" panose="02020603050405020304" pitchFamily="18" charset="0"/>
            </a:endParaRPr>
          </a:p>
        </p:txBody>
      </p:sp>
      <p:sp>
        <p:nvSpPr>
          <p:cNvPr id="6" name="내용 개체 틀 2">
            <a:extLst>
              <a:ext uri="{FF2B5EF4-FFF2-40B4-BE49-F238E27FC236}">
                <a16:creationId xmlns:a16="http://schemas.microsoft.com/office/drawing/2014/main" id="{585941E5-FE06-499B-BD97-397E8BA3EDD9}"/>
              </a:ext>
            </a:extLst>
          </p:cNvPr>
          <p:cNvSpPr txBox="1">
            <a:spLocks/>
          </p:cNvSpPr>
          <p:nvPr/>
        </p:nvSpPr>
        <p:spPr>
          <a:xfrm>
            <a:off x="838201" y="2270760"/>
            <a:ext cx="10515599" cy="3885111"/>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b="1" dirty="0">
                <a:latin typeface="Times New Roman" panose="02020603050405020304" pitchFamily="18" charset="0"/>
                <a:cs typeface="Times New Roman" panose="02020603050405020304" pitchFamily="18" charset="0"/>
              </a:rPr>
              <a:t>Limitations 3 : </a:t>
            </a:r>
            <a:r>
              <a:rPr lang="en-US" altLang="ko-KR" dirty="0">
                <a:latin typeface="Times New Roman" panose="02020603050405020304" pitchFamily="18" charset="0"/>
                <a:cs typeface="Times New Roman" panose="02020603050405020304" pitchFamily="18" charset="0"/>
              </a:rPr>
              <a:t>  if network edges can form and be dissolved, then failure of voluntary vaccination should emerge for a sufficiently high rate of turnover of network edges, regardless of neighborhood size.</a:t>
            </a:r>
            <a:endParaRPr lang="en-US" altLang="ko-KR"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80545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B7C925C-F8EF-42BA-B826-435FB5A0D264}"/>
              </a:ext>
            </a:extLst>
          </p:cNvPr>
          <p:cNvSpPr>
            <a:spLocks noGrp="1"/>
          </p:cNvSpPr>
          <p:nvPr>
            <p:ph type="title"/>
          </p:nvPr>
        </p:nvSpPr>
        <p:spPr/>
        <p:txBody>
          <a:bodyPr/>
          <a:lstStyle/>
          <a:p>
            <a:pPr algn="ctr"/>
            <a:r>
              <a:rPr lang="en-US" altLang="ko-KR" dirty="0">
                <a:latin typeface="Times New Roman" panose="02020603050405020304" pitchFamily="18" charset="0"/>
                <a:cs typeface="Times New Roman" panose="02020603050405020304" pitchFamily="18" charset="0"/>
              </a:rPr>
              <a:t>Discussion</a:t>
            </a:r>
            <a:endParaRPr lang="ko-KR" altLang="en-US" dirty="0">
              <a:latin typeface="Times New Roman" panose="02020603050405020304" pitchFamily="18" charset="0"/>
              <a:cs typeface="Times New Roman" panose="02020603050405020304" pitchFamily="18" charset="0"/>
            </a:endParaRPr>
          </a:p>
        </p:txBody>
      </p:sp>
      <p:sp>
        <p:nvSpPr>
          <p:cNvPr id="6" name="내용 개체 틀 2">
            <a:extLst>
              <a:ext uri="{FF2B5EF4-FFF2-40B4-BE49-F238E27FC236}">
                <a16:creationId xmlns:a16="http://schemas.microsoft.com/office/drawing/2014/main" id="{585941E5-FE06-499B-BD97-397E8BA3EDD9}"/>
              </a:ext>
            </a:extLst>
          </p:cNvPr>
          <p:cNvSpPr txBox="1">
            <a:spLocks/>
          </p:cNvSpPr>
          <p:nvPr/>
        </p:nvSpPr>
        <p:spPr>
          <a:xfrm>
            <a:off x="838201" y="2270760"/>
            <a:ext cx="10515599" cy="3885111"/>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b="1" dirty="0">
                <a:latin typeface="Times New Roman" panose="02020603050405020304" pitchFamily="18" charset="0"/>
                <a:cs typeface="Times New Roman" panose="02020603050405020304" pitchFamily="18" charset="0"/>
              </a:rPr>
              <a:t>Future work : </a:t>
            </a:r>
            <a:r>
              <a:rPr lang="en-US" altLang="ko-KR" dirty="0">
                <a:latin typeface="Times New Roman" panose="02020603050405020304" pitchFamily="18" charset="0"/>
                <a:cs typeface="Times New Roman" panose="02020603050405020304" pitchFamily="18" charset="0"/>
              </a:rPr>
              <a:t>On behavior-infection dynamics in contact-structured populations, we should take into account more realistic networks such as those derived from household sizes, sexual behavior surveys, or contact-dairy studies. </a:t>
            </a:r>
            <a:endParaRPr lang="en-US" altLang="ko-KR"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3251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B7C925C-F8EF-42BA-B826-435FB5A0D264}"/>
              </a:ext>
            </a:extLst>
          </p:cNvPr>
          <p:cNvSpPr>
            <a:spLocks noGrp="1"/>
          </p:cNvSpPr>
          <p:nvPr>
            <p:ph type="title"/>
          </p:nvPr>
        </p:nvSpPr>
        <p:spPr/>
        <p:txBody>
          <a:bodyPr/>
          <a:lstStyle/>
          <a:p>
            <a:pPr algn="ctr"/>
            <a:r>
              <a:rPr lang="en-US" altLang="ko-KR" dirty="0">
                <a:latin typeface="Times New Roman" panose="02020603050405020304" pitchFamily="18" charset="0"/>
                <a:cs typeface="Times New Roman" panose="02020603050405020304" pitchFamily="18" charset="0"/>
              </a:rPr>
              <a:t>Supporting Information</a:t>
            </a:r>
            <a:endParaRPr lang="ko-KR" altLang="en-US" dirty="0">
              <a:latin typeface="Times New Roman" panose="02020603050405020304" pitchFamily="18" charset="0"/>
              <a:cs typeface="Times New Roman" panose="02020603050405020304" pitchFamily="18" charset="0"/>
            </a:endParaRPr>
          </a:p>
        </p:txBody>
      </p:sp>
      <p:pic>
        <p:nvPicPr>
          <p:cNvPr id="3" name="그림 2">
            <a:extLst>
              <a:ext uri="{FF2B5EF4-FFF2-40B4-BE49-F238E27FC236}">
                <a16:creationId xmlns:a16="http://schemas.microsoft.com/office/drawing/2014/main" id="{DAF721F4-6535-4885-9A85-5C6E3E88AF59}"/>
              </a:ext>
            </a:extLst>
          </p:cNvPr>
          <p:cNvPicPr>
            <a:picLocks noChangeAspect="1"/>
          </p:cNvPicPr>
          <p:nvPr/>
        </p:nvPicPr>
        <p:blipFill>
          <a:blip r:embed="rId2"/>
          <a:stretch>
            <a:fillRect/>
          </a:stretch>
        </p:blipFill>
        <p:spPr>
          <a:xfrm>
            <a:off x="161925" y="1690688"/>
            <a:ext cx="5915025" cy="971550"/>
          </a:xfrm>
          <a:prstGeom prst="rect">
            <a:avLst/>
          </a:prstGeom>
        </p:spPr>
      </p:pic>
      <p:pic>
        <p:nvPicPr>
          <p:cNvPr id="4" name="그림 3">
            <a:extLst>
              <a:ext uri="{FF2B5EF4-FFF2-40B4-BE49-F238E27FC236}">
                <a16:creationId xmlns:a16="http://schemas.microsoft.com/office/drawing/2014/main" id="{8215A2F7-5396-475A-A535-D8811594D4B1}"/>
              </a:ext>
            </a:extLst>
          </p:cNvPr>
          <p:cNvPicPr>
            <a:picLocks noChangeAspect="1"/>
          </p:cNvPicPr>
          <p:nvPr/>
        </p:nvPicPr>
        <p:blipFill>
          <a:blip r:embed="rId3"/>
          <a:stretch>
            <a:fillRect/>
          </a:stretch>
        </p:blipFill>
        <p:spPr>
          <a:xfrm>
            <a:off x="161925" y="2776537"/>
            <a:ext cx="5934075" cy="3248025"/>
          </a:xfrm>
          <a:prstGeom prst="rect">
            <a:avLst/>
          </a:prstGeom>
        </p:spPr>
      </p:pic>
      <p:pic>
        <p:nvPicPr>
          <p:cNvPr id="5" name="그림 4">
            <a:extLst>
              <a:ext uri="{FF2B5EF4-FFF2-40B4-BE49-F238E27FC236}">
                <a16:creationId xmlns:a16="http://schemas.microsoft.com/office/drawing/2014/main" id="{5CE869DD-3589-482D-9648-2851D14AC8E2}"/>
              </a:ext>
            </a:extLst>
          </p:cNvPr>
          <p:cNvPicPr>
            <a:picLocks noChangeAspect="1"/>
          </p:cNvPicPr>
          <p:nvPr/>
        </p:nvPicPr>
        <p:blipFill>
          <a:blip r:embed="rId4"/>
          <a:stretch>
            <a:fillRect/>
          </a:stretch>
        </p:blipFill>
        <p:spPr>
          <a:xfrm>
            <a:off x="6076950" y="1690688"/>
            <a:ext cx="5895975" cy="1390650"/>
          </a:xfrm>
          <a:prstGeom prst="rect">
            <a:avLst/>
          </a:prstGeom>
        </p:spPr>
      </p:pic>
    </p:spTree>
    <p:extLst>
      <p:ext uri="{BB962C8B-B14F-4D97-AF65-F5344CB8AC3E}">
        <p14:creationId xmlns:p14="http://schemas.microsoft.com/office/powerpoint/2010/main" val="435576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B7C925C-F8EF-42BA-B826-435FB5A0D264}"/>
              </a:ext>
            </a:extLst>
          </p:cNvPr>
          <p:cNvSpPr>
            <a:spLocks noGrp="1"/>
          </p:cNvSpPr>
          <p:nvPr>
            <p:ph type="title"/>
          </p:nvPr>
        </p:nvSpPr>
        <p:spPr/>
        <p:txBody>
          <a:bodyPr/>
          <a:lstStyle/>
          <a:p>
            <a:pPr algn="ctr"/>
            <a:r>
              <a:rPr lang="en-US" altLang="ko-KR" dirty="0">
                <a:latin typeface="Times New Roman" panose="02020603050405020304" pitchFamily="18" charset="0"/>
                <a:cs typeface="Times New Roman" panose="02020603050405020304" pitchFamily="18" charset="0"/>
              </a:rPr>
              <a:t>Introduction</a:t>
            </a:r>
            <a:endParaRPr lang="ko-KR" altLang="en-US" dirty="0">
              <a:latin typeface="Times New Roman" panose="02020603050405020304" pitchFamily="18" charset="0"/>
              <a:cs typeface="Times New Roman" panose="02020603050405020304" pitchFamily="18" charset="0"/>
            </a:endParaRPr>
          </a:p>
        </p:txBody>
      </p:sp>
      <p:sp>
        <p:nvSpPr>
          <p:cNvPr id="3" name="내용 개체 틀 2">
            <a:extLst>
              <a:ext uri="{FF2B5EF4-FFF2-40B4-BE49-F238E27FC236}">
                <a16:creationId xmlns:a16="http://schemas.microsoft.com/office/drawing/2014/main" id="{DBDFF761-5554-422B-A433-FAE34B706E51}"/>
              </a:ext>
            </a:extLst>
          </p:cNvPr>
          <p:cNvSpPr>
            <a:spLocks noGrp="1"/>
          </p:cNvSpPr>
          <p:nvPr>
            <p:ph idx="1"/>
          </p:nvPr>
        </p:nvSpPr>
        <p:spPr/>
        <p:txBody>
          <a:bodyPr>
            <a:normAutofit fontScale="77500" lnSpcReduction="20000"/>
          </a:bodyPr>
          <a:lstStyle/>
          <a:p>
            <a:pPr marL="0" indent="0" algn="just" fontAlgn="base">
              <a:lnSpc>
                <a:spcPct val="120000"/>
              </a:lnSpc>
              <a:buNone/>
            </a:pPr>
            <a:r>
              <a:rPr lang="en-US" altLang="ko-KR" sz="2500" dirty="0">
                <a:latin typeface="Times New Roman" panose="02020603050405020304" pitchFamily="18" charset="0"/>
                <a:cs typeface="Times New Roman" panose="02020603050405020304" pitchFamily="18" charset="0"/>
              </a:rPr>
              <a:t>Interest in infectious disease models that incorporate the effects of human behavior has been growing in recent years. However, most of these models predict that it should never be possible to eradicate a disease under voluntary vaccination, due to nonvaccinating ‘‘free riders’’ that emerge when vaccine coverage is high. This prediction contradicts the fact that smallpox was eradicated under a voluntary vaccination policy in many jurisdictions, and that other diseases such as polio are likewise near eradication. These previous models assumed that populations mix homogeneously. However, for some diseases, such as HIV and smallpox, individuals are more likely to get the disease from certain social contacts. Here we show that using a network model that captures this social structure can reconcile the previous theories to the empirical fact that diseases can be eradicated under voluntary vaccination. When infection is transmitted only through close contacts in the network, then an outbreak can be quickly contained using only voluntary vaccination. However, when infection can potentially be transmitted to almost everyone in the network (such as for measles), a disease outbreak can never be contained using voluntary vaccination. This latter observation may have some relevance to the Measles–Mumps–Rubella autism “vaccine scare.”</a:t>
            </a:r>
          </a:p>
          <a:p>
            <a:endParaRPr lang="ko-KR" altLang="en-US" dirty="0"/>
          </a:p>
        </p:txBody>
      </p:sp>
    </p:spTree>
    <p:extLst>
      <p:ext uri="{BB962C8B-B14F-4D97-AF65-F5344CB8AC3E}">
        <p14:creationId xmlns:p14="http://schemas.microsoft.com/office/powerpoint/2010/main" val="2316893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B7C925C-F8EF-42BA-B826-435FB5A0D264}"/>
              </a:ext>
            </a:extLst>
          </p:cNvPr>
          <p:cNvSpPr>
            <a:spLocks noGrp="1"/>
          </p:cNvSpPr>
          <p:nvPr>
            <p:ph type="title"/>
          </p:nvPr>
        </p:nvSpPr>
        <p:spPr/>
        <p:txBody>
          <a:bodyPr/>
          <a:lstStyle/>
          <a:p>
            <a:pPr algn="ctr"/>
            <a:r>
              <a:rPr lang="en-US" altLang="ko-KR" dirty="0">
                <a:latin typeface="Times New Roman" panose="02020603050405020304" pitchFamily="18" charset="0"/>
                <a:cs typeface="Times New Roman" panose="02020603050405020304" pitchFamily="18" charset="0"/>
              </a:rPr>
              <a:t>Method</a:t>
            </a:r>
            <a:endParaRPr lang="ko-KR"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DBDFF761-5554-422B-A433-FAE34B706E51}"/>
                  </a:ext>
                </a:extLst>
              </p:cNvPr>
              <p:cNvSpPr>
                <a:spLocks noGrp="1"/>
              </p:cNvSpPr>
              <p:nvPr>
                <p:ph idx="1"/>
              </p:nvPr>
            </p:nvSpPr>
            <p:spPr>
              <a:xfrm>
                <a:off x="5209308" y="1825625"/>
                <a:ext cx="6144492" cy="4351338"/>
              </a:xfrm>
            </p:spPr>
            <p:txBody>
              <a:bodyPr>
                <a:normAutofit/>
              </a:bodyPr>
              <a:lstStyle/>
              <a:p>
                <a:pPr marL="0" indent="0">
                  <a:buNone/>
                </a:pPr>
                <a:r>
                  <a:rPr lang="en-US" altLang="ko-KR" dirty="0">
                    <a:latin typeface="Times New Roman" panose="02020603050405020304" pitchFamily="18" charset="0"/>
                    <a:cs typeface="Times New Roman" panose="02020603050405020304" pitchFamily="18" charset="0"/>
                  </a:rPr>
                  <a:t>Nbd size of the networks is Poisson-distributed with mean </a:t>
                </a:r>
                <a14:m>
                  <m:oMath xmlns:m="http://schemas.openxmlformats.org/officeDocument/2006/math">
                    <m:r>
                      <a:rPr lang="en-US" altLang="ko-KR" b="0" i="1" smtClean="0">
                        <a:latin typeface="Cambria Math" panose="02040503050406030204" pitchFamily="18" charset="0"/>
                        <a:cs typeface="Times New Roman" panose="02020603050405020304" pitchFamily="18" charset="0"/>
                      </a:rPr>
                      <m:t>𝑣</m:t>
                    </m:r>
                  </m:oMath>
                </a14:m>
                <a:r>
                  <a:rPr lang="en-US" altLang="ko-KR" dirty="0">
                    <a:latin typeface="Times New Roman" panose="02020603050405020304" pitchFamily="18" charset="0"/>
                    <a:cs typeface="Times New Roman" panose="02020603050405020304" pitchFamily="18" charset="0"/>
                  </a:rPr>
                  <a:t>.</a:t>
                </a:r>
              </a:p>
              <a:p>
                <a:pPr marL="0" indent="0">
                  <a:buNone/>
                </a:pPr>
                <a:endParaRPr lang="en-US" altLang="ko-KR" dirty="0">
                  <a:latin typeface="Times New Roman" panose="02020603050405020304" pitchFamily="18" charset="0"/>
                  <a:cs typeface="Times New Roman" panose="02020603050405020304" pitchFamily="18" charset="0"/>
                </a:endParaRPr>
              </a:p>
              <a:p>
                <a:pPr marL="0" indent="0">
                  <a:buNone/>
                </a:pPr>
                <a:r>
                  <a:rPr lang="en-US" altLang="ko-KR" dirty="0">
                    <a:latin typeface="Times New Roman" panose="02020603050405020304" pitchFamily="18" charset="0"/>
                    <a:cs typeface="Times New Roman" panose="02020603050405020304" pitchFamily="18" charset="0"/>
                  </a:rPr>
                  <a:t>We ensured </a:t>
                </a:r>
                <a14:m>
                  <m:oMath xmlns:m="http://schemas.openxmlformats.org/officeDocument/2006/math">
                    <m:r>
                      <a:rPr lang="en-US" altLang="ko-KR" b="0" i="1" smtClean="0">
                        <a:latin typeface="Cambria Math" panose="02040503050406030204" pitchFamily="18" charset="0"/>
                        <a:cs typeface="Times New Roman" panose="02020603050405020304" pitchFamily="18" charset="0"/>
                      </a:rPr>
                      <m:t>𝑣</m:t>
                    </m:r>
                    <m:sSub>
                      <m:sSubPr>
                        <m:ctrlPr>
                          <a:rPr lang="en-US" altLang="ko-KR" b="0" i="1" smtClean="0">
                            <a:latin typeface="Cambria Math" panose="02040503050406030204" pitchFamily="18" charset="0"/>
                            <a:cs typeface="Times New Roman" panose="02020603050405020304" pitchFamily="18" charset="0"/>
                          </a:rPr>
                        </m:ctrlPr>
                      </m:sSubPr>
                      <m:e>
                        <m:r>
                          <a:rPr lang="en-US" altLang="ko-KR" b="0" i="1" smtClean="0">
                            <a:latin typeface="Cambria Math" panose="02040503050406030204" pitchFamily="18" charset="0"/>
                            <a:cs typeface="Times New Roman" panose="02020603050405020304" pitchFamily="18" charset="0"/>
                          </a:rPr>
                          <m:t>𝐼</m:t>
                        </m:r>
                      </m:e>
                      <m:sub>
                        <m:r>
                          <a:rPr lang="en-US" altLang="ko-KR" b="0" i="1" smtClean="0">
                            <a:latin typeface="Cambria Math" panose="02040503050406030204" pitchFamily="18" charset="0"/>
                            <a:cs typeface="Times New Roman" panose="02020603050405020304" pitchFamily="18" charset="0"/>
                          </a:rPr>
                          <m:t>0</m:t>
                        </m:r>
                      </m:sub>
                    </m:sSub>
                    <m:r>
                      <a:rPr lang="en-US" altLang="ko-KR" b="0" i="1" smtClean="0">
                        <a:latin typeface="Cambria Math" panose="02040503050406030204" pitchFamily="18" charset="0"/>
                        <a:cs typeface="Times New Roman" panose="02020603050405020304" pitchFamily="18" charset="0"/>
                      </a:rPr>
                      <m:t>≪</m:t>
                    </m:r>
                    <m:r>
                      <a:rPr lang="en-US" altLang="ko-KR" b="0" i="1" smtClean="0">
                        <a:latin typeface="Cambria Math" panose="02040503050406030204" pitchFamily="18" charset="0"/>
                        <a:cs typeface="Times New Roman" panose="02020603050405020304" pitchFamily="18" charset="0"/>
                      </a:rPr>
                      <m:t>𝑁</m:t>
                    </m:r>
                  </m:oMath>
                </a14:m>
                <a:r>
                  <a:rPr lang="en-US" altLang="ko-KR" dirty="0">
                    <a:latin typeface="Times New Roman" panose="02020603050405020304" pitchFamily="18" charset="0"/>
                    <a:cs typeface="Times New Roman" panose="02020603050405020304" pitchFamily="18" charset="0"/>
                  </a:rPr>
                  <a:t> </a:t>
                </a:r>
              </a:p>
            </p:txBody>
          </p:sp>
        </mc:Choice>
        <mc:Fallback xmlns="">
          <p:sp>
            <p:nvSpPr>
              <p:cNvPr id="3" name="내용 개체 틀 2">
                <a:extLst>
                  <a:ext uri="{FF2B5EF4-FFF2-40B4-BE49-F238E27FC236}">
                    <a16:creationId xmlns:a16="http://schemas.microsoft.com/office/drawing/2014/main" id="{DBDFF761-5554-422B-A433-FAE34B706E51}"/>
                  </a:ext>
                </a:extLst>
              </p:cNvPr>
              <p:cNvSpPr>
                <a:spLocks noGrp="1" noRot="1" noChangeAspect="1" noMove="1" noResize="1" noEditPoints="1" noAdjustHandles="1" noChangeArrowheads="1" noChangeShapeType="1" noTextEdit="1"/>
              </p:cNvSpPr>
              <p:nvPr>
                <p:ph idx="1"/>
              </p:nvPr>
            </p:nvSpPr>
            <p:spPr>
              <a:xfrm>
                <a:off x="5209308" y="1825625"/>
                <a:ext cx="6144492" cy="4351338"/>
              </a:xfrm>
              <a:blipFill>
                <a:blip r:embed="rId2"/>
                <a:stretch>
                  <a:fillRect l="-2083" t="-2381"/>
                </a:stretch>
              </a:blipFill>
            </p:spPr>
            <p:txBody>
              <a:bodyPr/>
              <a:lstStyle/>
              <a:p>
                <a:r>
                  <a:rPr lang="ko-KR" altLang="en-US">
                    <a:noFill/>
                  </a:rPr>
                  <a:t> </a:t>
                </a:r>
              </a:p>
            </p:txBody>
          </p:sp>
        </mc:Fallback>
      </mc:AlternateContent>
      <p:pic>
        <p:nvPicPr>
          <p:cNvPr id="4" name="그림 3">
            <a:extLst>
              <a:ext uri="{FF2B5EF4-FFF2-40B4-BE49-F238E27FC236}">
                <a16:creationId xmlns:a16="http://schemas.microsoft.com/office/drawing/2014/main" id="{064AF4FC-CC8F-45C9-BD05-50303067B3BF}"/>
              </a:ext>
            </a:extLst>
          </p:cNvPr>
          <p:cNvPicPr>
            <a:picLocks noChangeAspect="1"/>
          </p:cNvPicPr>
          <p:nvPr/>
        </p:nvPicPr>
        <p:blipFill>
          <a:blip r:embed="rId3"/>
          <a:stretch>
            <a:fillRect/>
          </a:stretch>
        </p:blipFill>
        <p:spPr>
          <a:xfrm>
            <a:off x="838200" y="1825625"/>
            <a:ext cx="4237325" cy="4937591"/>
          </a:xfrm>
          <a:prstGeom prst="rect">
            <a:avLst/>
          </a:prstGeom>
        </p:spPr>
      </p:pic>
    </p:spTree>
    <p:extLst>
      <p:ext uri="{BB962C8B-B14F-4D97-AF65-F5344CB8AC3E}">
        <p14:creationId xmlns:p14="http://schemas.microsoft.com/office/powerpoint/2010/main" val="3772034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B7C925C-F8EF-42BA-B826-435FB5A0D264}"/>
              </a:ext>
            </a:extLst>
          </p:cNvPr>
          <p:cNvSpPr>
            <a:spLocks noGrp="1"/>
          </p:cNvSpPr>
          <p:nvPr>
            <p:ph type="title"/>
          </p:nvPr>
        </p:nvSpPr>
        <p:spPr/>
        <p:txBody>
          <a:bodyPr/>
          <a:lstStyle/>
          <a:p>
            <a:pPr algn="ctr"/>
            <a:r>
              <a:rPr lang="en-US" altLang="ko-KR" dirty="0">
                <a:latin typeface="Times New Roman" panose="02020603050405020304" pitchFamily="18" charset="0"/>
                <a:cs typeface="Times New Roman" panose="02020603050405020304" pitchFamily="18" charset="0"/>
              </a:rPr>
              <a:t>Method</a:t>
            </a:r>
            <a:endParaRPr lang="ko-KR"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DBDFF761-5554-422B-A433-FAE34B706E51}"/>
                  </a:ext>
                </a:extLst>
              </p:cNvPr>
              <p:cNvSpPr>
                <a:spLocks noGrp="1"/>
              </p:cNvSpPr>
              <p:nvPr>
                <p:ph idx="1"/>
              </p:nvPr>
            </p:nvSpPr>
            <p:spPr>
              <a:xfrm>
                <a:off x="5209308" y="1825625"/>
                <a:ext cx="6144491" cy="4351338"/>
              </a:xfrm>
            </p:spPr>
            <p:txBody>
              <a:bodyPr>
                <a:normAutofit/>
              </a:bodyPr>
              <a:lstStyle/>
              <a:p>
                <a:pPr marL="0" indent="0">
                  <a:buNone/>
                </a:pPr>
                <a:r>
                  <a:rPr lang="en-US" altLang="ko-KR" dirty="0">
                    <a:latin typeface="Times New Roman" panose="02020603050405020304" pitchFamily="18" charset="0"/>
                    <a:cs typeface="Times New Roman" panose="02020603050405020304" pitchFamily="18" charset="0"/>
                  </a:rPr>
                  <a:t>Total Probability that the node becomes infected on that day</a:t>
                </a:r>
              </a:p>
              <a:p>
                <a:pPr marL="0" indent="0">
                  <a:buNone/>
                </a:pPr>
                <a:endParaRPr lang="en-US" altLang="ko-KR"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ko-KR" altLang="en-US" i="1" smtClean="0">
                          <a:latin typeface="Cambria Math" panose="02040503050406030204" pitchFamily="18" charset="0"/>
                        </a:rPr>
                        <m:t>𝜆</m:t>
                      </m:r>
                      <m:r>
                        <a:rPr lang="en-US" altLang="ko-KR" b="0" i="1" smtClean="0">
                          <a:latin typeface="Cambria Math" panose="02040503050406030204" pitchFamily="18" charset="0"/>
                        </a:rPr>
                        <m:t>=1−</m:t>
                      </m:r>
                      <m:sSup>
                        <m:sSupPr>
                          <m:ctrlPr>
                            <a:rPr lang="en-US" altLang="ko-KR" b="0" i="1" smtClean="0">
                              <a:latin typeface="Cambria Math" panose="02040503050406030204" pitchFamily="18" charset="0"/>
                            </a:rPr>
                          </m:ctrlPr>
                        </m:sSupPr>
                        <m:e>
                          <m:r>
                            <a:rPr lang="en-US" altLang="ko-KR" b="0" i="1" smtClean="0">
                              <a:latin typeface="Cambria Math" panose="02040503050406030204" pitchFamily="18" charset="0"/>
                            </a:rPr>
                            <m:t>(1−</m:t>
                          </m:r>
                          <m:r>
                            <a:rPr lang="ko-KR" altLang="en-US" b="0" i="1" smtClean="0">
                              <a:latin typeface="Cambria Math" panose="02040503050406030204" pitchFamily="18" charset="0"/>
                            </a:rPr>
                            <m:t>𝛽</m:t>
                          </m:r>
                          <m:r>
                            <a:rPr lang="en-US" altLang="ko-KR" b="0" i="1" smtClean="0">
                              <a:latin typeface="Cambria Math" panose="02040503050406030204" pitchFamily="18" charset="0"/>
                            </a:rPr>
                            <m:t>)</m:t>
                          </m:r>
                        </m:e>
                        <m:sup>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𝑛</m:t>
                              </m:r>
                            </m:e>
                            <m:sub>
                              <m:r>
                                <a:rPr lang="en-US" altLang="ko-KR" b="0" i="1" smtClean="0">
                                  <a:latin typeface="Cambria Math" panose="02040503050406030204" pitchFamily="18" charset="0"/>
                                </a:rPr>
                                <m:t>𝑖𝑛𝑓</m:t>
                              </m:r>
                            </m:sub>
                          </m:sSub>
                        </m:sup>
                      </m:sSup>
                    </m:oMath>
                  </m:oMathPara>
                </a14:m>
                <a:endParaRPr lang="en-US" altLang="ko-KR" dirty="0"/>
              </a:p>
              <a:p>
                <a:pPr marL="0" indent="0">
                  <a:buNone/>
                </a:pPr>
                <a:endParaRPr lang="en-US" altLang="ko-KR" dirty="0"/>
              </a:p>
              <a:p>
                <a:pPr marL="0" indent="0">
                  <a:buNone/>
                </a:pPr>
                <a14:m>
                  <m:oMath xmlns:m="http://schemas.openxmlformats.org/officeDocument/2006/math">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𝑛</m:t>
                        </m:r>
                      </m:e>
                      <m:sub>
                        <m:r>
                          <a:rPr lang="en-US" altLang="ko-KR" b="0" i="1" smtClean="0">
                            <a:latin typeface="Cambria Math" panose="02040503050406030204" pitchFamily="18" charset="0"/>
                          </a:rPr>
                          <m:t>𝑖𝑛𝑓</m:t>
                        </m:r>
                      </m:sub>
                    </m:sSub>
                  </m:oMath>
                </a14:m>
                <a:r>
                  <a:rPr lang="ko-KR" altLang="en-US" dirty="0"/>
                  <a:t> </a:t>
                </a:r>
                <a:r>
                  <a:rPr lang="en-US" altLang="ko-KR" dirty="0">
                    <a:latin typeface="Times New Roman" panose="02020603050405020304" pitchFamily="18" charset="0"/>
                    <a:cs typeface="Times New Roman" panose="02020603050405020304" pitchFamily="18" charset="0"/>
                  </a:rPr>
                  <a:t>: the number of infectious neighbors on a given day</a:t>
                </a:r>
                <a:endParaRPr lang="ko-KR" altLang="en-US" dirty="0">
                  <a:latin typeface="Times New Roman" panose="02020603050405020304" pitchFamily="18" charset="0"/>
                  <a:cs typeface="Times New Roman" panose="02020603050405020304" pitchFamily="18" charset="0"/>
                </a:endParaRPr>
              </a:p>
            </p:txBody>
          </p:sp>
        </mc:Choice>
        <mc:Fallback xmlns="">
          <p:sp>
            <p:nvSpPr>
              <p:cNvPr id="3" name="내용 개체 틀 2">
                <a:extLst>
                  <a:ext uri="{FF2B5EF4-FFF2-40B4-BE49-F238E27FC236}">
                    <a16:creationId xmlns:a16="http://schemas.microsoft.com/office/drawing/2014/main" id="{DBDFF761-5554-422B-A433-FAE34B706E51}"/>
                  </a:ext>
                </a:extLst>
              </p:cNvPr>
              <p:cNvSpPr>
                <a:spLocks noGrp="1" noRot="1" noChangeAspect="1" noMove="1" noResize="1" noEditPoints="1" noAdjustHandles="1" noChangeArrowheads="1" noChangeShapeType="1" noTextEdit="1"/>
              </p:cNvSpPr>
              <p:nvPr>
                <p:ph idx="1"/>
              </p:nvPr>
            </p:nvSpPr>
            <p:spPr>
              <a:xfrm>
                <a:off x="5209308" y="1825625"/>
                <a:ext cx="6144491" cy="4351338"/>
              </a:xfrm>
              <a:blipFill>
                <a:blip r:embed="rId2"/>
                <a:stretch>
                  <a:fillRect l="-2085" t="-2381" r="-2979"/>
                </a:stretch>
              </a:blipFill>
            </p:spPr>
            <p:txBody>
              <a:bodyPr/>
              <a:lstStyle/>
              <a:p>
                <a:r>
                  <a:rPr lang="ko-KR" altLang="en-US">
                    <a:noFill/>
                  </a:rPr>
                  <a:t> </a:t>
                </a:r>
              </a:p>
            </p:txBody>
          </p:sp>
        </mc:Fallback>
      </mc:AlternateContent>
      <p:pic>
        <p:nvPicPr>
          <p:cNvPr id="4" name="그림 3">
            <a:extLst>
              <a:ext uri="{FF2B5EF4-FFF2-40B4-BE49-F238E27FC236}">
                <a16:creationId xmlns:a16="http://schemas.microsoft.com/office/drawing/2014/main" id="{064AF4FC-CC8F-45C9-BD05-50303067B3BF}"/>
              </a:ext>
            </a:extLst>
          </p:cNvPr>
          <p:cNvPicPr>
            <a:picLocks noChangeAspect="1"/>
          </p:cNvPicPr>
          <p:nvPr/>
        </p:nvPicPr>
        <p:blipFill>
          <a:blip r:embed="rId3"/>
          <a:stretch>
            <a:fillRect/>
          </a:stretch>
        </p:blipFill>
        <p:spPr>
          <a:xfrm>
            <a:off x="838200" y="1825625"/>
            <a:ext cx="4237325" cy="4937591"/>
          </a:xfrm>
          <a:prstGeom prst="rect">
            <a:avLst/>
          </a:prstGeom>
        </p:spPr>
      </p:pic>
    </p:spTree>
    <p:extLst>
      <p:ext uri="{BB962C8B-B14F-4D97-AF65-F5344CB8AC3E}">
        <p14:creationId xmlns:p14="http://schemas.microsoft.com/office/powerpoint/2010/main" val="218092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B7C925C-F8EF-42BA-B826-435FB5A0D264}"/>
              </a:ext>
            </a:extLst>
          </p:cNvPr>
          <p:cNvSpPr>
            <a:spLocks noGrp="1"/>
          </p:cNvSpPr>
          <p:nvPr>
            <p:ph type="title"/>
          </p:nvPr>
        </p:nvSpPr>
        <p:spPr/>
        <p:txBody>
          <a:bodyPr/>
          <a:lstStyle/>
          <a:p>
            <a:pPr algn="ctr"/>
            <a:r>
              <a:rPr lang="en-US" altLang="ko-KR" dirty="0">
                <a:latin typeface="Times New Roman" panose="02020603050405020304" pitchFamily="18" charset="0"/>
                <a:cs typeface="Times New Roman" panose="02020603050405020304" pitchFamily="18" charset="0"/>
              </a:rPr>
              <a:t>Method</a:t>
            </a:r>
            <a:endParaRPr lang="ko-KR"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DBDFF761-5554-422B-A433-FAE34B706E51}"/>
                  </a:ext>
                </a:extLst>
              </p:cNvPr>
              <p:cNvSpPr>
                <a:spLocks noGrp="1"/>
              </p:cNvSpPr>
              <p:nvPr>
                <p:ph idx="1"/>
              </p:nvPr>
            </p:nvSpPr>
            <p:spPr>
              <a:xfrm>
                <a:off x="5209308" y="1825625"/>
                <a:ext cx="6144491" cy="4351338"/>
              </a:xfrm>
            </p:spPr>
            <p:txBody>
              <a:bodyPr>
                <a:normAutofit/>
              </a:bodyPr>
              <a:lstStyle/>
              <a:p>
                <a:pPr marL="0" indent="0">
                  <a:buNone/>
                </a:pPr>
                <a:r>
                  <a:rPr lang="en-US" altLang="ko-KR" dirty="0">
                    <a:latin typeface="Times New Roman" panose="02020603050405020304" pitchFamily="18" charset="0"/>
                    <a:cs typeface="Times New Roman" panose="02020603050405020304" pitchFamily="18" charset="0"/>
                  </a:rPr>
                  <a:t>If an individual has </a:t>
                </a:r>
                <a14:m>
                  <m:oMath xmlns:m="http://schemas.openxmlformats.org/officeDocument/2006/math">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𝑛</m:t>
                        </m:r>
                      </m:e>
                      <m:sub>
                        <m:r>
                          <a:rPr lang="en-US" altLang="ko-KR" b="0" i="1" smtClean="0">
                            <a:latin typeface="Cambria Math" panose="02040503050406030204" pitchFamily="18" charset="0"/>
                          </a:rPr>
                          <m:t>𝑖𝑛𝑓</m:t>
                        </m:r>
                      </m:sub>
                    </m:sSub>
                  </m:oMath>
                </a14:m>
                <a:r>
                  <a:rPr lang="en-US" altLang="ko-KR" dirty="0"/>
                  <a:t>, </a:t>
                </a:r>
                <a:r>
                  <a:rPr lang="en-US" altLang="ko-KR" dirty="0">
                    <a:latin typeface="Times New Roman" panose="02020603050405020304" pitchFamily="18" charset="0"/>
                    <a:cs typeface="Times New Roman" panose="02020603050405020304" pitchFamily="18" charset="0"/>
                  </a:rPr>
                  <a:t>the perceived probability per day of being infected today is given by</a:t>
                </a:r>
              </a:p>
              <a:p>
                <a:pPr marL="0" indent="0">
                  <a:buNone/>
                </a:pPr>
                <a:endParaRPr lang="en-US" altLang="ko-KR"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ko-KR" b="0" i="1" smtClean="0">
                              <a:latin typeface="Cambria Math" panose="02040503050406030204" pitchFamily="18" charset="0"/>
                            </a:rPr>
                          </m:ctrlPr>
                        </m:sSubPr>
                        <m:e>
                          <m:r>
                            <a:rPr lang="ko-KR" altLang="en-US" i="1" smtClean="0">
                              <a:latin typeface="Cambria Math" panose="02040503050406030204" pitchFamily="18" charset="0"/>
                            </a:rPr>
                            <m:t>𝜆</m:t>
                          </m:r>
                        </m:e>
                        <m:sub>
                          <m:r>
                            <a:rPr lang="en-US" altLang="ko-KR" b="0" i="1" smtClean="0">
                              <a:latin typeface="Cambria Math" panose="02040503050406030204" pitchFamily="18" charset="0"/>
                            </a:rPr>
                            <m:t>𝑝𝑒𝑟𝑐</m:t>
                          </m:r>
                        </m:sub>
                      </m:sSub>
                      <m:r>
                        <a:rPr lang="en-US" altLang="ko-KR" b="0" i="1" smtClean="0">
                          <a:latin typeface="Cambria Math" panose="02040503050406030204" pitchFamily="18" charset="0"/>
                        </a:rPr>
                        <m:t>=1−</m:t>
                      </m:r>
                      <m:sSup>
                        <m:sSupPr>
                          <m:ctrlPr>
                            <a:rPr lang="en-US" altLang="ko-KR" b="0" i="1" smtClean="0">
                              <a:latin typeface="Cambria Math" panose="02040503050406030204" pitchFamily="18" charset="0"/>
                            </a:rPr>
                          </m:ctrlPr>
                        </m:sSupPr>
                        <m:e>
                          <m:r>
                            <a:rPr lang="en-US" altLang="ko-KR" b="0" i="1" smtClean="0">
                              <a:latin typeface="Cambria Math" panose="02040503050406030204" pitchFamily="18" charset="0"/>
                            </a:rPr>
                            <m:t>(1−</m:t>
                          </m:r>
                          <m:sSub>
                            <m:sSubPr>
                              <m:ctrlPr>
                                <a:rPr lang="en-US" altLang="ko-KR" b="0" i="1" smtClean="0">
                                  <a:latin typeface="Cambria Math" panose="02040503050406030204" pitchFamily="18" charset="0"/>
                                </a:rPr>
                              </m:ctrlPr>
                            </m:sSubPr>
                            <m:e>
                              <m:r>
                                <a:rPr lang="ko-KR" altLang="en-US" b="0" i="1" smtClean="0">
                                  <a:latin typeface="Cambria Math" panose="02040503050406030204" pitchFamily="18" charset="0"/>
                                </a:rPr>
                                <m:t>𝛽</m:t>
                              </m:r>
                            </m:e>
                            <m:sub>
                              <m:r>
                                <a:rPr lang="en-US" altLang="ko-KR" b="0" i="1" smtClean="0">
                                  <a:latin typeface="Cambria Math" panose="02040503050406030204" pitchFamily="18" charset="0"/>
                                </a:rPr>
                                <m:t>𝑝𝑒𝑟𝑐</m:t>
                              </m:r>
                            </m:sub>
                          </m:sSub>
                          <m:r>
                            <a:rPr lang="en-US" altLang="ko-KR" b="0" i="1" smtClean="0">
                              <a:latin typeface="Cambria Math" panose="02040503050406030204" pitchFamily="18" charset="0"/>
                            </a:rPr>
                            <m:t>)</m:t>
                          </m:r>
                        </m:e>
                        <m:sup>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𝑛</m:t>
                              </m:r>
                            </m:e>
                            <m:sub>
                              <m:r>
                                <a:rPr lang="en-US" altLang="ko-KR" b="0" i="1" smtClean="0">
                                  <a:latin typeface="Cambria Math" panose="02040503050406030204" pitchFamily="18" charset="0"/>
                                </a:rPr>
                                <m:t>𝑖𝑛𝑓</m:t>
                              </m:r>
                            </m:sub>
                          </m:sSub>
                        </m:sup>
                      </m:sSup>
                    </m:oMath>
                  </m:oMathPara>
                </a14:m>
                <a:endParaRPr lang="en-US" altLang="ko-KR" dirty="0"/>
              </a:p>
              <a:p>
                <a:pPr marL="0" indent="0">
                  <a:buNone/>
                </a:pPr>
                <a:endParaRPr lang="en-US" altLang="ko-KR" dirty="0"/>
              </a:p>
              <a:p>
                <a:pPr marL="0" indent="0">
                  <a:buNone/>
                </a:pPr>
                <a14:m>
                  <m:oMath xmlns:m="http://schemas.openxmlformats.org/officeDocument/2006/math">
                    <m:sSub>
                      <m:sSubPr>
                        <m:ctrlPr>
                          <a:rPr lang="en-US" altLang="ko-KR" b="0" i="1" smtClean="0">
                            <a:latin typeface="Cambria Math" panose="02040503050406030204" pitchFamily="18" charset="0"/>
                          </a:rPr>
                        </m:ctrlPr>
                      </m:sSubPr>
                      <m:e>
                        <m:r>
                          <a:rPr lang="ko-KR" altLang="en-US" b="0" i="1" smtClean="0">
                            <a:latin typeface="Cambria Math" panose="02040503050406030204" pitchFamily="18" charset="0"/>
                          </a:rPr>
                          <m:t>𝛽</m:t>
                        </m:r>
                      </m:e>
                      <m:sub>
                        <m:r>
                          <a:rPr lang="en-US" altLang="ko-KR" b="0" i="1" smtClean="0">
                            <a:latin typeface="Cambria Math" panose="02040503050406030204" pitchFamily="18" charset="0"/>
                          </a:rPr>
                          <m:t>𝑝𝑒𝑟𝑐</m:t>
                        </m:r>
                      </m:sub>
                    </m:sSub>
                  </m:oMath>
                </a14:m>
                <a:r>
                  <a:rPr lang="ko-KR" altLang="en-US" dirty="0">
                    <a:latin typeface="Times New Roman" panose="02020603050405020304" pitchFamily="18" charset="0"/>
                    <a:cs typeface="Times New Roman" panose="02020603050405020304" pitchFamily="18" charset="0"/>
                  </a:rPr>
                  <a:t> </a:t>
                </a:r>
                <a:r>
                  <a:rPr lang="en-US" altLang="ko-KR" dirty="0">
                    <a:latin typeface="Times New Roman" panose="02020603050405020304" pitchFamily="18" charset="0"/>
                    <a:cs typeface="Times New Roman" panose="02020603050405020304" pitchFamily="18" charset="0"/>
                  </a:rPr>
                  <a:t>: the perceived probability per day that the individual is infected by a single given infectious neighbor.</a:t>
                </a:r>
                <a:endParaRPr lang="ko-KR" altLang="en-US" dirty="0">
                  <a:latin typeface="Times New Roman" panose="02020603050405020304" pitchFamily="18" charset="0"/>
                  <a:cs typeface="Times New Roman" panose="02020603050405020304" pitchFamily="18" charset="0"/>
                </a:endParaRPr>
              </a:p>
            </p:txBody>
          </p:sp>
        </mc:Choice>
        <mc:Fallback xmlns="">
          <p:sp>
            <p:nvSpPr>
              <p:cNvPr id="3" name="내용 개체 틀 2">
                <a:extLst>
                  <a:ext uri="{FF2B5EF4-FFF2-40B4-BE49-F238E27FC236}">
                    <a16:creationId xmlns:a16="http://schemas.microsoft.com/office/drawing/2014/main" id="{DBDFF761-5554-422B-A433-FAE34B706E51}"/>
                  </a:ext>
                </a:extLst>
              </p:cNvPr>
              <p:cNvSpPr>
                <a:spLocks noGrp="1" noRot="1" noChangeAspect="1" noMove="1" noResize="1" noEditPoints="1" noAdjustHandles="1" noChangeArrowheads="1" noChangeShapeType="1" noTextEdit="1"/>
              </p:cNvSpPr>
              <p:nvPr>
                <p:ph idx="1"/>
              </p:nvPr>
            </p:nvSpPr>
            <p:spPr>
              <a:xfrm>
                <a:off x="5209308" y="1825625"/>
                <a:ext cx="6144491" cy="4351338"/>
              </a:xfrm>
              <a:blipFill>
                <a:blip r:embed="rId2"/>
                <a:stretch>
                  <a:fillRect l="-2085" t="-2381" r="-397"/>
                </a:stretch>
              </a:blipFill>
            </p:spPr>
            <p:txBody>
              <a:bodyPr/>
              <a:lstStyle/>
              <a:p>
                <a:r>
                  <a:rPr lang="ko-KR" altLang="en-US">
                    <a:noFill/>
                  </a:rPr>
                  <a:t> </a:t>
                </a:r>
              </a:p>
            </p:txBody>
          </p:sp>
        </mc:Fallback>
      </mc:AlternateContent>
      <p:pic>
        <p:nvPicPr>
          <p:cNvPr id="4" name="그림 3">
            <a:extLst>
              <a:ext uri="{FF2B5EF4-FFF2-40B4-BE49-F238E27FC236}">
                <a16:creationId xmlns:a16="http://schemas.microsoft.com/office/drawing/2014/main" id="{064AF4FC-CC8F-45C9-BD05-50303067B3BF}"/>
              </a:ext>
            </a:extLst>
          </p:cNvPr>
          <p:cNvPicPr>
            <a:picLocks noChangeAspect="1"/>
          </p:cNvPicPr>
          <p:nvPr/>
        </p:nvPicPr>
        <p:blipFill>
          <a:blip r:embed="rId3"/>
          <a:stretch>
            <a:fillRect/>
          </a:stretch>
        </p:blipFill>
        <p:spPr>
          <a:xfrm>
            <a:off x="838200" y="1825625"/>
            <a:ext cx="4237325" cy="4937591"/>
          </a:xfrm>
          <a:prstGeom prst="rect">
            <a:avLst/>
          </a:prstGeom>
        </p:spPr>
      </p:pic>
    </p:spTree>
    <p:extLst>
      <p:ext uri="{BB962C8B-B14F-4D97-AF65-F5344CB8AC3E}">
        <p14:creationId xmlns:p14="http://schemas.microsoft.com/office/powerpoint/2010/main" val="3460540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B7C925C-F8EF-42BA-B826-435FB5A0D264}"/>
              </a:ext>
            </a:extLst>
          </p:cNvPr>
          <p:cNvSpPr>
            <a:spLocks noGrp="1"/>
          </p:cNvSpPr>
          <p:nvPr>
            <p:ph type="title"/>
          </p:nvPr>
        </p:nvSpPr>
        <p:spPr/>
        <p:txBody>
          <a:bodyPr/>
          <a:lstStyle/>
          <a:p>
            <a:pPr algn="ctr"/>
            <a:r>
              <a:rPr lang="en-US" altLang="ko-KR" dirty="0">
                <a:latin typeface="Times New Roman" panose="02020603050405020304" pitchFamily="18" charset="0"/>
                <a:cs typeface="Times New Roman" panose="02020603050405020304" pitchFamily="18" charset="0"/>
              </a:rPr>
              <a:t>Method</a:t>
            </a:r>
            <a:endParaRPr lang="ko-KR"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DBDFF761-5554-422B-A433-FAE34B706E51}"/>
                  </a:ext>
                </a:extLst>
              </p:cNvPr>
              <p:cNvSpPr>
                <a:spLocks noGrp="1"/>
              </p:cNvSpPr>
              <p:nvPr>
                <p:ph idx="1"/>
              </p:nvPr>
            </p:nvSpPr>
            <p:spPr>
              <a:xfrm>
                <a:off x="5209309" y="1825625"/>
                <a:ext cx="6144491" cy="4351338"/>
              </a:xfrm>
            </p:spPr>
            <p:txBody>
              <a:bodyPr>
                <a:normAutofit lnSpcReduction="10000"/>
              </a:bodyPr>
              <a:lstStyle/>
              <a:p>
                <a:pPr marL="0" indent="0">
                  <a:buNone/>
                </a:pPr>
                <a14:m>
                  <m:oMath xmlns:m="http://schemas.openxmlformats.org/officeDocument/2006/math">
                    <m:sSub>
                      <m:sSubPr>
                        <m:ctrlPr>
                          <a:rPr lang="en-US" altLang="ko-KR" b="0" i="1" smtClean="0">
                            <a:latin typeface="Cambria Math" panose="02040503050406030204" pitchFamily="18" charset="0"/>
                            <a:cs typeface="Times New Roman" panose="02020603050405020304" pitchFamily="18" charset="0"/>
                          </a:rPr>
                        </m:ctrlPr>
                      </m:sSubPr>
                      <m:e>
                        <m:r>
                          <a:rPr lang="en-US" altLang="ko-KR" b="0" i="1" smtClean="0">
                            <a:latin typeface="Cambria Math" panose="02040503050406030204" pitchFamily="18" charset="0"/>
                            <a:cs typeface="Times New Roman" panose="02020603050405020304" pitchFamily="18" charset="0"/>
                          </a:rPr>
                          <m:t>𝑃</m:t>
                        </m:r>
                      </m:e>
                      <m:sub>
                        <m:r>
                          <a:rPr lang="en-US" altLang="ko-KR" b="0" i="1" smtClean="0">
                            <a:latin typeface="Cambria Math" panose="02040503050406030204" pitchFamily="18" charset="0"/>
                            <a:cs typeface="Times New Roman" panose="02020603050405020304" pitchFamily="18" charset="0"/>
                          </a:rPr>
                          <m:t>𝑉</m:t>
                        </m:r>
                      </m:sub>
                    </m:sSub>
                  </m:oMath>
                </a14:m>
                <a:r>
                  <a:rPr lang="ko-KR" altLang="en-US" dirty="0">
                    <a:latin typeface="Times New Roman" panose="02020603050405020304" pitchFamily="18" charset="0"/>
                    <a:cs typeface="Times New Roman" panose="02020603050405020304" pitchFamily="18" charset="0"/>
                  </a:rPr>
                  <a:t> </a:t>
                </a:r>
                <a:r>
                  <a:rPr lang="en-US" altLang="ko-KR" dirty="0">
                    <a:latin typeface="Times New Roman" panose="02020603050405020304" pitchFamily="18" charset="0"/>
                    <a:cs typeface="Times New Roman" panose="02020603050405020304" pitchFamily="18" charset="0"/>
                  </a:rPr>
                  <a:t>: the payoff for vaccinating exceeds the payoff </a:t>
                </a:r>
                <a14:m>
                  <m:oMath xmlns:m="http://schemas.openxmlformats.org/officeDocument/2006/math">
                    <m:sSub>
                      <m:sSubPr>
                        <m:ctrlPr>
                          <a:rPr lang="en-US" altLang="ko-KR" b="0" i="1" smtClean="0">
                            <a:latin typeface="Cambria Math" panose="02040503050406030204" pitchFamily="18" charset="0"/>
                            <a:cs typeface="Times New Roman" panose="02020603050405020304" pitchFamily="18" charset="0"/>
                          </a:rPr>
                        </m:ctrlPr>
                      </m:sSubPr>
                      <m:e>
                        <m:r>
                          <a:rPr lang="en-US" altLang="ko-KR" b="0" i="1" smtClean="0">
                            <a:latin typeface="Cambria Math" panose="02040503050406030204" pitchFamily="18" charset="0"/>
                            <a:cs typeface="Times New Roman" panose="02020603050405020304" pitchFamily="18" charset="0"/>
                          </a:rPr>
                          <m:t>𝑃</m:t>
                        </m:r>
                      </m:e>
                      <m:sub>
                        <m:r>
                          <a:rPr lang="en-US" altLang="ko-KR" b="0" i="1" smtClean="0">
                            <a:latin typeface="Cambria Math" panose="02040503050406030204" pitchFamily="18" charset="0"/>
                            <a:cs typeface="Times New Roman" panose="02020603050405020304" pitchFamily="18" charset="0"/>
                          </a:rPr>
                          <m:t>𝑁</m:t>
                        </m:r>
                      </m:sub>
                    </m:sSub>
                  </m:oMath>
                </a14:m>
                <a:r>
                  <a:rPr lang="ko-KR" altLang="en-US" dirty="0">
                    <a:latin typeface="Times New Roman" panose="02020603050405020304" pitchFamily="18" charset="0"/>
                    <a:cs typeface="Times New Roman" panose="02020603050405020304" pitchFamily="18" charset="0"/>
                  </a:rPr>
                  <a:t> </a:t>
                </a:r>
                <a:r>
                  <a:rPr lang="en-US" altLang="ko-KR" dirty="0">
                    <a:latin typeface="Times New Roman" panose="02020603050405020304" pitchFamily="18" charset="0"/>
                    <a:cs typeface="Times New Roman" panose="02020603050405020304" pitchFamily="18" charset="0"/>
                  </a:rPr>
                  <a:t>for not vaccinating</a:t>
                </a:r>
              </a:p>
              <a:p>
                <a:pPr marL="0" indent="0">
                  <a:buNone/>
                </a:pPr>
                <a:endParaRPr lang="en-US" altLang="ko-KR" dirty="0">
                  <a:latin typeface="Times New Roman" panose="02020603050405020304" pitchFamily="18" charset="0"/>
                  <a:cs typeface="Times New Roman" panose="02020603050405020304" pitchFamily="18" charset="0"/>
                </a:endParaRPr>
              </a:p>
              <a:p>
                <a:pPr marL="0" indent="0">
                  <a:buNone/>
                </a:pPr>
                <a14:m>
                  <m:oMath xmlns:m="http://schemas.openxmlformats.org/officeDocument/2006/math">
                    <m:r>
                      <a:rPr lang="ko-KR" altLang="en-US" i="1" smtClean="0">
                        <a:latin typeface="Cambria Math" panose="02040503050406030204" pitchFamily="18" charset="0"/>
                        <a:cs typeface="Times New Roman" panose="02020603050405020304" pitchFamily="18" charset="0"/>
                      </a:rPr>
                      <m:t>⇒</m:t>
                    </m:r>
                  </m:oMath>
                </a14:m>
                <a:r>
                  <a:rPr lang="ko-KR" altLang="en-US" dirty="0">
                    <a:latin typeface="Times New Roman" panose="02020603050405020304" pitchFamily="18" charset="0"/>
                    <a:cs typeface="Times New Roman" panose="02020603050405020304" pitchFamily="18" charset="0"/>
                  </a:rPr>
                  <a:t> </a:t>
                </a:r>
                <a:r>
                  <a:rPr lang="en-US" altLang="ko-KR" dirty="0">
                    <a:latin typeface="Times New Roman" panose="02020603050405020304" pitchFamily="18" charset="0"/>
                    <a:cs typeface="Times New Roman" panose="02020603050405020304" pitchFamily="18" charset="0"/>
                  </a:rPr>
                  <a:t>the individual seeks and acquires vaccination on that day.</a:t>
                </a:r>
              </a:p>
              <a:p>
                <a:pPr marL="0" indent="0">
                  <a:buNone/>
                </a:pPr>
                <a:endParaRPr lang="en-US" altLang="ko-KR" dirty="0">
                  <a:latin typeface="Times New Roman" panose="02020603050405020304" pitchFamily="18" charset="0"/>
                  <a:cs typeface="Times New Roman" panose="02020603050405020304" pitchFamily="18" charset="0"/>
                </a:endParaRPr>
              </a:p>
              <a:p>
                <a:pPr marL="0" indent="0">
                  <a:buNone/>
                </a:pPr>
                <a:r>
                  <a:rPr lang="en-US" altLang="ko-KR" dirty="0">
                    <a:latin typeface="Times New Roman" panose="02020603050405020304" pitchFamily="18" charset="0"/>
                    <a:cs typeface="Times New Roman" panose="02020603050405020304" pitchFamily="18" charset="0"/>
                  </a:rPr>
                  <a:t>Individual does not vaccinate today</a:t>
                </a:r>
              </a:p>
              <a:p>
                <a:pPr marL="0" indent="0">
                  <a:buNone/>
                </a:pPr>
                <a:endParaRPr lang="en-US" altLang="ko-KR" dirty="0">
                  <a:latin typeface="Times New Roman" panose="02020603050405020304" pitchFamily="18" charset="0"/>
                  <a:cs typeface="Times New Roman" panose="02020603050405020304" pitchFamily="18" charset="0"/>
                </a:endParaRPr>
              </a:p>
              <a:p>
                <a:pPr marL="0" indent="0">
                  <a:buNone/>
                </a:pPr>
                <a:r>
                  <a:rPr lang="ko-KR" altLang="en-US" dirty="0">
                    <a:latin typeface="Times New Roman" panose="02020603050405020304" pitchFamily="18" charset="0"/>
                    <a:cs typeface="Times New Roman" panose="02020603050405020304" pitchFamily="18" charset="0"/>
                  </a:rPr>
                  <a:t> </a:t>
                </a:r>
                <a14:m>
                  <m:oMath xmlns:m="http://schemas.openxmlformats.org/officeDocument/2006/math">
                    <m:r>
                      <a:rPr lang="ko-KR" altLang="en-US" i="1" smtClean="0">
                        <a:latin typeface="Cambria Math" panose="02040503050406030204" pitchFamily="18" charset="0"/>
                        <a:cs typeface="Times New Roman" panose="02020603050405020304" pitchFamily="18" charset="0"/>
                      </a:rPr>
                      <m:t>⇒</m:t>
                    </m:r>
                  </m:oMath>
                </a14:m>
                <a:r>
                  <a:rPr lang="ko-KR" altLang="en-US" dirty="0">
                    <a:latin typeface="Times New Roman" panose="02020603050405020304" pitchFamily="18" charset="0"/>
                    <a:cs typeface="Times New Roman" panose="02020603050405020304" pitchFamily="18" charset="0"/>
                  </a:rPr>
                  <a:t> </a:t>
                </a:r>
                <a:r>
                  <a:rPr lang="en-US" altLang="ko-KR" dirty="0">
                    <a:latin typeface="Times New Roman" panose="02020603050405020304" pitchFamily="18" charset="0"/>
                    <a:cs typeface="Times New Roman" panose="02020603050405020304" pitchFamily="18" charset="0"/>
                  </a:rPr>
                  <a:t>the individual can still vaccinate on following days.</a:t>
                </a:r>
                <a:endParaRPr lang="ko-KR" altLang="en-US" dirty="0">
                  <a:latin typeface="Times New Roman" panose="02020603050405020304" pitchFamily="18" charset="0"/>
                  <a:cs typeface="Times New Roman" panose="02020603050405020304" pitchFamily="18" charset="0"/>
                </a:endParaRPr>
              </a:p>
            </p:txBody>
          </p:sp>
        </mc:Choice>
        <mc:Fallback xmlns="">
          <p:sp>
            <p:nvSpPr>
              <p:cNvPr id="3" name="내용 개체 틀 2">
                <a:extLst>
                  <a:ext uri="{FF2B5EF4-FFF2-40B4-BE49-F238E27FC236}">
                    <a16:creationId xmlns:a16="http://schemas.microsoft.com/office/drawing/2014/main" id="{DBDFF761-5554-422B-A433-FAE34B706E51}"/>
                  </a:ext>
                </a:extLst>
              </p:cNvPr>
              <p:cNvSpPr>
                <a:spLocks noGrp="1" noRot="1" noChangeAspect="1" noMove="1" noResize="1" noEditPoints="1" noAdjustHandles="1" noChangeArrowheads="1" noChangeShapeType="1" noTextEdit="1"/>
              </p:cNvSpPr>
              <p:nvPr>
                <p:ph idx="1"/>
              </p:nvPr>
            </p:nvSpPr>
            <p:spPr>
              <a:xfrm>
                <a:off x="5209309" y="1825625"/>
                <a:ext cx="6144491" cy="4351338"/>
              </a:xfrm>
              <a:blipFill>
                <a:blip r:embed="rId2"/>
                <a:stretch>
                  <a:fillRect l="-2083" t="-3361" b="-1961"/>
                </a:stretch>
              </a:blipFill>
            </p:spPr>
            <p:txBody>
              <a:bodyPr/>
              <a:lstStyle/>
              <a:p>
                <a:r>
                  <a:rPr lang="ko-KR" altLang="en-US">
                    <a:noFill/>
                  </a:rPr>
                  <a:t> </a:t>
                </a:r>
              </a:p>
            </p:txBody>
          </p:sp>
        </mc:Fallback>
      </mc:AlternateContent>
      <p:pic>
        <p:nvPicPr>
          <p:cNvPr id="4" name="그림 3">
            <a:extLst>
              <a:ext uri="{FF2B5EF4-FFF2-40B4-BE49-F238E27FC236}">
                <a16:creationId xmlns:a16="http://schemas.microsoft.com/office/drawing/2014/main" id="{064AF4FC-CC8F-45C9-BD05-50303067B3BF}"/>
              </a:ext>
            </a:extLst>
          </p:cNvPr>
          <p:cNvPicPr>
            <a:picLocks noChangeAspect="1"/>
          </p:cNvPicPr>
          <p:nvPr/>
        </p:nvPicPr>
        <p:blipFill>
          <a:blip r:embed="rId3"/>
          <a:stretch>
            <a:fillRect/>
          </a:stretch>
        </p:blipFill>
        <p:spPr>
          <a:xfrm>
            <a:off x="838200" y="1825625"/>
            <a:ext cx="4237325" cy="4937591"/>
          </a:xfrm>
          <a:prstGeom prst="rect">
            <a:avLst/>
          </a:prstGeom>
        </p:spPr>
      </p:pic>
    </p:spTree>
    <p:extLst>
      <p:ext uri="{BB962C8B-B14F-4D97-AF65-F5344CB8AC3E}">
        <p14:creationId xmlns:p14="http://schemas.microsoft.com/office/powerpoint/2010/main" val="697667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B7C925C-F8EF-42BA-B826-435FB5A0D264}"/>
              </a:ext>
            </a:extLst>
          </p:cNvPr>
          <p:cNvSpPr>
            <a:spLocks noGrp="1"/>
          </p:cNvSpPr>
          <p:nvPr>
            <p:ph type="title"/>
          </p:nvPr>
        </p:nvSpPr>
        <p:spPr/>
        <p:txBody>
          <a:bodyPr/>
          <a:lstStyle/>
          <a:p>
            <a:pPr algn="ctr"/>
            <a:r>
              <a:rPr lang="en-US" altLang="ko-KR" dirty="0">
                <a:latin typeface="Times New Roman" panose="02020603050405020304" pitchFamily="18" charset="0"/>
                <a:cs typeface="Times New Roman" panose="02020603050405020304" pitchFamily="18" charset="0"/>
              </a:rPr>
              <a:t>Method : SEIR Infection</a:t>
            </a:r>
            <a:endParaRPr lang="ko-KR"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DBDFF761-5554-422B-A433-FAE34B706E51}"/>
                  </a:ext>
                </a:extLst>
              </p:cNvPr>
              <p:cNvSpPr>
                <a:spLocks noGrp="1"/>
              </p:cNvSpPr>
              <p:nvPr>
                <p:ph idx="1"/>
              </p:nvPr>
            </p:nvSpPr>
            <p:spPr>
              <a:xfrm>
                <a:off x="838200" y="1825625"/>
                <a:ext cx="10515599" cy="4351338"/>
              </a:xfrm>
            </p:spPr>
            <p:txBody>
              <a:bodyPr>
                <a:normAutofit/>
              </a:bodyPr>
              <a:lstStyle/>
              <a:p>
                <a:pPr marL="0" indent="0">
                  <a:buNone/>
                </a:pPr>
                <a:r>
                  <a:rPr lang="en-US" altLang="ko-KR" dirty="0">
                    <a:latin typeface="Times New Roman" panose="02020603050405020304" pitchFamily="18" charset="0"/>
                    <a:cs typeface="Times New Roman" panose="02020603050405020304" pitchFamily="18" charset="0"/>
                  </a:rPr>
                  <a:t>Assume that a newly-infected person remains in the latent stage for a duration of time ~ gamma(</a:t>
                </a:r>
                <a14:m>
                  <m:oMath xmlns:m="http://schemas.openxmlformats.org/officeDocument/2006/math">
                    <m:r>
                      <a:rPr lang="en-US" altLang="ko-KR" b="0" i="1" smtClean="0">
                        <a:latin typeface="Cambria Math" panose="02040503050406030204" pitchFamily="18" charset="0"/>
                        <a:cs typeface="Times New Roman" panose="02020603050405020304" pitchFamily="18" charset="0"/>
                      </a:rPr>
                      <m:t>1/</m:t>
                    </m:r>
                    <m:r>
                      <a:rPr lang="ko-KR" altLang="en-US" b="0" i="1" smtClean="0">
                        <a:latin typeface="Cambria Math" panose="02040503050406030204" pitchFamily="18" charset="0"/>
                        <a:cs typeface="Times New Roman" panose="02020603050405020304" pitchFamily="18" charset="0"/>
                      </a:rPr>
                      <m:t>𝜎</m:t>
                    </m:r>
                  </m:oMath>
                </a14:m>
                <a:r>
                  <a:rPr lang="en-US" altLang="ko-KR"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US" altLang="ko-KR" i="1" smtClean="0">
                            <a:latin typeface="Cambria Math" panose="02040503050406030204" pitchFamily="18" charset="0"/>
                            <a:cs typeface="Times New Roman" panose="02020603050405020304" pitchFamily="18" charset="0"/>
                          </a:rPr>
                        </m:ctrlPr>
                      </m:sSupPr>
                      <m:e>
                        <m:r>
                          <m:rPr>
                            <m:nor/>
                          </m:rPr>
                          <a:rPr lang="en-US" altLang="ko-KR" dirty="0" smtClean="0">
                            <a:latin typeface="Times New Roman" panose="02020603050405020304" pitchFamily="18" charset="0"/>
                            <a:cs typeface="Times New Roman" panose="02020603050405020304" pitchFamily="18" charset="0"/>
                          </a:rPr>
                          <m:t>(</m:t>
                        </m:r>
                        <m:sSub>
                          <m:sSubPr>
                            <m:ctrlPr>
                              <a:rPr lang="en-US" altLang="ko-KR" b="0" i="1" smtClean="0">
                                <a:latin typeface="Cambria Math" panose="02040503050406030204" pitchFamily="18" charset="0"/>
                                <a:cs typeface="Times New Roman" panose="02020603050405020304" pitchFamily="18" charset="0"/>
                              </a:rPr>
                            </m:ctrlPr>
                          </m:sSubPr>
                          <m:e>
                            <m:r>
                              <a:rPr lang="en-US" altLang="ko-KR" b="0" i="1" smtClean="0">
                                <a:latin typeface="Cambria Math" panose="02040503050406030204" pitchFamily="18" charset="0"/>
                                <a:cs typeface="Times New Roman" panose="02020603050405020304" pitchFamily="18" charset="0"/>
                              </a:rPr>
                              <m:t>𝑉</m:t>
                            </m:r>
                          </m:e>
                          <m:sub>
                            <m:r>
                              <a:rPr lang="ko-KR" altLang="en-US" b="0" i="1" smtClean="0">
                                <a:latin typeface="Cambria Math" panose="02040503050406030204" pitchFamily="18" charset="0"/>
                                <a:cs typeface="Times New Roman" panose="02020603050405020304" pitchFamily="18" charset="0"/>
                              </a:rPr>
                              <m:t>𝜎</m:t>
                            </m:r>
                          </m:sub>
                        </m:sSub>
                        <m:r>
                          <m:rPr>
                            <m:nor/>
                          </m:rPr>
                          <a:rPr lang="ko-KR" altLang="en-US" dirty="0">
                            <a:latin typeface="Times New Roman" panose="02020603050405020304" pitchFamily="18" charset="0"/>
                            <a:cs typeface="Times New Roman" panose="02020603050405020304" pitchFamily="18" charset="0"/>
                          </a:rPr>
                          <m:t> </m:t>
                        </m:r>
                        <m:r>
                          <m:rPr>
                            <m:nor/>
                          </m:rPr>
                          <a:rPr lang="en-US" altLang="ko-KR" dirty="0">
                            <a:latin typeface="Times New Roman" panose="02020603050405020304" pitchFamily="18" charset="0"/>
                            <a:cs typeface="Times New Roman" panose="02020603050405020304" pitchFamily="18" charset="0"/>
                          </a:rPr>
                          <m:t>days</m:t>
                        </m:r>
                        <m:r>
                          <m:rPr>
                            <m:nor/>
                          </m:rPr>
                          <a:rPr lang="en-US" altLang="ko-KR" dirty="0">
                            <a:latin typeface="Times New Roman" panose="02020603050405020304" pitchFamily="18" charset="0"/>
                            <a:cs typeface="Times New Roman" panose="02020603050405020304" pitchFamily="18" charset="0"/>
                          </a:rPr>
                          <m:t>)</m:t>
                        </m:r>
                      </m:e>
                      <m:sup>
                        <m:r>
                          <a:rPr lang="en-US" altLang="ko-KR" b="0" i="1" smtClean="0">
                            <a:latin typeface="Cambria Math" panose="02040503050406030204" pitchFamily="18" charset="0"/>
                            <a:cs typeface="Times New Roman" panose="02020603050405020304" pitchFamily="18" charset="0"/>
                          </a:rPr>
                          <m:t>2</m:t>
                        </m:r>
                      </m:sup>
                    </m:sSup>
                  </m:oMath>
                </a14:m>
                <a:r>
                  <a:rPr lang="en-US" altLang="ko-KR" dirty="0">
                    <a:latin typeface="Times New Roman" panose="02020603050405020304" pitchFamily="18" charset="0"/>
                    <a:cs typeface="Times New Roman" panose="02020603050405020304" pitchFamily="18" charset="0"/>
                  </a:rPr>
                  <a:t>)</a:t>
                </a:r>
              </a:p>
              <a:p>
                <a:pPr marL="0" indent="0">
                  <a:buNone/>
                </a:pPr>
                <a:endParaRPr lang="en-US" altLang="ko-KR" dirty="0">
                  <a:latin typeface="Times New Roman" panose="02020603050405020304" pitchFamily="18" charset="0"/>
                  <a:cs typeface="Times New Roman" panose="02020603050405020304" pitchFamily="18" charset="0"/>
                </a:endParaRPr>
              </a:p>
              <a:p>
                <a:pPr marL="0" indent="0">
                  <a:buNone/>
                </a:pPr>
                <a:r>
                  <a:rPr lang="en-US" altLang="ko-KR" dirty="0">
                    <a:latin typeface="Times New Roman" panose="02020603050405020304" pitchFamily="18" charset="0"/>
                    <a:cs typeface="Times New Roman" panose="02020603050405020304" pitchFamily="18" charset="0"/>
                  </a:rPr>
                  <a:t>After this time, the individual becomes infectious and remains so for a duration of time ~ gamma(</a:t>
                </a:r>
                <a14:m>
                  <m:oMath xmlns:m="http://schemas.openxmlformats.org/officeDocument/2006/math">
                    <m:r>
                      <a:rPr lang="en-US" altLang="ko-KR" b="0" i="1" smtClean="0">
                        <a:latin typeface="Cambria Math" panose="02040503050406030204" pitchFamily="18" charset="0"/>
                        <a:cs typeface="Times New Roman" panose="02020603050405020304" pitchFamily="18" charset="0"/>
                      </a:rPr>
                      <m:t>1/</m:t>
                    </m:r>
                    <m:r>
                      <a:rPr lang="ko-KR" altLang="en-US" b="0" i="1" smtClean="0">
                        <a:latin typeface="Cambria Math" panose="02040503050406030204" pitchFamily="18" charset="0"/>
                        <a:cs typeface="Times New Roman" panose="02020603050405020304" pitchFamily="18" charset="0"/>
                      </a:rPr>
                      <m:t>𝛾</m:t>
                    </m:r>
                  </m:oMath>
                </a14:m>
                <a:r>
                  <a:rPr lang="en-US" altLang="ko-KR"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US" altLang="ko-KR" i="1" smtClean="0">
                            <a:latin typeface="Cambria Math" panose="02040503050406030204" pitchFamily="18" charset="0"/>
                            <a:cs typeface="Times New Roman" panose="02020603050405020304" pitchFamily="18" charset="0"/>
                          </a:rPr>
                        </m:ctrlPr>
                      </m:sSupPr>
                      <m:e>
                        <m:r>
                          <m:rPr>
                            <m:nor/>
                          </m:rPr>
                          <a:rPr lang="en-US" altLang="ko-KR" dirty="0" smtClean="0">
                            <a:latin typeface="Times New Roman" panose="02020603050405020304" pitchFamily="18" charset="0"/>
                            <a:cs typeface="Times New Roman" panose="02020603050405020304" pitchFamily="18" charset="0"/>
                          </a:rPr>
                          <m:t>(</m:t>
                        </m:r>
                        <m:sSub>
                          <m:sSubPr>
                            <m:ctrlPr>
                              <a:rPr lang="en-US" altLang="ko-KR" b="0" i="1" smtClean="0">
                                <a:latin typeface="Cambria Math" panose="02040503050406030204" pitchFamily="18" charset="0"/>
                                <a:cs typeface="Times New Roman" panose="02020603050405020304" pitchFamily="18" charset="0"/>
                              </a:rPr>
                            </m:ctrlPr>
                          </m:sSubPr>
                          <m:e>
                            <m:r>
                              <a:rPr lang="en-US" altLang="ko-KR" b="0" i="1" smtClean="0">
                                <a:latin typeface="Cambria Math" panose="02040503050406030204" pitchFamily="18" charset="0"/>
                                <a:cs typeface="Times New Roman" panose="02020603050405020304" pitchFamily="18" charset="0"/>
                              </a:rPr>
                              <m:t>𝑉</m:t>
                            </m:r>
                          </m:e>
                          <m:sub>
                            <m:r>
                              <a:rPr lang="ko-KR" altLang="en-US" b="0" i="1" smtClean="0">
                                <a:latin typeface="Cambria Math" panose="02040503050406030204" pitchFamily="18" charset="0"/>
                                <a:cs typeface="Times New Roman" panose="02020603050405020304" pitchFamily="18" charset="0"/>
                              </a:rPr>
                              <m:t>𝛾</m:t>
                            </m:r>
                          </m:sub>
                        </m:sSub>
                        <m:r>
                          <m:rPr>
                            <m:nor/>
                          </m:rPr>
                          <a:rPr lang="ko-KR" altLang="en-US" dirty="0">
                            <a:latin typeface="Times New Roman" panose="02020603050405020304" pitchFamily="18" charset="0"/>
                            <a:cs typeface="Times New Roman" panose="02020603050405020304" pitchFamily="18" charset="0"/>
                          </a:rPr>
                          <m:t> </m:t>
                        </m:r>
                        <m:r>
                          <m:rPr>
                            <m:nor/>
                          </m:rPr>
                          <a:rPr lang="en-US" altLang="ko-KR" dirty="0">
                            <a:latin typeface="Times New Roman" panose="02020603050405020304" pitchFamily="18" charset="0"/>
                            <a:cs typeface="Times New Roman" panose="02020603050405020304" pitchFamily="18" charset="0"/>
                          </a:rPr>
                          <m:t>days</m:t>
                        </m:r>
                        <m:r>
                          <m:rPr>
                            <m:nor/>
                          </m:rPr>
                          <a:rPr lang="en-US" altLang="ko-KR" dirty="0">
                            <a:latin typeface="Times New Roman" panose="02020603050405020304" pitchFamily="18" charset="0"/>
                            <a:cs typeface="Times New Roman" panose="02020603050405020304" pitchFamily="18" charset="0"/>
                          </a:rPr>
                          <m:t>)</m:t>
                        </m:r>
                      </m:e>
                      <m:sup>
                        <m:r>
                          <a:rPr lang="en-US" altLang="ko-KR" b="0" i="1" smtClean="0">
                            <a:latin typeface="Cambria Math" panose="02040503050406030204" pitchFamily="18" charset="0"/>
                            <a:cs typeface="Times New Roman" panose="02020603050405020304" pitchFamily="18" charset="0"/>
                          </a:rPr>
                          <m:t>2</m:t>
                        </m:r>
                      </m:sup>
                    </m:sSup>
                  </m:oMath>
                </a14:m>
                <a:r>
                  <a:rPr lang="en-US" altLang="ko-KR" dirty="0">
                    <a:latin typeface="Times New Roman" panose="02020603050405020304" pitchFamily="18" charset="0"/>
                    <a:cs typeface="Times New Roman" panose="02020603050405020304" pitchFamily="18" charset="0"/>
                  </a:rPr>
                  <a:t>)</a:t>
                </a:r>
              </a:p>
              <a:p>
                <a:pPr marL="0" indent="0">
                  <a:buNone/>
                </a:pPr>
                <a:endParaRPr lang="en-US" altLang="ko-KR" dirty="0">
                  <a:latin typeface="Times New Roman" panose="02020603050405020304" pitchFamily="18" charset="0"/>
                  <a:cs typeface="Times New Roman" panose="02020603050405020304" pitchFamily="18" charset="0"/>
                </a:endParaRPr>
              </a:p>
              <a:p>
                <a:pPr marL="0" indent="0">
                  <a:buNone/>
                </a:pPr>
                <a14:m>
                  <m:oMath xmlns:m="http://schemas.openxmlformats.org/officeDocument/2006/math">
                    <m:r>
                      <a:rPr lang="en-US" altLang="ko-KR"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ko-KR" dirty="0">
                    <a:latin typeface="Times New Roman" panose="02020603050405020304" pitchFamily="18" charset="0"/>
                    <a:cs typeface="Times New Roman" panose="02020603050405020304" pitchFamily="18" charset="0"/>
                  </a:rPr>
                  <a:t> individual either dies with </a:t>
                </a:r>
                <a14:m>
                  <m:oMath xmlns:m="http://schemas.openxmlformats.org/officeDocument/2006/math">
                    <m:sSub>
                      <m:sSubPr>
                        <m:ctrlPr>
                          <a:rPr lang="en-US" altLang="ko-KR" i="1" smtClean="0">
                            <a:latin typeface="Cambria Math" panose="02040503050406030204" pitchFamily="18" charset="0"/>
                            <a:cs typeface="Times New Roman" panose="02020603050405020304" pitchFamily="18" charset="0"/>
                          </a:rPr>
                        </m:ctrlPr>
                      </m:sSubPr>
                      <m:e>
                        <m:r>
                          <a:rPr lang="en-US" altLang="ko-KR" b="0" i="1" smtClean="0">
                            <a:latin typeface="Cambria Math" panose="02040503050406030204" pitchFamily="18" charset="0"/>
                            <a:cs typeface="Times New Roman" panose="02020603050405020304" pitchFamily="18" charset="0"/>
                          </a:rPr>
                          <m:t>𝑑</m:t>
                        </m:r>
                      </m:e>
                      <m:sub>
                        <m:r>
                          <a:rPr lang="en-US" altLang="ko-KR" b="0" i="1" smtClean="0">
                            <a:latin typeface="Cambria Math" panose="02040503050406030204" pitchFamily="18" charset="0"/>
                            <a:cs typeface="Times New Roman" panose="02020603050405020304" pitchFamily="18" charset="0"/>
                          </a:rPr>
                          <m:t>𝑖𝑛𝑓</m:t>
                        </m:r>
                      </m:sub>
                    </m:sSub>
                  </m:oMath>
                </a14:m>
                <a:r>
                  <a:rPr lang="en-US" altLang="ko-KR" dirty="0">
                    <a:latin typeface="Times New Roman" panose="02020603050405020304" pitchFamily="18" charset="0"/>
                    <a:cs typeface="Times New Roman" panose="02020603050405020304" pitchFamily="18" charset="0"/>
                  </a:rPr>
                  <a:t> or recovers to lifelong immunity with </a:t>
                </a:r>
                <a14:m>
                  <m:oMath xmlns:m="http://schemas.openxmlformats.org/officeDocument/2006/math">
                    <m:r>
                      <a:rPr lang="en-US" altLang="ko-KR" b="0" i="1" smtClean="0">
                        <a:latin typeface="Cambria Math" panose="02040503050406030204" pitchFamily="18" charset="0"/>
                        <a:cs typeface="Times New Roman" panose="02020603050405020304" pitchFamily="18" charset="0"/>
                      </a:rPr>
                      <m:t>1−</m:t>
                    </m:r>
                    <m:sSub>
                      <m:sSubPr>
                        <m:ctrlPr>
                          <a:rPr lang="en-US" altLang="ko-KR" i="1" smtClean="0">
                            <a:latin typeface="Cambria Math" panose="02040503050406030204" pitchFamily="18" charset="0"/>
                            <a:cs typeface="Times New Roman" panose="02020603050405020304" pitchFamily="18" charset="0"/>
                          </a:rPr>
                        </m:ctrlPr>
                      </m:sSubPr>
                      <m:e>
                        <m:r>
                          <a:rPr lang="en-US" altLang="ko-KR" b="0" i="1" smtClean="0">
                            <a:latin typeface="Cambria Math" panose="02040503050406030204" pitchFamily="18" charset="0"/>
                            <a:cs typeface="Times New Roman" panose="02020603050405020304" pitchFamily="18" charset="0"/>
                          </a:rPr>
                          <m:t>𝑑</m:t>
                        </m:r>
                      </m:e>
                      <m:sub>
                        <m:r>
                          <a:rPr lang="en-US" altLang="ko-KR" b="0" i="1" smtClean="0">
                            <a:latin typeface="Cambria Math" panose="02040503050406030204" pitchFamily="18" charset="0"/>
                            <a:cs typeface="Times New Roman" panose="02020603050405020304" pitchFamily="18" charset="0"/>
                          </a:rPr>
                          <m:t>𝑖𝑛𝑓</m:t>
                        </m:r>
                      </m:sub>
                    </m:sSub>
                  </m:oMath>
                </a14:m>
                <a:endParaRPr lang="en-US" altLang="ko-KR" dirty="0">
                  <a:latin typeface="Times New Roman" panose="02020603050405020304" pitchFamily="18" charset="0"/>
                  <a:cs typeface="Times New Roman" panose="02020603050405020304" pitchFamily="18" charset="0"/>
                </a:endParaRPr>
              </a:p>
              <a:p>
                <a:pPr marL="0" indent="0">
                  <a:buNone/>
                </a:pPr>
                <a:endParaRPr lang="ko-KR" altLang="en-US" dirty="0">
                  <a:latin typeface="Times New Roman" panose="02020603050405020304" pitchFamily="18" charset="0"/>
                  <a:cs typeface="Times New Roman" panose="02020603050405020304" pitchFamily="18" charset="0"/>
                </a:endParaRPr>
              </a:p>
            </p:txBody>
          </p:sp>
        </mc:Choice>
        <mc:Fallback xmlns="">
          <p:sp>
            <p:nvSpPr>
              <p:cNvPr id="3" name="내용 개체 틀 2">
                <a:extLst>
                  <a:ext uri="{FF2B5EF4-FFF2-40B4-BE49-F238E27FC236}">
                    <a16:creationId xmlns:a16="http://schemas.microsoft.com/office/drawing/2014/main" id="{DBDFF761-5554-422B-A433-FAE34B706E51}"/>
                  </a:ext>
                </a:extLst>
              </p:cNvPr>
              <p:cNvSpPr>
                <a:spLocks noGrp="1" noRot="1" noChangeAspect="1" noMove="1" noResize="1" noEditPoints="1" noAdjustHandles="1" noChangeArrowheads="1" noChangeShapeType="1" noTextEdit="1"/>
              </p:cNvSpPr>
              <p:nvPr>
                <p:ph idx="1"/>
              </p:nvPr>
            </p:nvSpPr>
            <p:spPr>
              <a:xfrm>
                <a:off x="838200" y="1825625"/>
                <a:ext cx="10515599" cy="4351338"/>
              </a:xfrm>
              <a:blipFill>
                <a:blip r:embed="rId2"/>
                <a:stretch>
                  <a:fillRect l="-1218" t="-2381" r="-464"/>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286604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B7C925C-F8EF-42BA-B826-435FB5A0D264}"/>
              </a:ext>
            </a:extLst>
          </p:cNvPr>
          <p:cNvSpPr>
            <a:spLocks noGrp="1"/>
          </p:cNvSpPr>
          <p:nvPr>
            <p:ph type="title"/>
          </p:nvPr>
        </p:nvSpPr>
        <p:spPr/>
        <p:txBody>
          <a:bodyPr/>
          <a:lstStyle/>
          <a:p>
            <a:pPr algn="ctr"/>
            <a:r>
              <a:rPr lang="en-US" altLang="ko-KR" dirty="0">
                <a:latin typeface="Times New Roman" panose="02020603050405020304" pitchFamily="18" charset="0"/>
                <a:cs typeface="Times New Roman" panose="02020603050405020304" pitchFamily="18" charset="0"/>
              </a:rPr>
              <a:t>Method : SEIR Infection</a:t>
            </a:r>
            <a:endParaRPr lang="ko-KR"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DBDFF761-5554-422B-A433-FAE34B706E51}"/>
                  </a:ext>
                </a:extLst>
              </p:cNvPr>
              <p:cNvSpPr>
                <a:spLocks noGrp="1"/>
              </p:cNvSpPr>
              <p:nvPr>
                <p:ph idx="1"/>
              </p:nvPr>
            </p:nvSpPr>
            <p:spPr>
              <a:xfrm>
                <a:off x="838200" y="1825625"/>
                <a:ext cx="10515599" cy="4351338"/>
              </a:xfrm>
            </p:spPr>
            <p:txBody>
              <a:bodyPr>
                <a:normAutofit/>
              </a:bodyPr>
              <a:lstStyle/>
              <a:p>
                <a:pPr marL="0" indent="0">
                  <a:buNone/>
                </a:pPr>
                <a:r>
                  <a:rPr lang="en-US" altLang="ko-KR" dirty="0">
                    <a:latin typeface="Times New Roman" panose="02020603050405020304" pitchFamily="18" charset="0"/>
                    <a:cs typeface="Times New Roman" panose="02020603050405020304" pitchFamily="18" charset="0"/>
                  </a:rPr>
                  <a:t>The vaccine has efficacy </a:t>
                </a:r>
                <a14:m>
                  <m:oMath xmlns:m="http://schemas.openxmlformats.org/officeDocument/2006/math">
                    <m:r>
                      <a:rPr lang="ko-KR" altLang="en-US" i="1" smtClean="0">
                        <a:latin typeface="Cambria Math" panose="02040503050406030204" pitchFamily="18" charset="0"/>
                        <a:cs typeface="Times New Roman" panose="02020603050405020304" pitchFamily="18" charset="0"/>
                      </a:rPr>
                      <m:t>𝜀</m:t>
                    </m:r>
                  </m:oMath>
                </a14:m>
                <a:r>
                  <a:rPr lang="ko-KR" altLang="en-US" dirty="0">
                    <a:latin typeface="Times New Roman" panose="02020603050405020304" pitchFamily="18" charset="0"/>
                    <a:cs typeface="Times New Roman" panose="02020603050405020304" pitchFamily="18" charset="0"/>
                  </a:rPr>
                  <a:t> </a:t>
                </a:r>
                <a:r>
                  <a:rPr lang="en-US" altLang="ko-KR" dirty="0">
                    <a:latin typeface="Times New Roman" panose="02020603050405020304" pitchFamily="18" charset="0"/>
                    <a:cs typeface="Times New Roman" panose="02020603050405020304" pitchFamily="18" charset="0"/>
                  </a:rPr>
                  <a:t>and is assumed to confer lifelong immunity.</a:t>
                </a:r>
              </a:p>
              <a:p>
                <a:pPr marL="0" indent="0">
                  <a:buNone/>
                </a:pPr>
                <a:endParaRPr lang="en-US" altLang="ko-KR" dirty="0">
                  <a:latin typeface="Times New Roman" panose="02020603050405020304" pitchFamily="18" charset="0"/>
                  <a:cs typeface="Times New Roman" panose="02020603050405020304" pitchFamily="18" charset="0"/>
                </a:endParaRPr>
              </a:p>
              <a:p>
                <a:pPr marL="0" indent="0">
                  <a:buNone/>
                </a:pPr>
                <a:r>
                  <a:rPr lang="en-US" altLang="ko-KR" dirty="0">
                    <a:latin typeface="Times New Roman" panose="02020603050405020304" pitchFamily="18" charset="0"/>
                    <a:cs typeface="Times New Roman" panose="02020603050405020304" pitchFamily="18" charset="0"/>
                  </a:rPr>
                  <a:t>The total payoff of not vaccinating </a:t>
                </a:r>
                <a14:m>
                  <m:oMath xmlns:m="http://schemas.openxmlformats.org/officeDocument/2006/math">
                    <m:sSub>
                      <m:sSubPr>
                        <m:ctrlPr>
                          <a:rPr lang="en-US" altLang="ko-KR" b="0" i="1" smtClean="0">
                            <a:latin typeface="Cambria Math" panose="02040503050406030204" pitchFamily="18" charset="0"/>
                            <a:cs typeface="Times New Roman" panose="02020603050405020304" pitchFamily="18" charset="0"/>
                          </a:rPr>
                        </m:ctrlPr>
                      </m:sSubPr>
                      <m:e>
                        <m:r>
                          <a:rPr lang="en-US" altLang="ko-KR" b="0" i="1" smtClean="0">
                            <a:latin typeface="Cambria Math" panose="02040503050406030204" pitchFamily="18" charset="0"/>
                            <a:cs typeface="Times New Roman" panose="02020603050405020304" pitchFamily="18" charset="0"/>
                          </a:rPr>
                          <m:t>𝑃</m:t>
                        </m:r>
                      </m:e>
                      <m:sub>
                        <m:r>
                          <a:rPr lang="en-US" altLang="ko-KR" b="0" i="1" smtClean="0">
                            <a:latin typeface="Cambria Math" panose="02040503050406030204" pitchFamily="18" charset="0"/>
                            <a:cs typeface="Times New Roman" panose="02020603050405020304" pitchFamily="18" charset="0"/>
                          </a:rPr>
                          <m:t>𝑁</m:t>
                        </m:r>
                      </m:sub>
                    </m:sSub>
                  </m:oMath>
                </a14:m>
                <a:r>
                  <a:rPr lang="ko-KR" altLang="en-US" dirty="0">
                    <a:latin typeface="Times New Roman" panose="02020603050405020304" pitchFamily="18" charset="0"/>
                    <a:cs typeface="Times New Roman" panose="02020603050405020304" pitchFamily="18" charset="0"/>
                  </a:rPr>
                  <a:t> </a:t>
                </a:r>
                <a:r>
                  <a:rPr lang="en-US" altLang="ko-KR" dirty="0">
                    <a:latin typeface="Times New Roman" panose="02020603050405020304" pitchFamily="18" charset="0"/>
                    <a:cs typeface="Times New Roman" panose="02020603050405020304" pitchFamily="18" charset="0"/>
                  </a:rPr>
                  <a:t>(today) is :</a:t>
                </a:r>
              </a:p>
              <a:p>
                <a:pPr marL="0" indent="0">
                  <a:buNone/>
                </a:pPr>
                <a:endParaRPr lang="en-US" altLang="ko-KR"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ko-KR" b="0" i="1" smtClean="0">
                              <a:latin typeface="Cambria Math" panose="02040503050406030204" pitchFamily="18" charset="0"/>
                              <a:cs typeface="Times New Roman" panose="02020603050405020304" pitchFamily="18" charset="0"/>
                            </a:rPr>
                          </m:ctrlPr>
                        </m:sSubPr>
                        <m:e>
                          <m:r>
                            <a:rPr lang="en-US" altLang="ko-KR" b="0" i="1" smtClean="0">
                              <a:latin typeface="Cambria Math" panose="02040503050406030204" pitchFamily="18" charset="0"/>
                              <a:cs typeface="Times New Roman" panose="02020603050405020304" pitchFamily="18" charset="0"/>
                            </a:rPr>
                            <m:t>𝑃</m:t>
                          </m:r>
                        </m:e>
                        <m:sub>
                          <m:r>
                            <a:rPr lang="en-US" altLang="ko-KR" b="0" i="1" smtClean="0">
                              <a:latin typeface="Cambria Math" panose="02040503050406030204" pitchFamily="18" charset="0"/>
                              <a:cs typeface="Times New Roman" panose="02020603050405020304" pitchFamily="18" charset="0"/>
                            </a:rPr>
                            <m:t>𝑁</m:t>
                          </m:r>
                        </m:sub>
                      </m:sSub>
                      <m:r>
                        <a:rPr lang="en-US" altLang="ko-KR" b="0" i="1" smtClean="0">
                          <a:latin typeface="Cambria Math" panose="02040503050406030204" pitchFamily="18" charset="0"/>
                          <a:cs typeface="Times New Roman" panose="02020603050405020304" pitchFamily="18" charset="0"/>
                        </a:rPr>
                        <m:t>=</m:t>
                      </m:r>
                      <m:d>
                        <m:dPr>
                          <m:ctrlPr>
                            <a:rPr lang="en-US" altLang="ko-KR" b="0" i="1" smtClean="0">
                              <a:latin typeface="Cambria Math" panose="02040503050406030204" pitchFamily="18" charset="0"/>
                              <a:cs typeface="Times New Roman" panose="02020603050405020304" pitchFamily="18" charset="0"/>
                            </a:rPr>
                          </m:ctrlPr>
                        </m:dPr>
                        <m:e>
                          <m:r>
                            <a:rPr lang="en-US" altLang="ko-KR" b="0" i="1" smtClean="0">
                              <a:latin typeface="Cambria Math" panose="02040503050406030204" pitchFamily="18" charset="0"/>
                              <a:cs typeface="Times New Roman" panose="02020603050405020304" pitchFamily="18" charset="0"/>
                            </a:rPr>
                            <m:t>1−</m:t>
                          </m:r>
                          <m:sSub>
                            <m:sSubPr>
                              <m:ctrlPr>
                                <a:rPr lang="en-US" altLang="ko-KR" b="0" i="1" smtClean="0">
                                  <a:latin typeface="Cambria Math" panose="02040503050406030204" pitchFamily="18" charset="0"/>
                                  <a:cs typeface="Times New Roman" panose="02020603050405020304" pitchFamily="18" charset="0"/>
                                </a:rPr>
                              </m:ctrlPr>
                            </m:sSubPr>
                            <m:e>
                              <m:r>
                                <a:rPr lang="ko-KR" altLang="en-US" b="0" i="1" smtClean="0">
                                  <a:latin typeface="Cambria Math" panose="02040503050406030204" pitchFamily="18" charset="0"/>
                                  <a:cs typeface="Times New Roman" panose="02020603050405020304" pitchFamily="18" charset="0"/>
                                </a:rPr>
                                <m:t>𝜆</m:t>
                              </m:r>
                            </m:e>
                            <m:sub>
                              <m:r>
                                <a:rPr lang="en-US" altLang="ko-KR" b="0" i="1" smtClean="0">
                                  <a:latin typeface="Cambria Math" panose="02040503050406030204" pitchFamily="18" charset="0"/>
                                  <a:cs typeface="Times New Roman" panose="02020603050405020304" pitchFamily="18" charset="0"/>
                                </a:rPr>
                                <m:t>𝑝𝑒𝑟𝑐</m:t>
                              </m:r>
                            </m:sub>
                          </m:sSub>
                        </m:e>
                      </m:d>
                      <m:r>
                        <m:rPr>
                          <m:sty m:val="p"/>
                        </m:rPr>
                        <a:rPr lang="el-GR" altLang="ko-KR" b="0" i="1" smtClean="0">
                          <a:latin typeface="Cambria Math" panose="02040503050406030204" pitchFamily="18" charset="0"/>
                          <a:ea typeface="Cambria Math" panose="02040503050406030204" pitchFamily="18" charset="0"/>
                          <a:cs typeface="Times New Roman" panose="02020603050405020304" pitchFamily="18" charset="0"/>
                        </a:rPr>
                        <m:t>α</m:t>
                      </m:r>
                      <m:r>
                        <a:rPr lang="en-US" altLang="ko-KR"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ko-KR" b="0" i="1" smtClean="0">
                              <a:latin typeface="Cambria Math" panose="02040503050406030204" pitchFamily="18" charset="0"/>
                              <a:cs typeface="Times New Roman" panose="02020603050405020304" pitchFamily="18" charset="0"/>
                            </a:rPr>
                          </m:ctrlPr>
                        </m:sSubPr>
                        <m:e>
                          <m:r>
                            <a:rPr lang="ko-KR" altLang="en-US" b="0" i="1" smtClean="0">
                              <a:latin typeface="Cambria Math" panose="02040503050406030204" pitchFamily="18" charset="0"/>
                              <a:cs typeface="Times New Roman" panose="02020603050405020304" pitchFamily="18" charset="0"/>
                            </a:rPr>
                            <m:t>𝜆</m:t>
                          </m:r>
                        </m:e>
                        <m:sub>
                          <m:r>
                            <a:rPr lang="en-US" altLang="ko-KR" b="0" i="1" smtClean="0">
                              <a:latin typeface="Cambria Math" panose="02040503050406030204" pitchFamily="18" charset="0"/>
                              <a:cs typeface="Times New Roman" panose="02020603050405020304" pitchFamily="18" charset="0"/>
                            </a:rPr>
                            <m:t>𝑝𝑒𝑟𝑐</m:t>
                          </m:r>
                        </m:sub>
                      </m:sSub>
                      <m:r>
                        <a:rPr lang="en-US" altLang="ko-KR" b="0" i="1" smtClean="0">
                          <a:latin typeface="Cambria Math" panose="02040503050406030204" pitchFamily="18" charset="0"/>
                          <a:cs typeface="Times New Roman" panose="02020603050405020304" pitchFamily="18" charset="0"/>
                        </a:rPr>
                        <m:t>[</m:t>
                      </m:r>
                      <m:d>
                        <m:dPr>
                          <m:ctrlPr>
                            <a:rPr lang="en-US" altLang="ko-KR" b="0" i="1" smtClean="0">
                              <a:latin typeface="Cambria Math" panose="02040503050406030204" pitchFamily="18" charset="0"/>
                              <a:cs typeface="Times New Roman" panose="02020603050405020304" pitchFamily="18" charset="0"/>
                            </a:rPr>
                          </m:ctrlPr>
                        </m:dPr>
                        <m:e>
                          <m:r>
                            <a:rPr lang="en-US" altLang="ko-KR" b="0" i="1" smtClean="0">
                              <a:latin typeface="Cambria Math" panose="02040503050406030204" pitchFamily="18" charset="0"/>
                              <a:cs typeface="Times New Roman" panose="02020603050405020304" pitchFamily="18" charset="0"/>
                            </a:rPr>
                            <m:t>1−</m:t>
                          </m:r>
                          <m:sSub>
                            <m:sSubPr>
                              <m:ctrlPr>
                                <a:rPr lang="en-US" altLang="ko-KR" b="0" i="1" smtClean="0">
                                  <a:latin typeface="Cambria Math" panose="02040503050406030204" pitchFamily="18" charset="0"/>
                                  <a:cs typeface="Times New Roman" panose="02020603050405020304" pitchFamily="18" charset="0"/>
                                </a:rPr>
                              </m:ctrlPr>
                            </m:sSubPr>
                            <m:e>
                              <m:r>
                                <a:rPr lang="en-US" altLang="ko-KR" b="0" i="1" smtClean="0">
                                  <a:latin typeface="Cambria Math" panose="02040503050406030204" pitchFamily="18" charset="0"/>
                                  <a:cs typeface="Times New Roman" panose="02020603050405020304" pitchFamily="18" charset="0"/>
                                </a:rPr>
                                <m:t>𝑑</m:t>
                              </m:r>
                            </m:e>
                            <m:sub>
                              <m:r>
                                <a:rPr lang="en-US" altLang="ko-KR" b="0" i="1" smtClean="0">
                                  <a:latin typeface="Cambria Math" panose="02040503050406030204" pitchFamily="18" charset="0"/>
                                  <a:cs typeface="Times New Roman" panose="02020603050405020304" pitchFamily="18" charset="0"/>
                                </a:rPr>
                                <m:t>𝑖𝑛𝑓</m:t>
                              </m:r>
                            </m:sub>
                          </m:sSub>
                        </m:e>
                      </m:d>
                      <m:r>
                        <a:rPr lang="en-US" altLang="ko-KR" b="0" i="1" smtClean="0">
                          <a:latin typeface="Cambria Math" panose="02040503050406030204" pitchFamily="18" charset="0"/>
                          <a:cs typeface="Times New Roman" panose="02020603050405020304" pitchFamily="18" charset="0"/>
                        </a:rPr>
                        <m:t>𝐿</m:t>
                      </m:r>
                      <m:r>
                        <a:rPr lang="en-US" altLang="ko-KR" b="0" i="1" smtClean="0">
                          <a:latin typeface="Cambria Math" panose="02040503050406030204" pitchFamily="18" charset="0"/>
                          <a:cs typeface="Times New Roman" panose="02020603050405020304" pitchFamily="18" charset="0"/>
                        </a:rPr>
                        <m:t>]</m:t>
                      </m:r>
                    </m:oMath>
                  </m:oMathPara>
                </a14:m>
                <a:endParaRPr lang="en-US" altLang="ko-KR" dirty="0">
                  <a:latin typeface="Times New Roman" panose="02020603050405020304" pitchFamily="18" charset="0"/>
                  <a:cs typeface="Times New Roman" panose="02020603050405020304" pitchFamily="18" charset="0"/>
                </a:endParaRPr>
              </a:p>
              <a:p>
                <a:pPr marL="0" indent="0">
                  <a:buNone/>
                </a:pPr>
                <a:endParaRPr lang="en-US" altLang="ko-KR" dirty="0">
                  <a:latin typeface="Times New Roman" panose="02020603050405020304" pitchFamily="18" charset="0"/>
                  <a:cs typeface="Times New Roman" panose="02020603050405020304" pitchFamily="18" charset="0"/>
                </a:endParaRPr>
              </a:p>
              <a:p>
                <a:pPr marL="0" indent="0">
                  <a:buNone/>
                </a:pPr>
                <a:r>
                  <a:rPr lang="en-US" altLang="ko-KR" dirty="0">
                    <a:latin typeface="Times New Roman" panose="02020603050405020304" pitchFamily="18" charset="0"/>
                    <a:cs typeface="Times New Roman" panose="02020603050405020304" pitchFamily="18" charset="0"/>
                  </a:rPr>
                  <a:t>Due to uncertainties in exactly how much </a:t>
                </a:r>
                <a14:m>
                  <m:oMath xmlns:m="http://schemas.openxmlformats.org/officeDocument/2006/math">
                    <m:r>
                      <m:rPr>
                        <m:sty m:val="p"/>
                      </m:rPr>
                      <a:rPr lang="el-GR" altLang="ko-KR" b="0" i="1" smtClean="0">
                        <a:latin typeface="Cambria Math" panose="02040503050406030204" pitchFamily="18" charset="0"/>
                        <a:ea typeface="Cambria Math" panose="02040503050406030204" pitchFamily="18" charset="0"/>
                        <a:cs typeface="Times New Roman" panose="02020603050405020304" pitchFamily="18" charset="0"/>
                      </a:rPr>
                      <m:t>α</m:t>
                    </m:r>
                  </m:oMath>
                </a14:m>
                <a:r>
                  <a:rPr lang="ko-KR" altLang="en-US" dirty="0">
                    <a:latin typeface="Times New Roman" panose="02020603050405020304" pitchFamily="18" charset="0"/>
                    <a:cs typeface="Times New Roman" panose="02020603050405020304" pitchFamily="18" charset="0"/>
                  </a:rPr>
                  <a:t> </a:t>
                </a:r>
                <a:r>
                  <a:rPr lang="en-US" altLang="ko-KR" dirty="0">
                    <a:latin typeface="Times New Roman" panose="02020603050405020304" pitchFamily="18" charset="0"/>
                    <a:cs typeface="Times New Roman" panose="02020603050405020304" pitchFamily="18" charset="0"/>
                  </a:rPr>
                  <a:t>is less than</a:t>
                </a:r>
                <a:r>
                  <a:rPr lang="en-US" altLang="ko-KR" b="0" dirty="0">
                    <a:cs typeface="Times New Roman" panose="02020603050405020304" pitchFamily="18" charset="0"/>
                  </a:rPr>
                  <a:t> </a:t>
                </a:r>
                <a14:m>
                  <m:oMath xmlns:m="http://schemas.openxmlformats.org/officeDocument/2006/math">
                    <m:r>
                      <a:rPr lang="en-US" altLang="ko-KR" b="0" i="1" smtClean="0">
                        <a:latin typeface="Cambria Math" panose="02040503050406030204" pitchFamily="18" charset="0"/>
                        <a:cs typeface="Times New Roman" panose="02020603050405020304" pitchFamily="18" charset="0"/>
                      </a:rPr>
                      <m:t>𝐿</m:t>
                    </m:r>
                  </m:oMath>
                </a14:m>
                <a:r>
                  <a:rPr lang="en-US" altLang="ko-KR" dirty="0">
                    <a:latin typeface="Times New Roman" panose="02020603050405020304" pitchFamily="18" charset="0"/>
                    <a:cs typeface="Times New Roman" panose="02020603050405020304" pitchFamily="18" charset="0"/>
                  </a:rPr>
                  <a:t>, we assume</a:t>
                </a:r>
              </a:p>
              <a:p>
                <a:pPr marL="0" indent="0">
                  <a:buNone/>
                </a:pPr>
                <a14:m>
                  <m:oMathPara xmlns:m="http://schemas.openxmlformats.org/officeDocument/2006/math">
                    <m:oMathParaPr>
                      <m:jc m:val="centerGroup"/>
                    </m:oMathParaPr>
                    <m:oMath xmlns:m="http://schemas.openxmlformats.org/officeDocument/2006/math">
                      <m:r>
                        <m:rPr>
                          <m:sty m:val="p"/>
                        </m:rPr>
                        <a:rPr lang="el-GR" altLang="ko-KR" b="0" i="1" smtClean="0">
                          <a:latin typeface="Cambria Math" panose="02040503050406030204" pitchFamily="18" charset="0"/>
                          <a:ea typeface="Cambria Math" panose="02040503050406030204" pitchFamily="18" charset="0"/>
                          <a:cs typeface="Times New Roman" panose="02020603050405020304" pitchFamily="18" charset="0"/>
                        </a:rPr>
                        <m:t>α</m:t>
                      </m:r>
                      <m:r>
                        <a:rPr lang="en-US" altLang="ko-KR" b="0" i="0" smtClean="0">
                          <a:latin typeface="Cambria Math" panose="02040503050406030204" pitchFamily="18" charset="0"/>
                          <a:ea typeface="Cambria Math" panose="02040503050406030204" pitchFamily="18" charset="0"/>
                          <a:cs typeface="Times New Roman" panose="02020603050405020304" pitchFamily="18" charset="0"/>
                        </a:rPr>
                        <m:t>=</m:t>
                      </m:r>
                      <m:r>
                        <a:rPr lang="en-US" altLang="ko-KR" b="0" i="1" smtClean="0">
                          <a:latin typeface="Cambria Math" panose="02040503050406030204" pitchFamily="18" charset="0"/>
                          <a:cs typeface="Times New Roman" panose="02020603050405020304" pitchFamily="18" charset="0"/>
                        </a:rPr>
                        <m:t>𝐿</m:t>
                      </m:r>
                    </m:oMath>
                  </m:oMathPara>
                </a14:m>
                <a:endParaRPr lang="ko-KR" altLang="en-US" dirty="0">
                  <a:latin typeface="Times New Roman" panose="02020603050405020304" pitchFamily="18" charset="0"/>
                  <a:cs typeface="Times New Roman" panose="02020603050405020304" pitchFamily="18" charset="0"/>
                </a:endParaRPr>
              </a:p>
            </p:txBody>
          </p:sp>
        </mc:Choice>
        <mc:Fallback xmlns="">
          <p:sp>
            <p:nvSpPr>
              <p:cNvPr id="3" name="내용 개체 틀 2">
                <a:extLst>
                  <a:ext uri="{FF2B5EF4-FFF2-40B4-BE49-F238E27FC236}">
                    <a16:creationId xmlns:a16="http://schemas.microsoft.com/office/drawing/2014/main" id="{DBDFF761-5554-422B-A433-FAE34B706E51}"/>
                  </a:ext>
                </a:extLst>
              </p:cNvPr>
              <p:cNvSpPr>
                <a:spLocks noGrp="1" noRot="1" noChangeAspect="1" noMove="1" noResize="1" noEditPoints="1" noAdjustHandles="1" noChangeArrowheads="1" noChangeShapeType="1" noTextEdit="1"/>
              </p:cNvSpPr>
              <p:nvPr>
                <p:ph idx="1"/>
              </p:nvPr>
            </p:nvSpPr>
            <p:spPr>
              <a:xfrm>
                <a:off x="838200" y="1825625"/>
                <a:ext cx="10515599" cy="4351338"/>
              </a:xfrm>
              <a:blipFill>
                <a:blip r:embed="rId2"/>
                <a:stretch>
                  <a:fillRect l="-1218" t="-2381"/>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606928028"/>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968</TotalTime>
  <Words>1798</Words>
  <Application>Microsoft Office PowerPoint</Application>
  <PresentationFormat>와이드스크린</PresentationFormat>
  <Paragraphs>165</Paragraphs>
  <Slides>27</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27</vt:i4>
      </vt:variant>
    </vt:vector>
  </HeadingPairs>
  <TitlesOfParts>
    <vt:vector size="32" baseType="lpstr">
      <vt:lpstr>맑은 고딕</vt:lpstr>
      <vt:lpstr>Arial</vt:lpstr>
      <vt:lpstr>Cambria Math</vt:lpstr>
      <vt:lpstr>Times New Roman</vt:lpstr>
      <vt:lpstr>Office 테마</vt:lpstr>
      <vt:lpstr>Social Contact Networks and Disease Eradicability under Voluntary Vaccination</vt:lpstr>
      <vt:lpstr>Abstract</vt:lpstr>
      <vt:lpstr>Introduction</vt:lpstr>
      <vt:lpstr>Method</vt:lpstr>
      <vt:lpstr>Method</vt:lpstr>
      <vt:lpstr>Method</vt:lpstr>
      <vt:lpstr>Method</vt:lpstr>
      <vt:lpstr>Method : SEIR Infection</vt:lpstr>
      <vt:lpstr>Method : SEIR Infection</vt:lpstr>
      <vt:lpstr>Method : SEIR Infection</vt:lpstr>
      <vt:lpstr>Method : SEIR Infection</vt:lpstr>
      <vt:lpstr>For Smallpox Infection</vt:lpstr>
      <vt:lpstr>Results</vt:lpstr>
      <vt:lpstr>Results – NBD size</vt:lpstr>
      <vt:lpstr>Results – NBD size</vt:lpstr>
      <vt:lpstr>Results – NBD size</vt:lpstr>
      <vt:lpstr>Results – NBD size</vt:lpstr>
      <vt:lpstr>Results - α, β, ε</vt:lpstr>
      <vt:lpstr>Results - α, β, ε</vt:lpstr>
      <vt:lpstr>Discussion</vt:lpstr>
      <vt:lpstr>Discussion</vt:lpstr>
      <vt:lpstr>Discussion</vt:lpstr>
      <vt:lpstr>Discussion</vt:lpstr>
      <vt:lpstr>Discussion</vt:lpstr>
      <vt:lpstr>Discussion</vt:lpstr>
      <vt:lpstr>Discussion</vt:lpstr>
      <vt:lpstr>Supporting Information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Contact Networks and Disease Eradicability under Voluntary Vaccination</dc:title>
  <dc:creator>sangman Jeong</dc:creator>
  <cp:lastModifiedBy>sangman Jeong</cp:lastModifiedBy>
  <cp:revision>45</cp:revision>
  <dcterms:created xsi:type="dcterms:W3CDTF">2018-12-27T11:50:34Z</dcterms:created>
  <dcterms:modified xsi:type="dcterms:W3CDTF">2019-01-03T17:58:27Z</dcterms:modified>
</cp:coreProperties>
</file>