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89" r:id="rId5"/>
    <p:sldId id="263" r:id="rId6"/>
    <p:sldId id="259" r:id="rId7"/>
    <p:sldId id="264" r:id="rId8"/>
    <p:sldId id="273" r:id="rId9"/>
    <p:sldId id="260" r:id="rId10"/>
    <p:sldId id="274" r:id="rId11"/>
    <p:sldId id="261" r:id="rId12"/>
    <p:sldId id="275" r:id="rId13"/>
    <p:sldId id="266" r:id="rId14"/>
    <p:sldId id="271" r:id="rId15"/>
    <p:sldId id="272" r:id="rId16"/>
    <p:sldId id="269" r:id="rId17"/>
    <p:sldId id="270" r:id="rId18"/>
    <p:sldId id="277" r:id="rId19"/>
    <p:sldId id="279" r:id="rId20"/>
    <p:sldId id="281" r:id="rId21"/>
    <p:sldId id="280" r:id="rId22"/>
    <p:sldId id="287" r:id="rId23"/>
    <p:sldId id="282" r:id="rId24"/>
    <p:sldId id="286" r:id="rId25"/>
    <p:sldId id="283" r:id="rId26"/>
    <p:sldId id="284" r:id="rId27"/>
    <p:sldId id="285" r:id="rId28"/>
    <p:sldId id="288" r:id="rId29"/>
    <p:sldId id="290" r:id="rId30"/>
    <p:sldId id="312" r:id="rId31"/>
    <p:sldId id="291" r:id="rId32"/>
    <p:sldId id="293" r:id="rId33"/>
    <p:sldId id="294" r:id="rId34"/>
    <p:sldId id="296" r:id="rId35"/>
    <p:sldId id="297" r:id="rId36"/>
    <p:sldId id="298" r:id="rId37"/>
    <p:sldId id="299" r:id="rId38"/>
    <p:sldId id="300" r:id="rId39"/>
    <p:sldId id="301" r:id="rId40"/>
    <p:sldId id="305" r:id="rId41"/>
    <p:sldId id="306" r:id="rId42"/>
    <p:sldId id="304" r:id="rId43"/>
    <p:sldId id="307" r:id="rId44"/>
    <p:sldId id="308" r:id="rId45"/>
    <p:sldId id="309" r:id="rId46"/>
    <p:sldId id="310" r:id="rId47"/>
    <p:sldId id="311" r:id="rId4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5620"/>
    <a:srgbClr val="C79D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68" autoAdjust="0"/>
  </p:normalViewPr>
  <p:slideViewPr>
    <p:cSldViewPr>
      <p:cViewPr varScale="1">
        <p:scale>
          <a:sx n="62" d="100"/>
          <a:sy n="62" d="100"/>
        </p:scale>
        <p:origin x="-101" y="-389"/>
      </p:cViewPr>
      <p:guideLst>
        <p:guide orient="horz" pos="2160"/>
        <p:guide pos="2880"/>
      </p:guideLst>
    </p:cSldViewPr>
  </p:slideViewPr>
  <p:notesTextViewPr>
    <p:cViewPr>
      <p:scale>
        <a:sx n="1" d="1"/>
        <a:sy n="1" d="1"/>
      </p:scale>
      <p:origin x="0" y="0"/>
    </p:cViewPr>
  </p:notesTextViewPr>
  <p:sorterViewPr>
    <p:cViewPr>
      <p:scale>
        <a:sx n="100" d="100"/>
        <a:sy n="100" d="100"/>
      </p:scale>
      <p:origin x="0" y="71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18DB69-9F1A-42E2-829E-8B047847945F}" type="datetimeFigureOut">
              <a:rPr lang="ko-KR" altLang="en-US" smtClean="0"/>
              <a:t>2018-11-18</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2062A-4972-4853-A7C6-966D24E39E1E}" type="slidenum">
              <a:rPr lang="ko-KR" altLang="en-US" smtClean="0"/>
              <a:t>‹#›</a:t>
            </a:fld>
            <a:endParaRPr lang="ko-KR" altLang="en-US"/>
          </a:p>
        </p:txBody>
      </p:sp>
    </p:spTree>
    <p:extLst>
      <p:ext uri="{BB962C8B-B14F-4D97-AF65-F5344CB8AC3E}">
        <p14:creationId xmlns:p14="http://schemas.microsoft.com/office/powerpoint/2010/main" val="396502454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ko.wikipedia.org/wiki/%EB%82%B4%EC%89%AC_%EA%B7%A0%ED%98%95"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kern="1200" dirty="0" smtClean="0">
                <a:solidFill>
                  <a:schemeClr val="tx1"/>
                </a:solidFill>
                <a:effectLst/>
                <a:latin typeface="+mn-lt"/>
                <a:ea typeface="+mn-ea"/>
                <a:cs typeface="+mn-cs"/>
              </a:rPr>
              <a:t>이 게임의 죄수는 상대방의 결과는 고려하지 않고 자신의 이익만을 최대화한다는 가정 하에 움직이게 된다</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이때 언제나 협동</a:t>
            </a:r>
            <a:r>
              <a:rPr lang="en-US" altLang="ko-KR" sz="1200" b="0" i="0" kern="1200" dirty="0" smtClean="0">
                <a:solidFill>
                  <a:schemeClr val="tx1"/>
                </a:solidFill>
                <a:effectLst/>
                <a:latin typeface="+mn-lt"/>
                <a:ea typeface="+mn-ea"/>
                <a:cs typeface="+mn-cs"/>
              </a:rPr>
              <a:t>(</a:t>
            </a:r>
            <a:r>
              <a:rPr lang="ko-KR" altLang="en-US" sz="1200" b="0" i="0" kern="1200" dirty="0" smtClean="0">
                <a:solidFill>
                  <a:schemeClr val="tx1"/>
                </a:solidFill>
                <a:effectLst/>
                <a:latin typeface="+mn-lt"/>
                <a:ea typeface="+mn-ea"/>
                <a:cs typeface="+mn-cs"/>
              </a:rPr>
              <a:t>침묵</a:t>
            </a:r>
            <a:r>
              <a:rPr lang="en-US" altLang="ko-KR" sz="1200" b="0" i="0" kern="1200" dirty="0" smtClean="0">
                <a:solidFill>
                  <a:schemeClr val="tx1"/>
                </a:solidFill>
                <a:effectLst/>
                <a:latin typeface="+mn-lt"/>
                <a:ea typeface="+mn-ea"/>
                <a:cs typeface="+mn-cs"/>
              </a:rPr>
              <a:t>)</a:t>
            </a:r>
            <a:r>
              <a:rPr lang="ko-KR" altLang="en-US" sz="1200" b="0" i="0" kern="1200" dirty="0" smtClean="0">
                <a:solidFill>
                  <a:schemeClr val="tx1"/>
                </a:solidFill>
                <a:effectLst/>
                <a:latin typeface="+mn-lt"/>
                <a:ea typeface="+mn-ea"/>
                <a:cs typeface="+mn-cs"/>
              </a:rPr>
              <a:t>보다는 배신</a:t>
            </a:r>
            <a:r>
              <a:rPr lang="en-US" altLang="ko-KR" sz="1200" b="0" i="0" kern="1200" dirty="0" smtClean="0">
                <a:solidFill>
                  <a:schemeClr val="tx1"/>
                </a:solidFill>
                <a:effectLst/>
                <a:latin typeface="+mn-lt"/>
                <a:ea typeface="+mn-ea"/>
                <a:cs typeface="+mn-cs"/>
              </a:rPr>
              <a:t>(</a:t>
            </a:r>
            <a:r>
              <a:rPr lang="ko-KR" altLang="en-US" sz="1200" b="0" i="0" kern="1200" dirty="0" smtClean="0">
                <a:solidFill>
                  <a:schemeClr val="tx1"/>
                </a:solidFill>
                <a:effectLst/>
                <a:latin typeface="+mn-lt"/>
                <a:ea typeface="+mn-ea"/>
                <a:cs typeface="+mn-cs"/>
              </a:rPr>
              <a:t>자백</a:t>
            </a:r>
            <a:r>
              <a:rPr lang="en-US" altLang="ko-KR" sz="1200" b="0" i="0" kern="1200" dirty="0" smtClean="0">
                <a:solidFill>
                  <a:schemeClr val="tx1"/>
                </a:solidFill>
                <a:effectLst/>
                <a:latin typeface="+mn-lt"/>
                <a:ea typeface="+mn-ea"/>
                <a:cs typeface="+mn-cs"/>
              </a:rPr>
              <a:t>)</a:t>
            </a:r>
            <a:r>
              <a:rPr lang="ko-KR" altLang="en-US" sz="1200" b="0" i="0" kern="1200" dirty="0" smtClean="0">
                <a:solidFill>
                  <a:schemeClr val="tx1"/>
                </a:solidFill>
                <a:effectLst/>
                <a:latin typeface="+mn-lt"/>
                <a:ea typeface="+mn-ea"/>
                <a:cs typeface="+mn-cs"/>
              </a:rPr>
              <a:t>을 통해 더 많은 이익을 얻으므로 모든 참가자가 배신</a:t>
            </a:r>
            <a:r>
              <a:rPr lang="en-US" altLang="ko-KR" sz="1200" b="0" i="0" kern="1200" dirty="0" smtClean="0">
                <a:solidFill>
                  <a:schemeClr val="tx1"/>
                </a:solidFill>
                <a:effectLst/>
                <a:latin typeface="+mn-lt"/>
                <a:ea typeface="+mn-ea"/>
                <a:cs typeface="+mn-cs"/>
              </a:rPr>
              <a:t>(</a:t>
            </a:r>
            <a:r>
              <a:rPr lang="ko-KR" altLang="en-US" sz="1200" b="0" i="0" kern="1200" dirty="0" smtClean="0">
                <a:solidFill>
                  <a:schemeClr val="tx1"/>
                </a:solidFill>
                <a:effectLst/>
                <a:latin typeface="+mn-lt"/>
                <a:ea typeface="+mn-ea"/>
                <a:cs typeface="+mn-cs"/>
              </a:rPr>
              <a:t>자백</a:t>
            </a:r>
            <a:r>
              <a:rPr lang="en-US" altLang="ko-KR" sz="1200" b="0" i="0" kern="1200" dirty="0" smtClean="0">
                <a:solidFill>
                  <a:schemeClr val="tx1"/>
                </a:solidFill>
                <a:effectLst/>
                <a:latin typeface="+mn-lt"/>
                <a:ea typeface="+mn-ea"/>
                <a:cs typeface="+mn-cs"/>
              </a:rPr>
              <a:t>)</a:t>
            </a:r>
            <a:r>
              <a:rPr lang="ko-KR" altLang="en-US" sz="1200" b="0" i="0" kern="1200" dirty="0" smtClean="0">
                <a:solidFill>
                  <a:schemeClr val="tx1"/>
                </a:solidFill>
                <a:effectLst/>
                <a:latin typeface="+mn-lt"/>
                <a:ea typeface="+mn-ea"/>
                <a:cs typeface="+mn-cs"/>
              </a:rPr>
              <a:t>을 택하는 상태가 </a:t>
            </a:r>
            <a:r>
              <a:rPr lang="ko-KR" altLang="en-US" sz="1200" b="0" i="0" u="none" strike="noStrike" kern="1200" dirty="0" err="1" smtClean="0">
                <a:solidFill>
                  <a:schemeClr val="tx1"/>
                </a:solidFill>
                <a:effectLst/>
                <a:latin typeface="+mn-lt"/>
                <a:ea typeface="+mn-ea"/>
                <a:cs typeface="+mn-cs"/>
                <a:hlinkClick r:id="rId3" tooltip="내쉬 균형"/>
              </a:rPr>
              <a:t>내쉬</a:t>
            </a:r>
            <a:r>
              <a:rPr lang="ko-KR" altLang="en-US" sz="1200" b="0" i="0" u="none" strike="noStrike" kern="1200" dirty="0" smtClean="0">
                <a:solidFill>
                  <a:schemeClr val="tx1"/>
                </a:solidFill>
                <a:effectLst/>
                <a:latin typeface="+mn-lt"/>
                <a:ea typeface="+mn-ea"/>
                <a:cs typeface="+mn-cs"/>
                <a:hlinkClick r:id="rId3" tooltip="내쉬 균형"/>
              </a:rPr>
              <a:t> 균형</a:t>
            </a:r>
            <a:r>
              <a:rPr lang="ko-KR" altLang="en-US" sz="1200" b="0" i="0" kern="1200" dirty="0" smtClean="0">
                <a:solidFill>
                  <a:schemeClr val="tx1"/>
                </a:solidFill>
                <a:effectLst/>
                <a:latin typeface="+mn-lt"/>
                <a:ea typeface="+mn-ea"/>
                <a:cs typeface="+mn-cs"/>
              </a:rPr>
              <a:t>이 된다</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참가자 입장에서는 상대방의 선택에 상관없이 자백을 하는 쪽이 언제나 이익이므로 합리적인 참가자라면 자백을 택한다</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결국 결과는 둘 모두 </a:t>
            </a:r>
            <a:r>
              <a:rPr lang="en-US" altLang="ko-KR" sz="1200" b="0" i="0" kern="1200" dirty="0" smtClean="0">
                <a:solidFill>
                  <a:schemeClr val="tx1"/>
                </a:solidFill>
                <a:effectLst/>
                <a:latin typeface="+mn-lt"/>
                <a:ea typeface="+mn-ea"/>
                <a:cs typeface="+mn-cs"/>
              </a:rPr>
              <a:t>5</a:t>
            </a:r>
            <a:r>
              <a:rPr lang="ko-KR" altLang="en-US" sz="1200" b="0" i="0" kern="1200" dirty="0" smtClean="0">
                <a:solidFill>
                  <a:schemeClr val="tx1"/>
                </a:solidFill>
                <a:effectLst/>
                <a:latin typeface="+mn-lt"/>
                <a:ea typeface="+mn-ea"/>
                <a:cs typeface="+mn-cs"/>
              </a:rPr>
              <a:t>년을 복역하는 것이고</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이는 둘 모두가 자백하지 않고 </a:t>
            </a:r>
            <a:r>
              <a:rPr lang="en-US" altLang="ko-KR" sz="1200" b="0" i="0" kern="1200" dirty="0" smtClean="0">
                <a:solidFill>
                  <a:schemeClr val="tx1"/>
                </a:solidFill>
                <a:effectLst/>
                <a:latin typeface="+mn-lt"/>
                <a:ea typeface="+mn-ea"/>
                <a:cs typeface="+mn-cs"/>
              </a:rPr>
              <a:t>6</a:t>
            </a:r>
            <a:r>
              <a:rPr lang="ko-KR" altLang="en-US" sz="1200" b="0" i="0" kern="1200" dirty="0" smtClean="0">
                <a:solidFill>
                  <a:schemeClr val="tx1"/>
                </a:solidFill>
                <a:effectLst/>
                <a:latin typeface="+mn-lt"/>
                <a:ea typeface="+mn-ea"/>
                <a:cs typeface="+mn-cs"/>
              </a:rPr>
              <a:t>개월을 복역하는 것보다 나쁜 결과가 된다</a:t>
            </a:r>
            <a:r>
              <a:rPr lang="en-US" altLang="ko-KR" sz="1200" b="0" i="0" kern="1200" dirty="0" smtClean="0">
                <a:solidFill>
                  <a:schemeClr val="tx1"/>
                </a:solidFill>
                <a:effectLst/>
                <a:latin typeface="+mn-lt"/>
                <a:ea typeface="+mn-ea"/>
                <a:cs typeface="+mn-cs"/>
              </a:rPr>
              <a:t>.</a:t>
            </a:r>
            <a:endParaRPr lang="ko-KR" altLang="en-US" dirty="0"/>
          </a:p>
        </p:txBody>
      </p:sp>
      <p:sp>
        <p:nvSpPr>
          <p:cNvPr id="4" name="슬라이드 번호 개체 틀 3"/>
          <p:cNvSpPr>
            <a:spLocks noGrp="1"/>
          </p:cNvSpPr>
          <p:nvPr>
            <p:ph type="sldNum" sz="quarter" idx="10"/>
          </p:nvPr>
        </p:nvSpPr>
        <p:spPr/>
        <p:txBody>
          <a:bodyPr/>
          <a:lstStyle/>
          <a:p>
            <a:fld id="{3532062A-4972-4853-A7C6-966D24E39E1E}" type="slidenum">
              <a:rPr lang="ko-KR" altLang="en-US" smtClean="0"/>
              <a:t>16</a:t>
            </a:fld>
            <a:endParaRPr lang="ko-KR" altLang="en-US"/>
          </a:p>
        </p:txBody>
      </p:sp>
    </p:spTree>
    <p:extLst>
      <p:ext uri="{BB962C8B-B14F-4D97-AF65-F5344CB8AC3E}">
        <p14:creationId xmlns:p14="http://schemas.microsoft.com/office/powerpoint/2010/main" val="3518118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Sticklebacks(</a:t>
            </a:r>
            <a:r>
              <a:rPr lang="ko-KR" altLang="en-US" dirty="0" err="1" smtClean="0"/>
              <a:t>큰가시고기</a:t>
            </a:r>
            <a:r>
              <a:rPr lang="en-US" altLang="ko-KR" dirty="0" smtClean="0"/>
              <a:t>), notoriously (</a:t>
            </a:r>
            <a:r>
              <a:rPr lang="ko-KR" altLang="en-US" dirty="0" err="1" smtClean="0"/>
              <a:t>악명높게</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3532062A-4972-4853-A7C6-966D24E39E1E}" type="slidenum">
              <a:rPr lang="ko-KR" altLang="en-US" smtClean="0"/>
              <a:t>46</a:t>
            </a:fld>
            <a:endParaRPr lang="ko-KR" altLang="en-US"/>
          </a:p>
        </p:txBody>
      </p:sp>
    </p:spTree>
    <p:extLst>
      <p:ext uri="{BB962C8B-B14F-4D97-AF65-F5344CB8AC3E}">
        <p14:creationId xmlns:p14="http://schemas.microsoft.com/office/powerpoint/2010/main" val="3777502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Sticklebacks(</a:t>
            </a:r>
            <a:r>
              <a:rPr lang="ko-KR" altLang="en-US" dirty="0" err="1" smtClean="0"/>
              <a:t>큰가시고기</a:t>
            </a:r>
            <a:r>
              <a:rPr lang="en-US" altLang="ko-KR" dirty="0" smtClean="0"/>
              <a:t>), notoriously (</a:t>
            </a:r>
            <a:r>
              <a:rPr lang="ko-KR" altLang="en-US" dirty="0" err="1" smtClean="0"/>
              <a:t>악명높게</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3532062A-4972-4853-A7C6-966D24E39E1E}" type="slidenum">
              <a:rPr lang="ko-KR" altLang="en-US" smtClean="0"/>
              <a:t>47</a:t>
            </a:fld>
            <a:endParaRPr lang="ko-KR" altLang="en-US"/>
          </a:p>
        </p:txBody>
      </p:sp>
    </p:spTree>
    <p:extLst>
      <p:ext uri="{BB962C8B-B14F-4D97-AF65-F5344CB8AC3E}">
        <p14:creationId xmlns:p14="http://schemas.microsoft.com/office/powerpoint/2010/main" val="377750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Well-mixed population : replicator</a:t>
            </a:r>
            <a:r>
              <a:rPr lang="en-US" altLang="ko-KR" baseline="0" dirty="0" smtClean="0"/>
              <a:t> equation </a:t>
            </a:r>
            <a:r>
              <a:rPr lang="ko-KR" altLang="en-US" baseline="0" dirty="0" smtClean="0"/>
              <a:t>이 협력자와 배반자가 </a:t>
            </a:r>
            <a:r>
              <a:rPr lang="ko-KR" altLang="en-US" baseline="0" dirty="0" err="1" smtClean="0"/>
              <a:t>균형이되는</a:t>
            </a:r>
            <a:r>
              <a:rPr lang="ko-KR" altLang="en-US" baseline="0" dirty="0" smtClean="0"/>
              <a:t> 값을 반환하는 것</a:t>
            </a:r>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fld id="{3532062A-4972-4853-A7C6-966D24E39E1E}" type="slidenum">
              <a:rPr lang="ko-KR" altLang="en-US" smtClean="0"/>
              <a:t>31</a:t>
            </a:fld>
            <a:endParaRPr lang="ko-KR" altLang="en-US"/>
          </a:p>
        </p:txBody>
      </p:sp>
    </p:spTree>
    <p:extLst>
      <p:ext uri="{BB962C8B-B14F-4D97-AF65-F5344CB8AC3E}">
        <p14:creationId xmlns:p14="http://schemas.microsoft.com/office/powerpoint/2010/main" val="849006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smtClean="0"/>
              <a:t>싱크로너스</a:t>
            </a:r>
            <a:r>
              <a:rPr lang="ko-KR" altLang="en-US" dirty="0" smtClean="0"/>
              <a:t> </a:t>
            </a:r>
            <a:r>
              <a:rPr lang="en-US" altLang="ko-KR" dirty="0" smtClean="0"/>
              <a:t>vs </a:t>
            </a:r>
            <a:r>
              <a:rPr lang="ko-KR" altLang="en-US" dirty="0" err="1" smtClean="0"/>
              <a:t>어싱크로너스</a:t>
            </a:r>
            <a:r>
              <a:rPr lang="ko-KR" altLang="en-US" dirty="0" smtClean="0"/>
              <a:t> </a:t>
            </a:r>
            <a:r>
              <a:rPr lang="en-US" altLang="ko-KR" dirty="0" smtClean="0"/>
              <a:t>: </a:t>
            </a:r>
            <a:r>
              <a:rPr lang="ko-KR" altLang="en-US" dirty="0" smtClean="0"/>
              <a:t>동시에 </a:t>
            </a:r>
            <a:r>
              <a:rPr lang="en-US" altLang="ko-KR" dirty="0" smtClean="0"/>
              <a:t>lattice</a:t>
            </a:r>
            <a:r>
              <a:rPr lang="en-US" altLang="ko-KR" baseline="0" dirty="0" smtClean="0"/>
              <a:t> </a:t>
            </a:r>
            <a:r>
              <a:rPr lang="ko-KR" altLang="en-US" baseline="0" dirty="0" smtClean="0"/>
              <a:t>격자 업데이트 </a:t>
            </a:r>
            <a:r>
              <a:rPr lang="en-US" altLang="ko-KR" baseline="0" dirty="0" smtClean="0"/>
              <a:t>vs </a:t>
            </a:r>
            <a:r>
              <a:rPr lang="ko-KR" altLang="en-US" baseline="0" dirty="0" smtClean="0"/>
              <a:t>순차적 </a:t>
            </a:r>
            <a:r>
              <a:rPr lang="en-US" altLang="ko-KR" baseline="0" dirty="0" smtClean="0"/>
              <a:t>lattice </a:t>
            </a:r>
            <a:r>
              <a:rPr lang="ko-KR" altLang="en-US" baseline="0" dirty="0" smtClean="0"/>
              <a:t>업데이트</a:t>
            </a:r>
            <a:endParaRPr lang="ko-KR" altLang="en-US" dirty="0"/>
          </a:p>
        </p:txBody>
      </p:sp>
      <p:sp>
        <p:nvSpPr>
          <p:cNvPr id="4" name="슬라이드 번호 개체 틀 3"/>
          <p:cNvSpPr>
            <a:spLocks noGrp="1"/>
          </p:cNvSpPr>
          <p:nvPr>
            <p:ph type="sldNum" sz="quarter" idx="10"/>
          </p:nvPr>
        </p:nvSpPr>
        <p:spPr/>
        <p:txBody>
          <a:bodyPr/>
          <a:lstStyle/>
          <a:p>
            <a:fld id="{3532062A-4972-4853-A7C6-966D24E39E1E}" type="slidenum">
              <a:rPr lang="ko-KR" altLang="en-US" smtClean="0"/>
              <a:t>32</a:t>
            </a:fld>
            <a:endParaRPr lang="ko-KR" altLang="en-US"/>
          </a:p>
        </p:txBody>
      </p:sp>
    </p:spTree>
    <p:extLst>
      <p:ext uri="{BB962C8B-B14F-4D97-AF65-F5344CB8AC3E}">
        <p14:creationId xmlns:p14="http://schemas.microsoft.com/office/powerpoint/2010/main" val="1031554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Fitness loss</a:t>
            </a:r>
            <a:r>
              <a:rPr lang="en-US" altLang="ko-KR" baseline="0" dirty="0" smtClean="0"/>
              <a:t> (</a:t>
            </a:r>
            <a:r>
              <a:rPr lang="ko-KR" altLang="en-US" baseline="0" dirty="0" smtClean="0"/>
              <a:t>체력감소</a:t>
            </a:r>
            <a:r>
              <a:rPr lang="en-US" altLang="ko-KR" baseline="0" dirty="0" smtClean="0"/>
              <a:t>), resource (</a:t>
            </a:r>
            <a:r>
              <a:rPr lang="ko-KR" altLang="en-US" baseline="0" dirty="0" smtClean="0"/>
              <a:t>자원</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3532062A-4972-4853-A7C6-966D24E39E1E}" type="slidenum">
              <a:rPr lang="ko-KR" altLang="en-US" smtClean="0"/>
              <a:t>36</a:t>
            </a:fld>
            <a:endParaRPr lang="ko-KR" altLang="en-US"/>
          </a:p>
        </p:txBody>
      </p:sp>
    </p:spTree>
    <p:extLst>
      <p:ext uri="{BB962C8B-B14F-4D97-AF65-F5344CB8AC3E}">
        <p14:creationId xmlns:p14="http://schemas.microsoft.com/office/powerpoint/2010/main" val="318760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Fitness loss</a:t>
            </a:r>
            <a:r>
              <a:rPr lang="en-US" altLang="ko-KR" baseline="0" dirty="0" smtClean="0"/>
              <a:t> (</a:t>
            </a:r>
            <a:r>
              <a:rPr lang="ko-KR" altLang="en-US" baseline="0" dirty="0" smtClean="0"/>
              <a:t>체력감소</a:t>
            </a:r>
            <a:r>
              <a:rPr lang="en-US" altLang="ko-KR" baseline="0" dirty="0" smtClean="0"/>
              <a:t>), resource (</a:t>
            </a:r>
            <a:r>
              <a:rPr lang="ko-KR" altLang="en-US" baseline="0" dirty="0" smtClean="0"/>
              <a:t>자원</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3532062A-4972-4853-A7C6-966D24E39E1E}" type="slidenum">
              <a:rPr lang="ko-KR" altLang="en-US" smtClean="0"/>
              <a:t>37</a:t>
            </a:fld>
            <a:endParaRPr lang="ko-KR" altLang="en-US"/>
          </a:p>
        </p:txBody>
      </p:sp>
    </p:spTree>
    <p:extLst>
      <p:ext uri="{BB962C8B-B14F-4D97-AF65-F5344CB8AC3E}">
        <p14:creationId xmlns:p14="http://schemas.microsoft.com/office/powerpoint/2010/main" val="3187602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Fitness loss</a:t>
            </a:r>
            <a:r>
              <a:rPr lang="en-US" altLang="ko-KR" baseline="0" dirty="0" smtClean="0"/>
              <a:t> (</a:t>
            </a:r>
            <a:r>
              <a:rPr lang="ko-KR" altLang="en-US" baseline="0" dirty="0" smtClean="0"/>
              <a:t>체력감소</a:t>
            </a:r>
            <a:r>
              <a:rPr lang="en-US" altLang="ko-KR" baseline="0" dirty="0" smtClean="0"/>
              <a:t>), resource (</a:t>
            </a:r>
            <a:r>
              <a:rPr lang="ko-KR" altLang="en-US" baseline="0" dirty="0" smtClean="0"/>
              <a:t>자원</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3532062A-4972-4853-A7C6-966D24E39E1E}" type="slidenum">
              <a:rPr lang="ko-KR" altLang="en-US" smtClean="0"/>
              <a:t>38</a:t>
            </a:fld>
            <a:endParaRPr lang="ko-KR" altLang="en-US"/>
          </a:p>
        </p:txBody>
      </p:sp>
    </p:spTree>
    <p:extLst>
      <p:ext uri="{BB962C8B-B14F-4D97-AF65-F5344CB8AC3E}">
        <p14:creationId xmlns:p14="http://schemas.microsoft.com/office/powerpoint/2010/main" val="3187602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fontAlgn="base" latinLnBrk="1"/>
            <a:r>
              <a:rPr lang="ko-KR" altLang="en-US" sz="1200" b="1" kern="1200" dirty="0" smtClean="0">
                <a:solidFill>
                  <a:schemeClr val="tx1"/>
                </a:solidFill>
                <a:effectLst/>
                <a:latin typeface="+mn-lt"/>
                <a:ea typeface="+mn-ea"/>
                <a:cs typeface="+mn-cs"/>
              </a:rPr>
              <a:t>순수전략 </a:t>
            </a:r>
            <a:r>
              <a:rPr lang="en-US" altLang="ko-KR" sz="1200" b="1" kern="1200" dirty="0" smtClean="0">
                <a:solidFill>
                  <a:schemeClr val="tx1"/>
                </a:solidFill>
                <a:effectLst/>
                <a:latin typeface="+mn-lt"/>
                <a:ea typeface="+mn-ea"/>
                <a:cs typeface="+mn-cs"/>
              </a:rPr>
              <a:t>: </a:t>
            </a:r>
            <a:r>
              <a:rPr lang="ko-KR" altLang="en-US" sz="1200" b="1" kern="1200" dirty="0" smtClean="0">
                <a:solidFill>
                  <a:schemeClr val="tx1"/>
                </a:solidFill>
                <a:effectLst/>
                <a:latin typeface="+mn-lt"/>
                <a:ea typeface="+mn-ea"/>
                <a:cs typeface="+mn-cs"/>
              </a:rPr>
              <a:t>직면한 상황에 어떻게 행동할지 규칙에 따라 다 결정해놓은 것</a:t>
            </a:r>
            <a:endParaRPr lang="ko-KR" altLang="en-US" sz="1200" kern="1200" dirty="0" smtClean="0">
              <a:solidFill>
                <a:schemeClr val="tx1"/>
              </a:solidFill>
              <a:effectLst/>
              <a:latin typeface="+mn-lt"/>
              <a:ea typeface="+mn-ea"/>
              <a:cs typeface="+mn-cs"/>
            </a:endParaRPr>
          </a:p>
          <a:p>
            <a:pPr fontAlgn="base" latinLnBrk="1"/>
            <a:r>
              <a:rPr lang="ko-KR" altLang="en-US" sz="1200" b="1" kern="1200" dirty="0" smtClean="0">
                <a:solidFill>
                  <a:schemeClr val="tx1"/>
                </a:solidFill>
                <a:effectLst/>
                <a:latin typeface="+mn-lt"/>
                <a:ea typeface="+mn-ea"/>
                <a:cs typeface="+mn-cs"/>
              </a:rPr>
              <a:t>혼합전략 </a:t>
            </a:r>
            <a:r>
              <a:rPr lang="en-US" altLang="ko-KR" sz="1200" b="1" kern="1200" dirty="0" smtClean="0">
                <a:solidFill>
                  <a:schemeClr val="tx1"/>
                </a:solidFill>
                <a:effectLst/>
                <a:latin typeface="+mn-lt"/>
                <a:ea typeface="+mn-ea"/>
                <a:cs typeface="+mn-cs"/>
              </a:rPr>
              <a:t>: </a:t>
            </a:r>
            <a:r>
              <a:rPr lang="ko-KR" altLang="en-US" sz="1200" b="1" kern="1200" dirty="0" smtClean="0">
                <a:solidFill>
                  <a:schemeClr val="tx1"/>
                </a:solidFill>
                <a:effectLst/>
                <a:latin typeface="+mn-lt"/>
                <a:ea typeface="+mn-ea"/>
                <a:cs typeface="+mn-cs"/>
              </a:rPr>
              <a:t>순수전략 여러 개를 정해놓고 확률에 따라 순수전략을 고르는 전략</a:t>
            </a:r>
            <a:endParaRPr lang="ko-KR" altLang="en-US" sz="1200" kern="1200" dirty="0" smtClean="0">
              <a:solidFill>
                <a:schemeClr val="tx1"/>
              </a:solidFill>
              <a:effectLst/>
              <a:latin typeface="+mn-lt"/>
              <a:ea typeface="+mn-ea"/>
              <a:cs typeface="+mn-cs"/>
            </a:endParaRPr>
          </a:p>
          <a:p>
            <a:r>
              <a:rPr lang="en-US" altLang="ko-KR" dirty="0" smtClean="0"/>
              <a:t> </a:t>
            </a:r>
            <a:endParaRPr lang="ko-KR" altLang="en-US" dirty="0"/>
          </a:p>
        </p:txBody>
      </p:sp>
      <p:sp>
        <p:nvSpPr>
          <p:cNvPr id="4" name="슬라이드 번호 개체 틀 3"/>
          <p:cNvSpPr>
            <a:spLocks noGrp="1"/>
          </p:cNvSpPr>
          <p:nvPr>
            <p:ph type="sldNum" sz="quarter" idx="10"/>
          </p:nvPr>
        </p:nvSpPr>
        <p:spPr/>
        <p:txBody>
          <a:bodyPr/>
          <a:lstStyle/>
          <a:p>
            <a:fld id="{3532062A-4972-4853-A7C6-966D24E39E1E}" type="slidenum">
              <a:rPr lang="ko-KR" altLang="en-US" smtClean="0"/>
              <a:t>39</a:t>
            </a:fld>
            <a:endParaRPr lang="ko-KR" altLang="en-US"/>
          </a:p>
        </p:txBody>
      </p:sp>
    </p:spTree>
    <p:extLst>
      <p:ext uri="{BB962C8B-B14F-4D97-AF65-F5344CB8AC3E}">
        <p14:creationId xmlns:p14="http://schemas.microsoft.com/office/powerpoint/2010/main" val="680447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Sticklebacks(</a:t>
            </a:r>
            <a:r>
              <a:rPr lang="ko-KR" altLang="en-US" dirty="0" err="1" smtClean="0"/>
              <a:t>큰가시고기</a:t>
            </a:r>
            <a:r>
              <a:rPr lang="en-US" altLang="ko-KR" dirty="0" smtClean="0"/>
              <a:t>), notoriously (</a:t>
            </a:r>
            <a:r>
              <a:rPr lang="ko-KR" altLang="en-US" dirty="0" err="1" smtClean="0"/>
              <a:t>악명높게</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3532062A-4972-4853-A7C6-966D24E39E1E}" type="slidenum">
              <a:rPr lang="ko-KR" altLang="en-US" smtClean="0"/>
              <a:t>44</a:t>
            </a:fld>
            <a:endParaRPr lang="ko-KR" altLang="en-US"/>
          </a:p>
        </p:txBody>
      </p:sp>
    </p:spTree>
    <p:extLst>
      <p:ext uri="{BB962C8B-B14F-4D97-AF65-F5344CB8AC3E}">
        <p14:creationId xmlns:p14="http://schemas.microsoft.com/office/powerpoint/2010/main" val="3777502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Sticklebacks(</a:t>
            </a:r>
            <a:r>
              <a:rPr lang="ko-KR" altLang="en-US" dirty="0" err="1" smtClean="0"/>
              <a:t>큰가시고기</a:t>
            </a:r>
            <a:r>
              <a:rPr lang="en-US" altLang="ko-KR" dirty="0" smtClean="0"/>
              <a:t>), notoriously (</a:t>
            </a:r>
            <a:r>
              <a:rPr lang="ko-KR" altLang="en-US" dirty="0" err="1" smtClean="0"/>
              <a:t>악명높게</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3532062A-4972-4853-A7C6-966D24E39E1E}" type="slidenum">
              <a:rPr lang="ko-KR" altLang="en-US" smtClean="0"/>
              <a:t>45</a:t>
            </a:fld>
            <a:endParaRPr lang="ko-KR" altLang="en-US"/>
          </a:p>
        </p:txBody>
      </p:sp>
    </p:spTree>
    <p:extLst>
      <p:ext uri="{BB962C8B-B14F-4D97-AF65-F5344CB8AC3E}">
        <p14:creationId xmlns:p14="http://schemas.microsoft.com/office/powerpoint/2010/main" val="377750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93F94B29-C2E6-44DC-8370-74B231F47791}" type="datetimeFigureOut">
              <a:rPr lang="ko-KR" altLang="en-US" smtClean="0"/>
              <a:t>2018-11-18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83559C2-BE92-4E94-A8C8-CEE42FF361A7}" type="slidenum">
              <a:rPr lang="ko-KR" altLang="en-US" smtClean="0"/>
              <a:t>‹#›</a:t>
            </a:fld>
            <a:endParaRPr lang="ko-KR" altLang="en-US"/>
          </a:p>
        </p:txBody>
      </p:sp>
    </p:spTree>
    <p:extLst>
      <p:ext uri="{BB962C8B-B14F-4D97-AF65-F5344CB8AC3E}">
        <p14:creationId xmlns:p14="http://schemas.microsoft.com/office/powerpoint/2010/main" val="228513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3F94B29-C2E6-44DC-8370-74B231F47791}" type="datetimeFigureOut">
              <a:rPr lang="ko-KR" altLang="en-US" smtClean="0"/>
              <a:t>2018-11-18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83559C2-BE92-4E94-A8C8-CEE42FF361A7}" type="slidenum">
              <a:rPr lang="ko-KR" altLang="en-US" smtClean="0"/>
              <a:t>‹#›</a:t>
            </a:fld>
            <a:endParaRPr lang="ko-KR" altLang="en-US"/>
          </a:p>
        </p:txBody>
      </p:sp>
    </p:spTree>
    <p:extLst>
      <p:ext uri="{BB962C8B-B14F-4D97-AF65-F5344CB8AC3E}">
        <p14:creationId xmlns:p14="http://schemas.microsoft.com/office/powerpoint/2010/main" val="3182448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3F94B29-C2E6-44DC-8370-74B231F47791}" type="datetimeFigureOut">
              <a:rPr lang="ko-KR" altLang="en-US" smtClean="0"/>
              <a:t>2018-11-18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83559C2-BE92-4E94-A8C8-CEE42FF361A7}" type="slidenum">
              <a:rPr lang="ko-KR" altLang="en-US" smtClean="0"/>
              <a:t>‹#›</a:t>
            </a:fld>
            <a:endParaRPr lang="ko-KR" altLang="en-US"/>
          </a:p>
        </p:txBody>
      </p:sp>
    </p:spTree>
    <p:extLst>
      <p:ext uri="{BB962C8B-B14F-4D97-AF65-F5344CB8AC3E}">
        <p14:creationId xmlns:p14="http://schemas.microsoft.com/office/powerpoint/2010/main" val="408383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3F94B29-C2E6-44DC-8370-74B231F47791}" type="datetimeFigureOut">
              <a:rPr lang="ko-KR" altLang="en-US" smtClean="0"/>
              <a:t>2018-11-18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83559C2-BE92-4E94-A8C8-CEE42FF361A7}" type="slidenum">
              <a:rPr lang="ko-KR" altLang="en-US" smtClean="0"/>
              <a:t>‹#›</a:t>
            </a:fld>
            <a:endParaRPr lang="ko-KR" altLang="en-US"/>
          </a:p>
        </p:txBody>
      </p:sp>
    </p:spTree>
    <p:extLst>
      <p:ext uri="{BB962C8B-B14F-4D97-AF65-F5344CB8AC3E}">
        <p14:creationId xmlns:p14="http://schemas.microsoft.com/office/powerpoint/2010/main" val="2337799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93F94B29-C2E6-44DC-8370-74B231F47791}" type="datetimeFigureOut">
              <a:rPr lang="ko-KR" altLang="en-US" smtClean="0"/>
              <a:t>2018-11-18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83559C2-BE92-4E94-A8C8-CEE42FF361A7}" type="slidenum">
              <a:rPr lang="ko-KR" altLang="en-US" smtClean="0"/>
              <a:t>‹#›</a:t>
            </a:fld>
            <a:endParaRPr lang="ko-KR" altLang="en-US"/>
          </a:p>
        </p:txBody>
      </p:sp>
    </p:spTree>
    <p:extLst>
      <p:ext uri="{BB962C8B-B14F-4D97-AF65-F5344CB8AC3E}">
        <p14:creationId xmlns:p14="http://schemas.microsoft.com/office/powerpoint/2010/main" val="3666791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93F94B29-C2E6-44DC-8370-74B231F47791}" type="datetimeFigureOut">
              <a:rPr lang="ko-KR" altLang="en-US" smtClean="0"/>
              <a:t>2018-11-18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83559C2-BE92-4E94-A8C8-CEE42FF361A7}" type="slidenum">
              <a:rPr lang="ko-KR" altLang="en-US" smtClean="0"/>
              <a:t>‹#›</a:t>
            </a:fld>
            <a:endParaRPr lang="ko-KR" altLang="en-US"/>
          </a:p>
        </p:txBody>
      </p:sp>
    </p:spTree>
    <p:extLst>
      <p:ext uri="{BB962C8B-B14F-4D97-AF65-F5344CB8AC3E}">
        <p14:creationId xmlns:p14="http://schemas.microsoft.com/office/powerpoint/2010/main" val="416863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93F94B29-C2E6-44DC-8370-74B231F47791}" type="datetimeFigureOut">
              <a:rPr lang="ko-KR" altLang="en-US" smtClean="0"/>
              <a:t>2018-11-18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83559C2-BE92-4E94-A8C8-CEE42FF361A7}" type="slidenum">
              <a:rPr lang="ko-KR" altLang="en-US" smtClean="0"/>
              <a:t>‹#›</a:t>
            </a:fld>
            <a:endParaRPr lang="ko-KR" altLang="en-US"/>
          </a:p>
        </p:txBody>
      </p:sp>
    </p:spTree>
    <p:extLst>
      <p:ext uri="{BB962C8B-B14F-4D97-AF65-F5344CB8AC3E}">
        <p14:creationId xmlns:p14="http://schemas.microsoft.com/office/powerpoint/2010/main" val="2895351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93F94B29-C2E6-44DC-8370-74B231F47791}" type="datetimeFigureOut">
              <a:rPr lang="ko-KR" altLang="en-US" smtClean="0"/>
              <a:t>2018-11-18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83559C2-BE92-4E94-A8C8-CEE42FF361A7}" type="slidenum">
              <a:rPr lang="ko-KR" altLang="en-US" smtClean="0"/>
              <a:t>‹#›</a:t>
            </a:fld>
            <a:endParaRPr lang="ko-KR" altLang="en-US"/>
          </a:p>
        </p:txBody>
      </p:sp>
    </p:spTree>
    <p:extLst>
      <p:ext uri="{BB962C8B-B14F-4D97-AF65-F5344CB8AC3E}">
        <p14:creationId xmlns:p14="http://schemas.microsoft.com/office/powerpoint/2010/main" val="90520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3F94B29-C2E6-44DC-8370-74B231F47791}" type="datetimeFigureOut">
              <a:rPr lang="ko-KR" altLang="en-US" smtClean="0"/>
              <a:t>2018-11-18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83559C2-BE92-4E94-A8C8-CEE42FF361A7}" type="slidenum">
              <a:rPr lang="ko-KR" altLang="en-US" smtClean="0"/>
              <a:t>‹#›</a:t>
            </a:fld>
            <a:endParaRPr lang="ko-KR" altLang="en-US"/>
          </a:p>
        </p:txBody>
      </p:sp>
    </p:spTree>
    <p:extLst>
      <p:ext uri="{BB962C8B-B14F-4D97-AF65-F5344CB8AC3E}">
        <p14:creationId xmlns:p14="http://schemas.microsoft.com/office/powerpoint/2010/main" val="252288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93F94B29-C2E6-44DC-8370-74B231F47791}" type="datetimeFigureOut">
              <a:rPr lang="ko-KR" altLang="en-US" smtClean="0"/>
              <a:t>2018-11-18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83559C2-BE92-4E94-A8C8-CEE42FF361A7}" type="slidenum">
              <a:rPr lang="ko-KR" altLang="en-US" smtClean="0"/>
              <a:t>‹#›</a:t>
            </a:fld>
            <a:endParaRPr lang="ko-KR" altLang="en-US"/>
          </a:p>
        </p:txBody>
      </p:sp>
    </p:spTree>
    <p:extLst>
      <p:ext uri="{BB962C8B-B14F-4D97-AF65-F5344CB8AC3E}">
        <p14:creationId xmlns:p14="http://schemas.microsoft.com/office/powerpoint/2010/main" val="852147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93F94B29-C2E6-44DC-8370-74B231F47791}" type="datetimeFigureOut">
              <a:rPr lang="ko-KR" altLang="en-US" smtClean="0"/>
              <a:t>2018-11-18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83559C2-BE92-4E94-A8C8-CEE42FF361A7}" type="slidenum">
              <a:rPr lang="ko-KR" altLang="en-US" smtClean="0"/>
              <a:t>‹#›</a:t>
            </a:fld>
            <a:endParaRPr lang="ko-KR" altLang="en-US"/>
          </a:p>
        </p:txBody>
      </p:sp>
    </p:spTree>
    <p:extLst>
      <p:ext uri="{BB962C8B-B14F-4D97-AF65-F5344CB8AC3E}">
        <p14:creationId xmlns:p14="http://schemas.microsoft.com/office/powerpoint/2010/main" val="1017086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94B29-C2E6-44DC-8370-74B231F47791}" type="datetimeFigureOut">
              <a:rPr lang="ko-KR" altLang="en-US" smtClean="0"/>
              <a:t>2018-11-18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559C2-BE92-4E94-A8C8-CEE42FF361A7}" type="slidenum">
              <a:rPr lang="ko-KR" altLang="en-US" smtClean="0"/>
              <a:t>‹#›</a:t>
            </a:fld>
            <a:endParaRPr lang="ko-KR" altLang="en-US"/>
          </a:p>
        </p:txBody>
      </p:sp>
    </p:spTree>
    <p:extLst>
      <p:ext uri="{BB962C8B-B14F-4D97-AF65-F5344CB8AC3E}">
        <p14:creationId xmlns:p14="http://schemas.microsoft.com/office/powerpoint/2010/main" val="1082978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0.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0.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539552" y="1844824"/>
            <a:ext cx="8064896" cy="1470025"/>
          </a:xfrm>
        </p:spPr>
        <p:txBody>
          <a:bodyPr>
            <a:normAutofit fontScale="90000"/>
          </a:bodyPr>
          <a:lstStyle/>
          <a:p>
            <a:r>
              <a:rPr lang="en-US" altLang="ko-KR" dirty="0" smtClean="0">
                <a:latin typeface="Calibri" panose="020F0502020204030204" pitchFamily="34" charset="0"/>
                <a:ea typeface="Cambria Math" panose="02040503050406030204" pitchFamily="18" charset="0"/>
                <a:cs typeface="Calibri" panose="020F0502020204030204" pitchFamily="34" charset="0"/>
              </a:rPr>
              <a:t>Spatial structure often inhibits the evolution of cooperation in the snowdrift game</a:t>
            </a:r>
            <a:endParaRPr lang="ko-KR" altLang="en-US" dirty="0">
              <a:latin typeface="Calibri" panose="020F0502020204030204" pitchFamily="34" charset="0"/>
              <a:cs typeface="Calibri" panose="020F0502020204030204" pitchFamily="34" charset="0"/>
            </a:endParaRPr>
          </a:p>
        </p:txBody>
      </p:sp>
      <p:sp>
        <p:nvSpPr>
          <p:cNvPr id="3" name="부제목 2"/>
          <p:cNvSpPr>
            <a:spLocks noGrp="1"/>
          </p:cNvSpPr>
          <p:nvPr>
            <p:ph type="subTitle" idx="1"/>
          </p:nvPr>
        </p:nvSpPr>
        <p:spPr>
          <a:xfrm>
            <a:off x="1371600" y="4293096"/>
            <a:ext cx="6400800" cy="1752600"/>
          </a:xfrm>
        </p:spPr>
        <p:txBody>
          <a:bodyPr>
            <a:normAutofit fontScale="55000" lnSpcReduction="20000"/>
          </a:bodyPr>
          <a:lstStyle/>
          <a:p>
            <a:r>
              <a:rPr lang="en-US" altLang="ko-KR" sz="4500" dirty="0" smtClean="0">
                <a:solidFill>
                  <a:schemeClr val="tx1">
                    <a:lumMod val="95000"/>
                    <a:lumOff val="5000"/>
                  </a:schemeClr>
                </a:solidFill>
                <a:latin typeface="Calibri" panose="020F0502020204030204" pitchFamily="34" charset="0"/>
                <a:ea typeface="Cambria Math" panose="02040503050406030204" pitchFamily="18" charset="0"/>
                <a:cs typeface="Calibri" panose="020F0502020204030204" pitchFamily="34" charset="0"/>
              </a:rPr>
              <a:t>Christoph </a:t>
            </a:r>
            <a:r>
              <a:rPr lang="en-US" altLang="ko-KR" sz="4500" dirty="0" err="1" smtClean="0">
                <a:solidFill>
                  <a:schemeClr val="tx1">
                    <a:lumMod val="95000"/>
                    <a:lumOff val="5000"/>
                  </a:schemeClr>
                </a:solidFill>
                <a:latin typeface="Calibri" panose="020F0502020204030204" pitchFamily="34" charset="0"/>
                <a:ea typeface="Cambria Math" panose="02040503050406030204" pitchFamily="18" charset="0"/>
                <a:cs typeface="Calibri" panose="020F0502020204030204" pitchFamily="34" charset="0"/>
              </a:rPr>
              <a:t>Hauert</a:t>
            </a:r>
            <a:r>
              <a:rPr lang="en-US" altLang="ko-KR" sz="4500" dirty="0" smtClean="0">
                <a:solidFill>
                  <a:schemeClr val="tx1">
                    <a:lumMod val="95000"/>
                    <a:lumOff val="5000"/>
                  </a:schemeClr>
                </a:solidFill>
                <a:latin typeface="Calibri" panose="020F0502020204030204" pitchFamily="34" charset="0"/>
                <a:ea typeface="Cambria Math" panose="02040503050406030204" pitchFamily="18" charset="0"/>
                <a:cs typeface="Calibri" panose="020F0502020204030204" pitchFamily="34" charset="0"/>
              </a:rPr>
              <a:t> &amp; Michael </a:t>
            </a:r>
            <a:r>
              <a:rPr lang="en-US" altLang="ko-KR" sz="4500" dirty="0" err="1" smtClean="0">
                <a:solidFill>
                  <a:schemeClr val="tx1">
                    <a:lumMod val="95000"/>
                    <a:lumOff val="5000"/>
                  </a:schemeClr>
                </a:solidFill>
                <a:latin typeface="Calibri" panose="020F0502020204030204" pitchFamily="34" charset="0"/>
                <a:ea typeface="Cambria Math" panose="02040503050406030204" pitchFamily="18" charset="0"/>
                <a:cs typeface="Calibri" panose="020F0502020204030204" pitchFamily="34" charset="0"/>
              </a:rPr>
              <a:t>Doebeli</a:t>
            </a:r>
            <a:endParaRPr lang="en-US" altLang="ko-KR" sz="4500" dirty="0" smtClean="0">
              <a:solidFill>
                <a:schemeClr val="tx1">
                  <a:lumMod val="95000"/>
                  <a:lumOff val="5000"/>
                </a:schemeClr>
              </a:solidFill>
              <a:latin typeface="Calibri" panose="020F0502020204030204" pitchFamily="34" charset="0"/>
              <a:ea typeface="Cambria Math" panose="02040503050406030204" pitchFamily="18" charset="0"/>
              <a:cs typeface="Calibri" panose="020F0502020204030204" pitchFamily="34" charset="0"/>
            </a:endParaRPr>
          </a:p>
          <a:p>
            <a:endParaRPr lang="en-US" altLang="ko-KR" dirty="0" smtClean="0">
              <a:solidFill>
                <a:schemeClr val="tx1">
                  <a:lumMod val="95000"/>
                  <a:lumOff val="5000"/>
                </a:schemeClr>
              </a:solidFill>
              <a:latin typeface="Calibri" panose="020F0502020204030204" pitchFamily="34" charset="0"/>
              <a:ea typeface="Cambria Math" panose="02040503050406030204" pitchFamily="18" charset="0"/>
              <a:cs typeface="Calibri" panose="020F0502020204030204" pitchFamily="34" charset="0"/>
            </a:endParaRPr>
          </a:p>
          <a:p>
            <a:r>
              <a:rPr lang="en-US" altLang="ko-KR" dirty="0" smtClean="0">
                <a:solidFill>
                  <a:schemeClr val="tx1">
                    <a:lumMod val="95000"/>
                    <a:lumOff val="5000"/>
                  </a:schemeClr>
                </a:solidFill>
                <a:latin typeface="Calibri" panose="020F0502020204030204" pitchFamily="34" charset="0"/>
                <a:ea typeface="Cambria Math" panose="02040503050406030204" pitchFamily="18" charset="0"/>
                <a:cs typeface="Calibri" panose="020F0502020204030204" pitchFamily="34" charset="0"/>
              </a:rPr>
              <a:t>Departments of Zoology and Mathematics, University of British Columbia,</a:t>
            </a:r>
          </a:p>
          <a:p>
            <a:r>
              <a:rPr lang="en-US" altLang="ko-KR" dirty="0" smtClean="0">
                <a:solidFill>
                  <a:schemeClr val="tx1">
                    <a:lumMod val="95000"/>
                    <a:lumOff val="5000"/>
                  </a:schemeClr>
                </a:solidFill>
                <a:latin typeface="Calibri" panose="020F0502020204030204" pitchFamily="34" charset="0"/>
                <a:ea typeface="Cambria Math" panose="02040503050406030204" pitchFamily="18" charset="0"/>
                <a:cs typeface="Calibri" panose="020F0502020204030204" pitchFamily="34" charset="0"/>
              </a:rPr>
              <a:t>6270 University Boulevard, Vancouver, British Columbia V6T 1Z4, Canada</a:t>
            </a:r>
            <a:endParaRPr lang="ko-KR" altLang="en-US"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3598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What is chicken games?</a:t>
            </a:r>
            <a:endParaRPr lang="ko-KR" altLang="en-US" dirty="0"/>
          </a:p>
        </p:txBody>
      </p:sp>
      <p:sp>
        <p:nvSpPr>
          <p:cNvPr id="4" name="직사각형 3"/>
          <p:cNvSpPr/>
          <p:nvPr/>
        </p:nvSpPr>
        <p:spPr>
          <a:xfrm>
            <a:off x="1259632" y="1419569"/>
            <a:ext cx="1728192" cy="453650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연결선 5"/>
          <p:cNvCxnSpPr>
            <a:stCxn id="4" idx="0"/>
            <a:endCxn id="4" idx="2"/>
          </p:cNvCxnSpPr>
          <p:nvPr/>
        </p:nvCxnSpPr>
        <p:spPr>
          <a:xfrm>
            <a:off x="2123728" y="1419569"/>
            <a:ext cx="0" cy="4536504"/>
          </a:xfrm>
          <a:prstGeom prst="line">
            <a:avLst/>
          </a:prstGeom>
          <a:ln w="1016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모서리가 둥근 직사각형 6"/>
          <p:cNvSpPr/>
          <p:nvPr/>
        </p:nvSpPr>
        <p:spPr>
          <a:xfrm>
            <a:off x="1799692" y="2107952"/>
            <a:ext cx="648072" cy="936104"/>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871700" y="2649250"/>
            <a:ext cx="504056" cy="14401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1871700" y="2251968"/>
            <a:ext cx="504056" cy="72008"/>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1871700" y="2960412"/>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2297470" y="2960412"/>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모서리가 둥근 직사각형 11"/>
          <p:cNvSpPr/>
          <p:nvPr/>
        </p:nvSpPr>
        <p:spPr>
          <a:xfrm>
            <a:off x="1798677" y="4194689"/>
            <a:ext cx="648072" cy="936104"/>
          </a:xfrm>
          <a:prstGeom prst="roundRect">
            <a:avLst/>
          </a:prstGeom>
          <a:solidFill>
            <a:srgbClr val="00B050"/>
          </a:solidFill>
          <a:ln>
            <a:solidFill>
              <a:srgbClr val="00B05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1870685" y="4460479"/>
            <a:ext cx="504056" cy="144016"/>
          </a:xfrm>
          <a:prstGeom prst="rect">
            <a:avLst/>
          </a:prstGeom>
          <a:solidFill>
            <a:schemeClr val="tx2">
              <a:lumMod val="40000"/>
              <a:lumOff val="60000"/>
            </a:schemeClr>
          </a:solidFill>
          <a:ln>
            <a:solidFill>
              <a:schemeClr val="tx2">
                <a:lumMod val="40000"/>
                <a:lumOff val="60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1870685" y="4911543"/>
            <a:ext cx="504056" cy="72008"/>
          </a:xfrm>
          <a:prstGeom prst="rect">
            <a:avLst/>
          </a:prstGeom>
          <a:solidFill>
            <a:schemeClr val="tx2">
              <a:lumMod val="40000"/>
              <a:lumOff val="60000"/>
            </a:schemeClr>
          </a:solidFill>
          <a:ln>
            <a:solidFill>
              <a:schemeClr val="tx2">
                <a:lumMod val="40000"/>
                <a:lumOff val="60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870685" y="4217451"/>
            <a:ext cx="72008" cy="83644"/>
          </a:xfrm>
          <a:prstGeom prst="rect">
            <a:avLst/>
          </a:prstGeom>
          <a:solidFill>
            <a:srgbClr val="FFFF00"/>
          </a:solidFill>
          <a:ln>
            <a:solidFill>
              <a:srgbClr val="FFFF0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2296455" y="4217451"/>
            <a:ext cx="72008" cy="83644"/>
          </a:xfrm>
          <a:prstGeom prst="rect">
            <a:avLst/>
          </a:prstGeom>
          <a:solidFill>
            <a:srgbClr val="FFFF00"/>
          </a:solidFill>
          <a:ln>
            <a:solidFill>
              <a:srgbClr val="FFFF0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포인트가 32개인 별 27"/>
          <p:cNvSpPr/>
          <p:nvPr/>
        </p:nvSpPr>
        <p:spPr>
          <a:xfrm>
            <a:off x="1647069" y="3147761"/>
            <a:ext cx="953317" cy="953317"/>
          </a:xfrm>
          <a:prstGeom prst="star3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latin typeface="Calibri" panose="020F0502020204030204" pitchFamily="34" charset="0"/>
                <a:cs typeface="Calibri" panose="020F0502020204030204" pitchFamily="34" charset="0"/>
              </a:rPr>
              <a:t>Crash</a:t>
            </a:r>
            <a:endParaRPr lang="ko-KR" altLang="en-US" sz="1100" b="1" dirty="0">
              <a:latin typeface="Calibri" panose="020F0502020204030204" pitchFamily="34" charset="0"/>
              <a:cs typeface="Calibri" panose="020F0502020204030204" pitchFamily="34" charset="0"/>
            </a:endParaRPr>
          </a:p>
        </p:txBody>
      </p:sp>
      <p:sp>
        <p:nvSpPr>
          <p:cNvPr id="29" name="직사각형 28"/>
          <p:cNvSpPr/>
          <p:nvPr/>
        </p:nvSpPr>
        <p:spPr>
          <a:xfrm>
            <a:off x="3663513" y="1419569"/>
            <a:ext cx="1728192" cy="453650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0" name="직선 연결선 29"/>
          <p:cNvCxnSpPr>
            <a:stCxn id="29" idx="0"/>
            <a:endCxn id="29" idx="2"/>
          </p:cNvCxnSpPr>
          <p:nvPr/>
        </p:nvCxnSpPr>
        <p:spPr>
          <a:xfrm>
            <a:off x="4527609" y="1419569"/>
            <a:ext cx="0" cy="4536504"/>
          </a:xfrm>
          <a:prstGeom prst="line">
            <a:avLst/>
          </a:prstGeom>
          <a:ln w="1016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모서리가 둥근 직사각형 30"/>
          <p:cNvSpPr/>
          <p:nvPr/>
        </p:nvSpPr>
        <p:spPr>
          <a:xfrm>
            <a:off x="4203573" y="1639900"/>
            <a:ext cx="648072" cy="936104"/>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4275581" y="2181198"/>
            <a:ext cx="504056" cy="14401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a:off x="4275581" y="1783916"/>
            <a:ext cx="504056" cy="72008"/>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4275581" y="2492360"/>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a:off x="4701351" y="2492360"/>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모서리가 둥근 직사각형 35"/>
          <p:cNvSpPr/>
          <p:nvPr/>
        </p:nvSpPr>
        <p:spPr>
          <a:xfrm>
            <a:off x="4226749" y="4362345"/>
            <a:ext cx="648072" cy="936104"/>
          </a:xfrm>
          <a:prstGeom prst="roundRect">
            <a:avLst/>
          </a:prstGeom>
          <a:solidFill>
            <a:srgbClr val="00B050"/>
          </a:solidFill>
          <a:ln>
            <a:solidFill>
              <a:srgbClr val="00B050"/>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a:off x="4368796" y="4653515"/>
            <a:ext cx="504056" cy="144016"/>
          </a:xfrm>
          <a:prstGeom prst="rect">
            <a:avLst/>
          </a:prstGeom>
          <a:solidFill>
            <a:schemeClr val="tx2">
              <a:lumMod val="40000"/>
              <a:lumOff val="60000"/>
            </a:schemeClr>
          </a:solidFill>
          <a:ln>
            <a:solidFill>
              <a:schemeClr val="tx2">
                <a:lumMod val="40000"/>
                <a:lumOff val="60000"/>
              </a:schemeClr>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4152772" y="4998053"/>
            <a:ext cx="504056" cy="72008"/>
          </a:xfrm>
          <a:prstGeom prst="rect">
            <a:avLst/>
          </a:prstGeom>
          <a:solidFill>
            <a:schemeClr val="tx2">
              <a:lumMod val="40000"/>
              <a:lumOff val="60000"/>
            </a:schemeClr>
          </a:solidFill>
          <a:ln>
            <a:solidFill>
              <a:schemeClr val="tx2">
                <a:lumMod val="40000"/>
                <a:lumOff val="60000"/>
              </a:schemeClr>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38"/>
          <p:cNvSpPr/>
          <p:nvPr/>
        </p:nvSpPr>
        <p:spPr>
          <a:xfrm>
            <a:off x="4620824" y="4343285"/>
            <a:ext cx="72008" cy="83644"/>
          </a:xfrm>
          <a:prstGeom prst="rect">
            <a:avLst/>
          </a:prstGeom>
          <a:solidFill>
            <a:srgbClr val="FFFF00"/>
          </a:solidFill>
          <a:ln>
            <a:solidFill>
              <a:srgbClr val="FFFF00"/>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a:off x="4911840" y="4544491"/>
            <a:ext cx="72008" cy="83644"/>
          </a:xfrm>
          <a:prstGeom prst="rect">
            <a:avLst/>
          </a:prstGeom>
          <a:solidFill>
            <a:srgbClr val="FFFF00"/>
          </a:solidFill>
          <a:ln>
            <a:solidFill>
              <a:srgbClr val="FFFF00"/>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아래쪽 화살표 47"/>
          <p:cNvSpPr/>
          <p:nvPr/>
        </p:nvSpPr>
        <p:spPr>
          <a:xfrm>
            <a:off x="4341311" y="2679709"/>
            <a:ext cx="360040" cy="72687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아래쪽 화살표 48"/>
          <p:cNvSpPr/>
          <p:nvPr/>
        </p:nvSpPr>
        <p:spPr>
          <a:xfrm rot="12996462">
            <a:off x="4901700" y="3783616"/>
            <a:ext cx="360040" cy="59490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p:cNvSpPr txBox="1"/>
          <p:nvPr/>
        </p:nvSpPr>
        <p:spPr>
          <a:xfrm>
            <a:off x="1259632" y="6140520"/>
            <a:ext cx="1728192" cy="369332"/>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Both defector</a:t>
            </a:r>
            <a:endParaRPr lang="ko-KR" altLang="en-US" b="1" dirty="0">
              <a:latin typeface="Calibri" panose="020F0502020204030204" pitchFamily="34" charset="0"/>
              <a:cs typeface="Calibri" panose="020F0502020204030204" pitchFamily="34" charset="0"/>
            </a:endParaRPr>
          </a:p>
        </p:txBody>
      </p:sp>
      <p:sp>
        <p:nvSpPr>
          <p:cNvPr id="67" name="TextBox 66"/>
          <p:cNvSpPr txBox="1"/>
          <p:nvPr/>
        </p:nvSpPr>
        <p:spPr>
          <a:xfrm>
            <a:off x="3675419" y="6168511"/>
            <a:ext cx="1728192" cy="646331"/>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Relatively cooperator</a:t>
            </a:r>
            <a:endParaRPr lang="ko-KR" altLang="en-US" b="1" dirty="0">
              <a:latin typeface="Calibri" panose="020F0502020204030204" pitchFamily="34" charset="0"/>
              <a:cs typeface="Calibri" panose="020F0502020204030204" pitchFamily="34" charset="0"/>
            </a:endParaRPr>
          </a:p>
        </p:txBody>
      </p:sp>
      <p:sp>
        <p:nvSpPr>
          <p:cNvPr id="71" name="TextBox 70"/>
          <p:cNvSpPr txBox="1"/>
          <p:nvPr/>
        </p:nvSpPr>
        <p:spPr>
          <a:xfrm>
            <a:off x="4950988" y="4998053"/>
            <a:ext cx="963798" cy="369332"/>
          </a:xfrm>
          <a:prstGeom prst="rect">
            <a:avLst/>
          </a:prstGeom>
          <a:solidFill>
            <a:srgbClr val="FFFF00"/>
          </a:solid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Loser</a:t>
            </a:r>
            <a:endParaRPr lang="ko-KR" altLang="en-US" b="1" dirty="0">
              <a:latin typeface="Calibri" panose="020F0502020204030204" pitchFamily="34" charset="0"/>
              <a:cs typeface="Calibri" panose="020F0502020204030204" pitchFamily="34" charset="0"/>
            </a:endParaRPr>
          </a:p>
        </p:txBody>
      </p:sp>
      <p:sp>
        <p:nvSpPr>
          <p:cNvPr id="72" name="TextBox 71"/>
          <p:cNvSpPr txBox="1"/>
          <p:nvPr/>
        </p:nvSpPr>
        <p:spPr>
          <a:xfrm>
            <a:off x="4950988" y="1671258"/>
            <a:ext cx="963798" cy="369332"/>
          </a:xfrm>
          <a:prstGeom prst="rect">
            <a:avLst/>
          </a:prstGeom>
          <a:solidFill>
            <a:srgbClr val="FFFF00"/>
          </a:solid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Winner</a:t>
            </a:r>
            <a:endParaRPr lang="ko-KR" altLang="en-US" b="1" dirty="0">
              <a:latin typeface="Calibri" panose="020F0502020204030204" pitchFamily="34" charset="0"/>
              <a:cs typeface="Calibri" panose="020F0502020204030204" pitchFamily="34" charset="0"/>
            </a:endParaRPr>
          </a:p>
        </p:txBody>
      </p:sp>
      <p:sp>
        <p:nvSpPr>
          <p:cNvPr id="76" name="TextBox 75"/>
          <p:cNvSpPr txBox="1"/>
          <p:nvPr/>
        </p:nvSpPr>
        <p:spPr>
          <a:xfrm>
            <a:off x="395536" y="3147761"/>
            <a:ext cx="1143310" cy="923330"/>
          </a:xfrm>
          <a:prstGeom prst="rect">
            <a:avLst/>
          </a:prstGeom>
          <a:solidFill>
            <a:srgbClr val="FFFF00"/>
          </a:solid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Both are winner but die.</a:t>
            </a:r>
            <a:endParaRPr lang="ko-KR"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9999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What is chicken games?</a:t>
            </a:r>
            <a:endParaRPr lang="ko-KR" altLang="en-US" dirty="0"/>
          </a:p>
        </p:txBody>
      </p:sp>
      <p:sp>
        <p:nvSpPr>
          <p:cNvPr id="4" name="직사각형 3"/>
          <p:cNvSpPr/>
          <p:nvPr/>
        </p:nvSpPr>
        <p:spPr>
          <a:xfrm>
            <a:off x="1259632" y="1419569"/>
            <a:ext cx="1728192" cy="453650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연결선 5"/>
          <p:cNvCxnSpPr>
            <a:stCxn id="4" idx="0"/>
            <a:endCxn id="4" idx="2"/>
          </p:cNvCxnSpPr>
          <p:nvPr/>
        </p:nvCxnSpPr>
        <p:spPr>
          <a:xfrm>
            <a:off x="2123728" y="1419569"/>
            <a:ext cx="0" cy="4536504"/>
          </a:xfrm>
          <a:prstGeom prst="line">
            <a:avLst/>
          </a:prstGeom>
          <a:ln w="1016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모서리가 둥근 직사각형 6"/>
          <p:cNvSpPr/>
          <p:nvPr/>
        </p:nvSpPr>
        <p:spPr>
          <a:xfrm>
            <a:off x="1799692" y="2107952"/>
            <a:ext cx="648072" cy="936104"/>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871700" y="2649250"/>
            <a:ext cx="504056" cy="14401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1871700" y="2251968"/>
            <a:ext cx="504056" cy="72008"/>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1871700" y="2960412"/>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2297470" y="2960412"/>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모서리가 둥근 직사각형 11"/>
          <p:cNvSpPr/>
          <p:nvPr/>
        </p:nvSpPr>
        <p:spPr>
          <a:xfrm>
            <a:off x="1798677" y="4194689"/>
            <a:ext cx="648072" cy="936104"/>
          </a:xfrm>
          <a:prstGeom prst="roundRect">
            <a:avLst/>
          </a:prstGeom>
          <a:solidFill>
            <a:srgbClr val="00B050"/>
          </a:solidFill>
          <a:ln>
            <a:solidFill>
              <a:srgbClr val="00B05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1870685" y="4460479"/>
            <a:ext cx="504056" cy="144016"/>
          </a:xfrm>
          <a:prstGeom prst="rect">
            <a:avLst/>
          </a:prstGeom>
          <a:solidFill>
            <a:schemeClr val="tx2">
              <a:lumMod val="40000"/>
              <a:lumOff val="60000"/>
            </a:schemeClr>
          </a:solidFill>
          <a:ln>
            <a:solidFill>
              <a:schemeClr val="tx2">
                <a:lumMod val="40000"/>
                <a:lumOff val="60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1870685" y="4911543"/>
            <a:ext cx="504056" cy="72008"/>
          </a:xfrm>
          <a:prstGeom prst="rect">
            <a:avLst/>
          </a:prstGeom>
          <a:solidFill>
            <a:schemeClr val="tx2">
              <a:lumMod val="40000"/>
              <a:lumOff val="60000"/>
            </a:schemeClr>
          </a:solidFill>
          <a:ln>
            <a:solidFill>
              <a:schemeClr val="tx2">
                <a:lumMod val="40000"/>
                <a:lumOff val="60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870685" y="4217451"/>
            <a:ext cx="72008" cy="83644"/>
          </a:xfrm>
          <a:prstGeom prst="rect">
            <a:avLst/>
          </a:prstGeom>
          <a:solidFill>
            <a:srgbClr val="FFFF00"/>
          </a:solidFill>
          <a:ln>
            <a:solidFill>
              <a:srgbClr val="FFFF0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2296455" y="4217451"/>
            <a:ext cx="72008" cy="83644"/>
          </a:xfrm>
          <a:prstGeom prst="rect">
            <a:avLst/>
          </a:prstGeom>
          <a:solidFill>
            <a:srgbClr val="FFFF00"/>
          </a:solidFill>
          <a:ln>
            <a:solidFill>
              <a:srgbClr val="FFFF0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포인트가 32개인 별 27"/>
          <p:cNvSpPr/>
          <p:nvPr/>
        </p:nvSpPr>
        <p:spPr>
          <a:xfrm>
            <a:off x="1647069" y="3147761"/>
            <a:ext cx="953317" cy="953317"/>
          </a:xfrm>
          <a:prstGeom prst="star3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latin typeface="Calibri" panose="020F0502020204030204" pitchFamily="34" charset="0"/>
                <a:cs typeface="Calibri" panose="020F0502020204030204" pitchFamily="34" charset="0"/>
              </a:rPr>
              <a:t>Crash</a:t>
            </a:r>
            <a:endParaRPr lang="ko-KR" altLang="en-US" sz="1100" b="1" dirty="0">
              <a:latin typeface="Calibri" panose="020F0502020204030204" pitchFamily="34" charset="0"/>
              <a:cs typeface="Calibri" panose="020F0502020204030204" pitchFamily="34" charset="0"/>
            </a:endParaRPr>
          </a:p>
        </p:txBody>
      </p:sp>
      <p:sp>
        <p:nvSpPr>
          <p:cNvPr id="29" name="직사각형 28"/>
          <p:cNvSpPr/>
          <p:nvPr/>
        </p:nvSpPr>
        <p:spPr>
          <a:xfrm>
            <a:off x="3663513" y="1419569"/>
            <a:ext cx="1728192" cy="453650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0" name="직선 연결선 29"/>
          <p:cNvCxnSpPr>
            <a:stCxn id="29" idx="0"/>
            <a:endCxn id="29" idx="2"/>
          </p:cNvCxnSpPr>
          <p:nvPr/>
        </p:nvCxnSpPr>
        <p:spPr>
          <a:xfrm>
            <a:off x="4527609" y="1419569"/>
            <a:ext cx="0" cy="4536504"/>
          </a:xfrm>
          <a:prstGeom prst="line">
            <a:avLst/>
          </a:prstGeom>
          <a:ln w="1016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모서리가 둥근 직사각형 30"/>
          <p:cNvSpPr/>
          <p:nvPr/>
        </p:nvSpPr>
        <p:spPr>
          <a:xfrm>
            <a:off x="4203573" y="1639900"/>
            <a:ext cx="648072" cy="936104"/>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4275581" y="2181198"/>
            <a:ext cx="504056" cy="14401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a:off x="4275581" y="1783916"/>
            <a:ext cx="504056" cy="72008"/>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4275581" y="2492360"/>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a:off x="4701351" y="2492360"/>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모서리가 둥근 직사각형 35"/>
          <p:cNvSpPr/>
          <p:nvPr/>
        </p:nvSpPr>
        <p:spPr>
          <a:xfrm>
            <a:off x="4226749" y="4362345"/>
            <a:ext cx="648072" cy="936104"/>
          </a:xfrm>
          <a:prstGeom prst="roundRect">
            <a:avLst/>
          </a:prstGeom>
          <a:solidFill>
            <a:srgbClr val="00B050"/>
          </a:solidFill>
          <a:ln>
            <a:solidFill>
              <a:srgbClr val="00B050"/>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a:off x="4368796" y="4653515"/>
            <a:ext cx="504056" cy="144016"/>
          </a:xfrm>
          <a:prstGeom prst="rect">
            <a:avLst/>
          </a:prstGeom>
          <a:solidFill>
            <a:schemeClr val="tx2">
              <a:lumMod val="40000"/>
              <a:lumOff val="60000"/>
            </a:schemeClr>
          </a:solidFill>
          <a:ln>
            <a:solidFill>
              <a:schemeClr val="tx2">
                <a:lumMod val="40000"/>
                <a:lumOff val="60000"/>
              </a:schemeClr>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4152772" y="4998053"/>
            <a:ext cx="504056" cy="72008"/>
          </a:xfrm>
          <a:prstGeom prst="rect">
            <a:avLst/>
          </a:prstGeom>
          <a:solidFill>
            <a:schemeClr val="tx2">
              <a:lumMod val="40000"/>
              <a:lumOff val="60000"/>
            </a:schemeClr>
          </a:solidFill>
          <a:ln>
            <a:solidFill>
              <a:schemeClr val="tx2">
                <a:lumMod val="40000"/>
                <a:lumOff val="60000"/>
              </a:schemeClr>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38"/>
          <p:cNvSpPr/>
          <p:nvPr/>
        </p:nvSpPr>
        <p:spPr>
          <a:xfrm>
            <a:off x="4620824" y="4343285"/>
            <a:ext cx="72008" cy="83644"/>
          </a:xfrm>
          <a:prstGeom prst="rect">
            <a:avLst/>
          </a:prstGeom>
          <a:solidFill>
            <a:srgbClr val="FFFF00"/>
          </a:solidFill>
          <a:ln>
            <a:solidFill>
              <a:srgbClr val="FFFF00"/>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a:off x="4911840" y="4544491"/>
            <a:ext cx="72008" cy="83644"/>
          </a:xfrm>
          <a:prstGeom prst="rect">
            <a:avLst/>
          </a:prstGeom>
          <a:solidFill>
            <a:srgbClr val="FFFF00"/>
          </a:solidFill>
          <a:ln>
            <a:solidFill>
              <a:srgbClr val="FFFF00"/>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아래쪽 화살표 47"/>
          <p:cNvSpPr/>
          <p:nvPr/>
        </p:nvSpPr>
        <p:spPr>
          <a:xfrm>
            <a:off x="4341311" y="2679709"/>
            <a:ext cx="360040" cy="72687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아래쪽 화살표 48"/>
          <p:cNvSpPr/>
          <p:nvPr/>
        </p:nvSpPr>
        <p:spPr>
          <a:xfrm rot="12996462">
            <a:off x="4901700" y="3783616"/>
            <a:ext cx="360040" cy="59490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49"/>
          <p:cNvSpPr/>
          <p:nvPr/>
        </p:nvSpPr>
        <p:spPr>
          <a:xfrm>
            <a:off x="6156176" y="1414013"/>
            <a:ext cx="1728192" cy="453650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연결선 50"/>
          <p:cNvCxnSpPr>
            <a:stCxn id="50" idx="0"/>
            <a:endCxn id="50" idx="2"/>
          </p:cNvCxnSpPr>
          <p:nvPr/>
        </p:nvCxnSpPr>
        <p:spPr>
          <a:xfrm>
            <a:off x="7020272" y="1414013"/>
            <a:ext cx="0" cy="4536504"/>
          </a:xfrm>
          <a:prstGeom prst="line">
            <a:avLst/>
          </a:prstGeom>
          <a:ln w="1016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모서리가 둥근 직사각형 51"/>
          <p:cNvSpPr/>
          <p:nvPr/>
        </p:nvSpPr>
        <p:spPr>
          <a:xfrm rot="2311793">
            <a:off x="6696236" y="2024307"/>
            <a:ext cx="648072" cy="936104"/>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rot="2311793">
            <a:off x="6663651" y="2561379"/>
            <a:ext cx="504056" cy="14401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53"/>
          <p:cNvSpPr/>
          <p:nvPr/>
        </p:nvSpPr>
        <p:spPr>
          <a:xfrm rot="2311793">
            <a:off x="6897462" y="2306277"/>
            <a:ext cx="504056" cy="72008"/>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직사각형 54"/>
          <p:cNvSpPr/>
          <p:nvPr/>
        </p:nvSpPr>
        <p:spPr>
          <a:xfrm rot="2311793">
            <a:off x="6555214" y="2650936"/>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rot="2311793">
            <a:off x="6879674" y="2924144"/>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모서리가 둥근 직사각형 56"/>
          <p:cNvSpPr/>
          <p:nvPr/>
        </p:nvSpPr>
        <p:spPr>
          <a:xfrm>
            <a:off x="6719412" y="4426929"/>
            <a:ext cx="648072" cy="936104"/>
          </a:xfrm>
          <a:prstGeom prst="roundRect">
            <a:avLst/>
          </a:prstGeom>
          <a:solidFill>
            <a:srgbClr val="00B050"/>
          </a:solidFill>
          <a:ln>
            <a:solidFill>
              <a:srgbClr val="00B050"/>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6861459" y="4718099"/>
            <a:ext cx="504056" cy="144016"/>
          </a:xfrm>
          <a:prstGeom prst="rect">
            <a:avLst/>
          </a:prstGeom>
          <a:solidFill>
            <a:schemeClr val="tx2">
              <a:lumMod val="40000"/>
              <a:lumOff val="60000"/>
            </a:schemeClr>
          </a:solidFill>
          <a:ln>
            <a:solidFill>
              <a:schemeClr val="tx2">
                <a:lumMod val="40000"/>
                <a:lumOff val="60000"/>
              </a:schemeClr>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58"/>
          <p:cNvSpPr/>
          <p:nvPr/>
        </p:nvSpPr>
        <p:spPr>
          <a:xfrm>
            <a:off x="6645435" y="5062637"/>
            <a:ext cx="504056" cy="72008"/>
          </a:xfrm>
          <a:prstGeom prst="rect">
            <a:avLst/>
          </a:prstGeom>
          <a:solidFill>
            <a:schemeClr val="tx2">
              <a:lumMod val="40000"/>
              <a:lumOff val="60000"/>
            </a:schemeClr>
          </a:solidFill>
          <a:ln>
            <a:solidFill>
              <a:schemeClr val="tx2">
                <a:lumMod val="40000"/>
                <a:lumOff val="60000"/>
              </a:schemeClr>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직사각형 59"/>
          <p:cNvSpPr/>
          <p:nvPr/>
        </p:nvSpPr>
        <p:spPr>
          <a:xfrm>
            <a:off x="7113487" y="4407869"/>
            <a:ext cx="72008" cy="83644"/>
          </a:xfrm>
          <a:prstGeom prst="rect">
            <a:avLst/>
          </a:prstGeom>
          <a:solidFill>
            <a:srgbClr val="FFFF00"/>
          </a:solidFill>
          <a:ln>
            <a:solidFill>
              <a:srgbClr val="FFFF00"/>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직사각형 60"/>
          <p:cNvSpPr/>
          <p:nvPr/>
        </p:nvSpPr>
        <p:spPr>
          <a:xfrm>
            <a:off x="7404503" y="4609075"/>
            <a:ext cx="72008" cy="83644"/>
          </a:xfrm>
          <a:prstGeom prst="rect">
            <a:avLst/>
          </a:prstGeom>
          <a:solidFill>
            <a:srgbClr val="FFFF00"/>
          </a:solidFill>
          <a:ln>
            <a:solidFill>
              <a:srgbClr val="FFFF00"/>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아래쪽 화살표 62"/>
          <p:cNvSpPr/>
          <p:nvPr/>
        </p:nvSpPr>
        <p:spPr>
          <a:xfrm rot="12996462">
            <a:off x="7394363" y="3848200"/>
            <a:ext cx="360040" cy="59490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아래쪽 화살표 64"/>
          <p:cNvSpPr/>
          <p:nvPr/>
        </p:nvSpPr>
        <p:spPr>
          <a:xfrm rot="2284416">
            <a:off x="6295204" y="2877572"/>
            <a:ext cx="360040" cy="59490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p:cNvSpPr txBox="1"/>
          <p:nvPr/>
        </p:nvSpPr>
        <p:spPr>
          <a:xfrm>
            <a:off x="1259632" y="6140520"/>
            <a:ext cx="1728192" cy="369332"/>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Both defector</a:t>
            </a:r>
            <a:endParaRPr lang="ko-KR" altLang="en-US" b="1" dirty="0">
              <a:latin typeface="Calibri" panose="020F0502020204030204" pitchFamily="34" charset="0"/>
              <a:cs typeface="Calibri" panose="020F0502020204030204" pitchFamily="34" charset="0"/>
            </a:endParaRPr>
          </a:p>
        </p:txBody>
      </p:sp>
      <p:sp>
        <p:nvSpPr>
          <p:cNvPr id="67" name="TextBox 66"/>
          <p:cNvSpPr txBox="1"/>
          <p:nvPr/>
        </p:nvSpPr>
        <p:spPr>
          <a:xfrm>
            <a:off x="3675419" y="6168511"/>
            <a:ext cx="1728192" cy="646331"/>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Relatively cooperator</a:t>
            </a:r>
            <a:endParaRPr lang="ko-KR" altLang="en-US" b="1" dirty="0">
              <a:latin typeface="Calibri" panose="020F0502020204030204" pitchFamily="34" charset="0"/>
              <a:cs typeface="Calibri" panose="020F0502020204030204" pitchFamily="34" charset="0"/>
            </a:endParaRPr>
          </a:p>
        </p:txBody>
      </p:sp>
      <p:sp>
        <p:nvSpPr>
          <p:cNvPr id="68" name="TextBox 67"/>
          <p:cNvSpPr txBox="1"/>
          <p:nvPr/>
        </p:nvSpPr>
        <p:spPr>
          <a:xfrm>
            <a:off x="6179352" y="6165304"/>
            <a:ext cx="1728192" cy="646331"/>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Both cooperator</a:t>
            </a:r>
            <a:endParaRPr lang="ko-KR" altLang="en-US" b="1" dirty="0">
              <a:latin typeface="Calibri" panose="020F0502020204030204" pitchFamily="34" charset="0"/>
              <a:cs typeface="Calibri" panose="020F0502020204030204" pitchFamily="34" charset="0"/>
            </a:endParaRPr>
          </a:p>
        </p:txBody>
      </p:sp>
      <p:sp>
        <p:nvSpPr>
          <p:cNvPr id="71" name="TextBox 70"/>
          <p:cNvSpPr txBox="1"/>
          <p:nvPr/>
        </p:nvSpPr>
        <p:spPr>
          <a:xfrm>
            <a:off x="4950988" y="4998053"/>
            <a:ext cx="963798" cy="369332"/>
          </a:xfrm>
          <a:prstGeom prst="rect">
            <a:avLst/>
          </a:prstGeom>
          <a:solidFill>
            <a:srgbClr val="FFFF00"/>
          </a:solid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Loser</a:t>
            </a:r>
            <a:endParaRPr lang="ko-KR" altLang="en-US" b="1" dirty="0">
              <a:latin typeface="Calibri" panose="020F0502020204030204" pitchFamily="34" charset="0"/>
              <a:cs typeface="Calibri" panose="020F0502020204030204" pitchFamily="34" charset="0"/>
            </a:endParaRPr>
          </a:p>
        </p:txBody>
      </p:sp>
      <p:sp>
        <p:nvSpPr>
          <p:cNvPr id="72" name="TextBox 71"/>
          <p:cNvSpPr txBox="1"/>
          <p:nvPr/>
        </p:nvSpPr>
        <p:spPr>
          <a:xfrm>
            <a:off x="4950988" y="1671258"/>
            <a:ext cx="963798" cy="369332"/>
          </a:xfrm>
          <a:prstGeom prst="rect">
            <a:avLst/>
          </a:prstGeom>
          <a:solidFill>
            <a:srgbClr val="FFFF00"/>
          </a:solid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Winner</a:t>
            </a:r>
            <a:endParaRPr lang="ko-KR" altLang="en-US" b="1" dirty="0">
              <a:latin typeface="Calibri" panose="020F0502020204030204" pitchFamily="34" charset="0"/>
              <a:cs typeface="Calibri" panose="020F0502020204030204" pitchFamily="34" charset="0"/>
            </a:endParaRPr>
          </a:p>
        </p:txBody>
      </p:sp>
      <p:sp>
        <p:nvSpPr>
          <p:cNvPr id="76" name="TextBox 75"/>
          <p:cNvSpPr txBox="1"/>
          <p:nvPr/>
        </p:nvSpPr>
        <p:spPr>
          <a:xfrm>
            <a:off x="395536" y="3147761"/>
            <a:ext cx="1143310" cy="923330"/>
          </a:xfrm>
          <a:prstGeom prst="rect">
            <a:avLst/>
          </a:prstGeom>
          <a:solidFill>
            <a:srgbClr val="FFFF00"/>
          </a:solid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Both are winner but die.</a:t>
            </a:r>
            <a:endParaRPr lang="ko-KR"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0395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What is chicken games?</a:t>
            </a:r>
            <a:endParaRPr lang="ko-KR" altLang="en-US" dirty="0"/>
          </a:p>
        </p:txBody>
      </p:sp>
      <p:sp>
        <p:nvSpPr>
          <p:cNvPr id="4" name="직사각형 3"/>
          <p:cNvSpPr/>
          <p:nvPr/>
        </p:nvSpPr>
        <p:spPr>
          <a:xfrm>
            <a:off x="1259632" y="1419569"/>
            <a:ext cx="1728192" cy="453650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연결선 5"/>
          <p:cNvCxnSpPr>
            <a:stCxn id="4" idx="0"/>
            <a:endCxn id="4" idx="2"/>
          </p:cNvCxnSpPr>
          <p:nvPr/>
        </p:nvCxnSpPr>
        <p:spPr>
          <a:xfrm>
            <a:off x="2123728" y="1419569"/>
            <a:ext cx="0" cy="4536504"/>
          </a:xfrm>
          <a:prstGeom prst="line">
            <a:avLst/>
          </a:prstGeom>
          <a:ln w="1016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모서리가 둥근 직사각형 6"/>
          <p:cNvSpPr/>
          <p:nvPr/>
        </p:nvSpPr>
        <p:spPr>
          <a:xfrm>
            <a:off x="1799692" y="2107952"/>
            <a:ext cx="648072" cy="936104"/>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871700" y="2649250"/>
            <a:ext cx="504056" cy="14401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1871700" y="2251968"/>
            <a:ext cx="504056" cy="72008"/>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1871700" y="2960412"/>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2297470" y="2960412"/>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모서리가 둥근 직사각형 11"/>
          <p:cNvSpPr/>
          <p:nvPr/>
        </p:nvSpPr>
        <p:spPr>
          <a:xfrm>
            <a:off x="1798677" y="4194689"/>
            <a:ext cx="648072" cy="936104"/>
          </a:xfrm>
          <a:prstGeom prst="roundRect">
            <a:avLst/>
          </a:prstGeom>
          <a:solidFill>
            <a:srgbClr val="00B050"/>
          </a:solidFill>
          <a:ln>
            <a:solidFill>
              <a:srgbClr val="00B05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1870685" y="4460479"/>
            <a:ext cx="504056" cy="144016"/>
          </a:xfrm>
          <a:prstGeom prst="rect">
            <a:avLst/>
          </a:prstGeom>
          <a:solidFill>
            <a:schemeClr val="tx2">
              <a:lumMod val="40000"/>
              <a:lumOff val="60000"/>
            </a:schemeClr>
          </a:solidFill>
          <a:ln>
            <a:solidFill>
              <a:schemeClr val="tx2">
                <a:lumMod val="40000"/>
                <a:lumOff val="60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1870685" y="4911543"/>
            <a:ext cx="504056" cy="72008"/>
          </a:xfrm>
          <a:prstGeom prst="rect">
            <a:avLst/>
          </a:prstGeom>
          <a:solidFill>
            <a:schemeClr val="tx2">
              <a:lumMod val="40000"/>
              <a:lumOff val="60000"/>
            </a:schemeClr>
          </a:solidFill>
          <a:ln>
            <a:solidFill>
              <a:schemeClr val="tx2">
                <a:lumMod val="40000"/>
                <a:lumOff val="60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870685" y="4217451"/>
            <a:ext cx="72008" cy="83644"/>
          </a:xfrm>
          <a:prstGeom prst="rect">
            <a:avLst/>
          </a:prstGeom>
          <a:solidFill>
            <a:srgbClr val="FFFF00"/>
          </a:solidFill>
          <a:ln>
            <a:solidFill>
              <a:srgbClr val="FFFF0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2296455" y="4217451"/>
            <a:ext cx="72008" cy="83644"/>
          </a:xfrm>
          <a:prstGeom prst="rect">
            <a:avLst/>
          </a:prstGeom>
          <a:solidFill>
            <a:srgbClr val="FFFF00"/>
          </a:solidFill>
          <a:ln>
            <a:solidFill>
              <a:srgbClr val="FFFF0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포인트가 32개인 별 27"/>
          <p:cNvSpPr/>
          <p:nvPr/>
        </p:nvSpPr>
        <p:spPr>
          <a:xfrm>
            <a:off x="1647069" y="3147761"/>
            <a:ext cx="953317" cy="953317"/>
          </a:xfrm>
          <a:prstGeom prst="star3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latin typeface="Calibri" panose="020F0502020204030204" pitchFamily="34" charset="0"/>
                <a:cs typeface="Calibri" panose="020F0502020204030204" pitchFamily="34" charset="0"/>
              </a:rPr>
              <a:t>Crash</a:t>
            </a:r>
            <a:endParaRPr lang="ko-KR" altLang="en-US" sz="1100" b="1" dirty="0">
              <a:latin typeface="Calibri" panose="020F0502020204030204" pitchFamily="34" charset="0"/>
              <a:cs typeface="Calibri" panose="020F0502020204030204" pitchFamily="34" charset="0"/>
            </a:endParaRPr>
          </a:p>
        </p:txBody>
      </p:sp>
      <p:sp>
        <p:nvSpPr>
          <p:cNvPr id="29" name="직사각형 28"/>
          <p:cNvSpPr/>
          <p:nvPr/>
        </p:nvSpPr>
        <p:spPr>
          <a:xfrm>
            <a:off x="3663513" y="1419569"/>
            <a:ext cx="1728192" cy="453650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0" name="직선 연결선 29"/>
          <p:cNvCxnSpPr>
            <a:stCxn id="29" idx="0"/>
            <a:endCxn id="29" idx="2"/>
          </p:cNvCxnSpPr>
          <p:nvPr/>
        </p:nvCxnSpPr>
        <p:spPr>
          <a:xfrm>
            <a:off x="4527609" y="1419569"/>
            <a:ext cx="0" cy="4536504"/>
          </a:xfrm>
          <a:prstGeom prst="line">
            <a:avLst/>
          </a:prstGeom>
          <a:ln w="1016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모서리가 둥근 직사각형 30"/>
          <p:cNvSpPr/>
          <p:nvPr/>
        </p:nvSpPr>
        <p:spPr>
          <a:xfrm>
            <a:off x="4203573" y="1639900"/>
            <a:ext cx="648072" cy="936104"/>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4275581" y="2181198"/>
            <a:ext cx="504056" cy="14401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a:off x="4275581" y="1783916"/>
            <a:ext cx="504056" cy="72008"/>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4275581" y="2492360"/>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a:off x="4701351" y="2492360"/>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모서리가 둥근 직사각형 35"/>
          <p:cNvSpPr/>
          <p:nvPr/>
        </p:nvSpPr>
        <p:spPr>
          <a:xfrm>
            <a:off x="4226749" y="4362345"/>
            <a:ext cx="648072" cy="936104"/>
          </a:xfrm>
          <a:prstGeom prst="roundRect">
            <a:avLst/>
          </a:prstGeom>
          <a:solidFill>
            <a:srgbClr val="00B050"/>
          </a:solidFill>
          <a:ln>
            <a:solidFill>
              <a:srgbClr val="00B050"/>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a:off x="4368796" y="4653515"/>
            <a:ext cx="504056" cy="144016"/>
          </a:xfrm>
          <a:prstGeom prst="rect">
            <a:avLst/>
          </a:prstGeom>
          <a:solidFill>
            <a:schemeClr val="tx2">
              <a:lumMod val="40000"/>
              <a:lumOff val="60000"/>
            </a:schemeClr>
          </a:solidFill>
          <a:ln>
            <a:solidFill>
              <a:schemeClr val="tx2">
                <a:lumMod val="40000"/>
                <a:lumOff val="60000"/>
              </a:schemeClr>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4152772" y="4998053"/>
            <a:ext cx="504056" cy="72008"/>
          </a:xfrm>
          <a:prstGeom prst="rect">
            <a:avLst/>
          </a:prstGeom>
          <a:solidFill>
            <a:schemeClr val="tx2">
              <a:lumMod val="40000"/>
              <a:lumOff val="60000"/>
            </a:schemeClr>
          </a:solidFill>
          <a:ln>
            <a:solidFill>
              <a:schemeClr val="tx2">
                <a:lumMod val="40000"/>
                <a:lumOff val="60000"/>
              </a:schemeClr>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38"/>
          <p:cNvSpPr/>
          <p:nvPr/>
        </p:nvSpPr>
        <p:spPr>
          <a:xfrm>
            <a:off x="4620824" y="4343285"/>
            <a:ext cx="72008" cy="83644"/>
          </a:xfrm>
          <a:prstGeom prst="rect">
            <a:avLst/>
          </a:prstGeom>
          <a:solidFill>
            <a:srgbClr val="FFFF00"/>
          </a:solidFill>
          <a:ln>
            <a:solidFill>
              <a:srgbClr val="FFFF00"/>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a:off x="4911840" y="4544491"/>
            <a:ext cx="72008" cy="83644"/>
          </a:xfrm>
          <a:prstGeom prst="rect">
            <a:avLst/>
          </a:prstGeom>
          <a:solidFill>
            <a:srgbClr val="FFFF00"/>
          </a:solidFill>
          <a:ln>
            <a:solidFill>
              <a:srgbClr val="FFFF00"/>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아래쪽 화살표 47"/>
          <p:cNvSpPr/>
          <p:nvPr/>
        </p:nvSpPr>
        <p:spPr>
          <a:xfrm>
            <a:off x="4341311" y="2679709"/>
            <a:ext cx="360040" cy="72687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아래쪽 화살표 48"/>
          <p:cNvSpPr/>
          <p:nvPr/>
        </p:nvSpPr>
        <p:spPr>
          <a:xfrm rot="12996462">
            <a:off x="4901700" y="3783616"/>
            <a:ext cx="360040" cy="59490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49"/>
          <p:cNvSpPr/>
          <p:nvPr/>
        </p:nvSpPr>
        <p:spPr>
          <a:xfrm>
            <a:off x="6156176" y="1414013"/>
            <a:ext cx="1728192" cy="453650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연결선 50"/>
          <p:cNvCxnSpPr>
            <a:stCxn id="50" idx="0"/>
            <a:endCxn id="50" idx="2"/>
          </p:cNvCxnSpPr>
          <p:nvPr/>
        </p:nvCxnSpPr>
        <p:spPr>
          <a:xfrm>
            <a:off x="7020272" y="1414013"/>
            <a:ext cx="0" cy="4536504"/>
          </a:xfrm>
          <a:prstGeom prst="line">
            <a:avLst/>
          </a:prstGeom>
          <a:ln w="1016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모서리가 둥근 직사각형 51"/>
          <p:cNvSpPr/>
          <p:nvPr/>
        </p:nvSpPr>
        <p:spPr>
          <a:xfrm rot="2311793">
            <a:off x="6696236" y="2024307"/>
            <a:ext cx="648072" cy="936104"/>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rot="2311793">
            <a:off x="6663651" y="2561379"/>
            <a:ext cx="504056" cy="14401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53"/>
          <p:cNvSpPr/>
          <p:nvPr/>
        </p:nvSpPr>
        <p:spPr>
          <a:xfrm rot="2311793">
            <a:off x="6897462" y="2306277"/>
            <a:ext cx="504056" cy="72008"/>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직사각형 54"/>
          <p:cNvSpPr/>
          <p:nvPr/>
        </p:nvSpPr>
        <p:spPr>
          <a:xfrm rot="2311793">
            <a:off x="6555214" y="2650936"/>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rot="2311793">
            <a:off x="6879674" y="2924144"/>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모서리가 둥근 직사각형 56"/>
          <p:cNvSpPr/>
          <p:nvPr/>
        </p:nvSpPr>
        <p:spPr>
          <a:xfrm>
            <a:off x="6719412" y="4426929"/>
            <a:ext cx="648072" cy="936104"/>
          </a:xfrm>
          <a:prstGeom prst="roundRect">
            <a:avLst/>
          </a:prstGeom>
          <a:solidFill>
            <a:srgbClr val="00B050"/>
          </a:solidFill>
          <a:ln>
            <a:solidFill>
              <a:srgbClr val="00B050"/>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6861459" y="4718099"/>
            <a:ext cx="504056" cy="144016"/>
          </a:xfrm>
          <a:prstGeom prst="rect">
            <a:avLst/>
          </a:prstGeom>
          <a:solidFill>
            <a:schemeClr val="tx2">
              <a:lumMod val="40000"/>
              <a:lumOff val="60000"/>
            </a:schemeClr>
          </a:solidFill>
          <a:ln>
            <a:solidFill>
              <a:schemeClr val="tx2">
                <a:lumMod val="40000"/>
                <a:lumOff val="60000"/>
              </a:schemeClr>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58"/>
          <p:cNvSpPr/>
          <p:nvPr/>
        </p:nvSpPr>
        <p:spPr>
          <a:xfrm>
            <a:off x="6645435" y="5062637"/>
            <a:ext cx="504056" cy="72008"/>
          </a:xfrm>
          <a:prstGeom prst="rect">
            <a:avLst/>
          </a:prstGeom>
          <a:solidFill>
            <a:schemeClr val="tx2">
              <a:lumMod val="40000"/>
              <a:lumOff val="60000"/>
            </a:schemeClr>
          </a:solidFill>
          <a:ln>
            <a:solidFill>
              <a:schemeClr val="tx2">
                <a:lumMod val="40000"/>
                <a:lumOff val="60000"/>
              </a:schemeClr>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직사각형 59"/>
          <p:cNvSpPr/>
          <p:nvPr/>
        </p:nvSpPr>
        <p:spPr>
          <a:xfrm>
            <a:off x="7113487" y="4407869"/>
            <a:ext cx="72008" cy="83644"/>
          </a:xfrm>
          <a:prstGeom prst="rect">
            <a:avLst/>
          </a:prstGeom>
          <a:solidFill>
            <a:srgbClr val="FFFF00"/>
          </a:solidFill>
          <a:ln>
            <a:solidFill>
              <a:srgbClr val="FFFF00"/>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직사각형 60"/>
          <p:cNvSpPr/>
          <p:nvPr/>
        </p:nvSpPr>
        <p:spPr>
          <a:xfrm>
            <a:off x="7404503" y="4609075"/>
            <a:ext cx="72008" cy="83644"/>
          </a:xfrm>
          <a:prstGeom prst="rect">
            <a:avLst/>
          </a:prstGeom>
          <a:solidFill>
            <a:srgbClr val="FFFF00"/>
          </a:solidFill>
          <a:ln>
            <a:solidFill>
              <a:srgbClr val="FFFF00"/>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아래쪽 화살표 62"/>
          <p:cNvSpPr/>
          <p:nvPr/>
        </p:nvSpPr>
        <p:spPr>
          <a:xfrm rot="12996462">
            <a:off x="7394363" y="3848200"/>
            <a:ext cx="360040" cy="59490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아래쪽 화살표 64"/>
          <p:cNvSpPr/>
          <p:nvPr/>
        </p:nvSpPr>
        <p:spPr>
          <a:xfrm rot="2284416">
            <a:off x="6295204" y="2877572"/>
            <a:ext cx="360040" cy="59490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p:cNvSpPr txBox="1"/>
          <p:nvPr/>
        </p:nvSpPr>
        <p:spPr>
          <a:xfrm>
            <a:off x="1259632" y="6140520"/>
            <a:ext cx="1728192" cy="369332"/>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Both defector</a:t>
            </a:r>
            <a:endParaRPr lang="ko-KR" altLang="en-US" b="1" dirty="0">
              <a:latin typeface="Calibri" panose="020F0502020204030204" pitchFamily="34" charset="0"/>
              <a:cs typeface="Calibri" panose="020F0502020204030204" pitchFamily="34" charset="0"/>
            </a:endParaRPr>
          </a:p>
        </p:txBody>
      </p:sp>
      <p:sp>
        <p:nvSpPr>
          <p:cNvPr id="67" name="TextBox 66"/>
          <p:cNvSpPr txBox="1"/>
          <p:nvPr/>
        </p:nvSpPr>
        <p:spPr>
          <a:xfrm>
            <a:off x="3675419" y="6168511"/>
            <a:ext cx="1728192" cy="646331"/>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Relatively cooperator</a:t>
            </a:r>
            <a:endParaRPr lang="ko-KR" altLang="en-US" b="1" dirty="0">
              <a:latin typeface="Calibri" panose="020F0502020204030204" pitchFamily="34" charset="0"/>
              <a:cs typeface="Calibri" panose="020F0502020204030204" pitchFamily="34" charset="0"/>
            </a:endParaRPr>
          </a:p>
        </p:txBody>
      </p:sp>
      <p:sp>
        <p:nvSpPr>
          <p:cNvPr id="68" name="TextBox 67"/>
          <p:cNvSpPr txBox="1"/>
          <p:nvPr/>
        </p:nvSpPr>
        <p:spPr>
          <a:xfrm>
            <a:off x="6179352" y="6165304"/>
            <a:ext cx="1728192" cy="646331"/>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Both cooperator</a:t>
            </a:r>
            <a:endParaRPr lang="ko-KR" altLang="en-US" b="1" dirty="0">
              <a:latin typeface="Calibri" panose="020F0502020204030204" pitchFamily="34" charset="0"/>
              <a:cs typeface="Calibri" panose="020F0502020204030204" pitchFamily="34" charset="0"/>
            </a:endParaRPr>
          </a:p>
        </p:txBody>
      </p:sp>
      <p:sp>
        <p:nvSpPr>
          <p:cNvPr id="71" name="TextBox 70"/>
          <p:cNvSpPr txBox="1"/>
          <p:nvPr/>
        </p:nvSpPr>
        <p:spPr>
          <a:xfrm>
            <a:off x="4950988" y="4998053"/>
            <a:ext cx="963798" cy="369332"/>
          </a:xfrm>
          <a:prstGeom prst="rect">
            <a:avLst/>
          </a:prstGeom>
          <a:solidFill>
            <a:srgbClr val="FFFF00"/>
          </a:solid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Loser</a:t>
            </a:r>
            <a:endParaRPr lang="ko-KR" altLang="en-US" b="1" dirty="0">
              <a:latin typeface="Calibri" panose="020F0502020204030204" pitchFamily="34" charset="0"/>
              <a:cs typeface="Calibri" panose="020F0502020204030204" pitchFamily="34" charset="0"/>
            </a:endParaRPr>
          </a:p>
        </p:txBody>
      </p:sp>
      <p:sp>
        <p:nvSpPr>
          <p:cNvPr id="72" name="TextBox 71"/>
          <p:cNvSpPr txBox="1"/>
          <p:nvPr/>
        </p:nvSpPr>
        <p:spPr>
          <a:xfrm>
            <a:off x="4950988" y="1671258"/>
            <a:ext cx="963798" cy="369332"/>
          </a:xfrm>
          <a:prstGeom prst="rect">
            <a:avLst/>
          </a:prstGeom>
          <a:solidFill>
            <a:srgbClr val="FFFF00"/>
          </a:solid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Winner</a:t>
            </a:r>
            <a:endParaRPr lang="ko-KR" altLang="en-US" b="1" dirty="0">
              <a:latin typeface="Calibri" panose="020F0502020204030204" pitchFamily="34" charset="0"/>
              <a:cs typeface="Calibri" panose="020F0502020204030204" pitchFamily="34" charset="0"/>
            </a:endParaRPr>
          </a:p>
        </p:txBody>
      </p:sp>
      <p:sp>
        <p:nvSpPr>
          <p:cNvPr id="74" name="TextBox 73"/>
          <p:cNvSpPr txBox="1"/>
          <p:nvPr/>
        </p:nvSpPr>
        <p:spPr>
          <a:xfrm>
            <a:off x="7546863" y="5014324"/>
            <a:ext cx="963798" cy="369332"/>
          </a:xfrm>
          <a:prstGeom prst="rect">
            <a:avLst/>
          </a:prstGeom>
          <a:solidFill>
            <a:srgbClr val="FFFF00"/>
          </a:solid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Loser</a:t>
            </a:r>
            <a:endParaRPr lang="ko-KR" altLang="en-US" b="1" dirty="0">
              <a:latin typeface="Calibri" panose="020F0502020204030204" pitchFamily="34" charset="0"/>
              <a:cs typeface="Calibri" panose="020F0502020204030204" pitchFamily="34" charset="0"/>
            </a:endParaRPr>
          </a:p>
        </p:txBody>
      </p:sp>
      <p:sp>
        <p:nvSpPr>
          <p:cNvPr id="75" name="TextBox 74"/>
          <p:cNvSpPr txBox="1"/>
          <p:nvPr/>
        </p:nvSpPr>
        <p:spPr>
          <a:xfrm>
            <a:off x="7546863" y="1688580"/>
            <a:ext cx="963798" cy="369332"/>
          </a:xfrm>
          <a:prstGeom prst="rect">
            <a:avLst/>
          </a:prstGeom>
          <a:solidFill>
            <a:srgbClr val="FFFF00"/>
          </a:solid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Loser</a:t>
            </a:r>
            <a:endParaRPr lang="ko-KR" altLang="en-US" b="1" dirty="0">
              <a:latin typeface="Calibri" panose="020F0502020204030204" pitchFamily="34" charset="0"/>
              <a:cs typeface="Calibri" panose="020F0502020204030204" pitchFamily="34" charset="0"/>
            </a:endParaRPr>
          </a:p>
        </p:txBody>
      </p:sp>
      <p:sp>
        <p:nvSpPr>
          <p:cNvPr id="76" name="TextBox 75"/>
          <p:cNvSpPr txBox="1"/>
          <p:nvPr/>
        </p:nvSpPr>
        <p:spPr>
          <a:xfrm>
            <a:off x="395536" y="3147761"/>
            <a:ext cx="1143310" cy="923330"/>
          </a:xfrm>
          <a:prstGeom prst="rect">
            <a:avLst/>
          </a:prstGeom>
          <a:solidFill>
            <a:srgbClr val="FFFF00"/>
          </a:solid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Both are winner but die.</a:t>
            </a:r>
            <a:endParaRPr lang="ko-KR"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3635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Relation of Prisoners’ Dilemma</a:t>
            </a:r>
            <a:endParaRPr lang="ko-KR" altLang="en-US" dirty="0"/>
          </a:p>
        </p:txBody>
      </p:sp>
    </p:spTree>
    <p:extLst>
      <p:ext uri="{BB962C8B-B14F-4D97-AF65-F5344CB8AC3E}">
        <p14:creationId xmlns:p14="http://schemas.microsoft.com/office/powerpoint/2010/main" val="2901417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Relation of Prisoners’ Dilemma</a:t>
            </a:r>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3592855944"/>
              </p:ext>
            </p:extLst>
          </p:nvPr>
        </p:nvGraphicFramePr>
        <p:xfrm>
          <a:off x="3563888" y="1988840"/>
          <a:ext cx="5064225" cy="1595546"/>
        </p:xfrm>
        <a:graphic>
          <a:graphicData uri="http://schemas.openxmlformats.org/drawingml/2006/table">
            <a:tbl>
              <a:tblPr firstRow="1" bandRow="1">
                <a:tableStyleId>{5C22544A-7EE6-4342-B048-85BDC9FD1C3A}</a:tableStyleId>
              </a:tblPr>
              <a:tblGrid>
                <a:gridCol w="1688075"/>
                <a:gridCol w="1688075"/>
                <a:gridCol w="1688075"/>
              </a:tblGrid>
              <a:tr h="437306">
                <a:tc>
                  <a:txBody>
                    <a:bodyPr/>
                    <a:lstStyle/>
                    <a:p>
                      <a:pPr algn="ctr" latinLnBrk="1"/>
                      <a:endParaRPr lang="ko-KR" altLang="en-US" dirty="0"/>
                    </a:p>
                  </a:txBody>
                  <a:tcPr>
                    <a:solidFill>
                      <a:schemeClr val="accent6">
                        <a:lumMod val="20000"/>
                        <a:lumOff val="80000"/>
                      </a:schemeClr>
                    </a:solidFill>
                  </a:tcPr>
                </a:tc>
                <a:tc>
                  <a:txBody>
                    <a:bodyPr/>
                    <a:lstStyle/>
                    <a:p>
                      <a:pPr algn="ctr" latinLnBrk="1"/>
                      <a:r>
                        <a:rPr lang="en-US" altLang="ko-KR" dirty="0" smtClean="0">
                          <a:solidFill>
                            <a:schemeClr val="tx1"/>
                          </a:solidFill>
                        </a:rPr>
                        <a:t>B Swerve</a:t>
                      </a:r>
                      <a:endParaRPr lang="ko-KR" altLang="en-US" dirty="0">
                        <a:solidFill>
                          <a:schemeClr val="tx1"/>
                        </a:solidFill>
                      </a:endParaRPr>
                    </a:p>
                  </a:txBody>
                  <a:tcPr>
                    <a:solidFill>
                      <a:schemeClr val="accent6">
                        <a:lumMod val="20000"/>
                        <a:lumOff val="80000"/>
                      </a:schemeClr>
                    </a:solidFill>
                  </a:tcPr>
                </a:tc>
                <a:tc>
                  <a:txBody>
                    <a:bodyPr/>
                    <a:lstStyle/>
                    <a:p>
                      <a:pPr algn="ctr" latinLnBrk="1"/>
                      <a:r>
                        <a:rPr lang="en-US" altLang="ko-KR" dirty="0" smtClean="0">
                          <a:solidFill>
                            <a:schemeClr val="tx1"/>
                          </a:solidFill>
                        </a:rPr>
                        <a:t>B Straight</a:t>
                      </a:r>
                      <a:endParaRPr lang="ko-KR" altLang="en-US" dirty="0">
                        <a:solidFill>
                          <a:schemeClr val="tx1"/>
                        </a:solidFill>
                      </a:endParaRPr>
                    </a:p>
                  </a:txBody>
                  <a:tcPr>
                    <a:solidFill>
                      <a:schemeClr val="accent6">
                        <a:lumMod val="20000"/>
                        <a:lumOff val="80000"/>
                      </a:schemeClr>
                    </a:solidFill>
                  </a:tcPr>
                </a:tc>
              </a:tr>
              <a:tr h="437306">
                <a:tc>
                  <a:txBody>
                    <a:bodyPr/>
                    <a:lstStyle/>
                    <a:p>
                      <a:pPr algn="ctr" latinLnBrk="1"/>
                      <a:r>
                        <a:rPr lang="en-US" altLang="ko-KR" b="1" dirty="0" smtClean="0"/>
                        <a:t>A Swerve</a:t>
                      </a:r>
                      <a:endParaRPr lang="ko-KR" altLang="en-US" b="1" dirty="0"/>
                    </a:p>
                  </a:txBody>
                  <a:tcPr>
                    <a:solidFill>
                      <a:schemeClr val="accent6">
                        <a:lumMod val="20000"/>
                        <a:lumOff val="80000"/>
                      </a:schemeClr>
                    </a:solidFill>
                  </a:tcPr>
                </a:tc>
                <a:tc>
                  <a:txBody>
                    <a:bodyPr/>
                    <a:lstStyle/>
                    <a:p>
                      <a:pPr algn="ctr" latinLnBrk="1"/>
                      <a:r>
                        <a:rPr lang="en-US" altLang="ko-KR" sz="1600" dirty="0" smtClean="0"/>
                        <a:t>Tie, Tie </a:t>
                      </a:r>
                    </a:p>
                    <a:p>
                      <a:pPr algn="ctr" latinLnBrk="1"/>
                      <a:r>
                        <a:rPr lang="en-US" altLang="ko-KR" sz="1600" dirty="0" smtClean="0"/>
                        <a:t>(0/0)</a:t>
                      </a:r>
                      <a:endParaRPr lang="ko-KR" altLang="en-US" sz="1600" dirty="0"/>
                    </a:p>
                  </a:txBody>
                  <a:tcPr>
                    <a:solidFill>
                      <a:schemeClr val="accent6">
                        <a:lumMod val="20000"/>
                        <a:lumOff val="80000"/>
                      </a:schemeClr>
                    </a:solidFill>
                  </a:tcPr>
                </a:tc>
                <a:tc>
                  <a:txBody>
                    <a:bodyPr/>
                    <a:lstStyle/>
                    <a:p>
                      <a:pPr algn="ctr" latinLnBrk="1"/>
                      <a:r>
                        <a:rPr lang="en-US" altLang="ko-KR" sz="1600" dirty="0" smtClean="0"/>
                        <a:t>Lose, Win </a:t>
                      </a:r>
                    </a:p>
                    <a:p>
                      <a:pPr algn="ctr" latinLnBrk="1"/>
                      <a:r>
                        <a:rPr lang="en-US" altLang="ko-KR" sz="1600" dirty="0" smtClean="0"/>
                        <a:t>(-5/5)</a:t>
                      </a:r>
                      <a:endParaRPr lang="ko-KR" altLang="en-US" sz="1600" dirty="0"/>
                    </a:p>
                  </a:txBody>
                  <a:tcPr>
                    <a:solidFill>
                      <a:schemeClr val="accent6">
                        <a:lumMod val="20000"/>
                        <a:lumOff val="80000"/>
                      </a:schemeClr>
                    </a:solidFill>
                  </a:tcPr>
                </a:tc>
              </a:tr>
              <a:tr h="437306">
                <a:tc>
                  <a:txBody>
                    <a:bodyPr/>
                    <a:lstStyle/>
                    <a:p>
                      <a:pPr algn="ctr" latinLnBrk="1"/>
                      <a:r>
                        <a:rPr lang="en-US" altLang="ko-KR" b="1" dirty="0" smtClean="0"/>
                        <a:t>A Straight</a:t>
                      </a:r>
                      <a:endParaRPr lang="ko-KR" altLang="en-US" b="1" dirty="0"/>
                    </a:p>
                  </a:txBody>
                  <a:tcPr>
                    <a:solidFill>
                      <a:schemeClr val="accent6">
                        <a:lumMod val="20000"/>
                        <a:lumOff val="80000"/>
                      </a:schemeClr>
                    </a:solidFill>
                  </a:tcPr>
                </a:tc>
                <a:tc>
                  <a:txBody>
                    <a:bodyPr/>
                    <a:lstStyle/>
                    <a:p>
                      <a:pPr algn="ctr" latinLnBrk="1"/>
                      <a:r>
                        <a:rPr lang="en-US" altLang="ko-KR" sz="1600" dirty="0" smtClean="0"/>
                        <a:t>Win, Lose </a:t>
                      </a:r>
                    </a:p>
                    <a:p>
                      <a:pPr algn="ctr" latinLnBrk="1"/>
                      <a:r>
                        <a:rPr lang="en-US" altLang="ko-KR" sz="1600" dirty="0" smtClean="0"/>
                        <a:t>(5/-5)</a:t>
                      </a:r>
                      <a:endParaRPr lang="ko-KR" altLang="en-US" sz="1600" dirty="0"/>
                    </a:p>
                  </a:txBody>
                  <a:tcPr>
                    <a:solidFill>
                      <a:schemeClr val="accent6">
                        <a:lumMod val="20000"/>
                        <a:lumOff val="80000"/>
                      </a:schemeClr>
                    </a:solidFill>
                  </a:tcPr>
                </a:tc>
                <a:tc>
                  <a:txBody>
                    <a:bodyPr/>
                    <a:lstStyle/>
                    <a:p>
                      <a:pPr algn="ctr" latinLnBrk="1"/>
                      <a:r>
                        <a:rPr lang="en-US" altLang="ko-KR" sz="1600" dirty="0" smtClean="0"/>
                        <a:t>Crash,</a:t>
                      </a:r>
                      <a:r>
                        <a:rPr lang="en-US" altLang="ko-KR" sz="1600" baseline="0" dirty="0" smtClean="0"/>
                        <a:t> Crash</a:t>
                      </a:r>
                    </a:p>
                    <a:p>
                      <a:pPr algn="ctr" latinLnBrk="1"/>
                      <a:r>
                        <a:rPr lang="en-US" altLang="ko-KR" sz="1600" baseline="0" dirty="0" smtClean="0"/>
                        <a:t>(-10/-10)</a:t>
                      </a:r>
                      <a:endParaRPr lang="ko-KR" altLang="en-US" sz="1600" dirty="0"/>
                    </a:p>
                  </a:txBody>
                  <a:tcPr>
                    <a:solidFill>
                      <a:schemeClr val="accent6">
                        <a:lumMod val="20000"/>
                        <a:lumOff val="80000"/>
                      </a:schemeClr>
                    </a:solidFill>
                  </a:tcPr>
                </a:tc>
              </a:tr>
            </a:tbl>
          </a:graphicData>
        </a:graphic>
      </p:graphicFrame>
      <p:sp>
        <p:nvSpPr>
          <p:cNvPr id="5" name="TextBox 4"/>
          <p:cNvSpPr txBox="1"/>
          <p:nvPr/>
        </p:nvSpPr>
        <p:spPr>
          <a:xfrm>
            <a:off x="3563888" y="1628800"/>
            <a:ext cx="5040560" cy="369332"/>
          </a:xfrm>
          <a:prstGeom prst="rect">
            <a:avLst/>
          </a:prstGeom>
          <a:noFill/>
        </p:spPr>
        <p:txBody>
          <a:bodyPr wrap="square" rtlCol="0">
            <a:spAutoFit/>
          </a:bodyPr>
          <a:lstStyle/>
          <a:p>
            <a:pPr algn="ctr"/>
            <a:r>
              <a:rPr lang="en-US" altLang="ko-KR" i="1" dirty="0" smtClean="0">
                <a:latin typeface="Calibri" panose="020F0502020204030204" pitchFamily="34" charset="0"/>
                <a:cs typeface="Calibri" panose="020F0502020204030204" pitchFamily="34" charset="0"/>
              </a:rPr>
              <a:t>Fig. 1 :A payoff matrix of Chicken</a:t>
            </a:r>
            <a:endParaRPr lang="ko-KR" altLang="en-US"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9939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Relation of Prisoners’ Dilemma</a:t>
            </a:r>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3344425065"/>
              </p:ext>
            </p:extLst>
          </p:nvPr>
        </p:nvGraphicFramePr>
        <p:xfrm>
          <a:off x="3563888" y="1988840"/>
          <a:ext cx="5064225" cy="1595546"/>
        </p:xfrm>
        <a:graphic>
          <a:graphicData uri="http://schemas.openxmlformats.org/drawingml/2006/table">
            <a:tbl>
              <a:tblPr firstRow="1" bandRow="1">
                <a:tableStyleId>{5C22544A-7EE6-4342-B048-85BDC9FD1C3A}</a:tableStyleId>
              </a:tblPr>
              <a:tblGrid>
                <a:gridCol w="1688075"/>
                <a:gridCol w="1688075"/>
                <a:gridCol w="1688075"/>
              </a:tblGrid>
              <a:tr h="437306">
                <a:tc>
                  <a:txBody>
                    <a:bodyPr/>
                    <a:lstStyle/>
                    <a:p>
                      <a:pPr algn="ctr" latinLnBrk="1"/>
                      <a:endParaRPr lang="ko-KR" altLang="en-US" dirty="0"/>
                    </a:p>
                  </a:txBody>
                  <a:tcPr>
                    <a:solidFill>
                      <a:schemeClr val="accent6">
                        <a:lumMod val="20000"/>
                        <a:lumOff val="80000"/>
                      </a:schemeClr>
                    </a:solidFill>
                  </a:tcPr>
                </a:tc>
                <a:tc>
                  <a:txBody>
                    <a:bodyPr/>
                    <a:lstStyle/>
                    <a:p>
                      <a:pPr algn="ctr" latinLnBrk="1"/>
                      <a:r>
                        <a:rPr lang="en-US" altLang="ko-KR" dirty="0" smtClean="0">
                          <a:solidFill>
                            <a:schemeClr val="tx1"/>
                          </a:solidFill>
                        </a:rPr>
                        <a:t>B Swerve</a:t>
                      </a:r>
                      <a:endParaRPr lang="ko-KR" altLang="en-US" dirty="0">
                        <a:solidFill>
                          <a:schemeClr val="tx1"/>
                        </a:solidFill>
                      </a:endParaRPr>
                    </a:p>
                  </a:txBody>
                  <a:tcPr>
                    <a:solidFill>
                      <a:schemeClr val="accent6">
                        <a:lumMod val="20000"/>
                        <a:lumOff val="80000"/>
                      </a:schemeClr>
                    </a:solidFill>
                  </a:tcPr>
                </a:tc>
                <a:tc>
                  <a:txBody>
                    <a:bodyPr/>
                    <a:lstStyle/>
                    <a:p>
                      <a:pPr algn="ctr" latinLnBrk="1"/>
                      <a:r>
                        <a:rPr lang="en-US" altLang="ko-KR" dirty="0" smtClean="0">
                          <a:solidFill>
                            <a:schemeClr val="tx1"/>
                          </a:solidFill>
                        </a:rPr>
                        <a:t>B Straight</a:t>
                      </a:r>
                      <a:endParaRPr lang="ko-KR" altLang="en-US" dirty="0">
                        <a:solidFill>
                          <a:schemeClr val="tx1"/>
                        </a:solidFill>
                      </a:endParaRPr>
                    </a:p>
                  </a:txBody>
                  <a:tcPr>
                    <a:solidFill>
                      <a:schemeClr val="accent6">
                        <a:lumMod val="20000"/>
                        <a:lumOff val="80000"/>
                      </a:schemeClr>
                    </a:solidFill>
                  </a:tcPr>
                </a:tc>
              </a:tr>
              <a:tr h="437306">
                <a:tc>
                  <a:txBody>
                    <a:bodyPr/>
                    <a:lstStyle/>
                    <a:p>
                      <a:pPr algn="ctr" latinLnBrk="1"/>
                      <a:r>
                        <a:rPr lang="en-US" altLang="ko-KR" b="1" dirty="0" smtClean="0"/>
                        <a:t>A Swerve</a:t>
                      </a:r>
                      <a:endParaRPr lang="ko-KR" altLang="en-US" b="1" dirty="0"/>
                    </a:p>
                  </a:txBody>
                  <a:tcPr>
                    <a:solidFill>
                      <a:schemeClr val="accent6">
                        <a:lumMod val="20000"/>
                        <a:lumOff val="80000"/>
                      </a:schemeClr>
                    </a:solidFill>
                  </a:tcPr>
                </a:tc>
                <a:tc>
                  <a:txBody>
                    <a:bodyPr/>
                    <a:lstStyle/>
                    <a:p>
                      <a:pPr algn="ctr" latinLnBrk="1"/>
                      <a:r>
                        <a:rPr lang="en-US" altLang="ko-KR" sz="1600" dirty="0" smtClean="0"/>
                        <a:t>Tie, Tie </a:t>
                      </a:r>
                    </a:p>
                    <a:p>
                      <a:pPr algn="ctr" latinLnBrk="1"/>
                      <a:r>
                        <a:rPr lang="en-US" altLang="ko-KR" sz="1600" dirty="0" smtClean="0"/>
                        <a:t>(0/0)</a:t>
                      </a:r>
                      <a:endParaRPr lang="ko-KR" altLang="en-US" sz="1600" dirty="0"/>
                    </a:p>
                  </a:txBody>
                  <a:tcPr>
                    <a:solidFill>
                      <a:schemeClr val="accent6">
                        <a:lumMod val="20000"/>
                        <a:lumOff val="80000"/>
                      </a:schemeClr>
                    </a:solidFill>
                  </a:tcPr>
                </a:tc>
                <a:tc>
                  <a:txBody>
                    <a:bodyPr/>
                    <a:lstStyle/>
                    <a:p>
                      <a:pPr algn="ctr" latinLnBrk="1"/>
                      <a:r>
                        <a:rPr lang="en-US" altLang="ko-KR" sz="1600" dirty="0" smtClean="0"/>
                        <a:t>Lose, Win </a:t>
                      </a:r>
                    </a:p>
                    <a:p>
                      <a:pPr algn="ctr" latinLnBrk="1"/>
                      <a:r>
                        <a:rPr lang="en-US" altLang="ko-KR" sz="1600" dirty="0" smtClean="0"/>
                        <a:t>(-5/5)</a:t>
                      </a:r>
                      <a:endParaRPr lang="ko-KR" altLang="en-US" sz="1600" dirty="0"/>
                    </a:p>
                  </a:txBody>
                  <a:tcPr>
                    <a:solidFill>
                      <a:schemeClr val="accent6">
                        <a:lumMod val="20000"/>
                        <a:lumOff val="80000"/>
                      </a:schemeClr>
                    </a:solidFill>
                  </a:tcPr>
                </a:tc>
              </a:tr>
              <a:tr h="437306">
                <a:tc>
                  <a:txBody>
                    <a:bodyPr/>
                    <a:lstStyle/>
                    <a:p>
                      <a:pPr algn="ctr" latinLnBrk="1"/>
                      <a:r>
                        <a:rPr lang="en-US" altLang="ko-KR" b="1" dirty="0" smtClean="0"/>
                        <a:t>A Straight</a:t>
                      </a:r>
                      <a:endParaRPr lang="ko-KR" altLang="en-US" b="1" dirty="0"/>
                    </a:p>
                  </a:txBody>
                  <a:tcPr>
                    <a:solidFill>
                      <a:schemeClr val="accent6">
                        <a:lumMod val="20000"/>
                        <a:lumOff val="80000"/>
                      </a:schemeClr>
                    </a:solidFill>
                  </a:tcPr>
                </a:tc>
                <a:tc>
                  <a:txBody>
                    <a:bodyPr/>
                    <a:lstStyle/>
                    <a:p>
                      <a:pPr algn="ctr" latinLnBrk="1"/>
                      <a:r>
                        <a:rPr lang="en-US" altLang="ko-KR" sz="1600" dirty="0" smtClean="0"/>
                        <a:t>Win, Lose </a:t>
                      </a:r>
                    </a:p>
                    <a:p>
                      <a:pPr algn="ctr" latinLnBrk="1"/>
                      <a:r>
                        <a:rPr lang="en-US" altLang="ko-KR" sz="1600" dirty="0" smtClean="0"/>
                        <a:t>(5/-5)</a:t>
                      </a:r>
                      <a:endParaRPr lang="ko-KR" altLang="en-US" sz="1600" dirty="0"/>
                    </a:p>
                  </a:txBody>
                  <a:tcPr>
                    <a:solidFill>
                      <a:schemeClr val="accent6">
                        <a:lumMod val="20000"/>
                        <a:lumOff val="80000"/>
                      </a:schemeClr>
                    </a:solidFill>
                  </a:tcPr>
                </a:tc>
                <a:tc>
                  <a:txBody>
                    <a:bodyPr/>
                    <a:lstStyle/>
                    <a:p>
                      <a:pPr algn="ctr" latinLnBrk="1"/>
                      <a:r>
                        <a:rPr lang="en-US" altLang="ko-KR" sz="1600" dirty="0" smtClean="0"/>
                        <a:t>Crash,</a:t>
                      </a:r>
                      <a:r>
                        <a:rPr lang="en-US" altLang="ko-KR" sz="1600" baseline="0" dirty="0" smtClean="0"/>
                        <a:t> Crash</a:t>
                      </a:r>
                    </a:p>
                    <a:p>
                      <a:pPr algn="ctr" latinLnBrk="1"/>
                      <a:r>
                        <a:rPr lang="en-US" altLang="ko-KR" sz="1600" baseline="0" dirty="0" smtClean="0"/>
                        <a:t>(-10/-10)</a:t>
                      </a:r>
                      <a:endParaRPr lang="ko-KR" altLang="en-US" sz="1600" dirty="0"/>
                    </a:p>
                  </a:txBody>
                  <a:tcPr>
                    <a:solidFill>
                      <a:schemeClr val="accent6">
                        <a:lumMod val="20000"/>
                        <a:lumOff val="80000"/>
                      </a:schemeClr>
                    </a:solidFill>
                  </a:tcPr>
                </a:tc>
              </a:tr>
            </a:tbl>
          </a:graphicData>
        </a:graphic>
      </p:graphicFrame>
      <p:graphicFrame>
        <p:nvGraphicFramePr>
          <p:cNvPr id="62" name="표 61"/>
          <p:cNvGraphicFramePr>
            <a:graphicFrameLocks noGrp="1"/>
          </p:cNvGraphicFramePr>
          <p:nvPr>
            <p:extLst>
              <p:ext uri="{D42A27DB-BD31-4B8C-83A1-F6EECF244321}">
                <p14:modId xmlns:p14="http://schemas.microsoft.com/office/powerpoint/2010/main" val="3104349749"/>
              </p:ext>
            </p:extLst>
          </p:nvPr>
        </p:nvGraphicFramePr>
        <p:xfrm>
          <a:off x="3611561" y="4077072"/>
          <a:ext cx="5064225" cy="2570906"/>
        </p:xfrm>
        <a:graphic>
          <a:graphicData uri="http://schemas.openxmlformats.org/drawingml/2006/table">
            <a:tbl>
              <a:tblPr firstRow="1" bandRow="1">
                <a:tableStyleId>{5C22544A-7EE6-4342-B048-85BDC9FD1C3A}</a:tableStyleId>
              </a:tblPr>
              <a:tblGrid>
                <a:gridCol w="1688075"/>
                <a:gridCol w="1688075"/>
                <a:gridCol w="1688075"/>
              </a:tblGrid>
              <a:tr h="437306">
                <a:tc>
                  <a:txBody>
                    <a:bodyPr/>
                    <a:lstStyle/>
                    <a:p>
                      <a:pPr algn="ctr" latinLnBrk="1"/>
                      <a:endParaRPr lang="ko-KR" altLang="en-US" dirty="0"/>
                    </a:p>
                  </a:txBody>
                  <a:tcPr>
                    <a:solidFill>
                      <a:schemeClr val="accent5">
                        <a:lumMod val="20000"/>
                        <a:lumOff val="80000"/>
                      </a:schemeClr>
                    </a:solidFill>
                  </a:tcPr>
                </a:tc>
                <a:tc>
                  <a:txBody>
                    <a:bodyPr/>
                    <a:lstStyle/>
                    <a:p>
                      <a:pPr algn="ctr" latinLnBrk="1"/>
                      <a:r>
                        <a:rPr lang="en-US" altLang="ko-KR" dirty="0" smtClean="0">
                          <a:solidFill>
                            <a:schemeClr val="tx1"/>
                          </a:solidFill>
                        </a:rPr>
                        <a:t>B stays silent</a:t>
                      </a:r>
                      <a:endParaRPr lang="ko-KR" altLang="en-US" dirty="0">
                        <a:solidFill>
                          <a:schemeClr val="tx1"/>
                        </a:solidFill>
                      </a:endParaRPr>
                    </a:p>
                  </a:txBody>
                  <a:tcPr>
                    <a:solidFill>
                      <a:schemeClr val="accent5">
                        <a:lumMod val="20000"/>
                        <a:lumOff val="80000"/>
                      </a:schemeClr>
                    </a:solidFill>
                  </a:tcPr>
                </a:tc>
                <a:tc>
                  <a:txBody>
                    <a:bodyPr/>
                    <a:lstStyle/>
                    <a:p>
                      <a:pPr algn="ctr" latinLnBrk="1"/>
                      <a:r>
                        <a:rPr lang="en-US" altLang="ko-KR" dirty="0" smtClean="0">
                          <a:solidFill>
                            <a:schemeClr val="tx1"/>
                          </a:solidFill>
                        </a:rPr>
                        <a:t>B betrays</a:t>
                      </a:r>
                      <a:endParaRPr lang="ko-KR" altLang="en-US" dirty="0">
                        <a:solidFill>
                          <a:schemeClr val="tx1"/>
                        </a:solidFill>
                      </a:endParaRPr>
                    </a:p>
                  </a:txBody>
                  <a:tcPr>
                    <a:solidFill>
                      <a:schemeClr val="accent5">
                        <a:lumMod val="20000"/>
                        <a:lumOff val="80000"/>
                      </a:schemeClr>
                    </a:solidFill>
                  </a:tcPr>
                </a:tc>
              </a:tr>
              <a:tr h="437306">
                <a:tc>
                  <a:txBody>
                    <a:bodyPr/>
                    <a:lstStyle/>
                    <a:p>
                      <a:pPr algn="ctr" latinLnBrk="1"/>
                      <a:r>
                        <a:rPr lang="en-US" altLang="ko-KR" b="1" dirty="0" smtClean="0"/>
                        <a:t>A stays silent</a:t>
                      </a:r>
                      <a:endParaRPr lang="ko-KR" altLang="en-US" b="1" dirty="0"/>
                    </a:p>
                  </a:txBody>
                  <a:tcPr>
                    <a:solidFill>
                      <a:schemeClr val="accent5">
                        <a:lumMod val="20000"/>
                        <a:lumOff val="80000"/>
                      </a:schemeClr>
                    </a:solidFill>
                  </a:tcPr>
                </a:tc>
                <a:tc>
                  <a:txBody>
                    <a:bodyPr/>
                    <a:lstStyle/>
                    <a:p>
                      <a:pPr algn="ctr" latinLnBrk="1"/>
                      <a:r>
                        <a:rPr lang="en-US" altLang="ko-KR" sz="1600" dirty="0" smtClean="0"/>
                        <a:t>1 years </a:t>
                      </a:r>
                      <a:r>
                        <a:rPr lang="en-US" altLang="ko-KR" sz="1600" baseline="0" dirty="0" smtClean="0"/>
                        <a:t>in prison</a:t>
                      </a:r>
                    </a:p>
                    <a:p>
                      <a:pPr algn="ctr" latinLnBrk="1"/>
                      <a:r>
                        <a:rPr lang="en-US" altLang="ko-KR" sz="1600" baseline="0" dirty="0" smtClean="0"/>
                        <a:t>(-1/-1)</a:t>
                      </a:r>
                      <a:endParaRPr lang="ko-KR" altLang="en-US" sz="1600" dirty="0"/>
                    </a:p>
                  </a:txBody>
                  <a:tcPr>
                    <a:solidFill>
                      <a:schemeClr val="accent5">
                        <a:lumMod val="20000"/>
                        <a:lumOff val="80000"/>
                      </a:schemeClr>
                    </a:solidFill>
                  </a:tcPr>
                </a:tc>
                <a:tc>
                  <a:txBody>
                    <a:bodyPr/>
                    <a:lstStyle/>
                    <a:p>
                      <a:pPr algn="ctr" latinLnBrk="1"/>
                      <a:r>
                        <a:rPr lang="en-US" altLang="ko-KR" sz="1600" baseline="0" dirty="0" smtClean="0"/>
                        <a:t>B release</a:t>
                      </a:r>
                      <a:r>
                        <a:rPr lang="en-US" altLang="ko-KR" sz="1600" dirty="0" smtClean="0"/>
                        <a:t>,</a:t>
                      </a:r>
                    </a:p>
                    <a:p>
                      <a:pPr algn="ctr" latinLnBrk="1"/>
                      <a:r>
                        <a:rPr lang="en-US" altLang="ko-KR" sz="1600" baseline="0" dirty="0" smtClean="0"/>
                        <a:t>A is 10 years in prison</a:t>
                      </a:r>
                    </a:p>
                    <a:p>
                      <a:pPr algn="ctr" latinLnBrk="1"/>
                      <a:r>
                        <a:rPr lang="en-US" altLang="ko-KR" sz="1600" baseline="0" dirty="0" smtClean="0"/>
                        <a:t>(-10/0)</a:t>
                      </a:r>
                      <a:endParaRPr lang="ko-KR" altLang="en-US" sz="1600" dirty="0"/>
                    </a:p>
                  </a:txBody>
                  <a:tcPr>
                    <a:solidFill>
                      <a:schemeClr val="accent5">
                        <a:lumMod val="20000"/>
                        <a:lumOff val="80000"/>
                      </a:schemeClr>
                    </a:solidFill>
                  </a:tcPr>
                </a:tc>
              </a:tr>
              <a:tr h="437306">
                <a:tc>
                  <a:txBody>
                    <a:bodyPr/>
                    <a:lstStyle/>
                    <a:p>
                      <a:pPr algn="ctr" latinLnBrk="1"/>
                      <a:r>
                        <a:rPr lang="en-US" altLang="ko-KR" b="1" dirty="0" smtClean="0"/>
                        <a:t>A betrays</a:t>
                      </a:r>
                      <a:endParaRPr lang="ko-KR" altLang="en-US" b="1" dirty="0"/>
                    </a:p>
                  </a:txBody>
                  <a:tcPr>
                    <a:solidFill>
                      <a:schemeClr val="accent5">
                        <a:lumMod val="20000"/>
                        <a:lumOff val="80000"/>
                      </a:schemeClr>
                    </a:solidFill>
                  </a:tcPr>
                </a:tc>
                <a:tc>
                  <a:txBody>
                    <a:bodyPr/>
                    <a:lstStyle/>
                    <a:p>
                      <a:pPr algn="ctr" latinLnBrk="1"/>
                      <a:r>
                        <a:rPr lang="en-US" altLang="ko-KR" sz="1600" dirty="0" smtClean="0"/>
                        <a:t>A</a:t>
                      </a:r>
                      <a:r>
                        <a:rPr lang="en-US" altLang="ko-KR" sz="1600" baseline="0" dirty="0" smtClean="0"/>
                        <a:t> release</a:t>
                      </a:r>
                      <a:r>
                        <a:rPr lang="en-US" altLang="ko-KR" sz="1600" dirty="0" smtClean="0"/>
                        <a:t>,</a:t>
                      </a:r>
                    </a:p>
                    <a:p>
                      <a:pPr algn="ctr" latinLnBrk="1"/>
                      <a:r>
                        <a:rPr lang="en-US" altLang="ko-KR" sz="1600" dirty="0" smtClean="0"/>
                        <a:t>B</a:t>
                      </a:r>
                      <a:r>
                        <a:rPr lang="en-US" altLang="ko-KR" sz="1600" baseline="0" dirty="0" smtClean="0"/>
                        <a:t> is 10 years in prison</a:t>
                      </a:r>
                    </a:p>
                    <a:p>
                      <a:pPr algn="ctr" latinLnBrk="1"/>
                      <a:r>
                        <a:rPr lang="en-US" altLang="ko-KR" sz="1600" baseline="0" dirty="0" smtClean="0"/>
                        <a:t>(0/-10)</a:t>
                      </a:r>
                      <a:endParaRPr lang="ko-KR" altLang="en-US" sz="1600" dirty="0"/>
                    </a:p>
                  </a:txBody>
                  <a:tcPr>
                    <a:solidFill>
                      <a:schemeClr val="accent5">
                        <a:lumMod val="20000"/>
                        <a:lumOff val="80000"/>
                      </a:schemeClr>
                    </a:solidFill>
                  </a:tcPr>
                </a:tc>
                <a:tc>
                  <a:txBody>
                    <a:bodyPr/>
                    <a:lstStyle/>
                    <a:p>
                      <a:pPr algn="ctr" latinLnBrk="1"/>
                      <a:r>
                        <a:rPr lang="en-US" altLang="ko-KR" sz="1600" dirty="0" smtClean="0"/>
                        <a:t>5 years in prison</a:t>
                      </a:r>
                    </a:p>
                    <a:p>
                      <a:pPr algn="ctr" latinLnBrk="1"/>
                      <a:r>
                        <a:rPr lang="en-US" altLang="ko-KR" sz="1600" dirty="0" smtClean="0"/>
                        <a:t>(-5/-5)</a:t>
                      </a:r>
                      <a:endParaRPr lang="ko-KR" altLang="en-US" sz="1600" dirty="0"/>
                    </a:p>
                  </a:txBody>
                  <a:tcPr>
                    <a:solidFill>
                      <a:schemeClr val="accent5">
                        <a:lumMod val="20000"/>
                        <a:lumOff val="80000"/>
                      </a:schemeClr>
                    </a:solidFill>
                  </a:tcPr>
                </a:tc>
              </a:tr>
            </a:tbl>
          </a:graphicData>
        </a:graphic>
      </p:graphicFrame>
      <p:sp>
        <p:nvSpPr>
          <p:cNvPr id="5" name="TextBox 4"/>
          <p:cNvSpPr txBox="1"/>
          <p:nvPr/>
        </p:nvSpPr>
        <p:spPr>
          <a:xfrm>
            <a:off x="3563888" y="1628800"/>
            <a:ext cx="5040560" cy="369332"/>
          </a:xfrm>
          <a:prstGeom prst="rect">
            <a:avLst/>
          </a:prstGeom>
          <a:noFill/>
        </p:spPr>
        <p:txBody>
          <a:bodyPr wrap="square" rtlCol="0">
            <a:spAutoFit/>
          </a:bodyPr>
          <a:lstStyle/>
          <a:p>
            <a:pPr algn="ctr"/>
            <a:r>
              <a:rPr lang="en-US" altLang="ko-KR" i="1" dirty="0" smtClean="0">
                <a:latin typeface="Calibri" panose="020F0502020204030204" pitchFamily="34" charset="0"/>
                <a:cs typeface="Calibri" panose="020F0502020204030204" pitchFamily="34" charset="0"/>
              </a:rPr>
              <a:t>Fig. 1 :A payoff matrix of Chicken</a:t>
            </a:r>
            <a:endParaRPr lang="ko-KR" altLang="en-US" i="1" dirty="0">
              <a:latin typeface="Calibri" panose="020F0502020204030204" pitchFamily="34" charset="0"/>
              <a:cs typeface="Calibri" panose="020F0502020204030204" pitchFamily="34" charset="0"/>
            </a:endParaRPr>
          </a:p>
        </p:txBody>
      </p:sp>
      <p:sp>
        <p:nvSpPr>
          <p:cNvPr id="64" name="TextBox 63"/>
          <p:cNvSpPr txBox="1"/>
          <p:nvPr/>
        </p:nvSpPr>
        <p:spPr>
          <a:xfrm>
            <a:off x="3594122" y="3682369"/>
            <a:ext cx="5040560" cy="369332"/>
          </a:xfrm>
          <a:prstGeom prst="rect">
            <a:avLst/>
          </a:prstGeom>
          <a:noFill/>
        </p:spPr>
        <p:txBody>
          <a:bodyPr wrap="square" rtlCol="0">
            <a:spAutoFit/>
          </a:bodyPr>
          <a:lstStyle/>
          <a:p>
            <a:pPr algn="ctr"/>
            <a:r>
              <a:rPr lang="en-US" altLang="ko-KR" i="1" dirty="0" smtClean="0">
                <a:latin typeface="Calibri" panose="020F0502020204030204" pitchFamily="34" charset="0"/>
                <a:cs typeface="Calibri" panose="020F0502020204030204" pitchFamily="34" charset="0"/>
              </a:rPr>
              <a:t>Fig. 2 :A payoff matrix of Prisoners’ Dilemma </a:t>
            </a:r>
            <a:endParaRPr lang="ko-KR" altLang="en-US"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9164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Relation of Prisoners’ Dilemma</a:t>
            </a:r>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368578586"/>
              </p:ext>
            </p:extLst>
          </p:nvPr>
        </p:nvGraphicFramePr>
        <p:xfrm>
          <a:off x="3563888" y="1988840"/>
          <a:ext cx="5064225" cy="1595546"/>
        </p:xfrm>
        <a:graphic>
          <a:graphicData uri="http://schemas.openxmlformats.org/drawingml/2006/table">
            <a:tbl>
              <a:tblPr firstRow="1" bandRow="1">
                <a:tableStyleId>{5C22544A-7EE6-4342-B048-85BDC9FD1C3A}</a:tableStyleId>
              </a:tblPr>
              <a:tblGrid>
                <a:gridCol w="1688075"/>
                <a:gridCol w="1688075"/>
                <a:gridCol w="1688075"/>
              </a:tblGrid>
              <a:tr h="437306">
                <a:tc>
                  <a:txBody>
                    <a:bodyPr/>
                    <a:lstStyle/>
                    <a:p>
                      <a:pPr algn="ctr" latinLnBrk="1"/>
                      <a:endParaRPr lang="ko-KR" altLang="en-US" dirty="0"/>
                    </a:p>
                  </a:txBody>
                  <a:tcPr>
                    <a:solidFill>
                      <a:schemeClr val="accent6">
                        <a:lumMod val="20000"/>
                        <a:lumOff val="80000"/>
                      </a:schemeClr>
                    </a:solidFill>
                  </a:tcPr>
                </a:tc>
                <a:tc>
                  <a:txBody>
                    <a:bodyPr/>
                    <a:lstStyle/>
                    <a:p>
                      <a:pPr algn="ctr" latinLnBrk="1"/>
                      <a:r>
                        <a:rPr lang="en-US" altLang="ko-KR" dirty="0" smtClean="0">
                          <a:solidFill>
                            <a:schemeClr val="tx1"/>
                          </a:solidFill>
                        </a:rPr>
                        <a:t>B Swerve</a:t>
                      </a:r>
                      <a:endParaRPr lang="ko-KR" altLang="en-US" dirty="0">
                        <a:solidFill>
                          <a:schemeClr val="tx1"/>
                        </a:solidFill>
                      </a:endParaRPr>
                    </a:p>
                  </a:txBody>
                  <a:tcPr>
                    <a:solidFill>
                      <a:schemeClr val="accent6">
                        <a:lumMod val="20000"/>
                        <a:lumOff val="80000"/>
                      </a:schemeClr>
                    </a:solidFill>
                  </a:tcPr>
                </a:tc>
                <a:tc>
                  <a:txBody>
                    <a:bodyPr/>
                    <a:lstStyle/>
                    <a:p>
                      <a:pPr algn="ctr" latinLnBrk="1"/>
                      <a:r>
                        <a:rPr lang="en-US" altLang="ko-KR" dirty="0" smtClean="0">
                          <a:solidFill>
                            <a:schemeClr val="tx1"/>
                          </a:solidFill>
                        </a:rPr>
                        <a:t>B Straight</a:t>
                      </a:r>
                      <a:endParaRPr lang="ko-KR" altLang="en-US" dirty="0">
                        <a:solidFill>
                          <a:schemeClr val="tx1"/>
                        </a:solidFill>
                      </a:endParaRPr>
                    </a:p>
                  </a:txBody>
                  <a:tcPr>
                    <a:solidFill>
                      <a:schemeClr val="accent6">
                        <a:lumMod val="20000"/>
                        <a:lumOff val="80000"/>
                      </a:schemeClr>
                    </a:solidFill>
                  </a:tcPr>
                </a:tc>
              </a:tr>
              <a:tr h="437306">
                <a:tc>
                  <a:txBody>
                    <a:bodyPr/>
                    <a:lstStyle/>
                    <a:p>
                      <a:pPr algn="ctr" latinLnBrk="1"/>
                      <a:r>
                        <a:rPr lang="en-US" altLang="ko-KR" b="1" dirty="0" smtClean="0"/>
                        <a:t>A Swerve</a:t>
                      </a:r>
                      <a:endParaRPr lang="ko-KR" altLang="en-US" b="1" dirty="0"/>
                    </a:p>
                  </a:txBody>
                  <a:tcPr>
                    <a:solidFill>
                      <a:schemeClr val="accent6">
                        <a:lumMod val="20000"/>
                        <a:lumOff val="80000"/>
                      </a:schemeClr>
                    </a:solidFill>
                  </a:tcPr>
                </a:tc>
                <a:tc>
                  <a:txBody>
                    <a:bodyPr/>
                    <a:lstStyle/>
                    <a:p>
                      <a:pPr algn="ctr" latinLnBrk="1"/>
                      <a:r>
                        <a:rPr lang="en-US" altLang="ko-KR" sz="1600" dirty="0" smtClean="0"/>
                        <a:t>Tie, Tie </a:t>
                      </a:r>
                    </a:p>
                    <a:p>
                      <a:pPr algn="ctr" latinLnBrk="1"/>
                      <a:r>
                        <a:rPr lang="en-US" altLang="ko-KR" sz="1600" dirty="0" smtClean="0"/>
                        <a:t>(0/0)</a:t>
                      </a:r>
                      <a:endParaRPr lang="ko-KR" altLang="en-US" sz="1600" dirty="0"/>
                    </a:p>
                  </a:txBody>
                  <a:tcPr>
                    <a:solidFill>
                      <a:schemeClr val="accent6">
                        <a:lumMod val="20000"/>
                        <a:lumOff val="80000"/>
                      </a:schemeClr>
                    </a:solidFill>
                  </a:tcPr>
                </a:tc>
                <a:tc>
                  <a:txBody>
                    <a:bodyPr/>
                    <a:lstStyle/>
                    <a:p>
                      <a:pPr algn="ctr" latinLnBrk="1"/>
                      <a:r>
                        <a:rPr lang="en-US" altLang="ko-KR" sz="1600" dirty="0" smtClean="0"/>
                        <a:t>Lose, Win </a:t>
                      </a:r>
                    </a:p>
                    <a:p>
                      <a:pPr algn="ctr" latinLnBrk="1"/>
                      <a:r>
                        <a:rPr lang="en-US" altLang="ko-KR" sz="1600" dirty="0" smtClean="0"/>
                        <a:t>(-5/5)</a:t>
                      </a:r>
                      <a:endParaRPr lang="ko-KR" altLang="en-US" sz="1600" dirty="0"/>
                    </a:p>
                  </a:txBody>
                  <a:tcPr>
                    <a:solidFill>
                      <a:schemeClr val="accent6">
                        <a:lumMod val="20000"/>
                        <a:lumOff val="80000"/>
                      </a:schemeClr>
                    </a:solidFill>
                  </a:tcPr>
                </a:tc>
              </a:tr>
              <a:tr h="437306">
                <a:tc>
                  <a:txBody>
                    <a:bodyPr/>
                    <a:lstStyle/>
                    <a:p>
                      <a:pPr algn="ctr" latinLnBrk="1"/>
                      <a:r>
                        <a:rPr lang="en-US" altLang="ko-KR" b="1" dirty="0" smtClean="0"/>
                        <a:t>A Straight</a:t>
                      </a:r>
                      <a:endParaRPr lang="ko-KR" altLang="en-US" b="1" dirty="0"/>
                    </a:p>
                  </a:txBody>
                  <a:tcPr>
                    <a:solidFill>
                      <a:schemeClr val="accent6">
                        <a:lumMod val="20000"/>
                        <a:lumOff val="80000"/>
                      </a:schemeClr>
                    </a:solidFill>
                  </a:tcPr>
                </a:tc>
                <a:tc>
                  <a:txBody>
                    <a:bodyPr/>
                    <a:lstStyle/>
                    <a:p>
                      <a:pPr algn="ctr" latinLnBrk="1"/>
                      <a:r>
                        <a:rPr lang="en-US" altLang="ko-KR" sz="1600" dirty="0" smtClean="0"/>
                        <a:t>Win, Lose </a:t>
                      </a:r>
                    </a:p>
                    <a:p>
                      <a:pPr algn="ctr" latinLnBrk="1"/>
                      <a:r>
                        <a:rPr lang="en-US" altLang="ko-KR" sz="1600" dirty="0" smtClean="0"/>
                        <a:t>(5/-5)</a:t>
                      </a:r>
                      <a:endParaRPr lang="ko-KR" altLang="en-US" sz="1600" dirty="0"/>
                    </a:p>
                  </a:txBody>
                  <a:tcPr>
                    <a:solidFill>
                      <a:schemeClr val="accent6">
                        <a:lumMod val="20000"/>
                        <a:lumOff val="80000"/>
                      </a:schemeClr>
                    </a:solidFill>
                  </a:tcPr>
                </a:tc>
                <a:tc>
                  <a:txBody>
                    <a:bodyPr/>
                    <a:lstStyle/>
                    <a:p>
                      <a:pPr algn="ctr" latinLnBrk="1"/>
                      <a:r>
                        <a:rPr lang="en-US" altLang="ko-KR" sz="1600" dirty="0" smtClean="0"/>
                        <a:t>Crash,</a:t>
                      </a:r>
                      <a:r>
                        <a:rPr lang="en-US" altLang="ko-KR" sz="1600" baseline="0" dirty="0" smtClean="0"/>
                        <a:t> Crash</a:t>
                      </a:r>
                    </a:p>
                    <a:p>
                      <a:pPr algn="ctr" latinLnBrk="1"/>
                      <a:r>
                        <a:rPr lang="en-US" altLang="ko-KR" sz="1600" baseline="0" dirty="0" smtClean="0"/>
                        <a:t>(-10/-10)</a:t>
                      </a:r>
                      <a:endParaRPr lang="ko-KR" altLang="en-US" sz="1600" dirty="0"/>
                    </a:p>
                  </a:txBody>
                  <a:tcPr>
                    <a:solidFill>
                      <a:schemeClr val="accent6">
                        <a:lumMod val="20000"/>
                        <a:lumOff val="80000"/>
                      </a:schemeClr>
                    </a:solidFill>
                  </a:tcPr>
                </a:tc>
              </a:tr>
            </a:tbl>
          </a:graphicData>
        </a:graphic>
      </p:graphicFrame>
      <p:graphicFrame>
        <p:nvGraphicFramePr>
          <p:cNvPr id="62" name="표 61"/>
          <p:cNvGraphicFramePr>
            <a:graphicFrameLocks noGrp="1"/>
          </p:cNvGraphicFramePr>
          <p:nvPr>
            <p:extLst>
              <p:ext uri="{D42A27DB-BD31-4B8C-83A1-F6EECF244321}">
                <p14:modId xmlns:p14="http://schemas.microsoft.com/office/powerpoint/2010/main" val="2524355541"/>
              </p:ext>
            </p:extLst>
          </p:nvPr>
        </p:nvGraphicFramePr>
        <p:xfrm>
          <a:off x="3611561" y="4077072"/>
          <a:ext cx="5064225" cy="2570906"/>
        </p:xfrm>
        <a:graphic>
          <a:graphicData uri="http://schemas.openxmlformats.org/drawingml/2006/table">
            <a:tbl>
              <a:tblPr firstRow="1" bandRow="1">
                <a:tableStyleId>{5C22544A-7EE6-4342-B048-85BDC9FD1C3A}</a:tableStyleId>
              </a:tblPr>
              <a:tblGrid>
                <a:gridCol w="1688075"/>
                <a:gridCol w="1688075"/>
                <a:gridCol w="1688075"/>
              </a:tblGrid>
              <a:tr h="437306">
                <a:tc>
                  <a:txBody>
                    <a:bodyPr/>
                    <a:lstStyle/>
                    <a:p>
                      <a:pPr algn="ctr" latinLnBrk="1"/>
                      <a:endParaRPr lang="ko-KR" altLang="en-US" dirty="0"/>
                    </a:p>
                  </a:txBody>
                  <a:tcPr>
                    <a:solidFill>
                      <a:schemeClr val="accent5">
                        <a:lumMod val="20000"/>
                        <a:lumOff val="80000"/>
                      </a:schemeClr>
                    </a:solidFill>
                  </a:tcPr>
                </a:tc>
                <a:tc>
                  <a:txBody>
                    <a:bodyPr/>
                    <a:lstStyle/>
                    <a:p>
                      <a:pPr algn="ctr" latinLnBrk="1"/>
                      <a:r>
                        <a:rPr lang="en-US" altLang="ko-KR" dirty="0" smtClean="0">
                          <a:solidFill>
                            <a:schemeClr val="tx1"/>
                          </a:solidFill>
                        </a:rPr>
                        <a:t>B stays silent</a:t>
                      </a:r>
                      <a:endParaRPr lang="ko-KR" altLang="en-US" dirty="0">
                        <a:solidFill>
                          <a:schemeClr val="tx1"/>
                        </a:solidFill>
                      </a:endParaRPr>
                    </a:p>
                  </a:txBody>
                  <a:tcPr>
                    <a:solidFill>
                      <a:schemeClr val="accent5">
                        <a:lumMod val="20000"/>
                        <a:lumOff val="80000"/>
                      </a:schemeClr>
                    </a:solidFill>
                  </a:tcPr>
                </a:tc>
                <a:tc>
                  <a:txBody>
                    <a:bodyPr/>
                    <a:lstStyle/>
                    <a:p>
                      <a:pPr algn="ctr" latinLnBrk="1"/>
                      <a:r>
                        <a:rPr lang="en-US" altLang="ko-KR" dirty="0" smtClean="0">
                          <a:solidFill>
                            <a:schemeClr val="tx1"/>
                          </a:solidFill>
                        </a:rPr>
                        <a:t>B betrays</a:t>
                      </a:r>
                      <a:endParaRPr lang="ko-KR" altLang="en-US" dirty="0">
                        <a:solidFill>
                          <a:schemeClr val="tx1"/>
                        </a:solidFill>
                      </a:endParaRPr>
                    </a:p>
                  </a:txBody>
                  <a:tcPr>
                    <a:solidFill>
                      <a:schemeClr val="accent5">
                        <a:lumMod val="20000"/>
                        <a:lumOff val="80000"/>
                      </a:schemeClr>
                    </a:solidFill>
                  </a:tcPr>
                </a:tc>
              </a:tr>
              <a:tr h="437306">
                <a:tc>
                  <a:txBody>
                    <a:bodyPr/>
                    <a:lstStyle/>
                    <a:p>
                      <a:pPr algn="ctr" latinLnBrk="1"/>
                      <a:r>
                        <a:rPr lang="en-US" altLang="ko-KR" b="1" dirty="0" smtClean="0"/>
                        <a:t>A stays silent</a:t>
                      </a:r>
                      <a:endParaRPr lang="ko-KR" altLang="en-US" b="1" dirty="0"/>
                    </a:p>
                  </a:txBody>
                  <a:tcPr>
                    <a:solidFill>
                      <a:schemeClr val="accent5">
                        <a:lumMod val="20000"/>
                        <a:lumOff val="80000"/>
                      </a:schemeClr>
                    </a:solidFill>
                  </a:tcPr>
                </a:tc>
                <a:tc>
                  <a:txBody>
                    <a:bodyPr/>
                    <a:lstStyle/>
                    <a:p>
                      <a:pPr algn="ctr" latinLnBrk="1"/>
                      <a:r>
                        <a:rPr lang="en-US" altLang="ko-KR" sz="1600" dirty="0" smtClean="0"/>
                        <a:t>1 years </a:t>
                      </a:r>
                      <a:r>
                        <a:rPr lang="en-US" altLang="ko-KR" sz="1600" baseline="0" dirty="0" smtClean="0"/>
                        <a:t>in prison</a:t>
                      </a:r>
                    </a:p>
                    <a:p>
                      <a:pPr algn="ctr" latinLnBrk="1"/>
                      <a:r>
                        <a:rPr lang="en-US" altLang="ko-KR" sz="1600" baseline="0" dirty="0" smtClean="0"/>
                        <a:t>(-1/-1)</a:t>
                      </a:r>
                      <a:endParaRPr lang="ko-KR" altLang="en-US" sz="1600" dirty="0"/>
                    </a:p>
                  </a:txBody>
                  <a:tcPr>
                    <a:solidFill>
                      <a:schemeClr val="accent5">
                        <a:lumMod val="20000"/>
                        <a:lumOff val="80000"/>
                      </a:schemeClr>
                    </a:solidFill>
                  </a:tcPr>
                </a:tc>
                <a:tc>
                  <a:txBody>
                    <a:bodyPr/>
                    <a:lstStyle/>
                    <a:p>
                      <a:pPr algn="ctr" latinLnBrk="1"/>
                      <a:r>
                        <a:rPr lang="en-US" altLang="ko-KR" sz="1600" baseline="0" dirty="0" smtClean="0"/>
                        <a:t>B release</a:t>
                      </a:r>
                      <a:r>
                        <a:rPr lang="en-US" altLang="ko-KR" sz="1600" dirty="0" smtClean="0"/>
                        <a:t>,</a:t>
                      </a:r>
                    </a:p>
                    <a:p>
                      <a:pPr algn="ctr" latinLnBrk="1"/>
                      <a:r>
                        <a:rPr lang="en-US" altLang="ko-KR" sz="1600" baseline="0" dirty="0" smtClean="0"/>
                        <a:t>A is 10 years in prison</a:t>
                      </a:r>
                    </a:p>
                    <a:p>
                      <a:pPr algn="ctr" latinLnBrk="1"/>
                      <a:r>
                        <a:rPr lang="en-US" altLang="ko-KR" sz="1600" baseline="0" dirty="0" smtClean="0"/>
                        <a:t>(-10/0)</a:t>
                      </a:r>
                      <a:endParaRPr lang="ko-KR" altLang="en-US" sz="1600" dirty="0"/>
                    </a:p>
                  </a:txBody>
                  <a:tcPr>
                    <a:solidFill>
                      <a:schemeClr val="accent5">
                        <a:lumMod val="20000"/>
                        <a:lumOff val="80000"/>
                      </a:schemeClr>
                    </a:solidFill>
                  </a:tcPr>
                </a:tc>
              </a:tr>
              <a:tr h="437306">
                <a:tc>
                  <a:txBody>
                    <a:bodyPr/>
                    <a:lstStyle/>
                    <a:p>
                      <a:pPr algn="ctr" latinLnBrk="1"/>
                      <a:r>
                        <a:rPr lang="en-US" altLang="ko-KR" b="1" dirty="0" smtClean="0"/>
                        <a:t>A betrays</a:t>
                      </a:r>
                      <a:endParaRPr lang="ko-KR" altLang="en-US" b="1" dirty="0"/>
                    </a:p>
                  </a:txBody>
                  <a:tcPr>
                    <a:solidFill>
                      <a:schemeClr val="accent5">
                        <a:lumMod val="20000"/>
                        <a:lumOff val="80000"/>
                      </a:schemeClr>
                    </a:solidFill>
                  </a:tcPr>
                </a:tc>
                <a:tc>
                  <a:txBody>
                    <a:bodyPr/>
                    <a:lstStyle/>
                    <a:p>
                      <a:pPr algn="ctr" latinLnBrk="1"/>
                      <a:r>
                        <a:rPr lang="en-US" altLang="ko-KR" sz="1600" dirty="0" smtClean="0"/>
                        <a:t>A</a:t>
                      </a:r>
                      <a:r>
                        <a:rPr lang="en-US" altLang="ko-KR" sz="1600" baseline="0" dirty="0" smtClean="0"/>
                        <a:t> release</a:t>
                      </a:r>
                      <a:r>
                        <a:rPr lang="en-US" altLang="ko-KR" sz="1600" dirty="0" smtClean="0"/>
                        <a:t>,</a:t>
                      </a:r>
                    </a:p>
                    <a:p>
                      <a:pPr algn="ctr" latinLnBrk="1"/>
                      <a:r>
                        <a:rPr lang="en-US" altLang="ko-KR" sz="1600" dirty="0" smtClean="0"/>
                        <a:t>B</a:t>
                      </a:r>
                      <a:r>
                        <a:rPr lang="en-US" altLang="ko-KR" sz="1600" baseline="0" dirty="0" smtClean="0"/>
                        <a:t> is 10 years in prison</a:t>
                      </a:r>
                    </a:p>
                    <a:p>
                      <a:pPr algn="ctr" latinLnBrk="1"/>
                      <a:r>
                        <a:rPr lang="en-US" altLang="ko-KR" sz="1600" baseline="0" dirty="0" smtClean="0"/>
                        <a:t>(0/-10)</a:t>
                      </a:r>
                      <a:endParaRPr lang="ko-KR" altLang="en-US" sz="1600" dirty="0"/>
                    </a:p>
                  </a:txBody>
                  <a:tcPr>
                    <a:solidFill>
                      <a:schemeClr val="accent5">
                        <a:lumMod val="20000"/>
                        <a:lumOff val="80000"/>
                      </a:schemeClr>
                    </a:solidFill>
                  </a:tcPr>
                </a:tc>
                <a:tc>
                  <a:txBody>
                    <a:bodyPr/>
                    <a:lstStyle/>
                    <a:p>
                      <a:pPr algn="ctr" latinLnBrk="1"/>
                      <a:r>
                        <a:rPr lang="en-US" altLang="ko-KR" sz="1600" dirty="0" smtClean="0"/>
                        <a:t>5 years in prison</a:t>
                      </a:r>
                    </a:p>
                    <a:p>
                      <a:pPr algn="ctr" latinLnBrk="1"/>
                      <a:r>
                        <a:rPr lang="en-US" altLang="ko-KR" sz="1600" dirty="0" smtClean="0"/>
                        <a:t>(-5/-5)</a:t>
                      </a:r>
                      <a:endParaRPr lang="ko-KR" altLang="en-US" sz="1600" dirty="0"/>
                    </a:p>
                  </a:txBody>
                  <a:tcPr>
                    <a:solidFill>
                      <a:schemeClr val="accent5">
                        <a:lumMod val="20000"/>
                        <a:lumOff val="80000"/>
                      </a:schemeClr>
                    </a:solidFill>
                  </a:tcPr>
                </a:tc>
              </a:tr>
            </a:tbl>
          </a:graphicData>
        </a:graphic>
      </p:graphicFrame>
      <p:sp>
        <p:nvSpPr>
          <p:cNvPr id="5" name="TextBox 4"/>
          <p:cNvSpPr txBox="1"/>
          <p:nvPr/>
        </p:nvSpPr>
        <p:spPr>
          <a:xfrm>
            <a:off x="3563888" y="1628800"/>
            <a:ext cx="5040560" cy="369332"/>
          </a:xfrm>
          <a:prstGeom prst="rect">
            <a:avLst/>
          </a:prstGeom>
          <a:noFill/>
        </p:spPr>
        <p:txBody>
          <a:bodyPr wrap="square" rtlCol="0">
            <a:spAutoFit/>
          </a:bodyPr>
          <a:lstStyle/>
          <a:p>
            <a:pPr algn="ctr"/>
            <a:r>
              <a:rPr lang="en-US" altLang="ko-KR" i="1" dirty="0" smtClean="0">
                <a:latin typeface="Calibri" panose="020F0502020204030204" pitchFamily="34" charset="0"/>
                <a:cs typeface="Calibri" panose="020F0502020204030204" pitchFamily="34" charset="0"/>
              </a:rPr>
              <a:t>Fig. 1 :A payoff matrix of Chicken</a:t>
            </a:r>
            <a:endParaRPr lang="ko-KR" altLang="en-US" i="1" dirty="0">
              <a:latin typeface="Calibri" panose="020F0502020204030204" pitchFamily="34" charset="0"/>
              <a:cs typeface="Calibri" panose="020F0502020204030204" pitchFamily="34" charset="0"/>
            </a:endParaRPr>
          </a:p>
        </p:txBody>
      </p:sp>
      <p:sp>
        <p:nvSpPr>
          <p:cNvPr id="64" name="TextBox 63"/>
          <p:cNvSpPr txBox="1"/>
          <p:nvPr/>
        </p:nvSpPr>
        <p:spPr>
          <a:xfrm>
            <a:off x="3594122" y="3682369"/>
            <a:ext cx="5040560" cy="369332"/>
          </a:xfrm>
          <a:prstGeom prst="rect">
            <a:avLst/>
          </a:prstGeom>
          <a:noFill/>
        </p:spPr>
        <p:txBody>
          <a:bodyPr wrap="square" rtlCol="0">
            <a:spAutoFit/>
          </a:bodyPr>
          <a:lstStyle/>
          <a:p>
            <a:pPr algn="ctr"/>
            <a:r>
              <a:rPr lang="en-US" altLang="ko-KR" i="1" dirty="0" smtClean="0">
                <a:latin typeface="Calibri" panose="020F0502020204030204" pitchFamily="34" charset="0"/>
                <a:cs typeface="Calibri" panose="020F0502020204030204" pitchFamily="34" charset="0"/>
              </a:rPr>
              <a:t>Fig. 2 :A payoff matrix of Prisoners’ Dilemma </a:t>
            </a:r>
            <a:endParaRPr lang="ko-KR" altLang="en-US" i="1" dirty="0">
              <a:latin typeface="Calibri" panose="020F0502020204030204" pitchFamily="34" charset="0"/>
              <a:cs typeface="Calibri" panose="020F0502020204030204" pitchFamily="34" charset="0"/>
            </a:endParaRPr>
          </a:p>
        </p:txBody>
      </p:sp>
      <p:sp>
        <p:nvSpPr>
          <p:cNvPr id="69" name="TextBox 68"/>
          <p:cNvSpPr txBox="1"/>
          <p:nvPr/>
        </p:nvSpPr>
        <p:spPr>
          <a:xfrm>
            <a:off x="-138754" y="2301416"/>
            <a:ext cx="2952328" cy="707886"/>
          </a:xfrm>
          <a:prstGeom prst="rect">
            <a:avLst/>
          </a:prstGeom>
          <a:noFill/>
        </p:spPr>
        <p:txBody>
          <a:bodyPr wrap="square" rtlCol="0">
            <a:spAutoFit/>
          </a:bodyPr>
          <a:lstStyle/>
          <a:p>
            <a:pPr algn="ctr"/>
            <a:r>
              <a:rPr lang="pt-BR" altLang="ko-KR" sz="2000" dirty="0" smtClean="0">
                <a:solidFill>
                  <a:srgbClr val="FF0000"/>
                </a:solidFill>
                <a:latin typeface="Calibri" panose="020F0502020204030204" pitchFamily="34" charset="0"/>
                <a:cs typeface="Calibri" panose="020F0502020204030204" pitchFamily="34" charset="0"/>
              </a:rPr>
              <a:t>Negative-sum game</a:t>
            </a:r>
          </a:p>
          <a:p>
            <a:pPr algn="ctr"/>
            <a:r>
              <a:rPr lang="pt-BR" altLang="ko-KR" sz="2000" dirty="0" smtClean="0">
                <a:latin typeface="Calibri" panose="020F0502020204030204" pitchFamily="34" charset="0"/>
                <a:cs typeface="Calibri" panose="020F0502020204030204" pitchFamily="34" charset="0"/>
              </a:rPr>
              <a:t>as Zerosum game.</a:t>
            </a:r>
            <a:endParaRPr lang="ko-KR" altLang="en-US" sz="2000" dirty="0">
              <a:latin typeface="Calibri" panose="020F0502020204030204" pitchFamily="34" charset="0"/>
              <a:cs typeface="Calibri" panose="020F0502020204030204" pitchFamily="34" charset="0"/>
            </a:endParaRPr>
          </a:p>
        </p:txBody>
      </p:sp>
      <p:sp>
        <p:nvSpPr>
          <p:cNvPr id="19" name="갈매기형 수장 18"/>
          <p:cNvSpPr/>
          <p:nvPr/>
        </p:nvSpPr>
        <p:spPr>
          <a:xfrm>
            <a:off x="2632844" y="2276872"/>
            <a:ext cx="750314" cy="792088"/>
          </a:xfrm>
          <a:prstGeom prst="chevron">
            <a:avLst/>
          </a:prstGeom>
          <a:solidFill>
            <a:srgbClr val="00B050"/>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4141553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Relation of Prisoners’ Dilemma</a:t>
            </a:r>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368578586"/>
              </p:ext>
            </p:extLst>
          </p:nvPr>
        </p:nvGraphicFramePr>
        <p:xfrm>
          <a:off x="3563888" y="1988840"/>
          <a:ext cx="5064225" cy="1595546"/>
        </p:xfrm>
        <a:graphic>
          <a:graphicData uri="http://schemas.openxmlformats.org/drawingml/2006/table">
            <a:tbl>
              <a:tblPr firstRow="1" bandRow="1">
                <a:tableStyleId>{5C22544A-7EE6-4342-B048-85BDC9FD1C3A}</a:tableStyleId>
              </a:tblPr>
              <a:tblGrid>
                <a:gridCol w="1688075"/>
                <a:gridCol w="1688075"/>
                <a:gridCol w="1688075"/>
              </a:tblGrid>
              <a:tr h="437306">
                <a:tc>
                  <a:txBody>
                    <a:bodyPr/>
                    <a:lstStyle/>
                    <a:p>
                      <a:pPr algn="ctr" latinLnBrk="1"/>
                      <a:endParaRPr lang="ko-KR" altLang="en-US" dirty="0"/>
                    </a:p>
                  </a:txBody>
                  <a:tcPr>
                    <a:solidFill>
                      <a:schemeClr val="accent6">
                        <a:lumMod val="20000"/>
                        <a:lumOff val="80000"/>
                      </a:schemeClr>
                    </a:solidFill>
                  </a:tcPr>
                </a:tc>
                <a:tc>
                  <a:txBody>
                    <a:bodyPr/>
                    <a:lstStyle/>
                    <a:p>
                      <a:pPr algn="ctr" latinLnBrk="1"/>
                      <a:r>
                        <a:rPr lang="en-US" altLang="ko-KR" dirty="0" smtClean="0">
                          <a:solidFill>
                            <a:schemeClr val="tx1"/>
                          </a:solidFill>
                        </a:rPr>
                        <a:t>B Swerve</a:t>
                      </a:r>
                      <a:endParaRPr lang="ko-KR" altLang="en-US" dirty="0">
                        <a:solidFill>
                          <a:schemeClr val="tx1"/>
                        </a:solidFill>
                      </a:endParaRPr>
                    </a:p>
                  </a:txBody>
                  <a:tcPr>
                    <a:solidFill>
                      <a:schemeClr val="accent6">
                        <a:lumMod val="20000"/>
                        <a:lumOff val="80000"/>
                      </a:schemeClr>
                    </a:solidFill>
                  </a:tcPr>
                </a:tc>
                <a:tc>
                  <a:txBody>
                    <a:bodyPr/>
                    <a:lstStyle/>
                    <a:p>
                      <a:pPr algn="ctr" latinLnBrk="1"/>
                      <a:r>
                        <a:rPr lang="en-US" altLang="ko-KR" dirty="0" smtClean="0">
                          <a:solidFill>
                            <a:schemeClr val="tx1"/>
                          </a:solidFill>
                        </a:rPr>
                        <a:t>B Straight</a:t>
                      </a:r>
                      <a:endParaRPr lang="ko-KR" altLang="en-US" dirty="0">
                        <a:solidFill>
                          <a:schemeClr val="tx1"/>
                        </a:solidFill>
                      </a:endParaRPr>
                    </a:p>
                  </a:txBody>
                  <a:tcPr>
                    <a:solidFill>
                      <a:schemeClr val="accent6">
                        <a:lumMod val="20000"/>
                        <a:lumOff val="80000"/>
                      </a:schemeClr>
                    </a:solidFill>
                  </a:tcPr>
                </a:tc>
              </a:tr>
              <a:tr h="437306">
                <a:tc>
                  <a:txBody>
                    <a:bodyPr/>
                    <a:lstStyle/>
                    <a:p>
                      <a:pPr algn="ctr" latinLnBrk="1"/>
                      <a:r>
                        <a:rPr lang="en-US" altLang="ko-KR" b="1" dirty="0" smtClean="0"/>
                        <a:t>A Swerve</a:t>
                      </a:r>
                      <a:endParaRPr lang="ko-KR" altLang="en-US" b="1" dirty="0"/>
                    </a:p>
                  </a:txBody>
                  <a:tcPr>
                    <a:solidFill>
                      <a:schemeClr val="accent6">
                        <a:lumMod val="20000"/>
                        <a:lumOff val="80000"/>
                      </a:schemeClr>
                    </a:solidFill>
                  </a:tcPr>
                </a:tc>
                <a:tc>
                  <a:txBody>
                    <a:bodyPr/>
                    <a:lstStyle/>
                    <a:p>
                      <a:pPr algn="ctr" latinLnBrk="1"/>
                      <a:r>
                        <a:rPr lang="en-US" altLang="ko-KR" sz="1600" dirty="0" smtClean="0"/>
                        <a:t>Tie, Tie </a:t>
                      </a:r>
                    </a:p>
                    <a:p>
                      <a:pPr algn="ctr" latinLnBrk="1"/>
                      <a:r>
                        <a:rPr lang="en-US" altLang="ko-KR" sz="1600" dirty="0" smtClean="0"/>
                        <a:t>(0/0)</a:t>
                      </a:r>
                      <a:endParaRPr lang="ko-KR" altLang="en-US" sz="1600" dirty="0"/>
                    </a:p>
                  </a:txBody>
                  <a:tcPr>
                    <a:solidFill>
                      <a:schemeClr val="accent6">
                        <a:lumMod val="20000"/>
                        <a:lumOff val="80000"/>
                      </a:schemeClr>
                    </a:solidFill>
                  </a:tcPr>
                </a:tc>
                <a:tc>
                  <a:txBody>
                    <a:bodyPr/>
                    <a:lstStyle/>
                    <a:p>
                      <a:pPr algn="ctr" latinLnBrk="1"/>
                      <a:r>
                        <a:rPr lang="en-US" altLang="ko-KR" sz="1600" dirty="0" smtClean="0"/>
                        <a:t>Lose, Win </a:t>
                      </a:r>
                    </a:p>
                    <a:p>
                      <a:pPr algn="ctr" latinLnBrk="1"/>
                      <a:r>
                        <a:rPr lang="en-US" altLang="ko-KR" sz="1600" dirty="0" smtClean="0"/>
                        <a:t>(-5/5)</a:t>
                      </a:r>
                      <a:endParaRPr lang="ko-KR" altLang="en-US" sz="1600" dirty="0"/>
                    </a:p>
                  </a:txBody>
                  <a:tcPr>
                    <a:solidFill>
                      <a:schemeClr val="accent6">
                        <a:lumMod val="20000"/>
                        <a:lumOff val="80000"/>
                      </a:schemeClr>
                    </a:solidFill>
                  </a:tcPr>
                </a:tc>
              </a:tr>
              <a:tr h="437306">
                <a:tc>
                  <a:txBody>
                    <a:bodyPr/>
                    <a:lstStyle/>
                    <a:p>
                      <a:pPr algn="ctr" latinLnBrk="1"/>
                      <a:r>
                        <a:rPr lang="en-US" altLang="ko-KR" b="1" dirty="0" smtClean="0"/>
                        <a:t>A Straight</a:t>
                      </a:r>
                      <a:endParaRPr lang="ko-KR" altLang="en-US" b="1" dirty="0"/>
                    </a:p>
                  </a:txBody>
                  <a:tcPr>
                    <a:solidFill>
                      <a:schemeClr val="accent6">
                        <a:lumMod val="20000"/>
                        <a:lumOff val="80000"/>
                      </a:schemeClr>
                    </a:solidFill>
                  </a:tcPr>
                </a:tc>
                <a:tc>
                  <a:txBody>
                    <a:bodyPr/>
                    <a:lstStyle/>
                    <a:p>
                      <a:pPr algn="ctr" latinLnBrk="1"/>
                      <a:r>
                        <a:rPr lang="en-US" altLang="ko-KR" sz="1600" dirty="0" smtClean="0"/>
                        <a:t>Win, Lose </a:t>
                      </a:r>
                    </a:p>
                    <a:p>
                      <a:pPr algn="ctr" latinLnBrk="1"/>
                      <a:r>
                        <a:rPr lang="en-US" altLang="ko-KR" sz="1600" dirty="0" smtClean="0"/>
                        <a:t>(5/-5)</a:t>
                      </a:r>
                      <a:endParaRPr lang="ko-KR" altLang="en-US" sz="1600" dirty="0"/>
                    </a:p>
                  </a:txBody>
                  <a:tcPr>
                    <a:solidFill>
                      <a:schemeClr val="accent6">
                        <a:lumMod val="20000"/>
                        <a:lumOff val="80000"/>
                      </a:schemeClr>
                    </a:solidFill>
                  </a:tcPr>
                </a:tc>
                <a:tc>
                  <a:txBody>
                    <a:bodyPr/>
                    <a:lstStyle/>
                    <a:p>
                      <a:pPr algn="ctr" latinLnBrk="1"/>
                      <a:r>
                        <a:rPr lang="en-US" altLang="ko-KR" sz="1600" dirty="0" smtClean="0"/>
                        <a:t>Crash,</a:t>
                      </a:r>
                      <a:r>
                        <a:rPr lang="en-US" altLang="ko-KR" sz="1600" baseline="0" dirty="0" smtClean="0"/>
                        <a:t> Crash</a:t>
                      </a:r>
                    </a:p>
                    <a:p>
                      <a:pPr algn="ctr" latinLnBrk="1"/>
                      <a:r>
                        <a:rPr lang="en-US" altLang="ko-KR" sz="1600" baseline="0" dirty="0" smtClean="0"/>
                        <a:t>(-10/-10)</a:t>
                      </a:r>
                      <a:endParaRPr lang="ko-KR" altLang="en-US" sz="1600" dirty="0"/>
                    </a:p>
                  </a:txBody>
                  <a:tcPr>
                    <a:solidFill>
                      <a:schemeClr val="accent6">
                        <a:lumMod val="20000"/>
                        <a:lumOff val="80000"/>
                      </a:schemeClr>
                    </a:solidFill>
                  </a:tcPr>
                </a:tc>
              </a:tr>
            </a:tbl>
          </a:graphicData>
        </a:graphic>
      </p:graphicFrame>
      <p:graphicFrame>
        <p:nvGraphicFramePr>
          <p:cNvPr id="62" name="표 61"/>
          <p:cNvGraphicFramePr>
            <a:graphicFrameLocks noGrp="1"/>
          </p:cNvGraphicFramePr>
          <p:nvPr>
            <p:extLst>
              <p:ext uri="{D42A27DB-BD31-4B8C-83A1-F6EECF244321}">
                <p14:modId xmlns:p14="http://schemas.microsoft.com/office/powerpoint/2010/main" val="2524355541"/>
              </p:ext>
            </p:extLst>
          </p:nvPr>
        </p:nvGraphicFramePr>
        <p:xfrm>
          <a:off x="3611561" y="4077072"/>
          <a:ext cx="5064225" cy="2570906"/>
        </p:xfrm>
        <a:graphic>
          <a:graphicData uri="http://schemas.openxmlformats.org/drawingml/2006/table">
            <a:tbl>
              <a:tblPr firstRow="1" bandRow="1">
                <a:tableStyleId>{5C22544A-7EE6-4342-B048-85BDC9FD1C3A}</a:tableStyleId>
              </a:tblPr>
              <a:tblGrid>
                <a:gridCol w="1688075"/>
                <a:gridCol w="1688075"/>
                <a:gridCol w="1688075"/>
              </a:tblGrid>
              <a:tr h="437306">
                <a:tc>
                  <a:txBody>
                    <a:bodyPr/>
                    <a:lstStyle/>
                    <a:p>
                      <a:pPr algn="ctr" latinLnBrk="1"/>
                      <a:endParaRPr lang="ko-KR" altLang="en-US" dirty="0"/>
                    </a:p>
                  </a:txBody>
                  <a:tcPr>
                    <a:solidFill>
                      <a:schemeClr val="accent5">
                        <a:lumMod val="20000"/>
                        <a:lumOff val="80000"/>
                      </a:schemeClr>
                    </a:solidFill>
                  </a:tcPr>
                </a:tc>
                <a:tc>
                  <a:txBody>
                    <a:bodyPr/>
                    <a:lstStyle/>
                    <a:p>
                      <a:pPr algn="ctr" latinLnBrk="1"/>
                      <a:r>
                        <a:rPr lang="en-US" altLang="ko-KR" dirty="0" smtClean="0">
                          <a:solidFill>
                            <a:schemeClr val="tx1"/>
                          </a:solidFill>
                        </a:rPr>
                        <a:t>B stays silent</a:t>
                      </a:r>
                      <a:endParaRPr lang="ko-KR" altLang="en-US" dirty="0">
                        <a:solidFill>
                          <a:schemeClr val="tx1"/>
                        </a:solidFill>
                      </a:endParaRPr>
                    </a:p>
                  </a:txBody>
                  <a:tcPr>
                    <a:solidFill>
                      <a:schemeClr val="accent5">
                        <a:lumMod val="20000"/>
                        <a:lumOff val="80000"/>
                      </a:schemeClr>
                    </a:solidFill>
                  </a:tcPr>
                </a:tc>
                <a:tc>
                  <a:txBody>
                    <a:bodyPr/>
                    <a:lstStyle/>
                    <a:p>
                      <a:pPr algn="ctr" latinLnBrk="1"/>
                      <a:r>
                        <a:rPr lang="en-US" altLang="ko-KR" dirty="0" smtClean="0">
                          <a:solidFill>
                            <a:schemeClr val="tx1"/>
                          </a:solidFill>
                        </a:rPr>
                        <a:t>B betrays</a:t>
                      </a:r>
                      <a:endParaRPr lang="ko-KR" altLang="en-US" dirty="0">
                        <a:solidFill>
                          <a:schemeClr val="tx1"/>
                        </a:solidFill>
                      </a:endParaRPr>
                    </a:p>
                  </a:txBody>
                  <a:tcPr>
                    <a:solidFill>
                      <a:schemeClr val="accent5">
                        <a:lumMod val="20000"/>
                        <a:lumOff val="80000"/>
                      </a:schemeClr>
                    </a:solidFill>
                  </a:tcPr>
                </a:tc>
              </a:tr>
              <a:tr h="437306">
                <a:tc>
                  <a:txBody>
                    <a:bodyPr/>
                    <a:lstStyle/>
                    <a:p>
                      <a:pPr algn="ctr" latinLnBrk="1"/>
                      <a:r>
                        <a:rPr lang="en-US" altLang="ko-KR" b="1" dirty="0" smtClean="0"/>
                        <a:t>A stays silent</a:t>
                      </a:r>
                      <a:endParaRPr lang="ko-KR" altLang="en-US" b="1" dirty="0"/>
                    </a:p>
                  </a:txBody>
                  <a:tcPr>
                    <a:solidFill>
                      <a:schemeClr val="accent5">
                        <a:lumMod val="20000"/>
                        <a:lumOff val="80000"/>
                      </a:schemeClr>
                    </a:solidFill>
                  </a:tcPr>
                </a:tc>
                <a:tc>
                  <a:txBody>
                    <a:bodyPr/>
                    <a:lstStyle/>
                    <a:p>
                      <a:pPr algn="ctr" latinLnBrk="1"/>
                      <a:r>
                        <a:rPr lang="en-US" altLang="ko-KR" sz="1600" dirty="0" smtClean="0"/>
                        <a:t>1 years </a:t>
                      </a:r>
                      <a:r>
                        <a:rPr lang="en-US" altLang="ko-KR" sz="1600" baseline="0" dirty="0" smtClean="0"/>
                        <a:t>in prison</a:t>
                      </a:r>
                    </a:p>
                    <a:p>
                      <a:pPr algn="ctr" latinLnBrk="1"/>
                      <a:r>
                        <a:rPr lang="en-US" altLang="ko-KR" sz="1600" baseline="0" dirty="0" smtClean="0"/>
                        <a:t>(-1/-1)</a:t>
                      </a:r>
                      <a:endParaRPr lang="ko-KR" altLang="en-US" sz="1600" dirty="0"/>
                    </a:p>
                  </a:txBody>
                  <a:tcPr>
                    <a:solidFill>
                      <a:schemeClr val="accent5">
                        <a:lumMod val="20000"/>
                        <a:lumOff val="80000"/>
                      </a:schemeClr>
                    </a:solidFill>
                  </a:tcPr>
                </a:tc>
                <a:tc>
                  <a:txBody>
                    <a:bodyPr/>
                    <a:lstStyle/>
                    <a:p>
                      <a:pPr algn="ctr" latinLnBrk="1"/>
                      <a:r>
                        <a:rPr lang="en-US" altLang="ko-KR" sz="1600" baseline="0" dirty="0" smtClean="0"/>
                        <a:t>B release</a:t>
                      </a:r>
                      <a:r>
                        <a:rPr lang="en-US" altLang="ko-KR" sz="1600" dirty="0" smtClean="0"/>
                        <a:t>,</a:t>
                      </a:r>
                    </a:p>
                    <a:p>
                      <a:pPr algn="ctr" latinLnBrk="1"/>
                      <a:r>
                        <a:rPr lang="en-US" altLang="ko-KR" sz="1600" baseline="0" dirty="0" smtClean="0"/>
                        <a:t>A is 10 years in prison</a:t>
                      </a:r>
                    </a:p>
                    <a:p>
                      <a:pPr algn="ctr" latinLnBrk="1"/>
                      <a:r>
                        <a:rPr lang="en-US" altLang="ko-KR" sz="1600" baseline="0" dirty="0" smtClean="0"/>
                        <a:t>(-10/0)</a:t>
                      </a:r>
                      <a:endParaRPr lang="ko-KR" altLang="en-US" sz="1600" dirty="0"/>
                    </a:p>
                  </a:txBody>
                  <a:tcPr>
                    <a:solidFill>
                      <a:schemeClr val="accent5">
                        <a:lumMod val="20000"/>
                        <a:lumOff val="80000"/>
                      </a:schemeClr>
                    </a:solidFill>
                  </a:tcPr>
                </a:tc>
              </a:tr>
              <a:tr h="437306">
                <a:tc>
                  <a:txBody>
                    <a:bodyPr/>
                    <a:lstStyle/>
                    <a:p>
                      <a:pPr algn="ctr" latinLnBrk="1"/>
                      <a:r>
                        <a:rPr lang="en-US" altLang="ko-KR" b="1" dirty="0" smtClean="0"/>
                        <a:t>A betrays</a:t>
                      </a:r>
                      <a:endParaRPr lang="ko-KR" altLang="en-US" b="1" dirty="0"/>
                    </a:p>
                  </a:txBody>
                  <a:tcPr>
                    <a:solidFill>
                      <a:schemeClr val="accent5">
                        <a:lumMod val="20000"/>
                        <a:lumOff val="80000"/>
                      </a:schemeClr>
                    </a:solidFill>
                  </a:tcPr>
                </a:tc>
                <a:tc>
                  <a:txBody>
                    <a:bodyPr/>
                    <a:lstStyle/>
                    <a:p>
                      <a:pPr algn="ctr" latinLnBrk="1"/>
                      <a:r>
                        <a:rPr lang="en-US" altLang="ko-KR" sz="1600" dirty="0" smtClean="0"/>
                        <a:t>A</a:t>
                      </a:r>
                      <a:r>
                        <a:rPr lang="en-US" altLang="ko-KR" sz="1600" baseline="0" dirty="0" smtClean="0"/>
                        <a:t> release</a:t>
                      </a:r>
                      <a:r>
                        <a:rPr lang="en-US" altLang="ko-KR" sz="1600" dirty="0" smtClean="0"/>
                        <a:t>,</a:t>
                      </a:r>
                    </a:p>
                    <a:p>
                      <a:pPr algn="ctr" latinLnBrk="1"/>
                      <a:r>
                        <a:rPr lang="en-US" altLang="ko-KR" sz="1600" dirty="0" smtClean="0"/>
                        <a:t>B</a:t>
                      </a:r>
                      <a:r>
                        <a:rPr lang="en-US" altLang="ko-KR" sz="1600" baseline="0" dirty="0" smtClean="0"/>
                        <a:t> is 10 years in prison</a:t>
                      </a:r>
                    </a:p>
                    <a:p>
                      <a:pPr algn="ctr" latinLnBrk="1"/>
                      <a:r>
                        <a:rPr lang="en-US" altLang="ko-KR" sz="1600" baseline="0" dirty="0" smtClean="0"/>
                        <a:t>(0/-10)</a:t>
                      </a:r>
                      <a:endParaRPr lang="ko-KR" altLang="en-US" sz="1600" dirty="0"/>
                    </a:p>
                  </a:txBody>
                  <a:tcPr>
                    <a:solidFill>
                      <a:schemeClr val="accent5">
                        <a:lumMod val="20000"/>
                        <a:lumOff val="80000"/>
                      </a:schemeClr>
                    </a:solidFill>
                  </a:tcPr>
                </a:tc>
                <a:tc>
                  <a:txBody>
                    <a:bodyPr/>
                    <a:lstStyle/>
                    <a:p>
                      <a:pPr algn="ctr" latinLnBrk="1"/>
                      <a:r>
                        <a:rPr lang="en-US" altLang="ko-KR" sz="1600" dirty="0" smtClean="0"/>
                        <a:t>5 years in prison</a:t>
                      </a:r>
                    </a:p>
                    <a:p>
                      <a:pPr algn="ctr" latinLnBrk="1"/>
                      <a:r>
                        <a:rPr lang="en-US" altLang="ko-KR" sz="1600" dirty="0" smtClean="0"/>
                        <a:t>(-5/-5)</a:t>
                      </a:r>
                      <a:endParaRPr lang="ko-KR" altLang="en-US" sz="1600" dirty="0"/>
                    </a:p>
                  </a:txBody>
                  <a:tcPr>
                    <a:solidFill>
                      <a:schemeClr val="accent5">
                        <a:lumMod val="20000"/>
                        <a:lumOff val="80000"/>
                      </a:schemeClr>
                    </a:solidFill>
                  </a:tcPr>
                </a:tc>
              </a:tr>
            </a:tbl>
          </a:graphicData>
        </a:graphic>
      </p:graphicFrame>
      <p:sp>
        <p:nvSpPr>
          <p:cNvPr id="5" name="TextBox 4"/>
          <p:cNvSpPr txBox="1"/>
          <p:nvPr/>
        </p:nvSpPr>
        <p:spPr>
          <a:xfrm>
            <a:off x="3563888" y="1628800"/>
            <a:ext cx="5040560" cy="369332"/>
          </a:xfrm>
          <a:prstGeom prst="rect">
            <a:avLst/>
          </a:prstGeom>
          <a:noFill/>
        </p:spPr>
        <p:txBody>
          <a:bodyPr wrap="square" rtlCol="0">
            <a:spAutoFit/>
          </a:bodyPr>
          <a:lstStyle/>
          <a:p>
            <a:pPr algn="ctr"/>
            <a:r>
              <a:rPr lang="en-US" altLang="ko-KR" i="1" dirty="0" smtClean="0">
                <a:latin typeface="Calibri" panose="020F0502020204030204" pitchFamily="34" charset="0"/>
                <a:cs typeface="Calibri" panose="020F0502020204030204" pitchFamily="34" charset="0"/>
              </a:rPr>
              <a:t>Fig. 1 :A payoff matrix of Chicken</a:t>
            </a:r>
            <a:endParaRPr lang="ko-KR" altLang="en-US" i="1" dirty="0">
              <a:latin typeface="Calibri" panose="020F0502020204030204" pitchFamily="34" charset="0"/>
              <a:cs typeface="Calibri" panose="020F0502020204030204" pitchFamily="34" charset="0"/>
            </a:endParaRPr>
          </a:p>
        </p:txBody>
      </p:sp>
      <p:sp>
        <p:nvSpPr>
          <p:cNvPr id="64" name="TextBox 63"/>
          <p:cNvSpPr txBox="1"/>
          <p:nvPr/>
        </p:nvSpPr>
        <p:spPr>
          <a:xfrm>
            <a:off x="3594122" y="3682369"/>
            <a:ext cx="5040560" cy="369332"/>
          </a:xfrm>
          <a:prstGeom prst="rect">
            <a:avLst/>
          </a:prstGeom>
          <a:noFill/>
        </p:spPr>
        <p:txBody>
          <a:bodyPr wrap="square" rtlCol="0">
            <a:spAutoFit/>
          </a:bodyPr>
          <a:lstStyle/>
          <a:p>
            <a:pPr algn="ctr"/>
            <a:r>
              <a:rPr lang="en-US" altLang="ko-KR" i="1" dirty="0" smtClean="0">
                <a:latin typeface="Calibri" panose="020F0502020204030204" pitchFamily="34" charset="0"/>
                <a:cs typeface="Calibri" panose="020F0502020204030204" pitchFamily="34" charset="0"/>
              </a:rPr>
              <a:t>Fig. 2 :A payoff matrix of Prisoners’ Dilemma </a:t>
            </a:r>
            <a:endParaRPr lang="ko-KR" altLang="en-US" i="1" dirty="0">
              <a:latin typeface="Calibri" panose="020F0502020204030204" pitchFamily="34" charset="0"/>
              <a:cs typeface="Calibri" panose="020F0502020204030204" pitchFamily="34" charset="0"/>
            </a:endParaRPr>
          </a:p>
        </p:txBody>
      </p:sp>
      <p:sp>
        <p:nvSpPr>
          <p:cNvPr id="17" name="TextBox 16"/>
          <p:cNvSpPr txBox="1"/>
          <p:nvPr/>
        </p:nvSpPr>
        <p:spPr>
          <a:xfrm>
            <a:off x="-81159" y="4869160"/>
            <a:ext cx="2952328" cy="707886"/>
          </a:xfrm>
          <a:prstGeom prst="rect">
            <a:avLst/>
          </a:prstGeom>
          <a:noFill/>
        </p:spPr>
        <p:txBody>
          <a:bodyPr wrap="square" rtlCol="0">
            <a:spAutoFit/>
          </a:bodyPr>
          <a:lstStyle/>
          <a:p>
            <a:pPr algn="ctr"/>
            <a:r>
              <a:rPr lang="pt-BR" altLang="ko-KR" sz="2000" dirty="0">
                <a:solidFill>
                  <a:srgbClr val="FF0000"/>
                </a:solidFill>
                <a:latin typeface="Calibri" panose="020F0502020204030204" pitchFamily="34" charset="0"/>
                <a:cs typeface="Calibri" panose="020F0502020204030204" pitchFamily="34" charset="0"/>
              </a:rPr>
              <a:t>P</a:t>
            </a:r>
            <a:r>
              <a:rPr lang="pt-BR" altLang="ko-KR" sz="2000" dirty="0" smtClean="0">
                <a:solidFill>
                  <a:srgbClr val="FF0000"/>
                </a:solidFill>
                <a:latin typeface="Calibri" panose="020F0502020204030204" pitchFamily="34" charset="0"/>
                <a:cs typeface="Calibri" panose="020F0502020204030204" pitchFamily="34" charset="0"/>
              </a:rPr>
              <a:t>ositive-sum game</a:t>
            </a:r>
          </a:p>
          <a:p>
            <a:pPr algn="ctr"/>
            <a:r>
              <a:rPr lang="pt-BR" altLang="ko-KR" sz="2000" dirty="0" smtClean="0">
                <a:latin typeface="Calibri" panose="020F0502020204030204" pitchFamily="34" charset="0"/>
                <a:cs typeface="Calibri" panose="020F0502020204030204" pitchFamily="34" charset="0"/>
              </a:rPr>
              <a:t>as Non-zerosum game.</a:t>
            </a:r>
            <a:endParaRPr lang="ko-KR" altLang="en-US" sz="2000" dirty="0">
              <a:latin typeface="Calibri" panose="020F0502020204030204" pitchFamily="34" charset="0"/>
              <a:cs typeface="Calibri" panose="020F0502020204030204" pitchFamily="34" charset="0"/>
            </a:endParaRPr>
          </a:p>
        </p:txBody>
      </p:sp>
      <p:sp>
        <p:nvSpPr>
          <p:cNvPr id="69" name="TextBox 68"/>
          <p:cNvSpPr txBox="1"/>
          <p:nvPr/>
        </p:nvSpPr>
        <p:spPr>
          <a:xfrm>
            <a:off x="-138754" y="2301416"/>
            <a:ext cx="2952328" cy="707886"/>
          </a:xfrm>
          <a:prstGeom prst="rect">
            <a:avLst/>
          </a:prstGeom>
          <a:noFill/>
        </p:spPr>
        <p:txBody>
          <a:bodyPr wrap="square" rtlCol="0">
            <a:spAutoFit/>
          </a:bodyPr>
          <a:lstStyle/>
          <a:p>
            <a:pPr algn="ctr"/>
            <a:r>
              <a:rPr lang="pt-BR" altLang="ko-KR" sz="2000" dirty="0" smtClean="0">
                <a:solidFill>
                  <a:srgbClr val="FF0000"/>
                </a:solidFill>
                <a:latin typeface="Calibri" panose="020F0502020204030204" pitchFamily="34" charset="0"/>
                <a:cs typeface="Calibri" panose="020F0502020204030204" pitchFamily="34" charset="0"/>
              </a:rPr>
              <a:t>Negative-sum game</a:t>
            </a:r>
          </a:p>
          <a:p>
            <a:pPr algn="ctr"/>
            <a:r>
              <a:rPr lang="pt-BR" altLang="ko-KR" sz="2000" dirty="0" smtClean="0">
                <a:latin typeface="Calibri" panose="020F0502020204030204" pitchFamily="34" charset="0"/>
                <a:cs typeface="Calibri" panose="020F0502020204030204" pitchFamily="34" charset="0"/>
              </a:rPr>
              <a:t>as Zerosum game.</a:t>
            </a:r>
            <a:endParaRPr lang="ko-KR" altLang="en-US" sz="2000" dirty="0">
              <a:latin typeface="Calibri" panose="020F0502020204030204" pitchFamily="34" charset="0"/>
              <a:cs typeface="Calibri" panose="020F0502020204030204" pitchFamily="34" charset="0"/>
            </a:endParaRPr>
          </a:p>
        </p:txBody>
      </p:sp>
      <p:sp>
        <p:nvSpPr>
          <p:cNvPr id="19" name="갈매기형 수장 18"/>
          <p:cNvSpPr/>
          <p:nvPr/>
        </p:nvSpPr>
        <p:spPr>
          <a:xfrm>
            <a:off x="2632844" y="2276872"/>
            <a:ext cx="750314" cy="792088"/>
          </a:xfrm>
          <a:prstGeom prst="chevron">
            <a:avLst/>
          </a:prstGeom>
          <a:solidFill>
            <a:srgbClr val="00B050"/>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7" name="갈매기형 수장 76"/>
          <p:cNvSpPr/>
          <p:nvPr/>
        </p:nvSpPr>
        <p:spPr>
          <a:xfrm>
            <a:off x="2676821" y="4869160"/>
            <a:ext cx="750314" cy="792088"/>
          </a:xfrm>
          <a:prstGeom prst="chevron">
            <a:avLst/>
          </a:prstGeom>
          <a:solidFill>
            <a:srgbClr val="00B050"/>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41415539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Relation of Prisoners’ Dilemma</a:t>
            </a:r>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3989891040"/>
              </p:ext>
            </p:extLst>
          </p:nvPr>
        </p:nvGraphicFramePr>
        <p:xfrm>
          <a:off x="3563888" y="1988840"/>
          <a:ext cx="5064225" cy="1595546"/>
        </p:xfrm>
        <a:graphic>
          <a:graphicData uri="http://schemas.openxmlformats.org/drawingml/2006/table">
            <a:tbl>
              <a:tblPr firstRow="1" bandRow="1">
                <a:tableStyleId>{5C22544A-7EE6-4342-B048-85BDC9FD1C3A}</a:tableStyleId>
              </a:tblPr>
              <a:tblGrid>
                <a:gridCol w="1688075"/>
                <a:gridCol w="1688075"/>
                <a:gridCol w="1688075"/>
              </a:tblGrid>
              <a:tr h="437306">
                <a:tc>
                  <a:txBody>
                    <a:bodyPr/>
                    <a:lstStyle/>
                    <a:p>
                      <a:pPr algn="ctr" latinLnBrk="1"/>
                      <a:endParaRPr lang="ko-KR" altLang="en-US" dirty="0"/>
                    </a:p>
                  </a:txBody>
                  <a:tcPr>
                    <a:solidFill>
                      <a:schemeClr val="accent6">
                        <a:lumMod val="20000"/>
                        <a:lumOff val="80000"/>
                      </a:schemeClr>
                    </a:solidFill>
                  </a:tcPr>
                </a:tc>
                <a:tc>
                  <a:txBody>
                    <a:bodyPr/>
                    <a:lstStyle/>
                    <a:p>
                      <a:pPr algn="ctr" latinLnBrk="1"/>
                      <a:r>
                        <a:rPr lang="en-US" altLang="ko-KR" dirty="0" smtClean="0">
                          <a:solidFill>
                            <a:schemeClr val="tx1"/>
                          </a:solidFill>
                        </a:rPr>
                        <a:t>B Swerve</a:t>
                      </a:r>
                      <a:endParaRPr lang="ko-KR" altLang="en-US" dirty="0">
                        <a:solidFill>
                          <a:schemeClr val="tx1"/>
                        </a:solidFill>
                      </a:endParaRPr>
                    </a:p>
                  </a:txBody>
                  <a:tcPr>
                    <a:solidFill>
                      <a:schemeClr val="accent6">
                        <a:lumMod val="20000"/>
                        <a:lumOff val="80000"/>
                      </a:schemeClr>
                    </a:solidFill>
                  </a:tcPr>
                </a:tc>
                <a:tc>
                  <a:txBody>
                    <a:bodyPr/>
                    <a:lstStyle/>
                    <a:p>
                      <a:pPr algn="ctr" latinLnBrk="1"/>
                      <a:r>
                        <a:rPr lang="en-US" altLang="ko-KR" dirty="0" smtClean="0">
                          <a:solidFill>
                            <a:schemeClr val="tx1"/>
                          </a:solidFill>
                        </a:rPr>
                        <a:t>B Straight</a:t>
                      </a:r>
                      <a:endParaRPr lang="ko-KR" altLang="en-US" dirty="0">
                        <a:solidFill>
                          <a:schemeClr val="tx1"/>
                        </a:solidFill>
                      </a:endParaRPr>
                    </a:p>
                  </a:txBody>
                  <a:tcPr>
                    <a:solidFill>
                      <a:schemeClr val="accent6">
                        <a:lumMod val="20000"/>
                        <a:lumOff val="80000"/>
                      </a:schemeClr>
                    </a:solidFill>
                  </a:tcPr>
                </a:tc>
              </a:tr>
              <a:tr h="437306">
                <a:tc>
                  <a:txBody>
                    <a:bodyPr/>
                    <a:lstStyle/>
                    <a:p>
                      <a:pPr algn="ctr" latinLnBrk="1"/>
                      <a:r>
                        <a:rPr lang="en-US" altLang="ko-KR" b="1" dirty="0" smtClean="0"/>
                        <a:t>A Swerve</a:t>
                      </a:r>
                      <a:endParaRPr lang="ko-KR" altLang="en-US" b="1" dirty="0"/>
                    </a:p>
                  </a:txBody>
                  <a:tcPr>
                    <a:solidFill>
                      <a:schemeClr val="accent6">
                        <a:lumMod val="20000"/>
                        <a:lumOff val="80000"/>
                      </a:schemeClr>
                    </a:solidFill>
                  </a:tcPr>
                </a:tc>
                <a:tc>
                  <a:txBody>
                    <a:bodyPr/>
                    <a:lstStyle/>
                    <a:p>
                      <a:pPr algn="ctr" latinLnBrk="1"/>
                      <a:r>
                        <a:rPr lang="en-US" altLang="ko-KR" sz="1600" dirty="0" smtClean="0"/>
                        <a:t>Tie, Tie </a:t>
                      </a:r>
                    </a:p>
                    <a:p>
                      <a:pPr algn="ctr" latinLnBrk="1"/>
                      <a:r>
                        <a:rPr lang="en-US" altLang="ko-KR" sz="1600" dirty="0" smtClean="0"/>
                        <a:t>(0/0)</a:t>
                      </a:r>
                      <a:endParaRPr lang="ko-KR" altLang="en-US" sz="1600" dirty="0"/>
                    </a:p>
                  </a:txBody>
                  <a:tcPr>
                    <a:solidFill>
                      <a:schemeClr val="accent6">
                        <a:lumMod val="20000"/>
                        <a:lumOff val="80000"/>
                      </a:schemeClr>
                    </a:solidFill>
                  </a:tcPr>
                </a:tc>
                <a:tc>
                  <a:txBody>
                    <a:bodyPr/>
                    <a:lstStyle/>
                    <a:p>
                      <a:pPr algn="ctr" latinLnBrk="1"/>
                      <a:r>
                        <a:rPr lang="en-US" altLang="ko-KR" sz="1600" dirty="0" smtClean="0"/>
                        <a:t>Lose, Win </a:t>
                      </a:r>
                    </a:p>
                    <a:p>
                      <a:pPr algn="ctr" latinLnBrk="1"/>
                      <a:r>
                        <a:rPr lang="en-US" altLang="ko-KR" sz="1600" dirty="0" smtClean="0"/>
                        <a:t>(-5/5)</a:t>
                      </a:r>
                      <a:endParaRPr lang="ko-KR" altLang="en-US" sz="1600" dirty="0"/>
                    </a:p>
                  </a:txBody>
                  <a:tcPr>
                    <a:solidFill>
                      <a:schemeClr val="accent6">
                        <a:lumMod val="20000"/>
                        <a:lumOff val="80000"/>
                      </a:schemeClr>
                    </a:solidFill>
                  </a:tcPr>
                </a:tc>
              </a:tr>
              <a:tr h="437306">
                <a:tc>
                  <a:txBody>
                    <a:bodyPr/>
                    <a:lstStyle/>
                    <a:p>
                      <a:pPr algn="ctr" latinLnBrk="1"/>
                      <a:r>
                        <a:rPr lang="en-US" altLang="ko-KR" b="1" dirty="0" smtClean="0"/>
                        <a:t>A Straight</a:t>
                      </a:r>
                      <a:endParaRPr lang="ko-KR" altLang="en-US" b="1" dirty="0"/>
                    </a:p>
                  </a:txBody>
                  <a:tcPr>
                    <a:solidFill>
                      <a:schemeClr val="accent6">
                        <a:lumMod val="20000"/>
                        <a:lumOff val="80000"/>
                      </a:schemeClr>
                    </a:solidFill>
                  </a:tcPr>
                </a:tc>
                <a:tc>
                  <a:txBody>
                    <a:bodyPr/>
                    <a:lstStyle/>
                    <a:p>
                      <a:pPr algn="ctr" latinLnBrk="1"/>
                      <a:r>
                        <a:rPr lang="en-US" altLang="ko-KR" sz="1600" dirty="0" smtClean="0"/>
                        <a:t>Win, Lose </a:t>
                      </a:r>
                    </a:p>
                    <a:p>
                      <a:pPr algn="ctr" latinLnBrk="1"/>
                      <a:r>
                        <a:rPr lang="en-US" altLang="ko-KR" sz="1600" dirty="0" smtClean="0"/>
                        <a:t>(5/-5)</a:t>
                      </a:r>
                      <a:endParaRPr lang="ko-KR" altLang="en-US" sz="1600" dirty="0"/>
                    </a:p>
                  </a:txBody>
                  <a:tcPr>
                    <a:solidFill>
                      <a:schemeClr val="accent6">
                        <a:lumMod val="20000"/>
                        <a:lumOff val="80000"/>
                      </a:schemeClr>
                    </a:solidFill>
                  </a:tcPr>
                </a:tc>
                <a:tc>
                  <a:txBody>
                    <a:bodyPr/>
                    <a:lstStyle/>
                    <a:p>
                      <a:pPr algn="ctr" latinLnBrk="1"/>
                      <a:r>
                        <a:rPr lang="en-US" altLang="ko-KR" sz="1600" dirty="0" smtClean="0"/>
                        <a:t>Crash,</a:t>
                      </a:r>
                      <a:r>
                        <a:rPr lang="en-US" altLang="ko-KR" sz="1600" baseline="0" dirty="0" smtClean="0"/>
                        <a:t> Crash</a:t>
                      </a:r>
                    </a:p>
                    <a:p>
                      <a:pPr algn="ctr" latinLnBrk="1"/>
                      <a:r>
                        <a:rPr lang="en-US" altLang="ko-KR" sz="1600" baseline="0" dirty="0" smtClean="0"/>
                        <a:t>(-10/-10)</a:t>
                      </a:r>
                      <a:endParaRPr lang="ko-KR" altLang="en-US" sz="1600" dirty="0"/>
                    </a:p>
                  </a:txBody>
                  <a:tcPr>
                    <a:solidFill>
                      <a:schemeClr val="accent6">
                        <a:lumMod val="20000"/>
                        <a:lumOff val="80000"/>
                      </a:schemeClr>
                    </a:solidFill>
                  </a:tcPr>
                </a:tc>
              </a:tr>
            </a:tbl>
          </a:graphicData>
        </a:graphic>
      </p:graphicFrame>
      <p:graphicFrame>
        <p:nvGraphicFramePr>
          <p:cNvPr id="62" name="표 61"/>
          <p:cNvGraphicFramePr>
            <a:graphicFrameLocks noGrp="1"/>
          </p:cNvGraphicFramePr>
          <p:nvPr>
            <p:extLst>
              <p:ext uri="{D42A27DB-BD31-4B8C-83A1-F6EECF244321}">
                <p14:modId xmlns:p14="http://schemas.microsoft.com/office/powerpoint/2010/main" val="1015864895"/>
              </p:ext>
            </p:extLst>
          </p:nvPr>
        </p:nvGraphicFramePr>
        <p:xfrm>
          <a:off x="3611561" y="4077072"/>
          <a:ext cx="5064225" cy="2570906"/>
        </p:xfrm>
        <a:graphic>
          <a:graphicData uri="http://schemas.openxmlformats.org/drawingml/2006/table">
            <a:tbl>
              <a:tblPr firstRow="1" bandRow="1">
                <a:tableStyleId>{5C22544A-7EE6-4342-B048-85BDC9FD1C3A}</a:tableStyleId>
              </a:tblPr>
              <a:tblGrid>
                <a:gridCol w="1688075"/>
                <a:gridCol w="1688075"/>
                <a:gridCol w="1688075"/>
              </a:tblGrid>
              <a:tr h="437306">
                <a:tc>
                  <a:txBody>
                    <a:bodyPr/>
                    <a:lstStyle/>
                    <a:p>
                      <a:pPr algn="ctr" latinLnBrk="1"/>
                      <a:endParaRPr lang="ko-KR" altLang="en-US" dirty="0"/>
                    </a:p>
                  </a:txBody>
                  <a:tcPr>
                    <a:solidFill>
                      <a:schemeClr val="accent5">
                        <a:lumMod val="20000"/>
                        <a:lumOff val="80000"/>
                      </a:schemeClr>
                    </a:solidFill>
                  </a:tcPr>
                </a:tc>
                <a:tc>
                  <a:txBody>
                    <a:bodyPr/>
                    <a:lstStyle/>
                    <a:p>
                      <a:pPr algn="ctr" latinLnBrk="1"/>
                      <a:r>
                        <a:rPr lang="en-US" altLang="ko-KR" dirty="0" smtClean="0">
                          <a:solidFill>
                            <a:schemeClr val="tx1"/>
                          </a:solidFill>
                        </a:rPr>
                        <a:t>B stays silent</a:t>
                      </a:r>
                      <a:endParaRPr lang="ko-KR" altLang="en-US" dirty="0">
                        <a:solidFill>
                          <a:schemeClr val="tx1"/>
                        </a:solidFill>
                      </a:endParaRPr>
                    </a:p>
                  </a:txBody>
                  <a:tcPr>
                    <a:solidFill>
                      <a:schemeClr val="accent5">
                        <a:lumMod val="20000"/>
                        <a:lumOff val="80000"/>
                      </a:schemeClr>
                    </a:solidFill>
                  </a:tcPr>
                </a:tc>
                <a:tc>
                  <a:txBody>
                    <a:bodyPr/>
                    <a:lstStyle/>
                    <a:p>
                      <a:pPr algn="ctr" latinLnBrk="1"/>
                      <a:r>
                        <a:rPr lang="en-US" altLang="ko-KR" dirty="0" smtClean="0">
                          <a:solidFill>
                            <a:schemeClr val="tx1"/>
                          </a:solidFill>
                        </a:rPr>
                        <a:t>B betrays</a:t>
                      </a:r>
                      <a:endParaRPr lang="ko-KR" altLang="en-US" dirty="0">
                        <a:solidFill>
                          <a:schemeClr val="tx1"/>
                        </a:solidFill>
                      </a:endParaRPr>
                    </a:p>
                  </a:txBody>
                  <a:tcPr>
                    <a:solidFill>
                      <a:schemeClr val="accent5">
                        <a:lumMod val="20000"/>
                        <a:lumOff val="80000"/>
                      </a:schemeClr>
                    </a:solidFill>
                  </a:tcPr>
                </a:tc>
              </a:tr>
              <a:tr h="437306">
                <a:tc>
                  <a:txBody>
                    <a:bodyPr/>
                    <a:lstStyle/>
                    <a:p>
                      <a:pPr algn="ctr" latinLnBrk="1"/>
                      <a:r>
                        <a:rPr lang="en-US" altLang="ko-KR" b="1" dirty="0" smtClean="0"/>
                        <a:t>A stays silent</a:t>
                      </a:r>
                      <a:endParaRPr lang="ko-KR" altLang="en-US" b="1" dirty="0"/>
                    </a:p>
                  </a:txBody>
                  <a:tcPr>
                    <a:solidFill>
                      <a:schemeClr val="accent5">
                        <a:lumMod val="20000"/>
                        <a:lumOff val="80000"/>
                      </a:schemeClr>
                    </a:solidFill>
                  </a:tcPr>
                </a:tc>
                <a:tc>
                  <a:txBody>
                    <a:bodyPr/>
                    <a:lstStyle/>
                    <a:p>
                      <a:pPr algn="ctr" latinLnBrk="1"/>
                      <a:r>
                        <a:rPr lang="en-US" altLang="ko-KR" sz="1600" dirty="0" smtClean="0"/>
                        <a:t>1 years </a:t>
                      </a:r>
                      <a:r>
                        <a:rPr lang="en-US" altLang="ko-KR" sz="1600" baseline="0" dirty="0" smtClean="0"/>
                        <a:t>in prison</a:t>
                      </a:r>
                    </a:p>
                    <a:p>
                      <a:pPr algn="ctr" latinLnBrk="1"/>
                      <a:r>
                        <a:rPr lang="en-US" altLang="ko-KR" sz="1600" baseline="0" dirty="0" smtClean="0"/>
                        <a:t>(-1/-1)</a:t>
                      </a:r>
                      <a:endParaRPr lang="ko-KR" altLang="en-US" sz="1600" dirty="0"/>
                    </a:p>
                  </a:txBody>
                  <a:tcPr>
                    <a:solidFill>
                      <a:schemeClr val="accent5">
                        <a:lumMod val="20000"/>
                        <a:lumOff val="80000"/>
                      </a:schemeClr>
                    </a:solidFill>
                  </a:tcPr>
                </a:tc>
                <a:tc>
                  <a:txBody>
                    <a:bodyPr/>
                    <a:lstStyle/>
                    <a:p>
                      <a:pPr algn="ctr" latinLnBrk="1"/>
                      <a:r>
                        <a:rPr lang="en-US" altLang="ko-KR" sz="1600" baseline="0" dirty="0" smtClean="0"/>
                        <a:t>B release</a:t>
                      </a:r>
                      <a:r>
                        <a:rPr lang="en-US" altLang="ko-KR" sz="1600" dirty="0" smtClean="0"/>
                        <a:t>,</a:t>
                      </a:r>
                    </a:p>
                    <a:p>
                      <a:pPr algn="ctr" latinLnBrk="1"/>
                      <a:r>
                        <a:rPr lang="en-US" altLang="ko-KR" sz="1600" baseline="0" dirty="0" smtClean="0"/>
                        <a:t>A is 10 years in prison</a:t>
                      </a:r>
                    </a:p>
                    <a:p>
                      <a:pPr algn="ctr" latinLnBrk="1"/>
                      <a:r>
                        <a:rPr lang="en-US" altLang="ko-KR" sz="1600" baseline="0" dirty="0" smtClean="0"/>
                        <a:t>(-10/0)</a:t>
                      </a:r>
                      <a:endParaRPr lang="ko-KR" altLang="en-US" sz="1600" dirty="0"/>
                    </a:p>
                  </a:txBody>
                  <a:tcPr>
                    <a:solidFill>
                      <a:schemeClr val="accent5">
                        <a:lumMod val="20000"/>
                        <a:lumOff val="80000"/>
                      </a:schemeClr>
                    </a:solidFill>
                  </a:tcPr>
                </a:tc>
              </a:tr>
              <a:tr h="437306">
                <a:tc>
                  <a:txBody>
                    <a:bodyPr/>
                    <a:lstStyle/>
                    <a:p>
                      <a:pPr algn="ctr" latinLnBrk="1"/>
                      <a:r>
                        <a:rPr lang="en-US" altLang="ko-KR" b="1" dirty="0" smtClean="0"/>
                        <a:t>A betrays</a:t>
                      </a:r>
                      <a:endParaRPr lang="ko-KR" altLang="en-US" b="1" dirty="0"/>
                    </a:p>
                  </a:txBody>
                  <a:tcPr>
                    <a:solidFill>
                      <a:schemeClr val="accent5">
                        <a:lumMod val="20000"/>
                        <a:lumOff val="80000"/>
                      </a:schemeClr>
                    </a:solidFill>
                  </a:tcPr>
                </a:tc>
                <a:tc>
                  <a:txBody>
                    <a:bodyPr/>
                    <a:lstStyle/>
                    <a:p>
                      <a:pPr algn="ctr" latinLnBrk="1"/>
                      <a:r>
                        <a:rPr lang="en-US" altLang="ko-KR" sz="1600" dirty="0" smtClean="0"/>
                        <a:t>A</a:t>
                      </a:r>
                      <a:r>
                        <a:rPr lang="en-US" altLang="ko-KR" sz="1600" baseline="0" dirty="0" smtClean="0"/>
                        <a:t> release</a:t>
                      </a:r>
                      <a:r>
                        <a:rPr lang="en-US" altLang="ko-KR" sz="1600" dirty="0" smtClean="0"/>
                        <a:t>,</a:t>
                      </a:r>
                    </a:p>
                    <a:p>
                      <a:pPr algn="ctr" latinLnBrk="1"/>
                      <a:r>
                        <a:rPr lang="en-US" altLang="ko-KR" sz="1600" dirty="0" smtClean="0"/>
                        <a:t>B</a:t>
                      </a:r>
                      <a:r>
                        <a:rPr lang="en-US" altLang="ko-KR" sz="1600" baseline="0" dirty="0" smtClean="0"/>
                        <a:t> is 10 years in prison</a:t>
                      </a:r>
                    </a:p>
                    <a:p>
                      <a:pPr algn="ctr" latinLnBrk="1"/>
                      <a:r>
                        <a:rPr lang="en-US" altLang="ko-KR" sz="1600" baseline="0" dirty="0" smtClean="0"/>
                        <a:t>(0/-10)</a:t>
                      </a:r>
                      <a:endParaRPr lang="ko-KR" altLang="en-US" sz="1600" dirty="0"/>
                    </a:p>
                  </a:txBody>
                  <a:tcPr>
                    <a:solidFill>
                      <a:schemeClr val="accent5">
                        <a:lumMod val="20000"/>
                        <a:lumOff val="80000"/>
                      </a:schemeClr>
                    </a:solidFill>
                  </a:tcPr>
                </a:tc>
                <a:tc>
                  <a:txBody>
                    <a:bodyPr/>
                    <a:lstStyle/>
                    <a:p>
                      <a:pPr algn="ctr" latinLnBrk="1"/>
                      <a:r>
                        <a:rPr lang="en-US" altLang="ko-KR" sz="1600" dirty="0" smtClean="0"/>
                        <a:t>5 years in prison</a:t>
                      </a:r>
                    </a:p>
                    <a:p>
                      <a:pPr algn="ctr" latinLnBrk="1"/>
                      <a:r>
                        <a:rPr lang="en-US" altLang="ko-KR" sz="1600" dirty="0" smtClean="0"/>
                        <a:t>(-5/-5)</a:t>
                      </a:r>
                      <a:endParaRPr lang="ko-KR" altLang="en-US" sz="1600" dirty="0"/>
                    </a:p>
                  </a:txBody>
                  <a:tcPr>
                    <a:solidFill>
                      <a:schemeClr val="accent5">
                        <a:lumMod val="20000"/>
                        <a:lumOff val="80000"/>
                      </a:schemeClr>
                    </a:solidFill>
                  </a:tcPr>
                </a:tc>
              </a:tr>
            </a:tbl>
          </a:graphicData>
        </a:graphic>
      </p:graphicFrame>
      <p:sp>
        <p:nvSpPr>
          <p:cNvPr id="5" name="TextBox 4"/>
          <p:cNvSpPr txBox="1"/>
          <p:nvPr/>
        </p:nvSpPr>
        <p:spPr>
          <a:xfrm>
            <a:off x="3563888" y="1628800"/>
            <a:ext cx="5040560" cy="369332"/>
          </a:xfrm>
          <a:prstGeom prst="rect">
            <a:avLst/>
          </a:prstGeom>
          <a:noFill/>
        </p:spPr>
        <p:txBody>
          <a:bodyPr wrap="square" rtlCol="0">
            <a:spAutoFit/>
          </a:bodyPr>
          <a:lstStyle/>
          <a:p>
            <a:pPr algn="ctr"/>
            <a:r>
              <a:rPr lang="en-US" altLang="ko-KR" i="1" dirty="0" smtClean="0">
                <a:latin typeface="Calibri" panose="020F0502020204030204" pitchFamily="34" charset="0"/>
                <a:cs typeface="Calibri" panose="020F0502020204030204" pitchFamily="34" charset="0"/>
              </a:rPr>
              <a:t>Fig. 1 :A payoff matrix of Chicken</a:t>
            </a:r>
            <a:endParaRPr lang="ko-KR" altLang="en-US" i="1" dirty="0">
              <a:latin typeface="Calibri" panose="020F0502020204030204" pitchFamily="34" charset="0"/>
              <a:cs typeface="Calibri" panose="020F0502020204030204" pitchFamily="34" charset="0"/>
            </a:endParaRPr>
          </a:p>
        </p:txBody>
      </p:sp>
      <p:sp>
        <p:nvSpPr>
          <p:cNvPr id="64" name="TextBox 63"/>
          <p:cNvSpPr txBox="1"/>
          <p:nvPr/>
        </p:nvSpPr>
        <p:spPr>
          <a:xfrm>
            <a:off x="3594122" y="3682369"/>
            <a:ext cx="5040560" cy="369332"/>
          </a:xfrm>
          <a:prstGeom prst="rect">
            <a:avLst/>
          </a:prstGeom>
          <a:noFill/>
        </p:spPr>
        <p:txBody>
          <a:bodyPr wrap="square" rtlCol="0">
            <a:spAutoFit/>
          </a:bodyPr>
          <a:lstStyle/>
          <a:p>
            <a:pPr algn="ctr"/>
            <a:r>
              <a:rPr lang="en-US" altLang="ko-KR" i="1" dirty="0" smtClean="0">
                <a:latin typeface="Calibri" panose="020F0502020204030204" pitchFamily="34" charset="0"/>
                <a:cs typeface="Calibri" panose="020F0502020204030204" pitchFamily="34" charset="0"/>
              </a:rPr>
              <a:t>Fig. 2 :A payoff matrix of Prisoners’ Dilemma </a:t>
            </a:r>
            <a:endParaRPr lang="ko-KR" altLang="en-US" i="1" dirty="0">
              <a:latin typeface="Calibri" panose="020F0502020204030204" pitchFamily="34" charset="0"/>
              <a:cs typeface="Calibri" panose="020F0502020204030204" pitchFamily="34" charset="0"/>
            </a:endParaRPr>
          </a:p>
        </p:txBody>
      </p:sp>
      <p:sp>
        <p:nvSpPr>
          <p:cNvPr id="17" name="TextBox 16"/>
          <p:cNvSpPr txBox="1"/>
          <p:nvPr/>
        </p:nvSpPr>
        <p:spPr>
          <a:xfrm>
            <a:off x="-81159" y="4869160"/>
            <a:ext cx="2952328" cy="707886"/>
          </a:xfrm>
          <a:prstGeom prst="rect">
            <a:avLst/>
          </a:prstGeom>
          <a:noFill/>
        </p:spPr>
        <p:txBody>
          <a:bodyPr wrap="square" rtlCol="0">
            <a:spAutoFit/>
          </a:bodyPr>
          <a:lstStyle/>
          <a:p>
            <a:pPr algn="ctr"/>
            <a:r>
              <a:rPr lang="pt-BR" altLang="ko-KR" sz="2000" dirty="0">
                <a:solidFill>
                  <a:srgbClr val="FF0000"/>
                </a:solidFill>
                <a:latin typeface="Calibri" panose="020F0502020204030204" pitchFamily="34" charset="0"/>
                <a:cs typeface="Calibri" panose="020F0502020204030204" pitchFamily="34" charset="0"/>
              </a:rPr>
              <a:t>P</a:t>
            </a:r>
            <a:r>
              <a:rPr lang="pt-BR" altLang="ko-KR" sz="2000" dirty="0" smtClean="0">
                <a:solidFill>
                  <a:srgbClr val="FF0000"/>
                </a:solidFill>
                <a:latin typeface="Calibri" panose="020F0502020204030204" pitchFamily="34" charset="0"/>
                <a:cs typeface="Calibri" panose="020F0502020204030204" pitchFamily="34" charset="0"/>
              </a:rPr>
              <a:t>ositive-sum game</a:t>
            </a:r>
          </a:p>
          <a:p>
            <a:pPr algn="ctr"/>
            <a:r>
              <a:rPr lang="pt-BR" altLang="ko-KR" sz="2000" dirty="0" smtClean="0">
                <a:latin typeface="Calibri" panose="020F0502020204030204" pitchFamily="34" charset="0"/>
                <a:cs typeface="Calibri" panose="020F0502020204030204" pitchFamily="34" charset="0"/>
              </a:rPr>
              <a:t>as Non-zerosum game.</a:t>
            </a:r>
            <a:endParaRPr lang="ko-KR" altLang="en-US" sz="2000" dirty="0">
              <a:latin typeface="Calibri" panose="020F0502020204030204" pitchFamily="34" charset="0"/>
              <a:cs typeface="Calibri" panose="020F0502020204030204" pitchFamily="34" charset="0"/>
            </a:endParaRPr>
          </a:p>
        </p:txBody>
      </p:sp>
      <p:sp>
        <p:nvSpPr>
          <p:cNvPr id="69" name="TextBox 68"/>
          <p:cNvSpPr txBox="1"/>
          <p:nvPr/>
        </p:nvSpPr>
        <p:spPr>
          <a:xfrm>
            <a:off x="-138754" y="2301416"/>
            <a:ext cx="2952328" cy="707886"/>
          </a:xfrm>
          <a:prstGeom prst="rect">
            <a:avLst/>
          </a:prstGeom>
          <a:noFill/>
        </p:spPr>
        <p:txBody>
          <a:bodyPr wrap="square" rtlCol="0">
            <a:spAutoFit/>
          </a:bodyPr>
          <a:lstStyle/>
          <a:p>
            <a:pPr algn="ctr"/>
            <a:r>
              <a:rPr lang="pt-BR" altLang="ko-KR" sz="2000" dirty="0" smtClean="0">
                <a:solidFill>
                  <a:srgbClr val="FF0000"/>
                </a:solidFill>
                <a:latin typeface="Calibri" panose="020F0502020204030204" pitchFamily="34" charset="0"/>
                <a:cs typeface="Calibri" panose="020F0502020204030204" pitchFamily="34" charset="0"/>
              </a:rPr>
              <a:t>Negative-sum game</a:t>
            </a:r>
          </a:p>
          <a:p>
            <a:pPr algn="ctr"/>
            <a:r>
              <a:rPr lang="pt-BR" altLang="ko-KR" sz="2000" dirty="0" smtClean="0">
                <a:latin typeface="Calibri" panose="020F0502020204030204" pitchFamily="34" charset="0"/>
                <a:cs typeface="Calibri" panose="020F0502020204030204" pitchFamily="34" charset="0"/>
              </a:rPr>
              <a:t>as Zerosum game.</a:t>
            </a:r>
            <a:endParaRPr lang="ko-KR" altLang="en-US" sz="2000" dirty="0">
              <a:latin typeface="Calibri" panose="020F0502020204030204" pitchFamily="34" charset="0"/>
              <a:cs typeface="Calibri" panose="020F0502020204030204" pitchFamily="34" charset="0"/>
            </a:endParaRPr>
          </a:p>
        </p:txBody>
      </p:sp>
      <p:sp>
        <p:nvSpPr>
          <p:cNvPr id="19" name="갈매기형 수장 18"/>
          <p:cNvSpPr/>
          <p:nvPr/>
        </p:nvSpPr>
        <p:spPr>
          <a:xfrm>
            <a:off x="2632844" y="2276872"/>
            <a:ext cx="750314" cy="792088"/>
          </a:xfrm>
          <a:prstGeom prst="chevron">
            <a:avLst/>
          </a:prstGeom>
          <a:solidFill>
            <a:srgbClr val="00B050"/>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7" name="갈매기형 수장 76"/>
          <p:cNvSpPr/>
          <p:nvPr/>
        </p:nvSpPr>
        <p:spPr>
          <a:xfrm>
            <a:off x="2676821" y="4869160"/>
            <a:ext cx="750314" cy="792088"/>
          </a:xfrm>
          <a:prstGeom prst="chevron">
            <a:avLst/>
          </a:prstGeom>
          <a:solidFill>
            <a:srgbClr val="00B050"/>
          </a:solidFill>
          <a:ln>
            <a:no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 name="TextBox 3"/>
          <p:cNvSpPr txBox="1"/>
          <p:nvPr/>
        </p:nvSpPr>
        <p:spPr>
          <a:xfrm>
            <a:off x="88771" y="3220704"/>
            <a:ext cx="2612465" cy="646331"/>
          </a:xfrm>
          <a:prstGeom prst="rect">
            <a:avLst/>
          </a:prstGeom>
          <a:noFill/>
        </p:spPr>
        <p:txBody>
          <a:bodyPr wrap="square" rtlCol="0">
            <a:spAutoFit/>
          </a:bodyPr>
          <a:lstStyle/>
          <a:p>
            <a:pPr algn="ctr"/>
            <a:r>
              <a:rPr lang="en-US" altLang="ko-KR" dirty="0" smtClean="0">
                <a:solidFill>
                  <a:srgbClr val="0070C0"/>
                </a:solidFill>
              </a:rPr>
              <a:t>Pay-off Inequality : </a:t>
            </a:r>
            <a:r>
              <a:rPr lang="en-US" altLang="ko-KR" dirty="0" smtClean="0">
                <a:solidFill>
                  <a:srgbClr val="7030A0"/>
                </a:solidFill>
              </a:rPr>
              <a:t>T&gt;R&gt;S&gt;P</a:t>
            </a:r>
            <a:endParaRPr lang="ko-KR" altLang="en-US" dirty="0">
              <a:solidFill>
                <a:srgbClr val="7030A0"/>
              </a:solidFill>
            </a:endParaRPr>
          </a:p>
        </p:txBody>
      </p:sp>
      <p:sp>
        <p:nvSpPr>
          <p:cNvPr id="12" name="TextBox 11"/>
          <p:cNvSpPr txBox="1"/>
          <p:nvPr/>
        </p:nvSpPr>
        <p:spPr>
          <a:xfrm>
            <a:off x="88772" y="5733256"/>
            <a:ext cx="2612465" cy="646331"/>
          </a:xfrm>
          <a:prstGeom prst="rect">
            <a:avLst/>
          </a:prstGeom>
          <a:noFill/>
        </p:spPr>
        <p:txBody>
          <a:bodyPr wrap="square" rtlCol="0">
            <a:spAutoFit/>
          </a:bodyPr>
          <a:lstStyle/>
          <a:p>
            <a:pPr algn="ctr"/>
            <a:r>
              <a:rPr lang="en-US" altLang="ko-KR" dirty="0" smtClean="0">
                <a:solidFill>
                  <a:srgbClr val="0070C0"/>
                </a:solidFill>
              </a:rPr>
              <a:t>Pay-off Inequality : </a:t>
            </a:r>
            <a:r>
              <a:rPr lang="en-US" altLang="ko-KR" dirty="0" smtClean="0">
                <a:solidFill>
                  <a:srgbClr val="7030A0"/>
                </a:solidFill>
              </a:rPr>
              <a:t>T&gt;R&gt;P&gt;S</a:t>
            </a:r>
            <a:endParaRPr lang="ko-KR" altLang="en-US" dirty="0">
              <a:solidFill>
                <a:srgbClr val="7030A0"/>
              </a:solidFill>
            </a:endParaRPr>
          </a:p>
        </p:txBody>
      </p:sp>
    </p:spTree>
    <p:extLst>
      <p:ext uri="{BB962C8B-B14F-4D97-AF65-F5344CB8AC3E}">
        <p14:creationId xmlns:p14="http://schemas.microsoft.com/office/powerpoint/2010/main" val="4152067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Assumptions in snowdrift games</a:t>
            </a:r>
            <a:endParaRPr lang="ko-KR" altLang="en-US" dirty="0">
              <a:latin typeface="Calibri" panose="020F0502020204030204" pitchFamily="34" charset="0"/>
              <a:cs typeface="Calibri" panose="020F0502020204030204" pitchFamily="34" charset="0"/>
            </a:endParaRPr>
          </a:p>
        </p:txBody>
      </p:sp>
      <p:sp>
        <p:nvSpPr>
          <p:cNvPr id="12" name="자유형 11"/>
          <p:cNvSpPr/>
          <p:nvPr/>
        </p:nvSpPr>
        <p:spPr>
          <a:xfrm>
            <a:off x="324312" y="2979939"/>
            <a:ext cx="4248472" cy="2705853"/>
          </a:xfrm>
          <a:custGeom>
            <a:avLst/>
            <a:gdLst>
              <a:gd name="connsiteX0" fmla="*/ 485511 w 5992446"/>
              <a:gd name="connsiteY0" fmla="*/ 3588991 h 3929989"/>
              <a:gd name="connsiteX1" fmla="*/ 617591 w 5992446"/>
              <a:gd name="connsiteY1" fmla="*/ 2654271 h 3929989"/>
              <a:gd name="connsiteX2" fmla="*/ 881751 w 5992446"/>
              <a:gd name="connsiteY2" fmla="*/ 1790671 h 3929989"/>
              <a:gd name="connsiteX3" fmla="*/ 1267831 w 5992446"/>
              <a:gd name="connsiteY3" fmla="*/ 1435071 h 3929989"/>
              <a:gd name="connsiteX4" fmla="*/ 1704711 w 5992446"/>
              <a:gd name="connsiteY4" fmla="*/ 1475711 h 3929989"/>
              <a:gd name="connsiteX5" fmla="*/ 2100951 w 5992446"/>
              <a:gd name="connsiteY5" fmla="*/ 1221711 h 3929989"/>
              <a:gd name="connsiteX6" fmla="*/ 2161911 w 5992446"/>
              <a:gd name="connsiteY6" fmla="*/ 927071 h 3929989"/>
              <a:gd name="connsiteX7" fmla="*/ 2598791 w 5992446"/>
              <a:gd name="connsiteY7" fmla="*/ 2511 h 3929989"/>
              <a:gd name="connsiteX8" fmla="*/ 3462391 w 5992446"/>
              <a:gd name="connsiteY8" fmla="*/ 683231 h 3929989"/>
              <a:gd name="connsiteX9" fmla="*/ 3797671 w 5992446"/>
              <a:gd name="connsiteY9" fmla="*/ 1556991 h 3929989"/>
              <a:gd name="connsiteX10" fmla="*/ 4295511 w 5992446"/>
              <a:gd name="connsiteY10" fmla="*/ 1800831 h 3929989"/>
              <a:gd name="connsiteX11" fmla="*/ 4884791 w 5992446"/>
              <a:gd name="connsiteY11" fmla="*/ 2786351 h 3929989"/>
              <a:gd name="connsiteX12" fmla="*/ 5362311 w 5992446"/>
              <a:gd name="connsiteY12" fmla="*/ 3253711 h 3929989"/>
              <a:gd name="connsiteX13" fmla="*/ 5616311 w 5992446"/>
              <a:gd name="connsiteY13" fmla="*/ 3700751 h 3929989"/>
              <a:gd name="connsiteX14" fmla="*/ 5585831 w 5992446"/>
              <a:gd name="connsiteY14" fmla="*/ 3903951 h 3929989"/>
              <a:gd name="connsiteX15" fmla="*/ 353431 w 5992446"/>
              <a:gd name="connsiteY15" fmla="*/ 3893791 h 3929989"/>
              <a:gd name="connsiteX16" fmla="*/ 485511 w 5992446"/>
              <a:gd name="connsiteY16" fmla="*/ 3588991 h 392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92446" h="3929989">
                <a:moveTo>
                  <a:pt x="485511" y="3588991"/>
                </a:moveTo>
                <a:cubicBezTo>
                  <a:pt x="529538" y="3382404"/>
                  <a:pt x="551551" y="2953991"/>
                  <a:pt x="617591" y="2654271"/>
                </a:cubicBezTo>
                <a:cubicBezTo>
                  <a:pt x="683631" y="2354551"/>
                  <a:pt x="773378" y="1993871"/>
                  <a:pt x="881751" y="1790671"/>
                </a:cubicBezTo>
                <a:cubicBezTo>
                  <a:pt x="990124" y="1587471"/>
                  <a:pt x="1130671" y="1487564"/>
                  <a:pt x="1267831" y="1435071"/>
                </a:cubicBezTo>
                <a:cubicBezTo>
                  <a:pt x="1404991" y="1382578"/>
                  <a:pt x="1565858" y="1511271"/>
                  <a:pt x="1704711" y="1475711"/>
                </a:cubicBezTo>
                <a:cubicBezTo>
                  <a:pt x="1843564" y="1440151"/>
                  <a:pt x="2024751" y="1313151"/>
                  <a:pt x="2100951" y="1221711"/>
                </a:cubicBezTo>
                <a:cubicBezTo>
                  <a:pt x="2177151" y="1130271"/>
                  <a:pt x="2078938" y="1130271"/>
                  <a:pt x="2161911" y="927071"/>
                </a:cubicBezTo>
                <a:cubicBezTo>
                  <a:pt x="2244884" y="723871"/>
                  <a:pt x="2382044" y="43151"/>
                  <a:pt x="2598791" y="2511"/>
                </a:cubicBezTo>
                <a:cubicBezTo>
                  <a:pt x="2815538" y="-38129"/>
                  <a:pt x="3262578" y="424151"/>
                  <a:pt x="3462391" y="683231"/>
                </a:cubicBezTo>
                <a:cubicBezTo>
                  <a:pt x="3662204" y="942311"/>
                  <a:pt x="3658818" y="1370724"/>
                  <a:pt x="3797671" y="1556991"/>
                </a:cubicBezTo>
                <a:cubicBezTo>
                  <a:pt x="3936524" y="1743258"/>
                  <a:pt x="4114324" y="1595938"/>
                  <a:pt x="4295511" y="1800831"/>
                </a:cubicBezTo>
                <a:cubicBezTo>
                  <a:pt x="4476698" y="2005724"/>
                  <a:pt x="4706991" y="2544204"/>
                  <a:pt x="4884791" y="2786351"/>
                </a:cubicBezTo>
                <a:cubicBezTo>
                  <a:pt x="5062591" y="3028498"/>
                  <a:pt x="5240391" y="3101311"/>
                  <a:pt x="5362311" y="3253711"/>
                </a:cubicBezTo>
                <a:cubicBezTo>
                  <a:pt x="5484231" y="3406111"/>
                  <a:pt x="5579058" y="3592378"/>
                  <a:pt x="5616311" y="3700751"/>
                </a:cubicBezTo>
                <a:cubicBezTo>
                  <a:pt x="5653564" y="3809124"/>
                  <a:pt x="6462978" y="3871778"/>
                  <a:pt x="5585831" y="3903951"/>
                </a:cubicBezTo>
                <a:cubicBezTo>
                  <a:pt x="4708684" y="3936124"/>
                  <a:pt x="1200098" y="3944591"/>
                  <a:pt x="353431" y="3893791"/>
                </a:cubicBezTo>
                <a:cubicBezTo>
                  <a:pt x="-493236" y="3842991"/>
                  <a:pt x="441484" y="3795578"/>
                  <a:pt x="485511" y="358899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모서리가 둥근 직사각형 12"/>
          <p:cNvSpPr/>
          <p:nvPr/>
        </p:nvSpPr>
        <p:spPr>
          <a:xfrm>
            <a:off x="1160488" y="4946107"/>
            <a:ext cx="720080" cy="57606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모서리가 둥근 직사각형 13"/>
          <p:cNvSpPr/>
          <p:nvPr/>
        </p:nvSpPr>
        <p:spPr>
          <a:xfrm>
            <a:off x="1232496" y="5018115"/>
            <a:ext cx="576064" cy="144016"/>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모서리가 둥근 직사각형 14"/>
          <p:cNvSpPr/>
          <p:nvPr/>
        </p:nvSpPr>
        <p:spPr>
          <a:xfrm>
            <a:off x="1232496" y="5234139"/>
            <a:ext cx="144016" cy="14401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모서리가 둥근 직사각형 17"/>
          <p:cNvSpPr/>
          <p:nvPr/>
        </p:nvSpPr>
        <p:spPr>
          <a:xfrm>
            <a:off x="1664544" y="5234139"/>
            <a:ext cx="144016" cy="14401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모서리가 둥근 직사각형 15"/>
          <p:cNvSpPr/>
          <p:nvPr/>
        </p:nvSpPr>
        <p:spPr>
          <a:xfrm>
            <a:off x="1232496" y="5522171"/>
            <a:ext cx="72008" cy="14401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모서리가 둥근 직사각형 19"/>
          <p:cNvSpPr/>
          <p:nvPr/>
        </p:nvSpPr>
        <p:spPr>
          <a:xfrm>
            <a:off x="1734312" y="5530555"/>
            <a:ext cx="72008" cy="14401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모서리가 둥근 직사각형 20"/>
          <p:cNvSpPr/>
          <p:nvPr/>
        </p:nvSpPr>
        <p:spPr>
          <a:xfrm>
            <a:off x="2699792" y="4954491"/>
            <a:ext cx="720080" cy="57606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모서리가 둥근 직사각형 21"/>
          <p:cNvSpPr/>
          <p:nvPr/>
        </p:nvSpPr>
        <p:spPr>
          <a:xfrm>
            <a:off x="2771800" y="5026499"/>
            <a:ext cx="576064" cy="144016"/>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모서리가 둥근 직사각형 22"/>
          <p:cNvSpPr/>
          <p:nvPr/>
        </p:nvSpPr>
        <p:spPr>
          <a:xfrm>
            <a:off x="2771800" y="5242523"/>
            <a:ext cx="144016" cy="14401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모서리가 둥근 직사각형 23"/>
          <p:cNvSpPr/>
          <p:nvPr/>
        </p:nvSpPr>
        <p:spPr>
          <a:xfrm>
            <a:off x="3203848" y="5242523"/>
            <a:ext cx="144016" cy="14401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모서리가 둥근 직사각형 24"/>
          <p:cNvSpPr/>
          <p:nvPr/>
        </p:nvSpPr>
        <p:spPr>
          <a:xfrm>
            <a:off x="2771800" y="5530555"/>
            <a:ext cx="72008" cy="14401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모서리가 둥근 직사각형 25"/>
          <p:cNvSpPr/>
          <p:nvPr/>
        </p:nvSpPr>
        <p:spPr>
          <a:xfrm>
            <a:off x="3273616" y="5538939"/>
            <a:ext cx="72008" cy="14401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p:cNvSpPr/>
          <p:nvPr/>
        </p:nvSpPr>
        <p:spPr>
          <a:xfrm>
            <a:off x="3905776" y="3628011"/>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4218072" y="4423665"/>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p:cNvSpPr/>
          <p:nvPr/>
        </p:nvSpPr>
        <p:spPr>
          <a:xfrm>
            <a:off x="4290080" y="2907931"/>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p:cNvSpPr/>
          <p:nvPr/>
        </p:nvSpPr>
        <p:spPr>
          <a:xfrm>
            <a:off x="3381628" y="4081019"/>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p:nvPr/>
        </p:nvSpPr>
        <p:spPr>
          <a:xfrm>
            <a:off x="3635896" y="2441211"/>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1880568" y="1971827"/>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p:cNvSpPr/>
          <p:nvPr/>
        </p:nvSpPr>
        <p:spPr>
          <a:xfrm flipV="1">
            <a:off x="3168252" y="3024809"/>
            <a:ext cx="45719" cy="45719"/>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p:cNvSpPr/>
          <p:nvPr/>
        </p:nvSpPr>
        <p:spPr>
          <a:xfrm>
            <a:off x="1448520" y="2499755"/>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4356760" y="1938043"/>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p:cNvSpPr/>
          <p:nvPr/>
        </p:nvSpPr>
        <p:spPr>
          <a:xfrm>
            <a:off x="539552" y="4132067"/>
            <a:ext cx="144016" cy="14401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타원 37"/>
          <p:cNvSpPr/>
          <p:nvPr/>
        </p:nvSpPr>
        <p:spPr>
          <a:xfrm>
            <a:off x="899592" y="2979939"/>
            <a:ext cx="144016" cy="14401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1093392" y="3339979"/>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타원 39"/>
          <p:cNvSpPr/>
          <p:nvPr/>
        </p:nvSpPr>
        <p:spPr>
          <a:xfrm>
            <a:off x="2555776" y="2477215"/>
            <a:ext cx="108012" cy="108012"/>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타원 40"/>
          <p:cNvSpPr/>
          <p:nvPr/>
        </p:nvSpPr>
        <p:spPr>
          <a:xfrm>
            <a:off x="3707904" y="3339979"/>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타원 41"/>
          <p:cNvSpPr/>
          <p:nvPr/>
        </p:nvSpPr>
        <p:spPr>
          <a:xfrm>
            <a:off x="539552" y="2060851"/>
            <a:ext cx="144016" cy="14401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타원 42"/>
          <p:cNvSpPr/>
          <p:nvPr/>
        </p:nvSpPr>
        <p:spPr>
          <a:xfrm>
            <a:off x="3203488" y="1857283"/>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p:cNvSpPr/>
          <p:nvPr/>
        </p:nvSpPr>
        <p:spPr>
          <a:xfrm>
            <a:off x="3779912" y="2273571"/>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타원 44"/>
          <p:cNvSpPr/>
          <p:nvPr/>
        </p:nvSpPr>
        <p:spPr>
          <a:xfrm>
            <a:off x="2468102" y="1929291"/>
            <a:ext cx="144016" cy="14401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p:cNvSpPr/>
          <p:nvPr/>
        </p:nvSpPr>
        <p:spPr>
          <a:xfrm>
            <a:off x="1011792" y="2213251"/>
            <a:ext cx="96324" cy="9632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p:cNvSpPr/>
          <p:nvPr/>
        </p:nvSpPr>
        <p:spPr>
          <a:xfrm>
            <a:off x="503548" y="4636123"/>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19591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ea typeface="Cambria Math" panose="02040503050406030204" pitchFamily="18" charset="0"/>
                <a:cs typeface="Calibri" panose="020F0502020204030204" pitchFamily="34" charset="0"/>
              </a:rPr>
              <a:t>Abstract</a:t>
            </a:r>
            <a:endParaRPr lang="ko-KR" altLang="en-US" dirty="0">
              <a:latin typeface="Calibri" panose="020F0502020204030204" pitchFamily="34" charset="0"/>
              <a:cs typeface="Calibri" panose="020F0502020204030204" pitchFamily="34" charset="0"/>
            </a:endParaRPr>
          </a:p>
        </p:txBody>
      </p:sp>
      <p:sp>
        <p:nvSpPr>
          <p:cNvPr id="3" name="내용 개체 틀 2"/>
          <p:cNvSpPr>
            <a:spLocks noGrp="1"/>
          </p:cNvSpPr>
          <p:nvPr>
            <p:ph idx="1"/>
          </p:nvPr>
        </p:nvSpPr>
        <p:spPr>
          <a:xfrm>
            <a:off x="467544" y="1340768"/>
            <a:ext cx="8229600" cy="4853136"/>
          </a:xfrm>
        </p:spPr>
        <p:txBody>
          <a:bodyPr>
            <a:noAutofit/>
          </a:bodyPr>
          <a:lstStyle/>
          <a:p>
            <a:pPr marL="0" indent="0">
              <a:buNone/>
            </a:pPr>
            <a:r>
              <a:rPr lang="en-US" altLang="ko-KR" sz="1350" b="1" dirty="0" smtClean="0"/>
              <a:t>Understanding the emergence of cooperation is a fundamental problem in evolutionary biology. </a:t>
            </a:r>
          </a:p>
          <a:p>
            <a:pPr marL="0" indent="0">
              <a:buNone/>
            </a:pPr>
            <a:endParaRPr lang="en-US" altLang="ko-KR" sz="1350" b="1" dirty="0"/>
          </a:p>
          <a:p>
            <a:pPr marL="0" indent="0">
              <a:buNone/>
            </a:pPr>
            <a:r>
              <a:rPr lang="en-US" altLang="ko-KR" sz="1350" b="1" dirty="0" smtClean="0"/>
              <a:t>Evolutionary game theory has become a powerful framework with which to investigate this problem.</a:t>
            </a:r>
          </a:p>
          <a:p>
            <a:pPr marL="0" indent="0">
              <a:buNone/>
            </a:pPr>
            <a:r>
              <a:rPr lang="en-US" altLang="ko-KR" sz="1350" dirty="0" smtClean="0"/>
              <a:t> </a:t>
            </a:r>
          </a:p>
          <a:p>
            <a:pPr marL="0" indent="0">
              <a:buNone/>
            </a:pPr>
            <a:r>
              <a:rPr lang="en-US" altLang="ko-KR" sz="1350" dirty="0" smtClean="0"/>
              <a:t>Two simple games have attracted most attention in theoretical and experimental studies : the Prisoner’s Dilemma and the snowdrift game (also known as the hawk–dove or chicken game). In the Prisoner’s Dilemma, the non-cooperative state is evolutionarily stable, which has inspired numerous investigations of suitable extensions that enable cooperative </a:t>
            </a:r>
            <a:r>
              <a:rPr lang="en-US" altLang="ko-KR" sz="1350" dirty="0" err="1" smtClean="0"/>
              <a:t>behaviour</a:t>
            </a:r>
            <a:r>
              <a:rPr lang="en-US" altLang="ko-KR" sz="1350" dirty="0"/>
              <a:t> </a:t>
            </a:r>
            <a:r>
              <a:rPr lang="en-US" altLang="ko-KR" sz="1350" dirty="0" smtClean="0"/>
              <a:t>to persist.</a:t>
            </a:r>
          </a:p>
          <a:p>
            <a:pPr marL="0" indent="0">
              <a:buNone/>
            </a:pPr>
            <a:endParaRPr lang="en-US" altLang="ko-KR" sz="1350" dirty="0"/>
          </a:p>
          <a:p>
            <a:pPr marL="0" indent="0">
              <a:buNone/>
            </a:pPr>
            <a:r>
              <a:rPr lang="en-US" altLang="ko-KR" sz="1350" dirty="0" smtClean="0"/>
              <a:t>In particular, on the basis of spatial extensions of the Prisoner’s Dilemma, it is widely accepted that spatial structure promotes the evolution of cooperation. Here we show that no such general predictions can be made for the effects of spatial structure in the snowdrift game. In unstructured snowdrift games, intermediate levels of cooperation persist.</a:t>
            </a:r>
          </a:p>
          <a:p>
            <a:pPr marL="0" indent="0">
              <a:buNone/>
            </a:pPr>
            <a:endParaRPr lang="en-US" altLang="ko-KR" sz="1350" dirty="0"/>
          </a:p>
          <a:p>
            <a:pPr marL="0" indent="0">
              <a:buNone/>
            </a:pPr>
            <a:r>
              <a:rPr lang="en-US" altLang="ko-KR" sz="1350" dirty="0" smtClean="0"/>
              <a:t>Unexpectedly, spatial structure reduces the proportion of cooperators for a wide range of parameters.</a:t>
            </a:r>
          </a:p>
          <a:p>
            <a:pPr marL="0" indent="0">
              <a:buNone/>
            </a:pPr>
            <a:endParaRPr lang="en-US" altLang="ko-KR" sz="1350" dirty="0"/>
          </a:p>
          <a:p>
            <a:pPr marL="0" indent="0">
              <a:buNone/>
            </a:pPr>
            <a:r>
              <a:rPr lang="en-US" altLang="ko-KR" sz="1350" b="1" dirty="0" smtClean="0"/>
              <a:t>In particular, spatial structure eliminates cooperation if the cost-to-benefit ratio of cooperation is high.</a:t>
            </a:r>
          </a:p>
          <a:p>
            <a:pPr marL="0" indent="0">
              <a:buNone/>
            </a:pPr>
            <a:r>
              <a:rPr lang="en-US" altLang="ko-KR" sz="1350" b="1" dirty="0" smtClean="0"/>
              <a:t>Our results caution against the common belief that spatial structure is necessarily beneficial for cooperative </a:t>
            </a:r>
            <a:r>
              <a:rPr lang="en-US" altLang="ko-KR" sz="1350" b="1" dirty="0" err="1" smtClean="0"/>
              <a:t>behaviour</a:t>
            </a:r>
            <a:r>
              <a:rPr lang="en-US" altLang="ko-KR" sz="1350" b="1" dirty="0" smtClean="0"/>
              <a:t>.</a:t>
            </a:r>
          </a:p>
        </p:txBody>
      </p:sp>
    </p:spTree>
    <p:extLst>
      <p:ext uri="{BB962C8B-B14F-4D97-AF65-F5344CB8AC3E}">
        <p14:creationId xmlns:p14="http://schemas.microsoft.com/office/powerpoint/2010/main" val="1202797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Assumptions in snowdrift games</a:t>
            </a:r>
            <a:endParaRPr lang="ko-KR" altLang="en-US" dirty="0">
              <a:latin typeface="Calibri" panose="020F0502020204030204" pitchFamily="34" charset="0"/>
              <a:cs typeface="Calibri" panose="020F0502020204030204" pitchFamily="34" charset="0"/>
            </a:endParaRPr>
          </a:p>
        </p:txBody>
      </p:sp>
      <p:sp>
        <p:nvSpPr>
          <p:cNvPr id="12" name="자유형 11"/>
          <p:cNvSpPr/>
          <p:nvPr/>
        </p:nvSpPr>
        <p:spPr>
          <a:xfrm>
            <a:off x="324312" y="2979939"/>
            <a:ext cx="4248472" cy="2705853"/>
          </a:xfrm>
          <a:custGeom>
            <a:avLst/>
            <a:gdLst>
              <a:gd name="connsiteX0" fmla="*/ 485511 w 5992446"/>
              <a:gd name="connsiteY0" fmla="*/ 3588991 h 3929989"/>
              <a:gd name="connsiteX1" fmla="*/ 617591 w 5992446"/>
              <a:gd name="connsiteY1" fmla="*/ 2654271 h 3929989"/>
              <a:gd name="connsiteX2" fmla="*/ 881751 w 5992446"/>
              <a:gd name="connsiteY2" fmla="*/ 1790671 h 3929989"/>
              <a:gd name="connsiteX3" fmla="*/ 1267831 w 5992446"/>
              <a:gd name="connsiteY3" fmla="*/ 1435071 h 3929989"/>
              <a:gd name="connsiteX4" fmla="*/ 1704711 w 5992446"/>
              <a:gd name="connsiteY4" fmla="*/ 1475711 h 3929989"/>
              <a:gd name="connsiteX5" fmla="*/ 2100951 w 5992446"/>
              <a:gd name="connsiteY5" fmla="*/ 1221711 h 3929989"/>
              <a:gd name="connsiteX6" fmla="*/ 2161911 w 5992446"/>
              <a:gd name="connsiteY6" fmla="*/ 927071 h 3929989"/>
              <a:gd name="connsiteX7" fmla="*/ 2598791 w 5992446"/>
              <a:gd name="connsiteY7" fmla="*/ 2511 h 3929989"/>
              <a:gd name="connsiteX8" fmla="*/ 3462391 w 5992446"/>
              <a:gd name="connsiteY8" fmla="*/ 683231 h 3929989"/>
              <a:gd name="connsiteX9" fmla="*/ 3797671 w 5992446"/>
              <a:gd name="connsiteY9" fmla="*/ 1556991 h 3929989"/>
              <a:gd name="connsiteX10" fmla="*/ 4295511 w 5992446"/>
              <a:gd name="connsiteY10" fmla="*/ 1800831 h 3929989"/>
              <a:gd name="connsiteX11" fmla="*/ 4884791 w 5992446"/>
              <a:gd name="connsiteY11" fmla="*/ 2786351 h 3929989"/>
              <a:gd name="connsiteX12" fmla="*/ 5362311 w 5992446"/>
              <a:gd name="connsiteY12" fmla="*/ 3253711 h 3929989"/>
              <a:gd name="connsiteX13" fmla="*/ 5616311 w 5992446"/>
              <a:gd name="connsiteY13" fmla="*/ 3700751 h 3929989"/>
              <a:gd name="connsiteX14" fmla="*/ 5585831 w 5992446"/>
              <a:gd name="connsiteY14" fmla="*/ 3903951 h 3929989"/>
              <a:gd name="connsiteX15" fmla="*/ 353431 w 5992446"/>
              <a:gd name="connsiteY15" fmla="*/ 3893791 h 3929989"/>
              <a:gd name="connsiteX16" fmla="*/ 485511 w 5992446"/>
              <a:gd name="connsiteY16" fmla="*/ 3588991 h 392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92446" h="3929989">
                <a:moveTo>
                  <a:pt x="485511" y="3588991"/>
                </a:moveTo>
                <a:cubicBezTo>
                  <a:pt x="529538" y="3382404"/>
                  <a:pt x="551551" y="2953991"/>
                  <a:pt x="617591" y="2654271"/>
                </a:cubicBezTo>
                <a:cubicBezTo>
                  <a:pt x="683631" y="2354551"/>
                  <a:pt x="773378" y="1993871"/>
                  <a:pt x="881751" y="1790671"/>
                </a:cubicBezTo>
                <a:cubicBezTo>
                  <a:pt x="990124" y="1587471"/>
                  <a:pt x="1130671" y="1487564"/>
                  <a:pt x="1267831" y="1435071"/>
                </a:cubicBezTo>
                <a:cubicBezTo>
                  <a:pt x="1404991" y="1382578"/>
                  <a:pt x="1565858" y="1511271"/>
                  <a:pt x="1704711" y="1475711"/>
                </a:cubicBezTo>
                <a:cubicBezTo>
                  <a:pt x="1843564" y="1440151"/>
                  <a:pt x="2024751" y="1313151"/>
                  <a:pt x="2100951" y="1221711"/>
                </a:cubicBezTo>
                <a:cubicBezTo>
                  <a:pt x="2177151" y="1130271"/>
                  <a:pt x="2078938" y="1130271"/>
                  <a:pt x="2161911" y="927071"/>
                </a:cubicBezTo>
                <a:cubicBezTo>
                  <a:pt x="2244884" y="723871"/>
                  <a:pt x="2382044" y="43151"/>
                  <a:pt x="2598791" y="2511"/>
                </a:cubicBezTo>
                <a:cubicBezTo>
                  <a:pt x="2815538" y="-38129"/>
                  <a:pt x="3262578" y="424151"/>
                  <a:pt x="3462391" y="683231"/>
                </a:cubicBezTo>
                <a:cubicBezTo>
                  <a:pt x="3662204" y="942311"/>
                  <a:pt x="3658818" y="1370724"/>
                  <a:pt x="3797671" y="1556991"/>
                </a:cubicBezTo>
                <a:cubicBezTo>
                  <a:pt x="3936524" y="1743258"/>
                  <a:pt x="4114324" y="1595938"/>
                  <a:pt x="4295511" y="1800831"/>
                </a:cubicBezTo>
                <a:cubicBezTo>
                  <a:pt x="4476698" y="2005724"/>
                  <a:pt x="4706991" y="2544204"/>
                  <a:pt x="4884791" y="2786351"/>
                </a:cubicBezTo>
                <a:cubicBezTo>
                  <a:pt x="5062591" y="3028498"/>
                  <a:pt x="5240391" y="3101311"/>
                  <a:pt x="5362311" y="3253711"/>
                </a:cubicBezTo>
                <a:cubicBezTo>
                  <a:pt x="5484231" y="3406111"/>
                  <a:pt x="5579058" y="3592378"/>
                  <a:pt x="5616311" y="3700751"/>
                </a:cubicBezTo>
                <a:cubicBezTo>
                  <a:pt x="5653564" y="3809124"/>
                  <a:pt x="6462978" y="3871778"/>
                  <a:pt x="5585831" y="3903951"/>
                </a:cubicBezTo>
                <a:cubicBezTo>
                  <a:pt x="4708684" y="3936124"/>
                  <a:pt x="1200098" y="3944591"/>
                  <a:pt x="353431" y="3893791"/>
                </a:cubicBezTo>
                <a:cubicBezTo>
                  <a:pt x="-493236" y="3842991"/>
                  <a:pt x="441484" y="3795578"/>
                  <a:pt x="485511" y="358899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모서리가 둥근 직사각형 12"/>
          <p:cNvSpPr/>
          <p:nvPr/>
        </p:nvSpPr>
        <p:spPr>
          <a:xfrm>
            <a:off x="1160488" y="4946107"/>
            <a:ext cx="720080" cy="57606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모서리가 둥근 직사각형 13"/>
          <p:cNvSpPr/>
          <p:nvPr/>
        </p:nvSpPr>
        <p:spPr>
          <a:xfrm>
            <a:off x="1232496" y="5018115"/>
            <a:ext cx="576064" cy="144016"/>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모서리가 둥근 직사각형 14"/>
          <p:cNvSpPr/>
          <p:nvPr/>
        </p:nvSpPr>
        <p:spPr>
          <a:xfrm>
            <a:off x="1232496" y="5234139"/>
            <a:ext cx="144016" cy="14401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모서리가 둥근 직사각형 17"/>
          <p:cNvSpPr/>
          <p:nvPr/>
        </p:nvSpPr>
        <p:spPr>
          <a:xfrm>
            <a:off x="1664544" y="5234139"/>
            <a:ext cx="144016" cy="14401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모서리가 둥근 직사각형 15"/>
          <p:cNvSpPr/>
          <p:nvPr/>
        </p:nvSpPr>
        <p:spPr>
          <a:xfrm>
            <a:off x="1232496" y="5522171"/>
            <a:ext cx="72008" cy="14401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모서리가 둥근 직사각형 19"/>
          <p:cNvSpPr/>
          <p:nvPr/>
        </p:nvSpPr>
        <p:spPr>
          <a:xfrm>
            <a:off x="1734312" y="5530555"/>
            <a:ext cx="72008" cy="14401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모서리가 둥근 직사각형 20"/>
          <p:cNvSpPr/>
          <p:nvPr/>
        </p:nvSpPr>
        <p:spPr>
          <a:xfrm>
            <a:off x="2699792" y="4954491"/>
            <a:ext cx="720080" cy="57606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모서리가 둥근 직사각형 21"/>
          <p:cNvSpPr/>
          <p:nvPr/>
        </p:nvSpPr>
        <p:spPr>
          <a:xfrm>
            <a:off x="2771800" y="5026499"/>
            <a:ext cx="576064" cy="144016"/>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모서리가 둥근 직사각형 22"/>
          <p:cNvSpPr/>
          <p:nvPr/>
        </p:nvSpPr>
        <p:spPr>
          <a:xfrm>
            <a:off x="2771800" y="5242523"/>
            <a:ext cx="144016" cy="14401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모서리가 둥근 직사각형 23"/>
          <p:cNvSpPr/>
          <p:nvPr/>
        </p:nvSpPr>
        <p:spPr>
          <a:xfrm>
            <a:off x="3203848" y="5242523"/>
            <a:ext cx="144016" cy="14401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모서리가 둥근 직사각형 24"/>
          <p:cNvSpPr/>
          <p:nvPr/>
        </p:nvSpPr>
        <p:spPr>
          <a:xfrm>
            <a:off x="2771800" y="5530555"/>
            <a:ext cx="72008" cy="14401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모서리가 둥근 직사각형 25"/>
          <p:cNvSpPr/>
          <p:nvPr/>
        </p:nvSpPr>
        <p:spPr>
          <a:xfrm>
            <a:off x="3273616" y="5538939"/>
            <a:ext cx="72008" cy="14401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p:cNvSpPr/>
          <p:nvPr/>
        </p:nvSpPr>
        <p:spPr>
          <a:xfrm>
            <a:off x="3905776" y="3628011"/>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4218072" y="4423665"/>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p:cNvSpPr/>
          <p:nvPr/>
        </p:nvSpPr>
        <p:spPr>
          <a:xfrm>
            <a:off x="4290080" y="2907931"/>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p:cNvSpPr/>
          <p:nvPr/>
        </p:nvSpPr>
        <p:spPr>
          <a:xfrm>
            <a:off x="3381628" y="4081019"/>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p:nvPr/>
        </p:nvSpPr>
        <p:spPr>
          <a:xfrm>
            <a:off x="3635896" y="2441211"/>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1880568" y="1971827"/>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p:cNvSpPr/>
          <p:nvPr/>
        </p:nvSpPr>
        <p:spPr>
          <a:xfrm flipV="1">
            <a:off x="3168252" y="3024809"/>
            <a:ext cx="45719" cy="45719"/>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p:cNvSpPr/>
          <p:nvPr/>
        </p:nvSpPr>
        <p:spPr>
          <a:xfrm>
            <a:off x="1448520" y="2499755"/>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4356760" y="1938043"/>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p:cNvSpPr/>
          <p:nvPr/>
        </p:nvSpPr>
        <p:spPr>
          <a:xfrm>
            <a:off x="539552" y="4132067"/>
            <a:ext cx="144016" cy="14401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타원 37"/>
          <p:cNvSpPr/>
          <p:nvPr/>
        </p:nvSpPr>
        <p:spPr>
          <a:xfrm>
            <a:off x="899592" y="2979939"/>
            <a:ext cx="144016" cy="14401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1093392" y="3339979"/>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타원 39"/>
          <p:cNvSpPr/>
          <p:nvPr/>
        </p:nvSpPr>
        <p:spPr>
          <a:xfrm>
            <a:off x="2555776" y="2477215"/>
            <a:ext cx="108012" cy="108012"/>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타원 40"/>
          <p:cNvSpPr/>
          <p:nvPr/>
        </p:nvSpPr>
        <p:spPr>
          <a:xfrm>
            <a:off x="3707904" y="3339979"/>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타원 41"/>
          <p:cNvSpPr/>
          <p:nvPr/>
        </p:nvSpPr>
        <p:spPr>
          <a:xfrm>
            <a:off x="539552" y="2060851"/>
            <a:ext cx="144016" cy="14401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타원 42"/>
          <p:cNvSpPr/>
          <p:nvPr/>
        </p:nvSpPr>
        <p:spPr>
          <a:xfrm>
            <a:off x="3203488" y="1857283"/>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p:cNvSpPr/>
          <p:nvPr/>
        </p:nvSpPr>
        <p:spPr>
          <a:xfrm>
            <a:off x="3779912" y="2273571"/>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타원 44"/>
          <p:cNvSpPr/>
          <p:nvPr/>
        </p:nvSpPr>
        <p:spPr>
          <a:xfrm>
            <a:off x="2468102" y="1929291"/>
            <a:ext cx="144016" cy="14401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p:cNvSpPr/>
          <p:nvPr/>
        </p:nvSpPr>
        <p:spPr>
          <a:xfrm>
            <a:off x="1011792" y="2213251"/>
            <a:ext cx="96324" cy="9632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p:cNvSpPr/>
          <p:nvPr/>
        </p:nvSpPr>
        <p:spPr>
          <a:xfrm>
            <a:off x="503548" y="4636123"/>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5087300" y="1874358"/>
            <a:ext cx="3456384" cy="1538883"/>
          </a:xfrm>
          <a:prstGeom prst="rect">
            <a:avLst/>
          </a:prstGeom>
          <a:noFill/>
        </p:spPr>
        <p:txBody>
          <a:bodyPr wrap="square" rtlCol="0">
            <a:spAutoFit/>
          </a:bodyPr>
          <a:lstStyle/>
          <a:p>
            <a:r>
              <a:rPr lang="en-US" altLang="ko-KR" sz="2200" b="1" i="1" dirty="0" smtClean="0">
                <a:latin typeface="Calibri" panose="020F0502020204030204" pitchFamily="34" charset="0"/>
                <a:cs typeface="Calibri" panose="020F0502020204030204" pitchFamily="34" charset="0"/>
              </a:rPr>
              <a:t>The car owners’ choice</a:t>
            </a:r>
          </a:p>
          <a:p>
            <a:endParaRPr lang="en-US" altLang="ko-KR" b="1" dirty="0">
              <a:latin typeface="Calibri" panose="020F0502020204030204" pitchFamily="34" charset="0"/>
              <a:cs typeface="Calibri" panose="020F0502020204030204" pitchFamily="34" charset="0"/>
            </a:endParaRPr>
          </a:p>
          <a:p>
            <a:pPr marL="342900" indent="-342900">
              <a:buAutoNum type="arabicPeriod"/>
            </a:pPr>
            <a:r>
              <a:rPr lang="en-US" altLang="ko-KR" b="1" dirty="0" err="1" smtClean="0">
                <a:latin typeface="Calibri" panose="020F0502020204030204" pitchFamily="34" charset="0"/>
                <a:cs typeface="Calibri" panose="020F0502020204030204" pitchFamily="34" charset="0"/>
              </a:rPr>
              <a:t>shovelling</a:t>
            </a:r>
            <a:r>
              <a:rPr lang="en-US" altLang="ko-KR" b="1" dirty="0" smtClean="0">
                <a:latin typeface="Calibri" panose="020F0502020204030204" pitchFamily="34" charset="0"/>
                <a:cs typeface="Calibri" panose="020F0502020204030204" pitchFamily="34" charset="0"/>
              </a:rPr>
              <a:t> </a:t>
            </a:r>
            <a:r>
              <a:rPr lang="en-US" altLang="ko-KR" b="1" dirty="0" smtClean="0">
                <a:solidFill>
                  <a:srgbClr val="FF0000"/>
                </a:solidFill>
                <a:latin typeface="Calibri" panose="020F0502020204030204" pitchFamily="34" charset="0"/>
                <a:cs typeface="Calibri" panose="020F0502020204030204" pitchFamily="34" charset="0"/>
              </a:rPr>
              <a:t>(Cooperate)</a:t>
            </a:r>
          </a:p>
          <a:p>
            <a:pPr marL="342900" indent="-342900">
              <a:buFontTx/>
              <a:buAutoNum type="arabicPeriod"/>
            </a:pPr>
            <a:r>
              <a:rPr lang="en-US" altLang="ko-KR" b="1" dirty="0" smtClean="0">
                <a:latin typeface="Calibri" panose="020F0502020204030204" pitchFamily="34" charset="0"/>
                <a:cs typeface="Calibri" panose="020F0502020204030204" pitchFamily="34" charset="0"/>
              </a:rPr>
              <a:t>remain in the car </a:t>
            </a:r>
            <a:r>
              <a:rPr lang="en-US" altLang="ko-KR" b="1" dirty="0" smtClean="0">
                <a:solidFill>
                  <a:srgbClr val="FF0000"/>
                </a:solidFill>
                <a:latin typeface="Calibri" panose="020F0502020204030204" pitchFamily="34" charset="0"/>
                <a:cs typeface="Calibri" panose="020F0502020204030204" pitchFamily="34" charset="0"/>
              </a:rPr>
              <a:t>(Defect)</a:t>
            </a:r>
            <a:endParaRPr lang="ko-KR" altLang="en-US" b="1" dirty="0" smtClean="0">
              <a:solidFill>
                <a:srgbClr val="FF0000"/>
              </a:solidFill>
              <a:latin typeface="Calibri" panose="020F0502020204030204" pitchFamily="34" charset="0"/>
              <a:cs typeface="Calibri" panose="020F0502020204030204" pitchFamily="34" charset="0"/>
            </a:endParaRPr>
          </a:p>
          <a:p>
            <a:pPr marL="342900" indent="-342900">
              <a:buAutoNum type="arabicPeriod"/>
            </a:pPr>
            <a:endParaRPr lang="ko-KR" altLang="en-US" dirty="0"/>
          </a:p>
        </p:txBody>
      </p:sp>
    </p:spTree>
    <p:extLst>
      <p:ext uri="{BB962C8B-B14F-4D97-AF65-F5344CB8AC3E}">
        <p14:creationId xmlns:p14="http://schemas.microsoft.com/office/powerpoint/2010/main" val="1401449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Assumptions in snowdrift games</a:t>
            </a:r>
            <a:endParaRPr lang="ko-KR" altLang="en-US" dirty="0">
              <a:latin typeface="Calibri" panose="020F0502020204030204" pitchFamily="34" charset="0"/>
              <a:cs typeface="Calibri" panose="020F0502020204030204" pitchFamily="34" charset="0"/>
            </a:endParaRPr>
          </a:p>
        </p:txBody>
      </p:sp>
      <p:sp>
        <p:nvSpPr>
          <p:cNvPr id="12" name="자유형 11"/>
          <p:cNvSpPr/>
          <p:nvPr/>
        </p:nvSpPr>
        <p:spPr>
          <a:xfrm>
            <a:off x="324312" y="2979939"/>
            <a:ext cx="4248472" cy="2705853"/>
          </a:xfrm>
          <a:custGeom>
            <a:avLst/>
            <a:gdLst>
              <a:gd name="connsiteX0" fmla="*/ 485511 w 5992446"/>
              <a:gd name="connsiteY0" fmla="*/ 3588991 h 3929989"/>
              <a:gd name="connsiteX1" fmla="*/ 617591 w 5992446"/>
              <a:gd name="connsiteY1" fmla="*/ 2654271 h 3929989"/>
              <a:gd name="connsiteX2" fmla="*/ 881751 w 5992446"/>
              <a:gd name="connsiteY2" fmla="*/ 1790671 h 3929989"/>
              <a:gd name="connsiteX3" fmla="*/ 1267831 w 5992446"/>
              <a:gd name="connsiteY3" fmla="*/ 1435071 h 3929989"/>
              <a:gd name="connsiteX4" fmla="*/ 1704711 w 5992446"/>
              <a:gd name="connsiteY4" fmla="*/ 1475711 h 3929989"/>
              <a:gd name="connsiteX5" fmla="*/ 2100951 w 5992446"/>
              <a:gd name="connsiteY5" fmla="*/ 1221711 h 3929989"/>
              <a:gd name="connsiteX6" fmla="*/ 2161911 w 5992446"/>
              <a:gd name="connsiteY6" fmla="*/ 927071 h 3929989"/>
              <a:gd name="connsiteX7" fmla="*/ 2598791 w 5992446"/>
              <a:gd name="connsiteY7" fmla="*/ 2511 h 3929989"/>
              <a:gd name="connsiteX8" fmla="*/ 3462391 w 5992446"/>
              <a:gd name="connsiteY8" fmla="*/ 683231 h 3929989"/>
              <a:gd name="connsiteX9" fmla="*/ 3797671 w 5992446"/>
              <a:gd name="connsiteY9" fmla="*/ 1556991 h 3929989"/>
              <a:gd name="connsiteX10" fmla="*/ 4295511 w 5992446"/>
              <a:gd name="connsiteY10" fmla="*/ 1800831 h 3929989"/>
              <a:gd name="connsiteX11" fmla="*/ 4884791 w 5992446"/>
              <a:gd name="connsiteY11" fmla="*/ 2786351 h 3929989"/>
              <a:gd name="connsiteX12" fmla="*/ 5362311 w 5992446"/>
              <a:gd name="connsiteY12" fmla="*/ 3253711 h 3929989"/>
              <a:gd name="connsiteX13" fmla="*/ 5616311 w 5992446"/>
              <a:gd name="connsiteY13" fmla="*/ 3700751 h 3929989"/>
              <a:gd name="connsiteX14" fmla="*/ 5585831 w 5992446"/>
              <a:gd name="connsiteY14" fmla="*/ 3903951 h 3929989"/>
              <a:gd name="connsiteX15" fmla="*/ 353431 w 5992446"/>
              <a:gd name="connsiteY15" fmla="*/ 3893791 h 3929989"/>
              <a:gd name="connsiteX16" fmla="*/ 485511 w 5992446"/>
              <a:gd name="connsiteY16" fmla="*/ 3588991 h 392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92446" h="3929989">
                <a:moveTo>
                  <a:pt x="485511" y="3588991"/>
                </a:moveTo>
                <a:cubicBezTo>
                  <a:pt x="529538" y="3382404"/>
                  <a:pt x="551551" y="2953991"/>
                  <a:pt x="617591" y="2654271"/>
                </a:cubicBezTo>
                <a:cubicBezTo>
                  <a:pt x="683631" y="2354551"/>
                  <a:pt x="773378" y="1993871"/>
                  <a:pt x="881751" y="1790671"/>
                </a:cubicBezTo>
                <a:cubicBezTo>
                  <a:pt x="990124" y="1587471"/>
                  <a:pt x="1130671" y="1487564"/>
                  <a:pt x="1267831" y="1435071"/>
                </a:cubicBezTo>
                <a:cubicBezTo>
                  <a:pt x="1404991" y="1382578"/>
                  <a:pt x="1565858" y="1511271"/>
                  <a:pt x="1704711" y="1475711"/>
                </a:cubicBezTo>
                <a:cubicBezTo>
                  <a:pt x="1843564" y="1440151"/>
                  <a:pt x="2024751" y="1313151"/>
                  <a:pt x="2100951" y="1221711"/>
                </a:cubicBezTo>
                <a:cubicBezTo>
                  <a:pt x="2177151" y="1130271"/>
                  <a:pt x="2078938" y="1130271"/>
                  <a:pt x="2161911" y="927071"/>
                </a:cubicBezTo>
                <a:cubicBezTo>
                  <a:pt x="2244884" y="723871"/>
                  <a:pt x="2382044" y="43151"/>
                  <a:pt x="2598791" y="2511"/>
                </a:cubicBezTo>
                <a:cubicBezTo>
                  <a:pt x="2815538" y="-38129"/>
                  <a:pt x="3262578" y="424151"/>
                  <a:pt x="3462391" y="683231"/>
                </a:cubicBezTo>
                <a:cubicBezTo>
                  <a:pt x="3662204" y="942311"/>
                  <a:pt x="3658818" y="1370724"/>
                  <a:pt x="3797671" y="1556991"/>
                </a:cubicBezTo>
                <a:cubicBezTo>
                  <a:pt x="3936524" y="1743258"/>
                  <a:pt x="4114324" y="1595938"/>
                  <a:pt x="4295511" y="1800831"/>
                </a:cubicBezTo>
                <a:cubicBezTo>
                  <a:pt x="4476698" y="2005724"/>
                  <a:pt x="4706991" y="2544204"/>
                  <a:pt x="4884791" y="2786351"/>
                </a:cubicBezTo>
                <a:cubicBezTo>
                  <a:pt x="5062591" y="3028498"/>
                  <a:pt x="5240391" y="3101311"/>
                  <a:pt x="5362311" y="3253711"/>
                </a:cubicBezTo>
                <a:cubicBezTo>
                  <a:pt x="5484231" y="3406111"/>
                  <a:pt x="5579058" y="3592378"/>
                  <a:pt x="5616311" y="3700751"/>
                </a:cubicBezTo>
                <a:cubicBezTo>
                  <a:pt x="5653564" y="3809124"/>
                  <a:pt x="6462978" y="3871778"/>
                  <a:pt x="5585831" y="3903951"/>
                </a:cubicBezTo>
                <a:cubicBezTo>
                  <a:pt x="4708684" y="3936124"/>
                  <a:pt x="1200098" y="3944591"/>
                  <a:pt x="353431" y="3893791"/>
                </a:cubicBezTo>
                <a:cubicBezTo>
                  <a:pt x="-493236" y="3842991"/>
                  <a:pt x="441484" y="3795578"/>
                  <a:pt x="485511" y="358899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모서리가 둥근 직사각형 12"/>
          <p:cNvSpPr/>
          <p:nvPr/>
        </p:nvSpPr>
        <p:spPr>
          <a:xfrm>
            <a:off x="1160488" y="4946107"/>
            <a:ext cx="720080" cy="57606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모서리가 둥근 직사각형 13"/>
          <p:cNvSpPr/>
          <p:nvPr/>
        </p:nvSpPr>
        <p:spPr>
          <a:xfrm>
            <a:off x="1232496" y="5018115"/>
            <a:ext cx="576064" cy="144016"/>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모서리가 둥근 직사각형 14"/>
          <p:cNvSpPr/>
          <p:nvPr/>
        </p:nvSpPr>
        <p:spPr>
          <a:xfrm>
            <a:off x="1232496" y="5234139"/>
            <a:ext cx="144016" cy="14401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모서리가 둥근 직사각형 17"/>
          <p:cNvSpPr/>
          <p:nvPr/>
        </p:nvSpPr>
        <p:spPr>
          <a:xfrm>
            <a:off x="1664544" y="5234139"/>
            <a:ext cx="144016" cy="14401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모서리가 둥근 직사각형 15"/>
          <p:cNvSpPr/>
          <p:nvPr/>
        </p:nvSpPr>
        <p:spPr>
          <a:xfrm>
            <a:off x="1232496" y="5522171"/>
            <a:ext cx="72008" cy="14401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모서리가 둥근 직사각형 19"/>
          <p:cNvSpPr/>
          <p:nvPr/>
        </p:nvSpPr>
        <p:spPr>
          <a:xfrm>
            <a:off x="1734312" y="5530555"/>
            <a:ext cx="72008" cy="14401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모서리가 둥근 직사각형 20"/>
          <p:cNvSpPr/>
          <p:nvPr/>
        </p:nvSpPr>
        <p:spPr>
          <a:xfrm>
            <a:off x="2699792" y="4954491"/>
            <a:ext cx="720080" cy="57606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모서리가 둥근 직사각형 21"/>
          <p:cNvSpPr/>
          <p:nvPr/>
        </p:nvSpPr>
        <p:spPr>
          <a:xfrm>
            <a:off x="2771800" y="5026499"/>
            <a:ext cx="576064" cy="144016"/>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모서리가 둥근 직사각형 22"/>
          <p:cNvSpPr/>
          <p:nvPr/>
        </p:nvSpPr>
        <p:spPr>
          <a:xfrm>
            <a:off x="2771800" y="5242523"/>
            <a:ext cx="144016" cy="14401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모서리가 둥근 직사각형 23"/>
          <p:cNvSpPr/>
          <p:nvPr/>
        </p:nvSpPr>
        <p:spPr>
          <a:xfrm>
            <a:off x="3203848" y="5242523"/>
            <a:ext cx="144016" cy="14401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모서리가 둥근 직사각형 24"/>
          <p:cNvSpPr/>
          <p:nvPr/>
        </p:nvSpPr>
        <p:spPr>
          <a:xfrm>
            <a:off x="2771800" y="5530555"/>
            <a:ext cx="72008" cy="14401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모서리가 둥근 직사각형 25"/>
          <p:cNvSpPr/>
          <p:nvPr/>
        </p:nvSpPr>
        <p:spPr>
          <a:xfrm>
            <a:off x="3273616" y="5538939"/>
            <a:ext cx="72008" cy="14401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p:cNvSpPr/>
          <p:nvPr/>
        </p:nvSpPr>
        <p:spPr>
          <a:xfrm>
            <a:off x="3905776" y="3628011"/>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4218072" y="4423665"/>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p:cNvSpPr/>
          <p:nvPr/>
        </p:nvSpPr>
        <p:spPr>
          <a:xfrm>
            <a:off x="4290080" y="2907931"/>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p:cNvSpPr/>
          <p:nvPr/>
        </p:nvSpPr>
        <p:spPr>
          <a:xfrm>
            <a:off x="3381628" y="4081019"/>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p:nvPr/>
        </p:nvSpPr>
        <p:spPr>
          <a:xfrm>
            <a:off x="3635896" y="2441211"/>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1880568" y="1971827"/>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p:cNvSpPr/>
          <p:nvPr/>
        </p:nvSpPr>
        <p:spPr>
          <a:xfrm flipV="1">
            <a:off x="3168252" y="3024809"/>
            <a:ext cx="45719" cy="45719"/>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p:cNvSpPr/>
          <p:nvPr/>
        </p:nvSpPr>
        <p:spPr>
          <a:xfrm>
            <a:off x="1448520" y="2499755"/>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4356760" y="1938043"/>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p:cNvSpPr/>
          <p:nvPr/>
        </p:nvSpPr>
        <p:spPr>
          <a:xfrm>
            <a:off x="539552" y="4132067"/>
            <a:ext cx="144016" cy="14401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타원 37"/>
          <p:cNvSpPr/>
          <p:nvPr/>
        </p:nvSpPr>
        <p:spPr>
          <a:xfrm>
            <a:off x="899592" y="2979939"/>
            <a:ext cx="144016" cy="14401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1093392" y="3339979"/>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타원 39"/>
          <p:cNvSpPr/>
          <p:nvPr/>
        </p:nvSpPr>
        <p:spPr>
          <a:xfrm>
            <a:off x="2555776" y="2477215"/>
            <a:ext cx="108012" cy="108012"/>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타원 40"/>
          <p:cNvSpPr/>
          <p:nvPr/>
        </p:nvSpPr>
        <p:spPr>
          <a:xfrm>
            <a:off x="3707904" y="3339979"/>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타원 41"/>
          <p:cNvSpPr/>
          <p:nvPr/>
        </p:nvSpPr>
        <p:spPr>
          <a:xfrm>
            <a:off x="539552" y="2060851"/>
            <a:ext cx="144016" cy="14401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타원 42"/>
          <p:cNvSpPr/>
          <p:nvPr/>
        </p:nvSpPr>
        <p:spPr>
          <a:xfrm>
            <a:off x="3203488" y="1857283"/>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p:cNvSpPr/>
          <p:nvPr/>
        </p:nvSpPr>
        <p:spPr>
          <a:xfrm>
            <a:off x="3779912" y="2273571"/>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타원 44"/>
          <p:cNvSpPr/>
          <p:nvPr/>
        </p:nvSpPr>
        <p:spPr>
          <a:xfrm>
            <a:off x="2468102" y="1929291"/>
            <a:ext cx="144016" cy="14401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p:cNvSpPr/>
          <p:nvPr/>
        </p:nvSpPr>
        <p:spPr>
          <a:xfrm>
            <a:off x="1011792" y="2213251"/>
            <a:ext cx="96324" cy="96324"/>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p:cNvSpPr/>
          <p:nvPr/>
        </p:nvSpPr>
        <p:spPr>
          <a:xfrm>
            <a:off x="503548" y="4636123"/>
            <a:ext cx="72008" cy="72008"/>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5087300" y="1874358"/>
            <a:ext cx="3456384" cy="1538883"/>
          </a:xfrm>
          <a:prstGeom prst="rect">
            <a:avLst/>
          </a:prstGeom>
          <a:noFill/>
        </p:spPr>
        <p:txBody>
          <a:bodyPr wrap="square" rtlCol="0">
            <a:spAutoFit/>
          </a:bodyPr>
          <a:lstStyle/>
          <a:p>
            <a:r>
              <a:rPr lang="en-US" altLang="ko-KR" sz="2200" b="1" i="1" dirty="0" smtClean="0">
                <a:latin typeface="Calibri" panose="020F0502020204030204" pitchFamily="34" charset="0"/>
                <a:cs typeface="Calibri" panose="020F0502020204030204" pitchFamily="34" charset="0"/>
              </a:rPr>
              <a:t>The car owners’ choice</a:t>
            </a:r>
          </a:p>
          <a:p>
            <a:endParaRPr lang="en-US" altLang="ko-KR" b="1" dirty="0">
              <a:latin typeface="Calibri" panose="020F0502020204030204" pitchFamily="34" charset="0"/>
              <a:cs typeface="Calibri" panose="020F0502020204030204" pitchFamily="34" charset="0"/>
            </a:endParaRPr>
          </a:p>
          <a:p>
            <a:pPr marL="342900" indent="-342900">
              <a:buAutoNum type="arabicPeriod"/>
            </a:pPr>
            <a:r>
              <a:rPr lang="en-US" altLang="ko-KR" b="1" dirty="0" err="1" smtClean="0">
                <a:latin typeface="Calibri" panose="020F0502020204030204" pitchFamily="34" charset="0"/>
                <a:cs typeface="Calibri" panose="020F0502020204030204" pitchFamily="34" charset="0"/>
              </a:rPr>
              <a:t>shovelling</a:t>
            </a:r>
            <a:r>
              <a:rPr lang="en-US" altLang="ko-KR" b="1" dirty="0" smtClean="0">
                <a:latin typeface="Calibri" panose="020F0502020204030204" pitchFamily="34" charset="0"/>
                <a:cs typeface="Calibri" panose="020F0502020204030204" pitchFamily="34" charset="0"/>
              </a:rPr>
              <a:t> </a:t>
            </a:r>
            <a:r>
              <a:rPr lang="en-US" altLang="ko-KR" b="1" dirty="0" smtClean="0">
                <a:solidFill>
                  <a:srgbClr val="FF0000"/>
                </a:solidFill>
                <a:latin typeface="Calibri" panose="020F0502020204030204" pitchFamily="34" charset="0"/>
                <a:cs typeface="Calibri" panose="020F0502020204030204" pitchFamily="34" charset="0"/>
              </a:rPr>
              <a:t>(Cooperate)</a:t>
            </a:r>
          </a:p>
          <a:p>
            <a:pPr marL="342900" indent="-342900">
              <a:buFontTx/>
              <a:buAutoNum type="arabicPeriod"/>
            </a:pPr>
            <a:r>
              <a:rPr lang="en-US" altLang="ko-KR" b="1" dirty="0" smtClean="0">
                <a:latin typeface="Calibri" panose="020F0502020204030204" pitchFamily="34" charset="0"/>
                <a:cs typeface="Calibri" panose="020F0502020204030204" pitchFamily="34" charset="0"/>
              </a:rPr>
              <a:t>remain in the car </a:t>
            </a:r>
            <a:r>
              <a:rPr lang="en-US" altLang="ko-KR" b="1" dirty="0" smtClean="0">
                <a:solidFill>
                  <a:srgbClr val="FF0000"/>
                </a:solidFill>
                <a:latin typeface="Calibri" panose="020F0502020204030204" pitchFamily="34" charset="0"/>
                <a:cs typeface="Calibri" panose="020F0502020204030204" pitchFamily="34" charset="0"/>
              </a:rPr>
              <a:t>(Defect)</a:t>
            </a:r>
            <a:endParaRPr lang="ko-KR" altLang="en-US" b="1" dirty="0" smtClean="0">
              <a:solidFill>
                <a:srgbClr val="FF0000"/>
              </a:solidFill>
              <a:latin typeface="Calibri" panose="020F0502020204030204" pitchFamily="34" charset="0"/>
              <a:cs typeface="Calibri" panose="020F0502020204030204" pitchFamily="34" charset="0"/>
            </a:endParaRPr>
          </a:p>
          <a:p>
            <a:pPr marL="342900" indent="-342900">
              <a:buAutoNum type="arabicPeriod"/>
            </a:pPr>
            <a:endParaRPr lang="ko-KR" altLang="en-US" dirty="0"/>
          </a:p>
        </p:txBody>
      </p:sp>
      <p:graphicFrame>
        <p:nvGraphicFramePr>
          <p:cNvPr id="52" name="표 51"/>
          <p:cNvGraphicFramePr>
            <a:graphicFrameLocks noGrp="1"/>
          </p:cNvGraphicFramePr>
          <p:nvPr>
            <p:extLst>
              <p:ext uri="{D42A27DB-BD31-4B8C-83A1-F6EECF244321}">
                <p14:modId xmlns:p14="http://schemas.microsoft.com/office/powerpoint/2010/main" val="2975046668"/>
              </p:ext>
            </p:extLst>
          </p:nvPr>
        </p:nvGraphicFramePr>
        <p:xfrm>
          <a:off x="4218072" y="3828184"/>
          <a:ext cx="4764269" cy="1414339"/>
        </p:xfrm>
        <a:graphic>
          <a:graphicData uri="http://schemas.openxmlformats.org/drawingml/2006/table">
            <a:tbl>
              <a:tblPr firstRow="1" bandRow="1">
                <a:tableStyleId>{5C22544A-7EE6-4342-B048-85BDC9FD1C3A}</a:tableStyleId>
              </a:tblPr>
              <a:tblGrid>
                <a:gridCol w="813412"/>
                <a:gridCol w="1975429"/>
                <a:gridCol w="1975428"/>
              </a:tblGrid>
              <a:tr h="352379">
                <a:tc>
                  <a:txBody>
                    <a:bodyPr/>
                    <a:lstStyle/>
                    <a:p>
                      <a:pPr algn="ctr" latinLnBrk="1"/>
                      <a:endParaRPr lang="ko-KR" altLang="en-US" sz="1500" dirty="0"/>
                    </a:p>
                  </a:txBody>
                  <a:tcPr marL="73780" marR="73780" marT="36890" marB="36890">
                    <a:solidFill>
                      <a:srgbClr val="00B0F0">
                        <a:alpha val="30000"/>
                      </a:srgbClr>
                    </a:solidFill>
                  </a:tcPr>
                </a:tc>
                <a:tc>
                  <a:txBody>
                    <a:bodyPr/>
                    <a:lstStyle/>
                    <a:p>
                      <a:pPr algn="ctr" latinLnBrk="1"/>
                      <a:r>
                        <a:rPr lang="en-US" altLang="ko-KR" sz="1500" dirty="0" smtClean="0">
                          <a:solidFill>
                            <a:schemeClr val="tx1"/>
                          </a:solidFill>
                        </a:rPr>
                        <a:t>B shovel</a:t>
                      </a:r>
                      <a:endParaRPr lang="ko-KR" altLang="en-US" sz="1500" dirty="0">
                        <a:solidFill>
                          <a:schemeClr val="tx1"/>
                        </a:solidFill>
                      </a:endParaRPr>
                    </a:p>
                  </a:txBody>
                  <a:tcPr marL="73780" marR="73780" marT="36890" marB="36890">
                    <a:solidFill>
                      <a:srgbClr val="00B0F0">
                        <a:alpha val="30000"/>
                      </a:srgbClr>
                    </a:solidFill>
                  </a:tcPr>
                </a:tc>
                <a:tc>
                  <a:txBody>
                    <a:bodyPr/>
                    <a:lstStyle/>
                    <a:p>
                      <a:pPr algn="ctr" latinLnBrk="1"/>
                      <a:r>
                        <a:rPr lang="en-US" altLang="ko-KR" sz="1500" dirty="0" smtClean="0">
                          <a:solidFill>
                            <a:schemeClr val="tx1"/>
                          </a:solidFill>
                        </a:rPr>
                        <a:t>B remain</a:t>
                      </a:r>
                      <a:endParaRPr lang="ko-KR" altLang="en-US" sz="1500" dirty="0">
                        <a:solidFill>
                          <a:schemeClr val="tx1"/>
                        </a:solidFill>
                      </a:endParaRPr>
                    </a:p>
                  </a:txBody>
                  <a:tcPr marL="73780" marR="73780" marT="36890" marB="36890">
                    <a:solidFill>
                      <a:srgbClr val="00B0F0">
                        <a:alpha val="30000"/>
                      </a:srgbClr>
                    </a:solidFill>
                  </a:tcPr>
                </a:tc>
              </a:tr>
              <a:tr h="516459">
                <a:tc>
                  <a:txBody>
                    <a:bodyPr/>
                    <a:lstStyle/>
                    <a:p>
                      <a:pPr algn="ctr" latinLnBrk="1"/>
                      <a:r>
                        <a:rPr lang="en-US" altLang="ko-KR" sz="1500" b="1" dirty="0" smtClean="0"/>
                        <a:t>A shovel</a:t>
                      </a:r>
                      <a:endParaRPr lang="ko-KR" altLang="en-US" sz="1500" b="1" dirty="0"/>
                    </a:p>
                  </a:txBody>
                  <a:tcPr marL="73780" marR="73780" marT="36890" marB="36890">
                    <a:solidFill>
                      <a:srgbClr val="00B0F0">
                        <a:alpha val="30000"/>
                      </a:srgbClr>
                    </a:solidFill>
                  </a:tcPr>
                </a:tc>
                <a:tc>
                  <a:txBody>
                    <a:bodyPr/>
                    <a:lstStyle/>
                    <a:p>
                      <a:pPr algn="ctr" latinLnBrk="1"/>
                      <a:r>
                        <a:rPr lang="en-US" altLang="ko-KR" sz="1300" dirty="0" smtClean="0"/>
                        <a:t>Both</a:t>
                      </a:r>
                      <a:r>
                        <a:rPr lang="en-US" altLang="ko-KR" sz="1300" baseline="0" dirty="0" smtClean="0"/>
                        <a:t> c</a:t>
                      </a:r>
                      <a:r>
                        <a:rPr lang="en-US" altLang="ko-KR" sz="1300" dirty="0" smtClean="0"/>
                        <a:t>an</a:t>
                      </a:r>
                      <a:r>
                        <a:rPr lang="en-US" altLang="ko-KR" sz="1300" baseline="0" dirty="0" smtClean="0"/>
                        <a:t> go home</a:t>
                      </a:r>
                      <a:endParaRPr lang="ko-KR" altLang="en-US" sz="1300" dirty="0"/>
                    </a:p>
                  </a:txBody>
                  <a:tcPr marL="73780" marR="73780" marT="36890" marB="36890">
                    <a:solidFill>
                      <a:srgbClr val="00B0F0">
                        <a:alpha val="30000"/>
                      </a:srgbClr>
                    </a:solidFill>
                  </a:tcPr>
                </a:tc>
                <a:tc>
                  <a:txBody>
                    <a:bodyPr/>
                    <a:lstStyle/>
                    <a:p>
                      <a:pPr algn="ctr" latinLnBrk="1"/>
                      <a:r>
                        <a:rPr lang="en-US" altLang="ko-KR" sz="1300" dirty="0" smtClean="0"/>
                        <a:t>Both can</a:t>
                      </a:r>
                      <a:r>
                        <a:rPr lang="en-US" altLang="ko-KR" sz="1300" baseline="0" dirty="0" smtClean="0"/>
                        <a:t> </a:t>
                      </a:r>
                      <a:r>
                        <a:rPr lang="en-US" altLang="ko-KR" sz="1300" dirty="0" smtClean="0"/>
                        <a:t>go</a:t>
                      </a:r>
                      <a:r>
                        <a:rPr lang="en-US" altLang="ko-KR" sz="1300" baseline="0" dirty="0" smtClean="0"/>
                        <a:t> home but A get an additional cost</a:t>
                      </a:r>
                      <a:endParaRPr lang="ko-KR" altLang="en-US" sz="1300" dirty="0"/>
                    </a:p>
                  </a:txBody>
                  <a:tcPr marL="73780" marR="73780" marT="36890" marB="36890">
                    <a:solidFill>
                      <a:srgbClr val="00B0F0">
                        <a:alpha val="30000"/>
                      </a:srgbClr>
                    </a:solidFill>
                  </a:tcPr>
                </a:tc>
              </a:tr>
              <a:tr h="516459">
                <a:tc>
                  <a:txBody>
                    <a:bodyPr/>
                    <a:lstStyle/>
                    <a:p>
                      <a:pPr algn="ctr" latinLnBrk="1"/>
                      <a:r>
                        <a:rPr lang="en-US" altLang="ko-KR" sz="1500" b="1" dirty="0" smtClean="0"/>
                        <a:t>A remain</a:t>
                      </a:r>
                      <a:endParaRPr lang="ko-KR" altLang="en-US" sz="1500" b="1" dirty="0"/>
                    </a:p>
                  </a:txBody>
                  <a:tcPr marL="73780" marR="73780" marT="36890" marB="36890">
                    <a:solidFill>
                      <a:srgbClr val="00B0F0">
                        <a:alpha val="30000"/>
                      </a:srgbClr>
                    </a:solidFill>
                  </a:tcPr>
                </a:tc>
                <a:tc>
                  <a:txBody>
                    <a:bodyPr/>
                    <a:lstStyle/>
                    <a:p>
                      <a:pPr algn="ctr" latinLnBrk="1"/>
                      <a:r>
                        <a:rPr lang="en-US" altLang="ko-KR" sz="1300" dirty="0" smtClean="0"/>
                        <a:t>Both can</a:t>
                      </a:r>
                      <a:r>
                        <a:rPr lang="en-US" altLang="ko-KR" sz="1300" baseline="0" dirty="0" smtClean="0"/>
                        <a:t> </a:t>
                      </a:r>
                      <a:r>
                        <a:rPr lang="en-US" altLang="ko-KR" sz="1300" dirty="0" smtClean="0"/>
                        <a:t>go</a:t>
                      </a:r>
                      <a:r>
                        <a:rPr lang="en-US" altLang="ko-KR" sz="1300" baseline="0" dirty="0" smtClean="0"/>
                        <a:t> home but B get an additional cost</a:t>
                      </a:r>
                      <a:endParaRPr lang="ko-KR" altLang="en-US" sz="1300" dirty="0"/>
                    </a:p>
                  </a:txBody>
                  <a:tcPr marL="73780" marR="73780" marT="36890" marB="36890">
                    <a:solidFill>
                      <a:srgbClr val="00B0F0">
                        <a:alpha val="30000"/>
                      </a:srgbClr>
                    </a:solidFill>
                  </a:tcPr>
                </a:tc>
                <a:tc>
                  <a:txBody>
                    <a:bodyPr/>
                    <a:lstStyle/>
                    <a:p>
                      <a:pPr algn="ctr" latinLnBrk="1"/>
                      <a:r>
                        <a:rPr lang="en-US" altLang="ko-KR" sz="1300" dirty="0" smtClean="0"/>
                        <a:t>Both</a:t>
                      </a:r>
                      <a:r>
                        <a:rPr lang="en-US" altLang="ko-KR" sz="1300" baseline="0" dirty="0" smtClean="0"/>
                        <a:t> d</a:t>
                      </a:r>
                      <a:r>
                        <a:rPr lang="en-US" altLang="ko-KR" sz="1300" dirty="0" smtClean="0"/>
                        <a:t>ie</a:t>
                      </a:r>
                      <a:endParaRPr lang="ko-KR" altLang="en-US" sz="1300" dirty="0"/>
                    </a:p>
                  </a:txBody>
                  <a:tcPr marL="73780" marR="73780" marT="36890" marB="36890">
                    <a:solidFill>
                      <a:srgbClr val="00B0F0">
                        <a:alpha val="30000"/>
                      </a:srgbClr>
                    </a:solidFill>
                  </a:tcPr>
                </a:tc>
              </a:tr>
            </a:tbl>
          </a:graphicData>
        </a:graphic>
      </p:graphicFrame>
    </p:spTree>
    <p:extLst>
      <p:ext uri="{BB962C8B-B14F-4D97-AF65-F5344CB8AC3E}">
        <p14:creationId xmlns:p14="http://schemas.microsoft.com/office/powerpoint/2010/main" val="328414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Assumptions in snowdrift games</a:t>
            </a:r>
            <a:endParaRPr lang="ko-KR" alt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611560" y="1461677"/>
                <a:ext cx="7560840" cy="523220"/>
              </a:xfrm>
              <a:prstGeom prst="rect">
                <a:avLst/>
              </a:prstGeom>
              <a:noFill/>
            </p:spPr>
            <p:txBody>
              <a:bodyPr wrap="square" rtlCol="0">
                <a:spAutoFit/>
              </a:bodyPr>
              <a:lstStyle/>
              <a:p>
                <a:r>
                  <a:rPr lang="en-US" altLang="ko-KR" sz="2800" dirty="0" smtClean="0">
                    <a:latin typeface="Calibri" panose="020F0502020204030204" pitchFamily="34" charset="0"/>
                    <a:cs typeface="Calibri" panose="020F0502020204030204" pitchFamily="34" charset="0"/>
                  </a:rPr>
                  <a:t>Let </a:t>
                </a:r>
                <a14:m>
                  <m:oMath xmlns:m="http://schemas.openxmlformats.org/officeDocument/2006/math">
                    <m:r>
                      <a:rPr lang="en-US" altLang="ko-KR" sz="2800" b="0" i="1" smtClean="0">
                        <a:latin typeface="Cambria Math"/>
                      </a:rPr>
                      <m:t>𝑐</m:t>
                    </m:r>
                  </m:oMath>
                </a14:m>
                <a:r>
                  <a:rPr lang="ko-KR" altLang="en-US" sz="2800" dirty="0" smtClean="0">
                    <a:latin typeface="Calibri" panose="020F0502020204030204" pitchFamily="34" charset="0"/>
                    <a:cs typeface="Calibri" panose="020F0502020204030204" pitchFamily="34" charset="0"/>
                  </a:rPr>
                  <a:t> </a:t>
                </a:r>
                <a:r>
                  <a:rPr lang="en-US" altLang="ko-KR" sz="2800" dirty="0" smtClean="0">
                    <a:latin typeface="Calibri" panose="020F0502020204030204" pitchFamily="34" charset="0"/>
                    <a:cs typeface="Calibri" panose="020F0502020204030204" pitchFamily="34" charset="0"/>
                  </a:rPr>
                  <a:t>: labor and </a:t>
                </a:r>
                <a14:m>
                  <m:oMath xmlns:m="http://schemas.openxmlformats.org/officeDocument/2006/math">
                    <m:r>
                      <a:rPr lang="en-US" altLang="ko-KR" sz="2800" b="0" i="1" smtClean="0">
                        <a:latin typeface="Cambria Math"/>
                      </a:rPr>
                      <m:t>𝑏</m:t>
                    </m:r>
                  </m:oMath>
                </a14:m>
                <a:r>
                  <a:rPr lang="ko-KR" altLang="en-US" sz="2800" dirty="0" smtClean="0">
                    <a:latin typeface="Calibri" panose="020F0502020204030204" pitchFamily="34" charset="0"/>
                    <a:cs typeface="Calibri" panose="020F0502020204030204" pitchFamily="34" charset="0"/>
                  </a:rPr>
                  <a:t> </a:t>
                </a:r>
                <a:r>
                  <a:rPr lang="en-US" altLang="ko-KR" sz="2800" dirty="0" smtClean="0">
                    <a:latin typeface="Calibri" panose="020F0502020204030204" pitchFamily="34" charset="0"/>
                    <a:cs typeface="Calibri" panose="020F0502020204030204" pitchFamily="34" charset="0"/>
                  </a:rPr>
                  <a:t>: pay-off, then</a:t>
                </a:r>
                <a:endParaRPr lang="ko-KR" altLang="en-US" sz="2800" dirty="0">
                  <a:latin typeface="Calibri" panose="020F0502020204030204" pitchFamily="34" charset="0"/>
                  <a:cs typeface="Calibri" panose="020F050202020403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11560" y="1461677"/>
                <a:ext cx="7560840" cy="523220"/>
              </a:xfrm>
              <a:prstGeom prst="rect">
                <a:avLst/>
              </a:prstGeom>
              <a:blipFill rotWithShape="1">
                <a:blip r:embed="rId2"/>
                <a:stretch>
                  <a:fillRect l="-1612" t="-10465" b="-3255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1613125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Assumptions in snowdrift games</a:t>
            </a:r>
            <a:endParaRPr lang="ko-KR" alt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611560" y="1461677"/>
                <a:ext cx="7560840" cy="523220"/>
              </a:xfrm>
              <a:prstGeom prst="rect">
                <a:avLst/>
              </a:prstGeom>
              <a:noFill/>
            </p:spPr>
            <p:txBody>
              <a:bodyPr wrap="square" rtlCol="0">
                <a:spAutoFit/>
              </a:bodyPr>
              <a:lstStyle/>
              <a:p>
                <a:r>
                  <a:rPr lang="en-US" altLang="ko-KR" sz="2800" dirty="0" smtClean="0">
                    <a:latin typeface="Calibri" panose="020F0502020204030204" pitchFamily="34" charset="0"/>
                    <a:cs typeface="Calibri" panose="020F0502020204030204" pitchFamily="34" charset="0"/>
                  </a:rPr>
                  <a:t>Let </a:t>
                </a:r>
                <a14:m>
                  <m:oMath xmlns:m="http://schemas.openxmlformats.org/officeDocument/2006/math">
                    <m:r>
                      <a:rPr lang="en-US" altLang="ko-KR" sz="2800" b="0" i="1" smtClean="0">
                        <a:latin typeface="Cambria Math"/>
                      </a:rPr>
                      <m:t>𝑐</m:t>
                    </m:r>
                  </m:oMath>
                </a14:m>
                <a:r>
                  <a:rPr lang="ko-KR" altLang="en-US" sz="2800" dirty="0" smtClean="0">
                    <a:latin typeface="Calibri" panose="020F0502020204030204" pitchFamily="34" charset="0"/>
                    <a:cs typeface="Calibri" panose="020F0502020204030204" pitchFamily="34" charset="0"/>
                  </a:rPr>
                  <a:t> </a:t>
                </a:r>
                <a:r>
                  <a:rPr lang="en-US" altLang="ko-KR" sz="2800" dirty="0" smtClean="0">
                    <a:latin typeface="Calibri" panose="020F0502020204030204" pitchFamily="34" charset="0"/>
                    <a:cs typeface="Calibri" panose="020F0502020204030204" pitchFamily="34" charset="0"/>
                  </a:rPr>
                  <a:t>: labor and </a:t>
                </a:r>
                <a14:m>
                  <m:oMath xmlns:m="http://schemas.openxmlformats.org/officeDocument/2006/math">
                    <m:r>
                      <a:rPr lang="en-US" altLang="ko-KR" sz="2800" b="0" i="1" smtClean="0">
                        <a:latin typeface="Cambria Math"/>
                      </a:rPr>
                      <m:t>𝑏</m:t>
                    </m:r>
                  </m:oMath>
                </a14:m>
                <a:r>
                  <a:rPr lang="ko-KR" altLang="en-US" sz="2800" dirty="0" smtClean="0">
                    <a:latin typeface="Calibri" panose="020F0502020204030204" pitchFamily="34" charset="0"/>
                    <a:cs typeface="Calibri" panose="020F0502020204030204" pitchFamily="34" charset="0"/>
                  </a:rPr>
                  <a:t> </a:t>
                </a:r>
                <a:r>
                  <a:rPr lang="en-US" altLang="ko-KR" sz="2800" dirty="0" smtClean="0">
                    <a:latin typeface="Calibri" panose="020F0502020204030204" pitchFamily="34" charset="0"/>
                    <a:cs typeface="Calibri" panose="020F0502020204030204" pitchFamily="34" charset="0"/>
                  </a:rPr>
                  <a:t>: pay-off, then</a:t>
                </a:r>
                <a:endParaRPr lang="ko-KR" altLang="en-US" sz="2800" dirty="0">
                  <a:latin typeface="Calibri" panose="020F0502020204030204" pitchFamily="34" charset="0"/>
                  <a:cs typeface="Calibri" panose="020F050202020403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11560" y="1461677"/>
                <a:ext cx="7560840" cy="523220"/>
              </a:xfrm>
              <a:prstGeom prst="rect">
                <a:avLst/>
              </a:prstGeom>
              <a:blipFill rotWithShape="1">
                <a:blip r:embed="rId2"/>
                <a:stretch>
                  <a:fillRect l="-1612" t="-10465" b="-3255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49" name="표 48"/>
              <p:cNvGraphicFramePr>
                <a:graphicFrameLocks noGrp="1"/>
              </p:cNvGraphicFramePr>
              <p:nvPr>
                <p:extLst>
                  <p:ext uri="{D42A27DB-BD31-4B8C-83A1-F6EECF244321}">
                    <p14:modId xmlns:p14="http://schemas.microsoft.com/office/powerpoint/2010/main" val="3514259678"/>
                  </p:ext>
                </p:extLst>
              </p:nvPr>
            </p:nvGraphicFramePr>
            <p:xfrm>
              <a:off x="755576" y="2204864"/>
              <a:ext cx="7632848" cy="1765114"/>
            </p:xfrm>
            <a:graphic>
              <a:graphicData uri="http://schemas.openxmlformats.org/drawingml/2006/table">
                <a:tbl>
                  <a:tblPr firstRow="1" bandRow="1">
                    <a:tableStyleId>{5C22544A-7EE6-4342-B048-85BDC9FD1C3A}</a:tableStyleId>
                  </a:tblPr>
                  <a:tblGrid>
                    <a:gridCol w="1440160"/>
                    <a:gridCol w="3027850"/>
                    <a:gridCol w="3164838"/>
                  </a:tblGrid>
                  <a:tr h="398354">
                    <a:tc>
                      <a:txBody>
                        <a:bodyPr/>
                        <a:lstStyle/>
                        <a:p>
                          <a:pPr algn="ctr" latinLnBrk="1"/>
                          <a:endParaRPr lang="ko-KR" altLang="en-US" sz="2000" dirty="0"/>
                        </a:p>
                      </a:txBody>
                      <a:tcPr marL="73780" marR="73780" marT="36890" marB="36890">
                        <a:solidFill>
                          <a:srgbClr val="00B0F0">
                            <a:alpha val="30000"/>
                          </a:srgbClr>
                        </a:solidFill>
                      </a:tcPr>
                    </a:tc>
                    <a:tc>
                      <a:txBody>
                        <a:bodyPr/>
                        <a:lstStyle/>
                        <a:p>
                          <a:pPr algn="ctr" latinLnBrk="1"/>
                          <a:r>
                            <a:rPr lang="en-US" altLang="ko-KR" sz="2000" dirty="0" smtClean="0">
                              <a:solidFill>
                                <a:schemeClr val="tx1"/>
                              </a:solidFill>
                            </a:rPr>
                            <a:t>B Cooperate</a:t>
                          </a:r>
                          <a:endParaRPr lang="ko-KR" altLang="en-US" sz="2000" dirty="0">
                            <a:solidFill>
                              <a:schemeClr val="tx1"/>
                            </a:solidFill>
                          </a:endParaRPr>
                        </a:p>
                      </a:txBody>
                      <a:tcPr marL="73780" marR="73780" marT="36890" marB="36890">
                        <a:solidFill>
                          <a:srgbClr val="00B0F0">
                            <a:alpha val="30000"/>
                          </a:srgbClr>
                        </a:solidFill>
                      </a:tcPr>
                    </a:tc>
                    <a:tc>
                      <a:txBody>
                        <a:bodyPr/>
                        <a:lstStyle/>
                        <a:p>
                          <a:pPr algn="ctr" latinLnBrk="1"/>
                          <a:r>
                            <a:rPr lang="en-US" altLang="ko-KR" sz="2000" dirty="0" smtClean="0">
                              <a:solidFill>
                                <a:schemeClr val="tx1"/>
                              </a:solidFill>
                            </a:rPr>
                            <a:t>B Defect</a:t>
                          </a:r>
                          <a:endParaRPr lang="ko-KR" altLang="en-US" sz="2000" dirty="0">
                            <a:solidFill>
                              <a:schemeClr val="tx1"/>
                            </a:solidFill>
                          </a:endParaRPr>
                        </a:p>
                      </a:txBody>
                      <a:tcPr marL="73780" marR="73780" marT="36890" marB="36890">
                        <a:solidFill>
                          <a:srgbClr val="00B0F0">
                            <a:alpha val="30000"/>
                          </a:srgbClr>
                        </a:solidFill>
                      </a:tcPr>
                    </a:tc>
                  </a:tr>
                  <a:tr h="609758">
                    <a:tc>
                      <a:txBody>
                        <a:bodyPr/>
                        <a:lstStyle/>
                        <a:p>
                          <a:pPr algn="ctr" latinLnBrk="1"/>
                          <a:r>
                            <a:rPr lang="en-US" altLang="ko-KR" sz="2000" b="1" dirty="0" smtClean="0"/>
                            <a:t>A</a:t>
                          </a:r>
                          <a:r>
                            <a:rPr lang="en-US" altLang="ko-KR" sz="2000" b="1" baseline="0" dirty="0" smtClean="0"/>
                            <a:t> </a:t>
                          </a:r>
                          <a:r>
                            <a:rPr lang="en-US" altLang="ko-KR" sz="2000" b="1" dirty="0" smtClean="0"/>
                            <a:t>Cooperate</a:t>
                          </a:r>
                          <a:endParaRPr lang="ko-KR" altLang="en-US" sz="2000" b="1" dirty="0"/>
                        </a:p>
                      </a:txBody>
                      <a:tcPr marL="73780" marR="73780" marT="36890" marB="36890">
                        <a:solidFill>
                          <a:srgbClr val="00B0F0">
                            <a:alpha val="30000"/>
                          </a:srgb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2000" b="0" i="1" smtClean="0">
                                    <a:latin typeface="Cambria Math"/>
                                  </a:rPr>
                                  <m:t>𝑅</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r>
                                  <a:rPr lang="en-US" altLang="ko-KR" sz="2000" b="0" i="1" smtClean="0">
                                    <a:latin typeface="Cambria Math"/>
                                  </a:rPr>
                                  <m:t>−</m:t>
                                </m:r>
                                <m:f>
                                  <m:fPr>
                                    <m:ctrlPr>
                                      <a:rPr lang="en-US" altLang="ko-KR" sz="2000" b="0" i="1" smtClean="0">
                                        <a:latin typeface="Cambria Math"/>
                                      </a:rPr>
                                    </m:ctrlPr>
                                  </m:fPr>
                                  <m:num>
                                    <m:r>
                                      <a:rPr lang="en-US" altLang="ko-KR" sz="2000" b="0" i="1" smtClean="0">
                                        <a:latin typeface="Cambria Math"/>
                                      </a:rPr>
                                      <m:t>𝑐</m:t>
                                    </m:r>
                                  </m:num>
                                  <m:den>
                                    <m:r>
                                      <a:rPr lang="en-US" altLang="ko-KR" sz="2000" b="0" i="1" smtClean="0">
                                        <a:latin typeface="Cambria Math"/>
                                      </a:rPr>
                                      <m:t>2</m:t>
                                    </m:r>
                                  </m:den>
                                </m:f>
                              </m:oMath>
                            </m:oMathPara>
                          </a14:m>
                          <a:endParaRPr lang="ko-KR" altLang="en-US" sz="2000" dirty="0"/>
                        </a:p>
                      </a:txBody>
                      <a:tcPr marL="73780" marR="73780" marT="36890" marB="36890">
                        <a:solidFill>
                          <a:srgbClr val="00B0F0">
                            <a:alpha val="30000"/>
                          </a:srgb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B has</a:t>
                          </a:r>
                          <a:r>
                            <a:rPr lang="en-US" altLang="ko-KR" sz="2000" baseline="0" dirty="0" smtClean="0"/>
                            <a:t> </a:t>
                          </a:r>
                          <a14:m>
                            <m:oMath xmlns:m="http://schemas.openxmlformats.org/officeDocument/2006/math">
                              <m:r>
                                <m:rPr>
                                  <m:sty m:val="p"/>
                                </m:rPr>
                                <a:rPr lang="en-US" altLang="ko-KR" sz="2000" b="0" i="0" smtClean="0">
                                  <a:latin typeface="Cambria Math"/>
                                </a:rPr>
                                <m:t>T</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oMath>
                          </a14:m>
                          <a:endParaRPr lang="ko-KR" altLang="en-US" sz="2000" dirty="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A has </a:t>
                          </a:r>
                          <a14:m>
                            <m:oMath xmlns:m="http://schemas.openxmlformats.org/officeDocument/2006/math">
                              <m:r>
                                <m:rPr>
                                  <m:sty m:val="p"/>
                                </m:rPr>
                                <a:rPr lang="en-US" altLang="ko-KR" sz="2000" b="0" i="0" smtClean="0">
                                  <a:latin typeface="Cambria Math"/>
                                </a:rPr>
                                <m:t>S</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r>
                                <a:rPr lang="en-US" altLang="ko-KR" sz="2000" b="0" i="1" smtClean="0">
                                  <a:latin typeface="Cambria Math"/>
                                </a:rPr>
                                <m:t>−</m:t>
                              </m:r>
                              <m:r>
                                <a:rPr lang="en-US" altLang="ko-KR" sz="2000" b="0" i="1" smtClean="0">
                                  <a:latin typeface="Cambria Math"/>
                                </a:rPr>
                                <m:t>𝑐</m:t>
                              </m:r>
                            </m:oMath>
                          </a14:m>
                          <a:endParaRPr lang="ko-KR" altLang="en-US" sz="2000" dirty="0"/>
                        </a:p>
                      </a:txBody>
                      <a:tcPr marL="73780" marR="73780" marT="36890" marB="36890">
                        <a:solidFill>
                          <a:srgbClr val="00B0F0">
                            <a:alpha val="30000"/>
                          </a:srgbClr>
                        </a:solidFill>
                      </a:tcPr>
                    </a:tc>
                  </a:tr>
                  <a:tr h="600257">
                    <a:tc>
                      <a:txBody>
                        <a:bodyPr/>
                        <a:lstStyle/>
                        <a:p>
                          <a:pPr algn="ctr" latinLnBrk="1"/>
                          <a:r>
                            <a:rPr lang="en-US" altLang="ko-KR" sz="2000" b="1" dirty="0" smtClean="0"/>
                            <a:t>A</a:t>
                          </a:r>
                        </a:p>
                        <a:p>
                          <a:pPr algn="ctr" latinLnBrk="1"/>
                          <a:r>
                            <a:rPr lang="en-US" altLang="ko-KR" sz="2000" b="1" dirty="0" smtClean="0"/>
                            <a:t>Defect</a:t>
                          </a:r>
                          <a:endParaRPr lang="ko-KR" altLang="en-US" sz="2000" b="1" dirty="0"/>
                        </a:p>
                      </a:txBody>
                      <a:tcPr marL="73780" marR="73780" marT="36890" marB="36890">
                        <a:solidFill>
                          <a:srgbClr val="00B0F0">
                            <a:alpha val="30000"/>
                          </a:srgb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A has</a:t>
                          </a:r>
                          <a:r>
                            <a:rPr lang="en-US" altLang="ko-KR" sz="2000" baseline="0" dirty="0" smtClean="0"/>
                            <a:t> </a:t>
                          </a:r>
                          <a14:m>
                            <m:oMath xmlns:m="http://schemas.openxmlformats.org/officeDocument/2006/math">
                              <m:r>
                                <m:rPr>
                                  <m:sty m:val="p"/>
                                </m:rPr>
                                <a:rPr lang="en-US" altLang="ko-KR" sz="2000" b="0" i="0" smtClean="0">
                                  <a:latin typeface="Cambria Math"/>
                                </a:rPr>
                                <m:t>T</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oMath>
                          </a14:m>
                          <a:endParaRPr lang="ko-KR" altLang="en-US" sz="2000" dirty="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B has </a:t>
                          </a:r>
                          <a14:m>
                            <m:oMath xmlns:m="http://schemas.openxmlformats.org/officeDocument/2006/math">
                              <m:r>
                                <m:rPr>
                                  <m:sty m:val="p"/>
                                </m:rPr>
                                <a:rPr lang="en-US" altLang="ko-KR" sz="2000" b="0" i="0" smtClean="0">
                                  <a:latin typeface="Cambria Math"/>
                                </a:rPr>
                                <m:t>S</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r>
                                <a:rPr lang="en-US" altLang="ko-KR" sz="2000" b="0" i="1" smtClean="0">
                                  <a:latin typeface="Cambria Math"/>
                                </a:rPr>
                                <m:t>−</m:t>
                              </m:r>
                              <m:r>
                                <a:rPr lang="en-US" altLang="ko-KR" sz="2000" b="0" i="1" smtClean="0">
                                  <a:latin typeface="Cambria Math"/>
                                </a:rPr>
                                <m:t>𝑐</m:t>
                              </m:r>
                            </m:oMath>
                          </a14:m>
                          <a:endParaRPr lang="ko-KR" altLang="en-US" sz="2000" dirty="0"/>
                        </a:p>
                      </a:txBody>
                      <a:tcPr marL="73780" marR="73780" marT="36890" marB="36890">
                        <a:solidFill>
                          <a:srgbClr val="00B0F0">
                            <a:alpha val="30000"/>
                          </a:srgb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2000" b="0" i="1" smtClean="0">
                                    <a:latin typeface="Cambria Math"/>
                                  </a:rPr>
                                  <m:t>𝑃</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0</m:t>
                                </m:r>
                              </m:oMath>
                            </m:oMathPara>
                          </a14:m>
                          <a:endParaRPr lang="ko-KR" altLang="en-US" sz="2000" dirty="0"/>
                        </a:p>
                      </a:txBody>
                      <a:tcPr marL="73780" marR="73780" marT="36890" marB="36890">
                        <a:solidFill>
                          <a:srgbClr val="00B0F0">
                            <a:alpha val="30000"/>
                          </a:srgbClr>
                        </a:solidFill>
                      </a:tcPr>
                    </a:tc>
                  </a:tr>
                </a:tbl>
              </a:graphicData>
            </a:graphic>
          </p:graphicFrame>
        </mc:Choice>
        <mc:Fallback xmlns="">
          <p:graphicFrame>
            <p:nvGraphicFramePr>
              <p:cNvPr id="49" name="표 48"/>
              <p:cNvGraphicFramePr>
                <a:graphicFrameLocks noGrp="1"/>
              </p:cNvGraphicFramePr>
              <p:nvPr>
                <p:extLst>
                  <p:ext uri="{D42A27DB-BD31-4B8C-83A1-F6EECF244321}">
                    <p14:modId xmlns:p14="http://schemas.microsoft.com/office/powerpoint/2010/main" val="3514259678"/>
                  </p:ext>
                </p:extLst>
              </p:nvPr>
            </p:nvGraphicFramePr>
            <p:xfrm>
              <a:off x="755576" y="2204864"/>
              <a:ext cx="7632848" cy="1765114"/>
            </p:xfrm>
            <a:graphic>
              <a:graphicData uri="http://schemas.openxmlformats.org/drawingml/2006/table">
                <a:tbl>
                  <a:tblPr firstRow="1" bandRow="1">
                    <a:tableStyleId>{5C22544A-7EE6-4342-B048-85BDC9FD1C3A}</a:tableStyleId>
                  </a:tblPr>
                  <a:tblGrid>
                    <a:gridCol w="1440160"/>
                    <a:gridCol w="3027850"/>
                    <a:gridCol w="3164838"/>
                  </a:tblGrid>
                  <a:tr h="398354">
                    <a:tc>
                      <a:txBody>
                        <a:bodyPr/>
                        <a:lstStyle/>
                        <a:p>
                          <a:pPr algn="ctr" latinLnBrk="1"/>
                          <a:endParaRPr lang="ko-KR" altLang="en-US" sz="2000" dirty="0"/>
                        </a:p>
                      </a:txBody>
                      <a:tcPr marL="73780" marR="73780" marT="36890" marB="36890">
                        <a:solidFill>
                          <a:srgbClr val="00B0F0">
                            <a:alpha val="30000"/>
                          </a:srgbClr>
                        </a:solidFill>
                      </a:tcPr>
                    </a:tc>
                    <a:tc>
                      <a:txBody>
                        <a:bodyPr/>
                        <a:lstStyle/>
                        <a:p>
                          <a:pPr algn="ctr" latinLnBrk="1"/>
                          <a:r>
                            <a:rPr lang="en-US" altLang="ko-KR" sz="2000" dirty="0" smtClean="0">
                              <a:solidFill>
                                <a:schemeClr val="tx1"/>
                              </a:solidFill>
                            </a:rPr>
                            <a:t>B Cooperate</a:t>
                          </a:r>
                          <a:endParaRPr lang="ko-KR" altLang="en-US" sz="2000" dirty="0">
                            <a:solidFill>
                              <a:schemeClr val="tx1"/>
                            </a:solidFill>
                          </a:endParaRPr>
                        </a:p>
                      </a:txBody>
                      <a:tcPr marL="73780" marR="73780" marT="36890" marB="36890">
                        <a:solidFill>
                          <a:srgbClr val="00B0F0">
                            <a:alpha val="30000"/>
                          </a:srgbClr>
                        </a:solidFill>
                      </a:tcPr>
                    </a:tc>
                    <a:tc>
                      <a:txBody>
                        <a:bodyPr/>
                        <a:lstStyle/>
                        <a:p>
                          <a:pPr algn="ctr" latinLnBrk="1"/>
                          <a:r>
                            <a:rPr lang="en-US" altLang="ko-KR" sz="2000" dirty="0" smtClean="0">
                              <a:solidFill>
                                <a:schemeClr val="tx1"/>
                              </a:solidFill>
                            </a:rPr>
                            <a:t>B Defect</a:t>
                          </a:r>
                          <a:endParaRPr lang="ko-KR" altLang="en-US" sz="2000" dirty="0">
                            <a:solidFill>
                              <a:schemeClr val="tx1"/>
                            </a:solidFill>
                          </a:endParaRPr>
                        </a:p>
                      </a:txBody>
                      <a:tcPr marL="73780" marR="73780" marT="36890" marB="36890">
                        <a:solidFill>
                          <a:srgbClr val="00B0F0">
                            <a:alpha val="30000"/>
                          </a:srgbClr>
                        </a:solidFill>
                      </a:tcPr>
                    </a:tc>
                  </a:tr>
                  <a:tr h="683380">
                    <a:tc>
                      <a:txBody>
                        <a:bodyPr/>
                        <a:lstStyle/>
                        <a:p>
                          <a:pPr algn="ctr" latinLnBrk="1"/>
                          <a:r>
                            <a:rPr lang="en-US" altLang="ko-KR" sz="2000" b="1" dirty="0" smtClean="0"/>
                            <a:t>A</a:t>
                          </a:r>
                          <a:r>
                            <a:rPr lang="en-US" altLang="ko-KR" sz="2000" b="1" baseline="0" dirty="0" smtClean="0"/>
                            <a:t> </a:t>
                          </a:r>
                          <a:r>
                            <a:rPr lang="en-US" altLang="ko-KR" sz="2000" b="1" dirty="0" smtClean="0"/>
                            <a:t>Cooperate</a:t>
                          </a:r>
                          <a:endParaRPr lang="ko-KR" altLang="en-US" sz="2000" b="1" dirty="0"/>
                        </a:p>
                      </a:txBody>
                      <a:tcPr marL="73780" marR="73780" marT="36890" marB="36890">
                        <a:solidFill>
                          <a:srgbClr val="00B0F0">
                            <a:alpha val="30000"/>
                          </a:srgbClr>
                        </a:solidFill>
                      </a:tcPr>
                    </a:tc>
                    <a:tc>
                      <a:txBody>
                        <a:bodyPr/>
                        <a:lstStyle/>
                        <a:p>
                          <a:endParaRPr lang="ko-KR"/>
                        </a:p>
                      </a:txBody>
                      <a:tcPr marL="73780" marR="73780" marT="36890" marB="36890">
                        <a:blipFill rotWithShape="1">
                          <a:blip r:embed="rId3"/>
                          <a:stretch>
                            <a:fillRect l="-47686" t="-64286" r="-104628" b="-117857"/>
                          </a:stretch>
                        </a:blipFill>
                      </a:tcPr>
                    </a:tc>
                    <a:tc>
                      <a:txBody>
                        <a:bodyPr/>
                        <a:lstStyle/>
                        <a:p>
                          <a:endParaRPr lang="ko-KR"/>
                        </a:p>
                      </a:txBody>
                      <a:tcPr marL="73780" marR="73780" marT="36890" marB="36890">
                        <a:blipFill rotWithShape="1">
                          <a:blip r:embed="rId3"/>
                          <a:stretch>
                            <a:fillRect l="-141426" t="-64286" r="-193" b="-117857"/>
                          </a:stretch>
                        </a:blipFill>
                      </a:tcPr>
                    </a:tc>
                  </a:tr>
                  <a:tr h="683380">
                    <a:tc>
                      <a:txBody>
                        <a:bodyPr/>
                        <a:lstStyle/>
                        <a:p>
                          <a:pPr algn="ctr" latinLnBrk="1"/>
                          <a:r>
                            <a:rPr lang="en-US" altLang="ko-KR" sz="2000" b="1" dirty="0" smtClean="0"/>
                            <a:t>A</a:t>
                          </a:r>
                        </a:p>
                        <a:p>
                          <a:pPr algn="ctr" latinLnBrk="1"/>
                          <a:r>
                            <a:rPr lang="en-US" altLang="ko-KR" sz="2000" b="1" dirty="0" smtClean="0"/>
                            <a:t>Defect</a:t>
                          </a:r>
                          <a:endParaRPr lang="ko-KR" altLang="en-US" sz="2000" b="1" dirty="0"/>
                        </a:p>
                      </a:txBody>
                      <a:tcPr marL="73780" marR="73780" marT="36890" marB="36890">
                        <a:solidFill>
                          <a:srgbClr val="00B0F0">
                            <a:alpha val="30000"/>
                          </a:srgbClr>
                        </a:solidFill>
                      </a:tcPr>
                    </a:tc>
                    <a:tc>
                      <a:txBody>
                        <a:bodyPr/>
                        <a:lstStyle/>
                        <a:p>
                          <a:endParaRPr lang="ko-KR"/>
                        </a:p>
                      </a:txBody>
                      <a:tcPr marL="73780" marR="73780" marT="36890" marB="36890">
                        <a:blipFill rotWithShape="1">
                          <a:blip r:embed="rId3"/>
                          <a:stretch>
                            <a:fillRect l="-47686" t="-164286" r="-104628" b="-17857"/>
                          </a:stretch>
                        </a:blipFill>
                      </a:tcPr>
                    </a:tc>
                    <a:tc>
                      <a:txBody>
                        <a:bodyPr/>
                        <a:lstStyle/>
                        <a:p>
                          <a:endParaRPr lang="ko-KR"/>
                        </a:p>
                      </a:txBody>
                      <a:tcPr marL="73780" marR="73780" marT="36890" marB="36890">
                        <a:blipFill rotWithShape="1">
                          <a:blip r:embed="rId3"/>
                          <a:stretch>
                            <a:fillRect l="-141426" t="-164286" r="-193" b="-17857"/>
                          </a:stretch>
                        </a:blipFill>
                      </a:tcPr>
                    </a:tc>
                  </a:tr>
                </a:tbl>
              </a:graphicData>
            </a:graphic>
          </p:graphicFrame>
        </mc:Fallback>
      </mc:AlternateContent>
    </p:spTree>
    <p:extLst>
      <p:ext uri="{BB962C8B-B14F-4D97-AF65-F5344CB8AC3E}">
        <p14:creationId xmlns:p14="http://schemas.microsoft.com/office/powerpoint/2010/main" val="7993207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Assumptions in snowdrift games</a:t>
            </a:r>
            <a:endParaRPr lang="ko-KR" alt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611560" y="1461677"/>
                <a:ext cx="7560840" cy="523220"/>
              </a:xfrm>
              <a:prstGeom prst="rect">
                <a:avLst/>
              </a:prstGeom>
              <a:noFill/>
            </p:spPr>
            <p:txBody>
              <a:bodyPr wrap="square" rtlCol="0">
                <a:spAutoFit/>
              </a:bodyPr>
              <a:lstStyle/>
              <a:p>
                <a:r>
                  <a:rPr lang="en-US" altLang="ko-KR" sz="2800" dirty="0" smtClean="0">
                    <a:latin typeface="Calibri" panose="020F0502020204030204" pitchFamily="34" charset="0"/>
                    <a:cs typeface="Calibri" panose="020F0502020204030204" pitchFamily="34" charset="0"/>
                  </a:rPr>
                  <a:t>Let </a:t>
                </a:r>
                <a14:m>
                  <m:oMath xmlns:m="http://schemas.openxmlformats.org/officeDocument/2006/math">
                    <m:r>
                      <a:rPr lang="en-US" altLang="ko-KR" sz="2800" b="0" i="1" smtClean="0">
                        <a:latin typeface="Cambria Math"/>
                      </a:rPr>
                      <m:t>𝑐</m:t>
                    </m:r>
                  </m:oMath>
                </a14:m>
                <a:r>
                  <a:rPr lang="ko-KR" altLang="en-US" sz="2800" dirty="0" smtClean="0">
                    <a:latin typeface="Calibri" panose="020F0502020204030204" pitchFamily="34" charset="0"/>
                    <a:cs typeface="Calibri" panose="020F0502020204030204" pitchFamily="34" charset="0"/>
                  </a:rPr>
                  <a:t> </a:t>
                </a:r>
                <a:r>
                  <a:rPr lang="en-US" altLang="ko-KR" sz="2800" dirty="0" smtClean="0">
                    <a:latin typeface="Calibri" panose="020F0502020204030204" pitchFamily="34" charset="0"/>
                    <a:cs typeface="Calibri" panose="020F0502020204030204" pitchFamily="34" charset="0"/>
                  </a:rPr>
                  <a:t>: labor and </a:t>
                </a:r>
                <a14:m>
                  <m:oMath xmlns:m="http://schemas.openxmlformats.org/officeDocument/2006/math">
                    <m:r>
                      <a:rPr lang="en-US" altLang="ko-KR" sz="2800" b="0" i="1" smtClean="0">
                        <a:latin typeface="Cambria Math"/>
                      </a:rPr>
                      <m:t>𝑏</m:t>
                    </m:r>
                  </m:oMath>
                </a14:m>
                <a:r>
                  <a:rPr lang="ko-KR" altLang="en-US" sz="2800" dirty="0" smtClean="0">
                    <a:latin typeface="Calibri" panose="020F0502020204030204" pitchFamily="34" charset="0"/>
                    <a:cs typeface="Calibri" panose="020F0502020204030204" pitchFamily="34" charset="0"/>
                  </a:rPr>
                  <a:t> </a:t>
                </a:r>
                <a:r>
                  <a:rPr lang="en-US" altLang="ko-KR" sz="2800" dirty="0" smtClean="0">
                    <a:latin typeface="Calibri" panose="020F0502020204030204" pitchFamily="34" charset="0"/>
                    <a:cs typeface="Calibri" panose="020F0502020204030204" pitchFamily="34" charset="0"/>
                  </a:rPr>
                  <a:t>: pay-off, then</a:t>
                </a:r>
                <a:endParaRPr lang="ko-KR" altLang="en-US" sz="2800" dirty="0">
                  <a:latin typeface="Calibri" panose="020F0502020204030204" pitchFamily="34" charset="0"/>
                  <a:cs typeface="Calibri" panose="020F050202020403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11560" y="1461677"/>
                <a:ext cx="7560840" cy="523220"/>
              </a:xfrm>
              <a:prstGeom prst="rect">
                <a:avLst/>
              </a:prstGeom>
              <a:blipFill rotWithShape="1">
                <a:blip r:embed="rId2"/>
                <a:stretch>
                  <a:fillRect l="-1612" t="-10465" b="-3255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49" name="표 48"/>
              <p:cNvGraphicFramePr>
                <a:graphicFrameLocks noGrp="1"/>
              </p:cNvGraphicFramePr>
              <p:nvPr>
                <p:extLst>
                  <p:ext uri="{D42A27DB-BD31-4B8C-83A1-F6EECF244321}">
                    <p14:modId xmlns:p14="http://schemas.microsoft.com/office/powerpoint/2010/main" val="3597492318"/>
                  </p:ext>
                </p:extLst>
              </p:nvPr>
            </p:nvGraphicFramePr>
            <p:xfrm>
              <a:off x="755576" y="2204864"/>
              <a:ext cx="7632848" cy="1765114"/>
            </p:xfrm>
            <a:graphic>
              <a:graphicData uri="http://schemas.openxmlformats.org/drawingml/2006/table">
                <a:tbl>
                  <a:tblPr firstRow="1" bandRow="1">
                    <a:tableStyleId>{5C22544A-7EE6-4342-B048-85BDC9FD1C3A}</a:tableStyleId>
                  </a:tblPr>
                  <a:tblGrid>
                    <a:gridCol w="1440160"/>
                    <a:gridCol w="3027850"/>
                    <a:gridCol w="3164838"/>
                  </a:tblGrid>
                  <a:tr h="398354">
                    <a:tc>
                      <a:txBody>
                        <a:bodyPr/>
                        <a:lstStyle/>
                        <a:p>
                          <a:pPr algn="ctr" latinLnBrk="1"/>
                          <a:endParaRPr lang="ko-KR" altLang="en-US" sz="2000" dirty="0"/>
                        </a:p>
                      </a:txBody>
                      <a:tcPr marL="73780" marR="73780" marT="36890" marB="36890">
                        <a:solidFill>
                          <a:srgbClr val="00B0F0">
                            <a:alpha val="30000"/>
                          </a:srgbClr>
                        </a:solidFill>
                      </a:tcPr>
                    </a:tc>
                    <a:tc>
                      <a:txBody>
                        <a:bodyPr/>
                        <a:lstStyle/>
                        <a:p>
                          <a:pPr algn="ctr" latinLnBrk="1"/>
                          <a:r>
                            <a:rPr lang="en-US" altLang="ko-KR" sz="2000" dirty="0" smtClean="0">
                              <a:solidFill>
                                <a:schemeClr val="tx1"/>
                              </a:solidFill>
                            </a:rPr>
                            <a:t>B Cooperate</a:t>
                          </a:r>
                          <a:endParaRPr lang="ko-KR" altLang="en-US" sz="2000" dirty="0">
                            <a:solidFill>
                              <a:schemeClr val="tx1"/>
                            </a:solidFill>
                          </a:endParaRPr>
                        </a:p>
                      </a:txBody>
                      <a:tcPr marL="73780" marR="73780" marT="36890" marB="36890">
                        <a:solidFill>
                          <a:srgbClr val="00B0F0">
                            <a:alpha val="30000"/>
                          </a:srgbClr>
                        </a:solidFill>
                      </a:tcPr>
                    </a:tc>
                    <a:tc>
                      <a:txBody>
                        <a:bodyPr/>
                        <a:lstStyle/>
                        <a:p>
                          <a:pPr algn="ctr" latinLnBrk="1"/>
                          <a:r>
                            <a:rPr lang="en-US" altLang="ko-KR" sz="2000" dirty="0" smtClean="0">
                              <a:solidFill>
                                <a:schemeClr val="tx1"/>
                              </a:solidFill>
                            </a:rPr>
                            <a:t>B Defect</a:t>
                          </a:r>
                          <a:endParaRPr lang="ko-KR" altLang="en-US" sz="2000" dirty="0">
                            <a:solidFill>
                              <a:schemeClr val="tx1"/>
                            </a:solidFill>
                          </a:endParaRPr>
                        </a:p>
                      </a:txBody>
                      <a:tcPr marL="73780" marR="73780" marT="36890" marB="36890">
                        <a:solidFill>
                          <a:srgbClr val="00B0F0">
                            <a:alpha val="30000"/>
                          </a:srgbClr>
                        </a:solidFill>
                      </a:tcPr>
                    </a:tc>
                  </a:tr>
                  <a:tr h="609758">
                    <a:tc>
                      <a:txBody>
                        <a:bodyPr/>
                        <a:lstStyle/>
                        <a:p>
                          <a:pPr algn="ctr" latinLnBrk="1"/>
                          <a:r>
                            <a:rPr lang="en-US" altLang="ko-KR" sz="2000" b="1" dirty="0" smtClean="0"/>
                            <a:t>A</a:t>
                          </a:r>
                          <a:r>
                            <a:rPr lang="en-US" altLang="ko-KR" sz="2000" b="1" baseline="0" dirty="0" smtClean="0"/>
                            <a:t> </a:t>
                          </a:r>
                          <a:r>
                            <a:rPr lang="en-US" altLang="ko-KR" sz="2000" b="1" dirty="0" smtClean="0"/>
                            <a:t>Cooperate</a:t>
                          </a:r>
                          <a:endParaRPr lang="ko-KR" altLang="en-US" sz="2000" b="1" dirty="0"/>
                        </a:p>
                      </a:txBody>
                      <a:tcPr marL="73780" marR="73780" marT="36890" marB="36890">
                        <a:solidFill>
                          <a:srgbClr val="00B0F0">
                            <a:alpha val="30000"/>
                          </a:srgb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2000" b="0" i="1" smtClean="0">
                                    <a:latin typeface="Cambria Math"/>
                                  </a:rPr>
                                  <m:t>𝑅</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r>
                                  <a:rPr lang="en-US" altLang="ko-KR" sz="2000" b="0" i="1" smtClean="0">
                                    <a:latin typeface="Cambria Math"/>
                                  </a:rPr>
                                  <m:t>−</m:t>
                                </m:r>
                                <m:f>
                                  <m:fPr>
                                    <m:ctrlPr>
                                      <a:rPr lang="en-US" altLang="ko-KR" sz="2000" b="0" i="1" smtClean="0">
                                        <a:latin typeface="Cambria Math"/>
                                      </a:rPr>
                                    </m:ctrlPr>
                                  </m:fPr>
                                  <m:num>
                                    <m:r>
                                      <a:rPr lang="en-US" altLang="ko-KR" sz="2000" b="0" i="1" smtClean="0">
                                        <a:latin typeface="Cambria Math"/>
                                      </a:rPr>
                                      <m:t>𝑐</m:t>
                                    </m:r>
                                  </m:num>
                                  <m:den>
                                    <m:r>
                                      <a:rPr lang="en-US" altLang="ko-KR" sz="2000" b="0" i="1" smtClean="0">
                                        <a:latin typeface="Cambria Math"/>
                                      </a:rPr>
                                      <m:t>2</m:t>
                                    </m:r>
                                  </m:den>
                                </m:f>
                              </m:oMath>
                            </m:oMathPara>
                          </a14:m>
                          <a:endParaRPr lang="ko-KR" altLang="en-US" sz="2000" dirty="0"/>
                        </a:p>
                      </a:txBody>
                      <a:tcPr marL="73780" marR="73780" marT="36890" marB="36890">
                        <a:solidFill>
                          <a:srgbClr val="00B0F0">
                            <a:alpha val="30000"/>
                          </a:srgb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B has</a:t>
                          </a:r>
                          <a:r>
                            <a:rPr lang="en-US" altLang="ko-KR" sz="2000" baseline="0" dirty="0" smtClean="0"/>
                            <a:t> </a:t>
                          </a:r>
                          <a14:m>
                            <m:oMath xmlns:m="http://schemas.openxmlformats.org/officeDocument/2006/math">
                              <m:r>
                                <m:rPr>
                                  <m:sty m:val="p"/>
                                </m:rPr>
                                <a:rPr lang="en-US" altLang="ko-KR" sz="2000" b="0" i="0" smtClean="0">
                                  <a:latin typeface="Cambria Math"/>
                                </a:rPr>
                                <m:t>T</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oMath>
                          </a14:m>
                          <a:endParaRPr lang="ko-KR" altLang="en-US" sz="2000" dirty="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A has </a:t>
                          </a:r>
                          <a14:m>
                            <m:oMath xmlns:m="http://schemas.openxmlformats.org/officeDocument/2006/math">
                              <m:r>
                                <m:rPr>
                                  <m:sty m:val="p"/>
                                </m:rPr>
                                <a:rPr lang="en-US" altLang="ko-KR" sz="2000" b="0" i="0" smtClean="0">
                                  <a:latin typeface="Cambria Math"/>
                                </a:rPr>
                                <m:t>S</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r>
                                <a:rPr lang="en-US" altLang="ko-KR" sz="2000" b="0" i="1" smtClean="0">
                                  <a:latin typeface="Cambria Math"/>
                                </a:rPr>
                                <m:t>−</m:t>
                              </m:r>
                              <m:r>
                                <a:rPr lang="en-US" altLang="ko-KR" sz="2000" b="0" i="1" smtClean="0">
                                  <a:latin typeface="Cambria Math"/>
                                </a:rPr>
                                <m:t>𝑐</m:t>
                              </m:r>
                            </m:oMath>
                          </a14:m>
                          <a:endParaRPr lang="ko-KR" altLang="en-US" sz="2000" dirty="0"/>
                        </a:p>
                      </a:txBody>
                      <a:tcPr marL="73780" marR="73780" marT="36890" marB="36890">
                        <a:solidFill>
                          <a:srgbClr val="00B0F0">
                            <a:alpha val="30000"/>
                          </a:srgbClr>
                        </a:solidFill>
                      </a:tcPr>
                    </a:tc>
                  </a:tr>
                  <a:tr h="600257">
                    <a:tc>
                      <a:txBody>
                        <a:bodyPr/>
                        <a:lstStyle/>
                        <a:p>
                          <a:pPr algn="ctr" latinLnBrk="1"/>
                          <a:r>
                            <a:rPr lang="en-US" altLang="ko-KR" sz="2000" b="1" dirty="0" smtClean="0"/>
                            <a:t>A</a:t>
                          </a:r>
                        </a:p>
                        <a:p>
                          <a:pPr algn="ctr" latinLnBrk="1"/>
                          <a:r>
                            <a:rPr lang="en-US" altLang="ko-KR" sz="2000" b="1" dirty="0" smtClean="0"/>
                            <a:t>Defect</a:t>
                          </a:r>
                          <a:endParaRPr lang="ko-KR" altLang="en-US" sz="2000" b="1" dirty="0"/>
                        </a:p>
                      </a:txBody>
                      <a:tcPr marL="73780" marR="73780" marT="36890" marB="36890">
                        <a:solidFill>
                          <a:srgbClr val="00B0F0">
                            <a:alpha val="30000"/>
                          </a:srgb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A has</a:t>
                          </a:r>
                          <a:r>
                            <a:rPr lang="en-US" altLang="ko-KR" sz="2000" baseline="0" dirty="0" smtClean="0"/>
                            <a:t> </a:t>
                          </a:r>
                          <a14:m>
                            <m:oMath xmlns:m="http://schemas.openxmlformats.org/officeDocument/2006/math">
                              <m:r>
                                <m:rPr>
                                  <m:sty m:val="p"/>
                                </m:rPr>
                                <a:rPr lang="en-US" altLang="ko-KR" sz="2000" b="0" i="0" smtClean="0">
                                  <a:latin typeface="Cambria Math"/>
                                </a:rPr>
                                <m:t>T</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oMath>
                          </a14:m>
                          <a:endParaRPr lang="ko-KR" altLang="en-US" sz="2000" dirty="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B has </a:t>
                          </a:r>
                          <a14:m>
                            <m:oMath xmlns:m="http://schemas.openxmlformats.org/officeDocument/2006/math">
                              <m:r>
                                <m:rPr>
                                  <m:sty m:val="p"/>
                                </m:rPr>
                                <a:rPr lang="en-US" altLang="ko-KR" sz="2000" b="0" i="0" smtClean="0">
                                  <a:latin typeface="Cambria Math"/>
                                </a:rPr>
                                <m:t>S</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r>
                                <a:rPr lang="en-US" altLang="ko-KR" sz="2000" b="0" i="1" smtClean="0">
                                  <a:latin typeface="Cambria Math"/>
                                </a:rPr>
                                <m:t>−</m:t>
                              </m:r>
                              <m:r>
                                <a:rPr lang="en-US" altLang="ko-KR" sz="2000" b="0" i="1" smtClean="0">
                                  <a:latin typeface="Cambria Math"/>
                                </a:rPr>
                                <m:t>𝑐</m:t>
                              </m:r>
                            </m:oMath>
                          </a14:m>
                          <a:endParaRPr lang="ko-KR" altLang="en-US" sz="2000" dirty="0"/>
                        </a:p>
                      </a:txBody>
                      <a:tcPr marL="73780" marR="73780" marT="36890" marB="36890">
                        <a:solidFill>
                          <a:srgbClr val="00B0F0">
                            <a:alpha val="30000"/>
                          </a:srgb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2000" b="0" i="1" smtClean="0">
                                    <a:latin typeface="Cambria Math"/>
                                  </a:rPr>
                                  <m:t>𝑃</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0</m:t>
                                </m:r>
                              </m:oMath>
                            </m:oMathPara>
                          </a14:m>
                          <a:endParaRPr lang="ko-KR" altLang="en-US" sz="2000" dirty="0"/>
                        </a:p>
                      </a:txBody>
                      <a:tcPr marL="73780" marR="73780" marT="36890" marB="36890">
                        <a:solidFill>
                          <a:srgbClr val="00B0F0">
                            <a:alpha val="30000"/>
                          </a:srgbClr>
                        </a:solidFill>
                      </a:tcPr>
                    </a:tc>
                  </a:tr>
                </a:tbl>
              </a:graphicData>
            </a:graphic>
          </p:graphicFrame>
        </mc:Choice>
        <mc:Fallback xmlns="">
          <p:graphicFrame>
            <p:nvGraphicFramePr>
              <p:cNvPr id="49" name="표 48"/>
              <p:cNvGraphicFramePr>
                <a:graphicFrameLocks noGrp="1"/>
              </p:cNvGraphicFramePr>
              <p:nvPr>
                <p:extLst>
                  <p:ext uri="{D42A27DB-BD31-4B8C-83A1-F6EECF244321}">
                    <p14:modId xmlns:p14="http://schemas.microsoft.com/office/powerpoint/2010/main" val="3597492318"/>
                  </p:ext>
                </p:extLst>
              </p:nvPr>
            </p:nvGraphicFramePr>
            <p:xfrm>
              <a:off x="755576" y="2204864"/>
              <a:ext cx="7632848" cy="1765114"/>
            </p:xfrm>
            <a:graphic>
              <a:graphicData uri="http://schemas.openxmlformats.org/drawingml/2006/table">
                <a:tbl>
                  <a:tblPr firstRow="1" bandRow="1">
                    <a:tableStyleId>{5C22544A-7EE6-4342-B048-85BDC9FD1C3A}</a:tableStyleId>
                  </a:tblPr>
                  <a:tblGrid>
                    <a:gridCol w="1440160"/>
                    <a:gridCol w="3027850"/>
                    <a:gridCol w="3164838"/>
                  </a:tblGrid>
                  <a:tr h="398354">
                    <a:tc>
                      <a:txBody>
                        <a:bodyPr/>
                        <a:lstStyle/>
                        <a:p>
                          <a:pPr algn="ctr" latinLnBrk="1"/>
                          <a:endParaRPr lang="ko-KR" altLang="en-US" sz="2000" dirty="0"/>
                        </a:p>
                      </a:txBody>
                      <a:tcPr marL="73780" marR="73780" marT="36890" marB="36890">
                        <a:solidFill>
                          <a:srgbClr val="00B0F0">
                            <a:alpha val="30000"/>
                          </a:srgbClr>
                        </a:solidFill>
                      </a:tcPr>
                    </a:tc>
                    <a:tc>
                      <a:txBody>
                        <a:bodyPr/>
                        <a:lstStyle/>
                        <a:p>
                          <a:pPr algn="ctr" latinLnBrk="1"/>
                          <a:r>
                            <a:rPr lang="en-US" altLang="ko-KR" sz="2000" dirty="0" smtClean="0">
                              <a:solidFill>
                                <a:schemeClr val="tx1"/>
                              </a:solidFill>
                            </a:rPr>
                            <a:t>B Cooperate</a:t>
                          </a:r>
                          <a:endParaRPr lang="ko-KR" altLang="en-US" sz="2000" dirty="0">
                            <a:solidFill>
                              <a:schemeClr val="tx1"/>
                            </a:solidFill>
                          </a:endParaRPr>
                        </a:p>
                      </a:txBody>
                      <a:tcPr marL="73780" marR="73780" marT="36890" marB="36890">
                        <a:solidFill>
                          <a:srgbClr val="00B0F0">
                            <a:alpha val="30000"/>
                          </a:srgbClr>
                        </a:solidFill>
                      </a:tcPr>
                    </a:tc>
                    <a:tc>
                      <a:txBody>
                        <a:bodyPr/>
                        <a:lstStyle/>
                        <a:p>
                          <a:pPr algn="ctr" latinLnBrk="1"/>
                          <a:r>
                            <a:rPr lang="en-US" altLang="ko-KR" sz="2000" dirty="0" smtClean="0">
                              <a:solidFill>
                                <a:schemeClr val="tx1"/>
                              </a:solidFill>
                            </a:rPr>
                            <a:t>B Defect</a:t>
                          </a:r>
                          <a:endParaRPr lang="ko-KR" altLang="en-US" sz="2000" dirty="0">
                            <a:solidFill>
                              <a:schemeClr val="tx1"/>
                            </a:solidFill>
                          </a:endParaRPr>
                        </a:p>
                      </a:txBody>
                      <a:tcPr marL="73780" marR="73780" marT="36890" marB="36890">
                        <a:solidFill>
                          <a:srgbClr val="00B0F0">
                            <a:alpha val="30000"/>
                          </a:srgbClr>
                        </a:solidFill>
                      </a:tcPr>
                    </a:tc>
                  </a:tr>
                  <a:tr h="683380">
                    <a:tc>
                      <a:txBody>
                        <a:bodyPr/>
                        <a:lstStyle/>
                        <a:p>
                          <a:pPr algn="ctr" latinLnBrk="1"/>
                          <a:r>
                            <a:rPr lang="en-US" altLang="ko-KR" sz="2000" b="1" dirty="0" smtClean="0"/>
                            <a:t>A</a:t>
                          </a:r>
                          <a:r>
                            <a:rPr lang="en-US" altLang="ko-KR" sz="2000" b="1" baseline="0" dirty="0" smtClean="0"/>
                            <a:t> </a:t>
                          </a:r>
                          <a:r>
                            <a:rPr lang="en-US" altLang="ko-KR" sz="2000" b="1" dirty="0" smtClean="0"/>
                            <a:t>Cooperate</a:t>
                          </a:r>
                          <a:endParaRPr lang="ko-KR" altLang="en-US" sz="2000" b="1" dirty="0"/>
                        </a:p>
                      </a:txBody>
                      <a:tcPr marL="73780" marR="73780" marT="36890" marB="36890">
                        <a:solidFill>
                          <a:srgbClr val="00B0F0">
                            <a:alpha val="30000"/>
                          </a:srgbClr>
                        </a:solidFill>
                      </a:tcPr>
                    </a:tc>
                    <a:tc>
                      <a:txBody>
                        <a:bodyPr/>
                        <a:lstStyle/>
                        <a:p>
                          <a:endParaRPr lang="ko-KR"/>
                        </a:p>
                      </a:txBody>
                      <a:tcPr marL="73780" marR="73780" marT="36890" marB="36890">
                        <a:blipFill rotWithShape="1">
                          <a:blip r:embed="rId3"/>
                          <a:stretch>
                            <a:fillRect l="-47686" t="-64286" r="-104628" b="-117857"/>
                          </a:stretch>
                        </a:blipFill>
                      </a:tcPr>
                    </a:tc>
                    <a:tc>
                      <a:txBody>
                        <a:bodyPr/>
                        <a:lstStyle/>
                        <a:p>
                          <a:endParaRPr lang="ko-KR"/>
                        </a:p>
                      </a:txBody>
                      <a:tcPr marL="73780" marR="73780" marT="36890" marB="36890">
                        <a:blipFill rotWithShape="1">
                          <a:blip r:embed="rId3"/>
                          <a:stretch>
                            <a:fillRect l="-141426" t="-64286" r="-193" b="-117857"/>
                          </a:stretch>
                        </a:blipFill>
                      </a:tcPr>
                    </a:tc>
                  </a:tr>
                  <a:tr h="683380">
                    <a:tc>
                      <a:txBody>
                        <a:bodyPr/>
                        <a:lstStyle/>
                        <a:p>
                          <a:pPr algn="ctr" latinLnBrk="1"/>
                          <a:r>
                            <a:rPr lang="en-US" altLang="ko-KR" sz="2000" b="1" dirty="0" smtClean="0"/>
                            <a:t>A</a:t>
                          </a:r>
                        </a:p>
                        <a:p>
                          <a:pPr algn="ctr" latinLnBrk="1"/>
                          <a:r>
                            <a:rPr lang="en-US" altLang="ko-KR" sz="2000" b="1" dirty="0" smtClean="0"/>
                            <a:t>Defect</a:t>
                          </a:r>
                          <a:endParaRPr lang="ko-KR" altLang="en-US" sz="2000" b="1" dirty="0"/>
                        </a:p>
                      </a:txBody>
                      <a:tcPr marL="73780" marR="73780" marT="36890" marB="36890">
                        <a:solidFill>
                          <a:srgbClr val="00B0F0">
                            <a:alpha val="30000"/>
                          </a:srgbClr>
                        </a:solidFill>
                      </a:tcPr>
                    </a:tc>
                    <a:tc>
                      <a:txBody>
                        <a:bodyPr/>
                        <a:lstStyle/>
                        <a:p>
                          <a:endParaRPr lang="ko-KR"/>
                        </a:p>
                      </a:txBody>
                      <a:tcPr marL="73780" marR="73780" marT="36890" marB="36890">
                        <a:blipFill rotWithShape="1">
                          <a:blip r:embed="rId3"/>
                          <a:stretch>
                            <a:fillRect l="-47686" t="-164286" r="-104628" b="-17857"/>
                          </a:stretch>
                        </a:blipFill>
                      </a:tcPr>
                    </a:tc>
                    <a:tc>
                      <a:txBody>
                        <a:bodyPr/>
                        <a:lstStyle/>
                        <a:p>
                          <a:endParaRPr lang="ko-KR"/>
                        </a:p>
                      </a:txBody>
                      <a:tcPr marL="73780" marR="73780" marT="36890" marB="36890">
                        <a:blipFill rotWithShape="1">
                          <a:blip r:embed="rId3"/>
                          <a:stretch>
                            <a:fillRect l="-141426" t="-164286" r="-193" b="-17857"/>
                          </a:stretch>
                        </a:blipFill>
                      </a:tcPr>
                    </a:tc>
                  </a:tr>
                </a:tbl>
              </a:graphicData>
            </a:graphic>
          </p:graphicFrame>
        </mc:Fallback>
      </mc:AlternateContent>
      <mc:AlternateContent xmlns:mc="http://schemas.openxmlformats.org/markup-compatibility/2006" xmlns:a14="http://schemas.microsoft.com/office/drawing/2010/main">
        <mc:Choice Requires="a14">
          <p:sp>
            <p:nvSpPr>
              <p:cNvPr id="5" name="TextBox 4"/>
              <p:cNvSpPr txBox="1"/>
              <p:nvPr/>
            </p:nvSpPr>
            <p:spPr>
              <a:xfrm>
                <a:off x="629700" y="4077072"/>
                <a:ext cx="7560840" cy="523220"/>
              </a:xfrm>
              <a:prstGeom prst="rect">
                <a:avLst/>
              </a:prstGeom>
              <a:noFill/>
            </p:spPr>
            <p:txBody>
              <a:bodyPr wrap="square" rtlCol="0">
                <a:spAutoFit/>
              </a:bodyPr>
              <a:lstStyle/>
              <a:p>
                <a:r>
                  <a:rPr lang="en-US" altLang="ko-KR" sz="2800" dirty="0" smtClean="0">
                    <a:latin typeface="Calibri" panose="020F0502020204030204" pitchFamily="34" charset="0"/>
                    <a:cs typeface="Calibri" panose="020F0502020204030204" pitchFamily="34" charset="0"/>
                  </a:rPr>
                  <a:t>If  </a:t>
                </a:r>
                <a14:m>
                  <m:oMath xmlns:m="http://schemas.openxmlformats.org/officeDocument/2006/math">
                    <m:r>
                      <a:rPr lang="en-US" altLang="ko-KR" sz="2800" b="0" i="1" smtClean="0">
                        <a:latin typeface="Cambria Math"/>
                        <a:cs typeface="Calibri" panose="020F0502020204030204" pitchFamily="34" charset="0"/>
                      </a:rPr>
                      <m:t>2</m:t>
                    </m:r>
                    <m:r>
                      <a:rPr lang="en-US" altLang="ko-KR" sz="2800" b="0" i="1" smtClean="0">
                        <a:latin typeface="Cambria Math"/>
                        <a:cs typeface="Calibri" panose="020F0502020204030204" pitchFamily="34" charset="0"/>
                      </a:rPr>
                      <m:t>𝑏</m:t>
                    </m:r>
                    <m:r>
                      <a:rPr lang="en-US" altLang="ko-KR" sz="2800" b="0" i="1" smtClean="0">
                        <a:latin typeface="Cambria Math"/>
                        <a:cs typeface="Calibri" panose="020F0502020204030204" pitchFamily="34" charset="0"/>
                      </a:rPr>
                      <m:t>&gt;</m:t>
                    </m:r>
                    <m:r>
                      <a:rPr lang="en-US" altLang="ko-KR" sz="2800" b="0" i="1" smtClean="0">
                        <a:latin typeface="Cambria Math"/>
                        <a:cs typeface="Calibri" panose="020F0502020204030204" pitchFamily="34" charset="0"/>
                      </a:rPr>
                      <m:t>𝑐</m:t>
                    </m:r>
                    <m:r>
                      <a:rPr lang="en-US" altLang="ko-KR" sz="2800" b="0" i="1" smtClean="0">
                        <a:latin typeface="Cambria Math"/>
                        <a:cs typeface="Calibri" panose="020F0502020204030204" pitchFamily="34" charset="0"/>
                      </a:rPr>
                      <m:t>&gt;</m:t>
                    </m:r>
                    <m:r>
                      <a:rPr lang="en-US" altLang="ko-KR" sz="2800" b="0" i="1" smtClean="0">
                        <a:latin typeface="Cambria Math"/>
                        <a:cs typeface="Calibri" panose="020F0502020204030204" pitchFamily="34" charset="0"/>
                      </a:rPr>
                      <m:t>𝑏</m:t>
                    </m:r>
                    <m:r>
                      <a:rPr lang="en-US" altLang="ko-KR" sz="2800" b="0" i="1" smtClean="0">
                        <a:latin typeface="Cambria Math"/>
                        <a:cs typeface="Calibri" panose="020F0502020204030204" pitchFamily="34" charset="0"/>
                      </a:rPr>
                      <m:t>&gt;0</m:t>
                    </m:r>
                  </m:oMath>
                </a14:m>
                <a:r>
                  <a:rPr lang="en-US" altLang="ko-KR" sz="2800" dirty="0" smtClean="0">
                    <a:latin typeface="Calibri" panose="020F0502020204030204" pitchFamily="34" charset="0"/>
                    <a:cs typeface="Calibri" panose="020F0502020204030204" pitchFamily="34" charset="0"/>
                  </a:rPr>
                  <a:t> , then</a:t>
                </a:r>
                <a:endParaRPr lang="en-US" altLang="ko-KR" sz="2800" dirty="0">
                  <a:latin typeface="Calibri" panose="020F0502020204030204" pitchFamily="34" charset="0"/>
                  <a:cs typeface="Calibri" panose="020F050202020403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29700" y="4077072"/>
                <a:ext cx="7560840" cy="523220"/>
              </a:xfrm>
              <a:prstGeom prst="rect">
                <a:avLst/>
              </a:prstGeom>
              <a:blipFill rotWithShape="1">
                <a:blip r:embed="rId4"/>
                <a:stretch>
                  <a:fillRect l="-1612" t="-10465" b="-3255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6431234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Assumptions in snowdrift games</a:t>
            </a:r>
            <a:endParaRPr lang="ko-KR" alt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611560" y="1461677"/>
                <a:ext cx="7560840" cy="523220"/>
              </a:xfrm>
              <a:prstGeom prst="rect">
                <a:avLst/>
              </a:prstGeom>
              <a:noFill/>
            </p:spPr>
            <p:txBody>
              <a:bodyPr wrap="square" rtlCol="0">
                <a:spAutoFit/>
              </a:bodyPr>
              <a:lstStyle/>
              <a:p>
                <a:r>
                  <a:rPr lang="en-US" altLang="ko-KR" sz="2800" dirty="0" smtClean="0">
                    <a:latin typeface="Calibri" panose="020F0502020204030204" pitchFamily="34" charset="0"/>
                    <a:cs typeface="Calibri" panose="020F0502020204030204" pitchFamily="34" charset="0"/>
                  </a:rPr>
                  <a:t>Let </a:t>
                </a:r>
                <a14:m>
                  <m:oMath xmlns:m="http://schemas.openxmlformats.org/officeDocument/2006/math">
                    <m:r>
                      <a:rPr lang="en-US" altLang="ko-KR" sz="2800" b="0" i="1" smtClean="0">
                        <a:latin typeface="Cambria Math"/>
                      </a:rPr>
                      <m:t>𝑐</m:t>
                    </m:r>
                  </m:oMath>
                </a14:m>
                <a:r>
                  <a:rPr lang="ko-KR" altLang="en-US" sz="2800" dirty="0" smtClean="0">
                    <a:latin typeface="Calibri" panose="020F0502020204030204" pitchFamily="34" charset="0"/>
                    <a:cs typeface="Calibri" panose="020F0502020204030204" pitchFamily="34" charset="0"/>
                  </a:rPr>
                  <a:t> </a:t>
                </a:r>
                <a:r>
                  <a:rPr lang="en-US" altLang="ko-KR" sz="2800" dirty="0" smtClean="0">
                    <a:latin typeface="Calibri" panose="020F0502020204030204" pitchFamily="34" charset="0"/>
                    <a:cs typeface="Calibri" panose="020F0502020204030204" pitchFamily="34" charset="0"/>
                  </a:rPr>
                  <a:t>: labor and </a:t>
                </a:r>
                <a14:m>
                  <m:oMath xmlns:m="http://schemas.openxmlformats.org/officeDocument/2006/math">
                    <m:r>
                      <a:rPr lang="en-US" altLang="ko-KR" sz="2800" b="0" i="1" smtClean="0">
                        <a:latin typeface="Cambria Math"/>
                      </a:rPr>
                      <m:t>𝑏</m:t>
                    </m:r>
                  </m:oMath>
                </a14:m>
                <a:r>
                  <a:rPr lang="ko-KR" altLang="en-US" sz="2800" dirty="0" smtClean="0">
                    <a:latin typeface="Calibri" panose="020F0502020204030204" pitchFamily="34" charset="0"/>
                    <a:cs typeface="Calibri" panose="020F0502020204030204" pitchFamily="34" charset="0"/>
                  </a:rPr>
                  <a:t> </a:t>
                </a:r>
                <a:r>
                  <a:rPr lang="en-US" altLang="ko-KR" sz="2800" dirty="0" smtClean="0">
                    <a:latin typeface="Calibri" panose="020F0502020204030204" pitchFamily="34" charset="0"/>
                    <a:cs typeface="Calibri" panose="020F0502020204030204" pitchFamily="34" charset="0"/>
                  </a:rPr>
                  <a:t>: pay-off, then</a:t>
                </a:r>
                <a:endParaRPr lang="ko-KR" altLang="en-US" sz="2800" dirty="0">
                  <a:latin typeface="Calibri" panose="020F0502020204030204" pitchFamily="34" charset="0"/>
                  <a:cs typeface="Calibri" panose="020F050202020403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11560" y="1461677"/>
                <a:ext cx="7560840" cy="523220"/>
              </a:xfrm>
              <a:prstGeom prst="rect">
                <a:avLst/>
              </a:prstGeom>
              <a:blipFill rotWithShape="1">
                <a:blip r:embed="rId2"/>
                <a:stretch>
                  <a:fillRect l="-1612" t="-10465" b="-3255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49" name="표 48"/>
              <p:cNvGraphicFramePr>
                <a:graphicFrameLocks noGrp="1"/>
              </p:cNvGraphicFramePr>
              <p:nvPr>
                <p:extLst>
                  <p:ext uri="{D42A27DB-BD31-4B8C-83A1-F6EECF244321}">
                    <p14:modId xmlns:p14="http://schemas.microsoft.com/office/powerpoint/2010/main" val="629325364"/>
                  </p:ext>
                </p:extLst>
              </p:nvPr>
            </p:nvGraphicFramePr>
            <p:xfrm>
              <a:off x="755576" y="2204864"/>
              <a:ext cx="7632848" cy="1765114"/>
            </p:xfrm>
            <a:graphic>
              <a:graphicData uri="http://schemas.openxmlformats.org/drawingml/2006/table">
                <a:tbl>
                  <a:tblPr firstRow="1" bandRow="1">
                    <a:tableStyleId>{5C22544A-7EE6-4342-B048-85BDC9FD1C3A}</a:tableStyleId>
                  </a:tblPr>
                  <a:tblGrid>
                    <a:gridCol w="1440160"/>
                    <a:gridCol w="3027850"/>
                    <a:gridCol w="3164838"/>
                  </a:tblGrid>
                  <a:tr h="398354">
                    <a:tc>
                      <a:txBody>
                        <a:bodyPr/>
                        <a:lstStyle/>
                        <a:p>
                          <a:pPr algn="ctr" latinLnBrk="1"/>
                          <a:endParaRPr lang="ko-KR" altLang="en-US" sz="2000" dirty="0"/>
                        </a:p>
                      </a:txBody>
                      <a:tcPr marL="73780" marR="73780" marT="36890" marB="36890">
                        <a:solidFill>
                          <a:srgbClr val="00B0F0">
                            <a:alpha val="30000"/>
                          </a:srgbClr>
                        </a:solidFill>
                      </a:tcPr>
                    </a:tc>
                    <a:tc>
                      <a:txBody>
                        <a:bodyPr/>
                        <a:lstStyle/>
                        <a:p>
                          <a:pPr algn="ctr" latinLnBrk="1"/>
                          <a:r>
                            <a:rPr lang="en-US" altLang="ko-KR" sz="2000" dirty="0" smtClean="0">
                              <a:solidFill>
                                <a:schemeClr val="tx1"/>
                              </a:solidFill>
                            </a:rPr>
                            <a:t>B Cooperate</a:t>
                          </a:r>
                          <a:endParaRPr lang="ko-KR" altLang="en-US" sz="2000" dirty="0">
                            <a:solidFill>
                              <a:schemeClr val="tx1"/>
                            </a:solidFill>
                          </a:endParaRPr>
                        </a:p>
                      </a:txBody>
                      <a:tcPr marL="73780" marR="73780" marT="36890" marB="36890">
                        <a:solidFill>
                          <a:srgbClr val="00B0F0">
                            <a:alpha val="30000"/>
                          </a:srgbClr>
                        </a:solidFill>
                      </a:tcPr>
                    </a:tc>
                    <a:tc>
                      <a:txBody>
                        <a:bodyPr/>
                        <a:lstStyle/>
                        <a:p>
                          <a:pPr algn="ctr" latinLnBrk="1"/>
                          <a:r>
                            <a:rPr lang="en-US" altLang="ko-KR" sz="2000" dirty="0" smtClean="0">
                              <a:solidFill>
                                <a:schemeClr val="tx1"/>
                              </a:solidFill>
                            </a:rPr>
                            <a:t>B Defect</a:t>
                          </a:r>
                          <a:endParaRPr lang="ko-KR" altLang="en-US" sz="2000" dirty="0">
                            <a:solidFill>
                              <a:schemeClr val="tx1"/>
                            </a:solidFill>
                          </a:endParaRPr>
                        </a:p>
                      </a:txBody>
                      <a:tcPr marL="73780" marR="73780" marT="36890" marB="36890">
                        <a:solidFill>
                          <a:srgbClr val="00B0F0">
                            <a:alpha val="30000"/>
                          </a:srgbClr>
                        </a:solidFill>
                      </a:tcPr>
                    </a:tc>
                  </a:tr>
                  <a:tr h="609758">
                    <a:tc>
                      <a:txBody>
                        <a:bodyPr/>
                        <a:lstStyle/>
                        <a:p>
                          <a:pPr algn="ctr" latinLnBrk="1"/>
                          <a:r>
                            <a:rPr lang="en-US" altLang="ko-KR" sz="2000" b="1" dirty="0" smtClean="0"/>
                            <a:t>A</a:t>
                          </a:r>
                          <a:r>
                            <a:rPr lang="en-US" altLang="ko-KR" sz="2000" b="1" baseline="0" dirty="0" smtClean="0"/>
                            <a:t> </a:t>
                          </a:r>
                          <a:r>
                            <a:rPr lang="en-US" altLang="ko-KR" sz="2000" b="1" dirty="0" smtClean="0"/>
                            <a:t>Cooperate</a:t>
                          </a:r>
                          <a:endParaRPr lang="ko-KR" altLang="en-US" sz="2000" b="1" dirty="0"/>
                        </a:p>
                      </a:txBody>
                      <a:tcPr marL="73780" marR="73780" marT="36890" marB="36890">
                        <a:solidFill>
                          <a:srgbClr val="00B0F0">
                            <a:alpha val="30000"/>
                          </a:srgb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2000" b="0" i="1" smtClean="0">
                                    <a:latin typeface="Cambria Math"/>
                                  </a:rPr>
                                  <m:t>𝑅</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r>
                                  <a:rPr lang="en-US" altLang="ko-KR" sz="2000" b="0" i="1" smtClean="0">
                                    <a:latin typeface="Cambria Math"/>
                                  </a:rPr>
                                  <m:t>−</m:t>
                                </m:r>
                                <m:f>
                                  <m:fPr>
                                    <m:ctrlPr>
                                      <a:rPr lang="en-US" altLang="ko-KR" sz="2000" b="0" i="1" smtClean="0">
                                        <a:latin typeface="Cambria Math"/>
                                      </a:rPr>
                                    </m:ctrlPr>
                                  </m:fPr>
                                  <m:num>
                                    <m:r>
                                      <a:rPr lang="en-US" altLang="ko-KR" sz="2000" b="0" i="1" smtClean="0">
                                        <a:latin typeface="Cambria Math"/>
                                      </a:rPr>
                                      <m:t>𝑐</m:t>
                                    </m:r>
                                  </m:num>
                                  <m:den>
                                    <m:r>
                                      <a:rPr lang="en-US" altLang="ko-KR" sz="2000" b="0" i="1" smtClean="0">
                                        <a:latin typeface="Cambria Math"/>
                                      </a:rPr>
                                      <m:t>2</m:t>
                                    </m:r>
                                  </m:den>
                                </m:f>
                              </m:oMath>
                            </m:oMathPara>
                          </a14:m>
                          <a:endParaRPr lang="ko-KR" altLang="en-US" sz="2000" dirty="0"/>
                        </a:p>
                      </a:txBody>
                      <a:tcPr marL="73780" marR="73780" marT="36890" marB="36890">
                        <a:solidFill>
                          <a:srgbClr val="00B0F0">
                            <a:alpha val="30000"/>
                          </a:srgb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B has</a:t>
                          </a:r>
                          <a:r>
                            <a:rPr lang="en-US" altLang="ko-KR" sz="2000" baseline="0" dirty="0" smtClean="0"/>
                            <a:t> </a:t>
                          </a:r>
                          <a14:m>
                            <m:oMath xmlns:m="http://schemas.openxmlformats.org/officeDocument/2006/math">
                              <m:r>
                                <m:rPr>
                                  <m:sty m:val="p"/>
                                </m:rPr>
                                <a:rPr lang="en-US" altLang="ko-KR" sz="2000" b="0" i="0" smtClean="0">
                                  <a:latin typeface="Cambria Math"/>
                                </a:rPr>
                                <m:t>T</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oMath>
                          </a14:m>
                          <a:endParaRPr lang="ko-KR" altLang="en-US" sz="2000" dirty="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A has </a:t>
                          </a:r>
                          <a14:m>
                            <m:oMath xmlns:m="http://schemas.openxmlformats.org/officeDocument/2006/math">
                              <m:r>
                                <m:rPr>
                                  <m:sty m:val="p"/>
                                </m:rPr>
                                <a:rPr lang="en-US" altLang="ko-KR" sz="2000" b="0" i="0" smtClean="0">
                                  <a:latin typeface="Cambria Math"/>
                                </a:rPr>
                                <m:t>S</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r>
                                <a:rPr lang="en-US" altLang="ko-KR" sz="2000" b="0" i="1" smtClean="0">
                                  <a:latin typeface="Cambria Math"/>
                                </a:rPr>
                                <m:t>−</m:t>
                              </m:r>
                              <m:r>
                                <a:rPr lang="en-US" altLang="ko-KR" sz="2000" b="0" i="1" smtClean="0">
                                  <a:latin typeface="Cambria Math"/>
                                </a:rPr>
                                <m:t>𝑐</m:t>
                              </m:r>
                            </m:oMath>
                          </a14:m>
                          <a:endParaRPr lang="ko-KR" altLang="en-US" sz="2000" dirty="0"/>
                        </a:p>
                      </a:txBody>
                      <a:tcPr marL="73780" marR="73780" marT="36890" marB="36890">
                        <a:solidFill>
                          <a:srgbClr val="00B0F0">
                            <a:alpha val="30000"/>
                          </a:srgbClr>
                        </a:solidFill>
                      </a:tcPr>
                    </a:tc>
                  </a:tr>
                  <a:tr h="600257">
                    <a:tc>
                      <a:txBody>
                        <a:bodyPr/>
                        <a:lstStyle/>
                        <a:p>
                          <a:pPr algn="ctr" latinLnBrk="1"/>
                          <a:r>
                            <a:rPr lang="en-US" altLang="ko-KR" sz="2000" b="1" dirty="0" smtClean="0"/>
                            <a:t>A</a:t>
                          </a:r>
                        </a:p>
                        <a:p>
                          <a:pPr algn="ctr" latinLnBrk="1"/>
                          <a:r>
                            <a:rPr lang="en-US" altLang="ko-KR" sz="2000" b="1" dirty="0" smtClean="0"/>
                            <a:t>Defect</a:t>
                          </a:r>
                          <a:endParaRPr lang="ko-KR" altLang="en-US" sz="2000" b="1" dirty="0"/>
                        </a:p>
                      </a:txBody>
                      <a:tcPr marL="73780" marR="73780" marT="36890" marB="36890">
                        <a:solidFill>
                          <a:srgbClr val="00B0F0">
                            <a:alpha val="30000"/>
                          </a:srgb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A has</a:t>
                          </a:r>
                          <a:r>
                            <a:rPr lang="en-US" altLang="ko-KR" sz="2000" baseline="0" dirty="0" smtClean="0"/>
                            <a:t> </a:t>
                          </a:r>
                          <a14:m>
                            <m:oMath xmlns:m="http://schemas.openxmlformats.org/officeDocument/2006/math">
                              <m:r>
                                <m:rPr>
                                  <m:sty m:val="p"/>
                                </m:rPr>
                                <a:rPr lang="en-US" altLang="ko-KR" sz="2000" b="0" i="0" smtClean="0">
                                  <a:latin typeface="Cambria Math"/>
                                </a:rPr>
                                <m:t>T</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oMath>
                          </a14:m>
                          <a:endParaRPr lang="ko-KR" altLang="en-US" sz="2000" dirty="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B has </a:t>
                          </a:r>
                          <a14:m>
                            <m:oMath xmlns:m="http://schemas.openxmlformats.org/officeDocument/2006/math">
                              <m:r>
                                <m:rPr>
                                  <m:sty m:val="p"/>
                                </m:rPr>
                                <a:rPr lang="en-US" altLang="ko-KR" sz="2000" b="0" i="0" smtClean="0">
                                  <a:latin typeface="Cambria Math"/>
                                </a:rPr>
                                <m:t>S</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r>
                                <a:rPr lang="en-US" altLang="ko-KR" sz="2000" b="0" i="1" smtClean="0">
                                  <a:latin typeface="Cambria Math"/>
                                </a:rPr>
                                <m:t>−</m:t>
                              </m:r>
                              <m:r>
                                <a:rPr lang="en-US" altLang="ko-KR" sz="2000" b="0" i="1" smtClean="0">
                                  <a:latin typeface="Cambria Math"/>
                                </a:rPr>
                                <m:t>𝑐</m:t>
                              </m:r>
                            </m:oMath>
                          </a14:m>
                          <a:endParaRPr lang="ko-KR" altLang="en-US" sz="2000" dirty="0"/>
                        </a:p>
                      </a:txBody>
                      <a:tcPr marL="73780" marR="73780" marT="36890" marB="36890">
                        <a:solidFill>
                          <a:srgbClr val="00B0F0">
                            <a:alpha val="30000"/>
                          </a:srgb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2000" b="0" i="1" smtClean="0">
                                    <a:latin typeface="Cambria Math"/>
                                  </a:rPr>
                                  <m:t>𝑃</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0</m:t>
                                </m:r>
                              </m:oMath>
                            </m:oMathPara>
                          </a14:m>
                          <a:endParaRPr lang="ko-KR" altLang="en-US" sz="2000" dirty="0"/>
                        </a:p>
                      </a:txBody>
                      <a:tcPr marL="73780" marR="73780" marT="36890" marB="36890">
                        <a:solidFill>
                          <a:srgbClr val="00B0F0">
                            <a:alpha val="30000"/>
                          </a:srgbClr>
                        </a:solidFill>
                      </a:tcPr>
                    </a:tc>
                  </a:tr>
                </a:tbl>
              </a:graphicData>
            </a:graphic>
          </p:graphicFrame>
        </mc:Choice>
        <mc:Fallback xmlns="">
          <p:graphicFrame>
            <p:nvGraphicFramePr>
              <p:cNvPr id="49" name="표 48"/>
              <p:cNvGraphicFramePr>
                <a:graphicFrameLocks noGrp="1"/>
              </p:cNvGraphicFramePr>
              <p:nvPr>
                <p:extLst>
                  <p:ext uri="{D42A27DB-BD31-4B8C-83A1-F6EECF244321}">
                    <p14:modId xmlns:p14="http://schemas.microsoft.com/office/powerpoint/2010/main" val="629325364"/>
                  </p:ext>
                </p:extLst>
              </p:nvPr>
            </p:nvGraphicFramePr>
            <p:xfrm>
              <a:off x="755576" y="2204864"/>
              <a:ext cx="7632848" cy="1765114"/>
            </p:xfrm>
            <a:graphic>
              <a:graphicData uri="http://schemas.openxmlformats.org/drawingml/2006/table">
                <a:tbl>
                  <a:tblPr firstRow="1" bandRow="1">
                    <a:tableStyleId>{5C22544A-7EE6-4342-B048-85BDC9FD1C3A}</a:tableStyleId>
                  </a:tblPr>
                  <a:tblGrid>
                    <a:gridCol w="1440160"/>
                    <a:gridCol w="3027850"/>
                    <a:gridCol w="3164838"/>
                  </a:tblGrid>
                  <a:tr h="398354">
                    <a:tc>
                      <a:txBody>
                        <a:bodyPr/>
                        <a:lstStyle/>
                        <a:p>
                          <a:pPr algn="ctr" latinLnBrk="1"/>
                          <a:endParaRPr lang="ko-KR" altLang="en-US" sz="2000" dirty="0"/>
                        </a:p>
                      </a:txBody>
                      <a:tcPr marL="73780" marR="73780" marT="36890" marB="36890">
                        <a:solidFill>
                          <a:srgbClr val="00B0F0">
                            <a:alpha val="30000"/>
                          </a:srgbClr>
                        </a:solidFill>
                      </a:tcPr>
                    </a:tc>
                    <a:tc>
                      <a:txBody>
                        <a:bodyPr/>
                        <a:lstStyle/>
                        <a:p>
                          <a:pPr algn="ctr" latinLnBrk="1"/>
                          <a:r>
                            <a:rPr lang="en-US" altLang="ko-KR" sz="2000" dirty="0" smtClean="0">
                              <a:solidFill>
                                <a:schemeClr val="tx1"/>
                              </a:solidFill>
                            </a:rPr>
                            <a:t>B Cooperate</a:t>
                          </a:r>
                          <a:endParaRPr lang="ko-KR" altLang="en-US" sz="2000" dirty="0">
                            <a:solidFill>
                              <a:schemeClr val="tx1"/>
                            </a:solidFill>
                          </a:endParaRPr>
                        </a:p>
                      </a:txBody>
                      <a:tcPr marL="73780" marR="73780" marT="36890" marB="36890">
                        <a:solidFill>
                          <a:srgbClr val="00B0F0">
                            <a:alpha val="30000"/>
                          </a:srgbClr>
                        </a:solidFill>
                      </a:tcPr>
                    </a:tc>
                    <a:tc>
                      <a:txBody>
                        <a:bodyPr/>
                        <a:lstStyle/>
                        <a:p>
                          <a:pPr algn="ctr" latinLnBrk="1"/>
                          <a:r>
                            <a:rPr lang="en-US" altLang="ko-KR" sz="2000" dirty="0" smtClean="0">
                              <a:solidFill>
                                <a:schemeClr val="tx1"/>
                              </a:solidFill>
                            </a:rPr>
                            <a:t>B Defect</a:t>
                          </a:r>
                          <a:endParaRPr lang="ko-KR" altLang="en-US" sz="2000" dirty="0">
                            <a:solidFill>
                              <a:schemeClr val="tx1"/>
                            </a:solidFill>
                          </a:endParaRPr>
                        </a:p>
                      </a:txBody>
                      <a:tcPr marL="73780" marR="73780" marT="36890" marB="36890">
                        <a:solidFill>
                          <a:srgbClr val="00B0F0">
                            <a:alpha val="30000"/>
                          </a:srgbClr>
                        </a:solidFill>
                      </a:tcPr>
                    </a:tc>
                  </a:tr>
                  <a:tr h="683380">
                    <a:tc>
                      <a:txBody>
                        <a:bodyPr/>
                        <a:lstStyle/>
                        <a:p>
                          <a:pPr algn="ctr" latinLnBrk="1"/>
                          <a:r>
                            <a:rPr lang="en-US" altLang="ko-KR" sz="2000" b="1" dirty="0" smtClean="0"/>
                            <a:t>A</a:t>
                          </a:r>
                          <a:r>
                            <a:rPr lang="en-US" altLang="ko-KR" sz="2000" b="1" baseline="0" dirty="0" smtClean="0"/>
                            <a:t> </a:t>
                          </a:r>
                          <a:r>
                            <a:rPr lang="en-US" altLang="ko-KR" sz="2000" b="1" dirty="0" smtClean="0"/>
                            <a:t>Cooperate</a:t>
                          </a:r>
                          <a:endParaRPr lang="ko-KR" altLang="en-US" sz="2000" b="1" dirty="0"/>
                        </a:p>
                      </a:txBody>
                      <a:tcPr marL="73780" marR="73780" marT="36890" marB="36890">
                        <a:solidFill>
                          <a:srgbClr val="00B0F0">
                            <a:alpha val="30000"/>
                          </a:srgbClr>
                        </a:solidFill>
                      </a:tcPr>
                    </a:tc>
                    <a:tc>
                      <a:txBody>
                        <a:bodyPr/>
                        <a:lstStyle/>
                        <a:p>
                          <a:endParaRPr lang="ko-KR"/>
                        </a:p>
                      </a:txBody>
                      <a:tcPr marL="73780" marR="73780" marT="36890" marB="36890">
                        <a:blipFill rotWithShape="1">
                          <a:blip r:embed="rId3"/>
                          <a:stretch>
                            <a:fillRect l="-47686" t="-64286" r="-104628" b="-117857"/>
                          </a:stretch>
                        </a:blipFill>
                      </a:tcPr>
                    </a:tc>
                    <a:tc>
                      <a:txBody>
                        <a:bodyPr/>
                        <a:lstStyle/>
                        <a:p>
                          <a:endParaRPr lang="ko-KR"/>
                        </a:p>
                      </a:txBody>
                      <a:tcPr marL="73780" marR="73780" marT="36890" marB="36890">
                        <a:blipFill rotWithShape="1">
                          <a:blip r:embed="rId3"/>
                          <a:stretch>
                            <a:fillRect l="-141426" t="-64286" r="-193" b="-117857"/>
                          </a:stretch>
                        </a:blipFill>
                      </a:tcPr>
                    </a:tc>
                  </a:tr>
                  <a:tr h="683380">
                    <a:tc>
                      <a:txBody>
                        <a:bodyPr/>
                        <a:lstStyle/>
                        <a:p>
                          <a:pPr algn="ctr" latinLnBrk="1"/>
                          <a:r>
                            <a:rPr lang="en-US" altLang="ko-KR" sz="2000" b="1" dirty="0" smtClean="0"/>
                            <a:t>A</a:t>
                          </a:r>
                        </a:p>
                        <a:p>
                          <a:pPr algn="ctr" latinLnBrk="1"/>
                          <a:r>
                            <a:rPr lang="en-US" altLang="ko-KR" sz="2000" b="1" dirty="0" smtClean="0"/>
                            <a:t>Defect</a:t>
                          </a:r>
                          <a:endParaRPr lang="ko-KR" altLang="en-US" sz="2000" b="1" dirty="0"/>
                        </a:p>
                      </a:txBody>
                      <a:tcPr marL="73780" marR="73780" marT="36890" marB="36890">
                        <a:solidFill>
                          <a:srgbClr val="00B0F0">
                            <a:alpha val="30000"/>
                          </a:srgbClr>
                        </a:solidFill>
                      </a:tcPr>
                    </a:tc>
                    <a:tc>
                      <a:txBody>
                        <a:bodyPr/>
                        <a:lstStyle/>
                        <a:p>
                          <a:endParaRPr lang="ko-KR"/>
                        </a:p>
                      </a:txBody>
                      <a:tcPr marL="73780" marR="73780" marT="36890" marB="36890">
                        <a:blipFill rotWithShape="1">
                          <a:blip r:embed="rId3"/>
                          <a:stretch>
                            <a:fillRect l="-47686" t="-164286" r="-104628" b="-17857"/>
                          </a:stretch>
                        </a:blipFill>
                      </a:tcPr>
                    </a:tc>
                    <a:tc>
                      <a:txBody>
                        <a:bodyPr/>
                        <a:lstStyle/>
                        <a:p>
                          <a:endParaRPr lang="ko-KR"/>
                        </a:p>
                      </a:txBody>
                      <a:tcPr marL="73780" marR="73780" marT="36890" marB="36890">
                        <a:blipFill rotWithShape="1">
                          <a:blip r:embed="rId3"/>
                          <a:stretch>
                            <a:fillRect l="-141426" t="-164286" r="-193" b="-17857"/>
                          </a:stretch>
                        </a:blipFill>
                      </a:tcPr>
                    </a:tc>
                  </a:tr>
                </a:tbl>
              </a:graphicData>
            </a:graphic>
          </p:graphicFrame>
        </mc:Fallback>
      </mc:AlternateContent>
      <mc:AlternateContent xmlns:mc="http://schemas.openxmlformats.org/markup-compatibility/2006" xmlns:a14="http://schemas.microsoft.com/office/drawing/2010/main">
        <mc:Choice Requires="a14">
          <p:sp>
            <p:nvSpPr>
              <p:cNvPr id="5" name="TextBox 4"/>
              <p:cNvSpPr txBox="1"/>
              <p:nvPr/>
            </p:nvSpPr>
            <p:spPr>
              <a:xfrm>
                <a:off x="629700" y="4077072"/>
                <a:ext cx="7560840" cy="523220"/>
              </a:xfrm>
              <a:prstGeom prst="rect">
                <a:avLst/>
              </a:prstGeom>
              <a:noFill/>
            </p:spPr>
            <p:txBody>
              <a:bodyPr wrap="square" rtlCol="0">
                <a:spAutoFit/>
              </a:bodyPr>
              <a:lstStyle/>
              <a:p>
                <a:r>
                  <a:rPr lang="en-US" altLang="ko-KR" sz="2800" dirty="0" smtClean="0">
                    <a:latin typeface="Calibri" panose="020F0502020204030204" pitchFamily="34" charset="0"/>
                    <a:cs typeface="Calibri" panose="020F0502020204030204" pitchFamily="34" charset="0"/>
                  </a:rPr>
                  <a:t>If  </a:t>
                </a:r>
                <a14:m>
                  <m:oMath xmlns:m="http://schemas.openxmlformats.org/officeDocument/2006/math">
                    <m:r>
                      <a:rPr lang="en-US" altLang="ko-KR" sz="2800" b="0" i="1" smtClean="0">
                        <a:latin typeface="Cambria Math"/>
                        <a:cs typeface="Calibri" panose="020F0502020204030204" pitchFamily="34" charset="0"/>
                      </a:rPr>
                      <m:t>2</m:t>
                    </m:r>
                    <m:r>
                      <a:rPr lang="en-US" altLang="ko-KR" sz="2800" b="0" i="1" smtClean="0">
                        <a:latin typeface="Cambria Math"/>
                        <a:cs typeface="Calibri" panose="020F0502020204030204" pitchFamily="34" charset="0"/>
                      </a:rPr>
                      <m:t>𝑏</m:t>
                    </m:r>
                    <m:r>
                      <a:rPr lang="en-US" altLang="ko-KR" sz="2800" b="0" i="1" smtClean="0">
                        <a:latin typeface="Cambria Math"/>
                        <a:cs typeface="Calibri" panose="020F0502020204030204" pitchFamily="34" charset="0"/>
                      </a:rPr>
                      <m:t>&gt;</m:t>
                    </m:r>
                    <m:r>
                      <a:rPr lang="en-US" altLang="ko-KR" sz="2800" b="0" i="1" smtClean="0">
                        <a:latin typeface="Cambria Math"/>
                        <a:cs typeface="Calibri" panose="020F0502020204030204" pitchFamily="34" charset="0"/>
                      </a:rPr>
                      <m:t>𝑐</m:t>
                    </m:r>
                    <m:r>
                      <a:rPr lang="en-US" altLang="ko-KR" sz="2800" b="0" i="1" smtClean="0">
                        <a:latin typeface="Cambria Math"/>
                        <a:cs typeface="Calibri" panose="020F0502020204030204" pitchFamily="34" charset="0"/>
                      </a:rPr>
                      <m:t>&gt;</m:t>
                    </m:r>
                    <m:r>
                      <a:rPr lang="en-US" altLang="ko-KR" sz="2800" b="0" i="1" smtClean="0">
                        <a:latin typeface="Cambria Math"/>
                        <a:cs typeface="Calibri" panose="020F0502020204030204" pitchFamily="34" charset="0"/>
                      </a:rPr>
                      <m:t>𝑏</m:t>
                    </m:r>
                    <m:r>
                      <a:rPr lang="en-US" altLang="ko-KR" sz="2800" b="0" i="1" smtClean="0">
                        <a:latin typeface="Cambria Math"/>
                        <a:cs typeface="Calibri" panose="020F0502020204030204" pitchFamily="34" charset="0"/>
                      </a:rPr>
                      <m:t>&gt;0</m:t>
                    </m:r>
                  </m:oMath>
                </a14:m>
                <a:r>
                  <a:rPr lang="en-US" altLang="ko-KR" sz="2800" dirty="0" smtClean="0">
                    <a:latin typeface="Calibri" panose="020F0502020204030204" pitchFamily="34" charset="0"/>
                    <a:cs typeface="Calibri" panose="020F0502020204030204" pitchFamily="34" charset="0"/>
                  </a:rPr>
                  <a:t> , then</a:t>
                </a:r>
                <a:endParaRPr lang="en-US" altLang="ko-KR" sz="2800" dirty="0">
                  <a:latin typeface="Calibri" panose="020F0502020204030204" pitchFamily="34" charset="0"/>
                  <a:cs typeface="Calibri" panose="020F050202020403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29700" y="4077072"/>
                <a:ext cx="7560840" cy="523220"/>
              </a:xfrm>
              <a:prstGeom prst="rect">
                <a:avLst/>
              </a:prstGeom>
              <a:blipFill rotWithShape="1">
                <a:blip r:embed="rId4"/>
                <a:stretch>
                  <a:fillRect l="-1612" t="-10465" b="-3255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55630" y="4600292"/>
                <a:ext cx="7560840" cy="523220"/>
              </a:xfrm>
              <a:prstGeom prst="rect">
                <a:avLst/>
              </a:prstGeom>
              <a:noFill/>
            </p:spPr>
            <p:txBody>
              <a:bodyPr wrap="square" rtlCol="0">
                <a:spAutoFit/>
              </a:bodyPr>
              <a:lstStyle/>
              <a:p>
                <a:pPr algn="ctr"/>
                <a:r>
                  <a:rPr lang="en-US" altLang="ko-KR" sz="2800" dirty="0" smtClean="0">
                    <a:latin typeface="Calibri" panose="020F0502020204030204" pitchFamily="34" charset="0"/>
                    <a:cs typeface="Calibri" panose="020F0502020204030204" pitchFamily="34" charset="0"/>
                  </a:rPr>
                  <a:t>pay-off inequality </a:t>
                </a:r>
                <a14:m>
                  <m:oMath xmlns:m="http://schemas.openxmlformats.org/officeDocument/2006/math">
                    <m:r>
                      <a:rPr lang="en-US" altLang="ko-KR" sz="2800" i="1" smtClean="0">
                        <a:latin typeface="Cambria Math"/>
                        <a:ea typeface="Cambria Math"/>
                        <a:cs typeface="Calibri" panose="020F0502020204030204" pitchFamily="34" charset="0"/>
                      </a:rPr>
                      <m:t>≡</m:t>
                    </m:r>
                  </m:oMath>
                </a14:m>
                <a:r>
                  <a:rPr lang="ko-KR" altLang="en-US" sz="2800" dirty="0" smtClean="0">
                    <a:latin typeface="Calibri" panose="020F0502020204030204" pitchFamily="34" charset="0"/>
                    <a:cs typeface="Calibri" panose="020F0502020204030204" pitchFamily="34" charset="0"/>
                  </a:rPr>
                  <a:t> </a:t>
                </a:r>
                <a:r>
                  <a:rPr lang="en-US" altLang="ko-KR" sz="2800" i="1" dirty="0" smtClean="0">
                    <a:latin typeface="Calibri" panose="020F0502020204030204" pitchFamily="34" charset="0"/>
                    <a:cs typeface="Calibri" panose="020F0502020204030204" pitchFamily="34" charset="0"/>
                  </a:rPr>
                  <a:t>Prisoners’ Dilemma</a:t>
                </a:r>
                <a:endParaRPr lang="ko-KR" altLang="en-US" sz="2800" i="1" dirty="0">
                  <a:latin typeface="Calibri" panose="020F0502020204030204" pitchFamily="34" charset="0"/>
                  <a:cs typeface="Calibri" panose="020F050202020403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55630" y="4600292"/>
                <a:ext cx="7560840" cy="523220"/>
              </a:xfrm>
              <a:prstGeom prst="rect">
                <a:avLst/>
              </a:prstGeom>
              <a:blipFill rotWithShape="1">
                <a:blip r:embed="rId5"/>
                <a:stretch>
                  <a:fillRect t="-10588" b="-34118"/>
                </a:stretch>
              </a:blipFill>
            </p:spPr>
            <p:txBody>
              <a:bodyPr/>
              <a:lstStyle/>
              <a:p>
                <a:r>
                  <a:rPr lang="ko-KR" altLang="en-US">
                    <a:noFill/>
                  </a:rPr>
                  <a:t> </a:t>
                </a:r>
              </a:p>
            </p:txBody>
          </p:sp>
        </mc:Fallback>
      </mc:AlternateContent>
      <p:sp>
        <p:nvSpPr>
          <p:cNvPr id="7" name="TextBox 6"/>
          <p:cNvSpPr txBox="1"/>
          <p:nvPr/>
        </p:nvSpPr>
        <p:spPr>
          <a:xfrm>
            <a:off x="4644007" y="5077528"/>
            <a:ext cx="2612465" cy="369332"/>
          </a:xfrm>
          <a:prstGeom prst="rect">
            <a:avLst/>
          </a:prstGeom>
          <a:noFill/>
        </p:spPr>
        <p:txBody>
          <a:bodyPr wrap="square" rtlCol="0">
            <a:spAutoFit/>
          </a:bodyPr>
          <a:lstStyle/>
          <a:p>
            <a:pPr algn="ctr"/>
            <a:r>
              <a:rPr lang="en-US" altLang="ko-KR" dirty="0" smtClean="0">
                <a:solidFill>
                  <a:srgbClr val="7030A0"/>
                </a:solidFill>
              </a:rPr>
              <a:t>T&gt;R&gt;P&gt;S</a:t>
            </a:r>
            <a:endParaRPr lang="ko-KR" altLang="en-US" dirty="0">
              <a:solidFill>
                <a:srgbClr val="7030A0"/>
              </a:solidFill>
            </a:endParaRPr>
          </a:p>
        </p:txBody>
      </p:sp>
    </p:spTree>
    <p:extLst>
      <p:ext uri="{BB962C8B-B14F-4D97-AF65-F5344CB8AC3E}">
        <p14:creationId xmlns:p14="http://schemas.microsoft.com/office/powerpoint/2010/main" val="35067524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Assumptions in snowdrift games</a:t>
            </a:r>
            <a:endParaRPr lang="ko-KR" alt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611560" y="1461677"/>
                <a:ext cx="7560840" cy="523220"/>
              </a:xfrm>
              <a:prstGeom prst="rect">
                <a:avLst/>
              </a:prstGeom>
              <a:noFill/>
            </p:spPr>
            <p:txBody>
              <a:bodyPr wrap="square" rtlCol="0">
                <a:spAutoFit/>
              </a:bodyPr>
              <a:lstStyle/>
              <a:p>
                <a:r>
                  <a:rPr lang="en-US" altLang="ko-KR" sz="2800" dirty="0" smtClean="0">
                    <a:latin typeface="Calibri" panose="020F0502020204030204" pitchFamily="34" charset="0"/>
                    <a:cs typeface="Calibri" panose="020F0502020204030204" pitchFamily="34" charset="0"/>
                  </a:rPr>
                  <a:t>Let </a:t>
                </a:r>
                <a14:m>
                  <m:oMath xmlns:m="http://schemas.openxmlformats.org/officeDocument/2006/math">
                    <m:r>
                      <a:rPr lang="en-US" altLang="ko-KR" sz="2800" b="0" i="1" smtClean="0">
                        <a:latin typeface="Cambria Math"/>
                      </a:rPr>
                      <m:t>𝑐</m:t>
                    </m:r>
                  </m:oMath>
                </a14:m>
                <a:r>
                  <a:rPr lang="ko-KR" altLang="en-US" sz="2800" dirty="0" smtClean="0">
                    <a:latin typeface="Calibri" panose="020F0502020204030204" pitchFamily="34" charset="0"/>
                    <a:cs typeface="Calibri" panose="020F0502020204030204" pitchFamily="34" charset="0"/>
                  </a:rPr>
                  <a:t> </a:t>
                </a:r>
                <a:r>
                  <a:rPr lang="en-US" altLang="ko-KR" sz="2800" dirty="0" smtClean="0">
                    <a:latin typeface="Calibri" panose="020F0502020204030204" pitchFamily="34" charset="0"/>
                    <a:cs typeface="Calibri" panose="020F0502020204030204" pitchFamily="34" charset="0"/>
                  </a:rPr>
                  <a:t>: labor and </a:t>
                </a:r>
                <a14:m>
                  <m:oMath xmlns:m="http://schemas.openxmlformats.org/officeDocument/2006/math">
                    <m:r>
                      <a:rPr lang="en-US" altLang="ko-KR" sz="2800" b="0" i="1" smtClean="0">
                        <a:latin typeface="Cambria Math"/>
                      </a:rPr>
                      <m:t>𝑏</m:t>
                    </m:r>
                  </m:oMath>
                </a14:m>
                <a:r>
                  <a:rPr lang="ko-KR" altLang="en-US" sz="2800" dirty="0" smtClean="0">
                    <a:latin typeface="Calibri" panose="020F0502020204030204" pitchFamily="34" charset="0"/>
                    <a:cs typeface="Calibri" panose="020F0502020204030204" pitchFamily="34" charset="0"/>
                  </a:rPr>
                  <a:t> </a:t>
                </a:r>
                <a:r>
                  <a:rPr lang="en-US" altLang="ko-KR" sz="2800" dirty="0" smtClean="0">
                    <a:latin typeface="Calibri" panose="020F0502020204030204" pitchFamily="34" charset="0"/>
                    <a:cs typeface="Calibri" panose="020F0502020204030204" pitchFamily="34" charset="0"/>
                  </a:rPr>
                  <a:t>: pay-off, then</a:t>
                </a:r>
                <a:endParaRPr lang="ko-KR" altLang="en-US" sz="2800" dirty="0">
                  <a:latin typeface="Calibri" panose="020F0502020204030204" pitchFamily="34" charset="0"/>
                  <a:cs typeface="Calibri" panose="020F050202020403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11560" y="1461677"/>
                <a:ext cx="7560840" cy="523220"/>
              </a:xfrm>
              <a:prstGeom prst="rect">
                <a:avLst/>
              </a:prstGeom>
              <a:blipFill rotWithShape="1">
                <a:blip r:embed="rId2"/>
                <a:stretch>
                  <a:fillRect l="-1612" t="-10465" b="-3255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49" name="표 48"/>
              <p:cNvGraphicFramePr>
                <a:graphicFrameLocks noGrp="1"/>
              </p:cNvGraphicFramePr>
              <p:nvPr>
                <p:extLst>
                  <p:ext uri="{D42A27DB-BD31-4B8C-83A1-F6EECF244321}">
                    <p14:modId xmlns:p14="http://schemas.microsoft.com/office/powerpoint/2010/main" val="3511121555"/>
                  </p:ext>
                </p:extLst>
              </p:nvPr>
            </p:nvGraphicFramePr>
            <p:xfrm>
              <a:off x="755576" y="2204864"/>
              <a:ext cx="7632848" cy="1765114"/>
            </p:xfrm>
            <a:graphic>
              <a:graphicData uri="http://schemas.openxmlformats.org/drawingml/2006/table">
                <a:tbl>
                  <a:tblPr firstRow="1" bandRow="1">
                    <a:tableStyleId>{5C22544A-7EE6-4342-B048-85BDC9FD1C3A}</a:tableStyleId>
                  </a:tblPr>
                  <a:tblGrid>
                    <a:gridCol w="1440160"/>
                    <a:gridCol w="3027850"/>
                    <a:gridCol w="3164838"/>
                  </a:tblGrid>
                  <a:tr h="398354">
                    <a:tc>
                      <a:txBody>
                        <a:bodyPr/>
                        <a:lstStyle/>
                        <a:p>
                          <a:pPr algn="ctr" latinLnBrk="1"/>
                          <a:endParaRPr lang="ko-KR" altLang="en-US" sz="2000" dirty="0"/>
                        </a:p>
                      </a:txBody>
                      <a:tcPr marL="73780" marR="73780" marT="36890" marB="36890">
                        <a:solidFill>
                          <a:srgbClr val="00B0F0">
                            <a:alpha val="30000"/>
                          </a:srgbClr>
                        </a:solidFill>
                      </a:tcPr>
                    </a:tc>
                    <a:tc>
                      <a:txBody>
                        <a:bodyPr/>
                        <a:lstStyle/>
                        <a:p>
                          <a:pPr algn="ctr" latinLnBrk="1"/>
                          <a:r>
                            <a:rPr lang="en-US" altLang="ko-KR" sz="2000" dirty="0" smtClean="0">
                              <a:solidFill>
                                <a:schemeClr val="tx1"/>
                              </a:solidFill>
                            </a:rPr>
                            <a:t>B Cooperate</a:t>
                          </a:r>
                          <a:endParaRPr lang="ko-KR" altLang="en-US" sz="2000" dirty="0">
                            <a:solidFill>
                              <a:schemeClr val="tx1"/>
                            </a:solidFill>
                          </a:endParaRPr>
                        </a:p>
                      </a:txBody>
                      <a:tcPr marL="73780" marR="73780" marT="36890" marB="36890">
                        <a:solidFill>
                          <a:srgbClr val="00B0F0">
                            <a:alpha val="30000"/>
                          </a:srgbClr>
                        </a:solidFill>
                      </a:tcPr>
                    </a:tc>
                    <a:tc>
                      <a:txBody>
                        <a:bodyPr/>
                        <a:lstStyle/>
                        <a:p>
                          <a:pPr algn="ctr" latinLnBrk="1"/>
                          <a:r>
                            <a:rPr lang="en-US" altLang="ko-KR" sz="2000" dirty="0" smtClean="0">
                              <a:solidFill>
                                <a:schemeClr val="tx1"/>
                              </a:solidFill>
                            </a:rPr>
                            <a:t>B Defect</a:t>
                          </a:r>
                          <a:endParaRPr lang="ko-KR" altLang="en-US" sz="2000" dirty="0">
                            <a:solidFill>
                              <a:schemeClr val="tx1"/>
                            </a:solidFill>
                          </a:endParaRPr>
                        </a:p>
                      </a:txBody>
                      <a:tcPr marL="73780" marR="73780" marT="36890" marB="36890">
                        <a:solidFill>
                          <a:srgbClr val="00B0F0">
                            <a:alpha val="30000"/>
                          </a:srgbClr>
                        </a:solidFill>
                      </a:tcPr>
                    </a:tc>
                  </a:tr>
                  <a:tr h="609758">
                    <a:tc>
                      <a:txBody>
                        <a:bodyPr/>
                        <a:lstStyle/>
                        <a:p>
                          <a:pPr algn="ctr" latinLnBrk="1"/>
                          <a:r>
                            <a:rPr lang="en-US" altLang="ko-KR" sz="2000" b="1" dirty="0" smtClean="0"/>
                            <a:t>A</a:t>
                          </a:r>
                          <a:r>
                            <a:rPr lang="en-US" altLang="ko-KR" sz="2000" b="1" baseline="0" dirty="0" smtClean="0"/>
                            <a:t> </a:t>
                          </a:r>
                          <a:r>
                            <a:rPr lang="en-US" altLang="ko-KR" sz="2000" b="1" dirty="0" smtClean="0"/>
                            <a:t>Cooperate</a:t>
                          </a:r>
                          <a:endParaRPr lang="ko-KR" altLang="en-US" sz="2000" b="1" dirty="0"/>
                        </a:p>
                      </a:txBody>
                      <a:tcPr marL="73780" marR="73780" marT="36890" marB="36890">
                        <a:solidFill>
                          <a:srgbClr val="00B0F0">
                            <a:alpha val="30000"/>
                          </a:srgb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2000" b="0" i="1" smtClean="0">
                                    <a:latin typeface="Cambria Math"/>
                                  </a:rPr>
                                  <m:t>𝑅</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r>
                                  <a:rPr lang="en-US" altLang="ko-KR" sz="2000" b="0" i="1" smtClean="0">
                                    <a:latin typeface="Cambria Math"/>
                                  </a:rPr>
                                  <m:t>−</m:t>
                                </m:r>
                                <m:f>
                                  <m:fPr>
                                    <m:ctrlPr>
                                      <a:rPr lang="en-US" altLang="ko-KR" sz="2000" b="0" i="1" smtClean="0">
                                        <a:latin typeface="Cambria Math"/>
                                      </a:rPr>
                                    </m:ctrlPr>
                                  </m:fPr>
                                  <m:num>
                                    <m:r>
                                      <a:rPr lang="en-US" altLang="ko-KR" sz="2000" b="0" i="1" smtClean="0">
                                        <a:latin typeface="Cambria Math"/>
                                      </a:rPr>
                                      <m:t>𝑐</m:t>
                                    </m:r>
                                  </m:num>
                                  <m:den>
                                    <m:r>
                                      <a:rPr lang="en-US" altLang="ko-KR" sz="2000" b="0" i="1" smtClean="0">
                                        <a:latin typeface="Cambria Math"/>
                                      </a:rPr>
                                      <m:t>2</m:t>
                                    </m:r>
                                  </m:den>
                                </m:f>
                              </m:oMath>
                            </m:oMathPara>
                          </a14:m>
                          <a:endParaRPr lang="ko-KR" altLang="en-US" sz="2000" dirty="0"/>
                        </a:p>
                      </a:txBody>
                      <a:tcPr marL="73780" marR="73780" marT="36890" marB="36890">
                        <a:solidFill>
                          <a:srgbClr val="00B0F0">
                            <a:alpha val="30000"/>
                          </a:srgb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B has</a:t>
                          </a:r>
                          <a:r>
                            <a:rPr lang="en-US" altLang="ko-KR" sz="2000" baseline="0" dirty="0" smtClean="0"/>
                            <a:t> </a:t>
                          </a:r>
                          <a14:m>
                            <m:oMath xmlns:m="http://schemas.openxmlformats.org/officeDocument/2006/math">
                              <m:r>
                                <m:rPr>
                                  <m:sty m:val="p"/>
                                </m:rPr>
                                <a:rPr lang="en-US" altLang="ko-KR" sz="2000" b="0" i="0" smtClean="0">
                                  <a:latin typeface="Cambria Math"/>
                                </a:rPr>
                                <m:t>T</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oMath>
                          </a14:m>
                          <a:endParaRPr lang="ko-KR" altLang="en-US" sz="2000" dirty="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A has </a:t>
                          </a:r>
                          <a14:m>
                            <m:oMath xmlns:m="http://schemas.openxmlformats.org/officeDocument/2006/math">
                              <m:r>
                                <m:rPr>
                                  <m:sty m:val="p"/>
                                </m:rPr>
                                <a:rPr lang="en-US" altLang="ko-KR" sz="2000" b="0" i="0" smtClean="0">
                                  <a:latin typeface="Cambria Math"/>
                                </a:rPr>
                                <m:t>S</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r>
                                <a:rPr lang="en-US" altLang="ko-KR" sz="2000" b="0" i="1" smtClean="0">
                                  <a:latin typeface="Cambria Math"/>
                                </a:rPr>
                                <m:t>−</m:t>
                              </m:r>
                              <m:r>
                                <a:rPr lang="en-US" altLang="ko-KR" sz="2000" b="0" i="1" smtClean="0">
                                  <a:latin typeface="Cambria Math"/>
                                </a:rPr>
                                <m:t>𝑐</m:t>
                              </m:r>
                            </m:oMath>
                          </a14:m>
                          <a:endParaRPr lang="ko-KR" altLang="en-US" sz="2000" dirty="0"/>
                        </a:p>
                      </a:txBody>
                      <a:tcPr marL="73780" marR="73780" marT="36890" marB="36890">
                        <a:solidFill>
                          <a:srgbClr val="00B0F0">
                            <a:alpha val="30000"/>
                          </a:srgbClr>
                        </a:solidFill>
                      </a:tcPr>
                    </a:tc>
                  </a:tr>
                  <a:tr h="600257">
                    <a:tc>
                      <a:txBody>
                        <a:bodyPr/>
                        <a:lstStyle/>
                        <a:p>
                          <a:pPr algn="ctr" latinLnBrk="1"/>
                          <a:r>
                            <a:rPr lang="en-US" altLang="ko-KR" sz="2000" b="1" dirty="0" smtClean="0"/>
                            <a:t>A</a:t>
                          </a:r>
                        </a:p>
                        <a:p>
                          <a:pPr algn="ctr" latinLnBrk="1"/>
                          <a:r>
                            <a:rPr lang="en-US" altLang="ko-KR" sz="2000" b="1" dirty="0" smtClean="0"/>
                            <a:t>Defect</a:t>
                          </a:r>
                          <a:endParaRPr lang="ko-KR" altLang="en-US" sz="2000" b="1" dirty="0"/>
                        </a:p>
                      </a:txBody>
                      <a:tcPr marL="73780" marR="73780" marT="36890" marB="36890">
                        <a:solidFill>
                          <a:srgbClr val="00B0F0">
                            <a:alpha val="30000"/>
                          </a:srgb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A has</a:t>
                          </a:r>
                          <a:r>
                            <a:rPr lang="en-US" altLang="ko-KR" sz="2000" baseline="0" dirty="0" smtClean="0"/>
                            <a:t> </a:t>
                          </a:r>
                          <a14:m>
                            <m:oMath xmlns:m="http://schemas.openxmlformats.org/officeDocument/2006/math">
                              <m:r>
                                <m:rPr>
                                  <m:sty m:val="p"/>
                                </m:rPr>
                                <a:rPr lang="en-US" altLang="ko-KR" sz="2000" b="0" i="0" smtClean="0">
                                  <a:latin typeface="Cambria Math"/>
                                </a:rPr>
                                <m:t>T</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oMath>
                          </a14:m>
                          <a:endParaRPr lang="ko-KR" altLang="en-US" sz="2000" dirty="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B has </a:t>
                          </a:r>
                          <a14:m>
                            <m:oMath xmlns:m="http://schemas.openxmlformats.org/officeDocument/2006/math">
                              <m:r>
                                <m:rPr>
                                  <m:sty m:val="p"/>
                                </m:rPr>
                                <a:rPr lang="en-US" altLang="ko-KR" sz="2000" b="0" i="0" smtClean="0">
                                  <a:latin typeface="Cambria Math"/>
                                </a:rPr>
                                <m:t>S</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r>
                                <a:rPr lang="en-US" altLang="ko-KR" sz="2000" b="0" i="1" smtClean="0">
                                  <a:latin typeface="Cambria Math"/>
                                </a:rPr>
                                <m:t>−</m:t>
                              </m:r>
                              <m:r>
                                <a:rPr lang="en-US" altLang="ko-KR" sz="2000" b="0" i="1" smtClean="0">
                                  <a:latin typeface="Cambria Math"/>
                                </a:rPr>
                                <m:t>𝑐</m:t>
                              </m:r>
                            </m:oMath>
                          </a14:m>
                          <a:endParaRPr lang="ko-KR" altLang="en-US" sz="2000" dirty="0"/>
                        </a:p>
                      </a:txBody>
                      <a:tcPr marL="73780" marR="73780" marT="36890" marB="36890">
                        <a:solidFill>
                          <a:srgbClr val="00B0F0">
                            <a:alpha val="30000"/>
                          </a:srgb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2000" b="0" i="1" smtClean="0">
                                    <a:latin typeface="Cambria Math"/>
                                  </a:rPr>
                                  <m:t>𝑃</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0</m:t>
                                </m:r>
                              </m:oMath>
                            </m:oMathPara>
                          </a14:m>
                          <a:endParaRPr lang="ko-KR" altLang="en-US" sz="2000" dirty="0"/>
                        </a:p>
                      </a:txBody>
                      <a:tcPr marL="73780" marR="73780" marT="36890" marB="36890">
                        <a:solidFill>
                          <a:srgbClr val="00B0F0">
                            <a:alpha val="30000"/>
                          </a:srgbClr>
                        </a:solidFill>
                      </a:tcPr>
                    </a:tc>
                  </a:tr>
                </a:tbl>
              </a:graphicData>
            </a:graphic>
          </p:graphicFrame>
        </mc:Choice>
        <mc:Fallback xmlns="">
          <p:graphicFrame>
            <p:nvGraphicFramePr>
              <p:cNvPr id="49" name="표 48"/>
              <p:cNvGraphicFramePr>
                <a:graphicFrameLocks noGrp="1"/>
              </p:cNvGraphicFramePr>
              <p:nvPr>
                <p:extLst>
                  <p:ext uri="{D42A27DB-BD31-4B8C-83A1-F6EECF244321}">
                    <p14:modId xmlns:p14="http://schemas.microsoft.com/office/powerpoint/2010/main" val="3511121555"/>
                  </p:ext>
                </p:extLst>
              </p:nvPr>
            </p:nvGraphicFramePr>
            <p:xfrm>
              <a:off x="755576" y="2204864"/>
              <a:ext cx="7632848" cy="1765114"/>
            </p:xfrm>
            <a:graphic>
              <a:graphicData uri="http://schemas.openxmlformats.org/drawingml/2006/table">
                <a:tbl>
                  <a:tblPr firstRow="1" bandRow="1">
                    <a:tableStyleId>{5C22544A-7EE6-4342-B048-85BDC9FD1C3A}</a:tableStyleId>
                  </a:tblPr>
                  <a:tblGrid>
                    <a:gridCol w="1440160"/>
                    <a:gridCol w="3027850"/>
                    <a:gridCol w="3164838"/>
                  </a:tblGrid>
                  <a:tr h="398354">
                    <a:tc>
                      <a:txBody>
                        <a:bodyPr/>
                        <a:lstStyle/>
                        <a:p>
                          <a:pPr algn="ctr" latinLnBrk="1"/>
                          <a:endParaRPr lang="ko-KR" altLang="en-US" sz="2000" dirty="0"/>
                        </a:p>
                      </a:txBody>
                      <a:tcPr marL="73780" marR="73780" marT="36890" marB="36890">
                        <a:solidFill>
                          <a:srgbClr val="00B0F0">
                            <a:alpha val="30000"/>
                          </a:srgbClr>
                        </a:solidFill>
                      </a:tcPr>
                    </a:tc>
                    <a:tc>
                      <a:txBody>
                        <a:bodyPr/>
                        <a:lstStyle/>
                        <a:p>
                          <a:pPr algn="ctr" latinLnBrk="1"/>
                          <a:r>
                            <a:rPr lang="en-US" altLang="ko-KR" sz="2000" dirty="0" smtClean="0">
                              <a:solidFill>
                                <a:schemeClr val="tx1"/>
                              </a:solidFill>
                            </a:rPr>
                            <a:t>B Cooperate</a:t>
                          </a:r>
                          <a:endParaRPr lang="ko-KR" altLang="en-US" sz="2000" dirty="0">
                            <a:solidFill>
                              <a:schemeClr val="tx1"/>
                            </a:solidFill>
                          </a:endParaRPr>
                        </a:p>
                      </a:txBody>
                      <a:tcPr marL="73780" marR="73780" marT="36890" marB="36890">
                        <a:solidFill>
                          <a:srgbClr val="00B0F0">
                            <a:alpha val="30000"/>
                          </a:srgbClr>
                        </a:solidFill>
                      </a:tcPr>
                    </a:tc>
                    <a:tc>
                      <a:txBody>
                        <a:bodyPr/>
                        <a:lstStyle/>
                        <a:p>
                          <a:pPr algn="ctr" latinLnBrk="1"/>
                          <a:r>
                            <a:rPr lang="en-US" altLang="ko-KR" sz="2000" dirty="0" smtClean="0">
                              <a:solidFill>
                                <a:schemeClr val="tx1"/>
                              </a:solidFill>
                            </a:rPr>
                            <a:t>B Defect</a:t>
                          </a:r>
                          <a:endParaRPr lang="ko-KR" altLang="en-US" sz="2000" dirty="0">
                            <a:solidFill>
                              <a:schemeClr val="tx1"/>
                            </a:solidFill>
                          </a:endParaRPr>
                        </a:p>
                      </a:txBody>
                      <a:tcPr marL="73780" marR="73780" marT="36890" marB="36890">
                        <a:solidFill>
                          <a:srgbClr val="00B0F0">
                            <a:alpha val="30000"/>
                          </a:srgbClr>
                        </a:solidFill>
                      </a:tcPr>
                    </a:tc>
                  </a:tr>
                  <a:tr h="683380">
                    <a:tc>
                      <a:txBody>
                        <a:bodyPr/>
                        <a:lstStyle/>
                        <a:p>
                          <a:pPr algn="ctr" latinLnBrk="1"/>
                          <a:r>
                            <a:rPr lang="en-US" altLang="ko-KR" sz="2000" b="1" dirty="0" smtClean="0"/>
                            <a:t>A</a:t>
                          </a:r>
                          <a:r>
                            <a:rPr lang="en-US" altLang="ko-KR" sz="2000" b="1" baseline="0" dirty="0" smtClean="0"/>
                            <a:t> </a:t>
                          </a:r>
                          <a:r>
                            <a:rPr lang="en-US" altLang="ko-KR" sz="2000" b="1" dirty="0" smtClean="0"/>
                            <a:t>Cooperate</a:t>
                          </a:r>
                          <a:endParaRPr lang="ko-KR" altLang="en-US" sz="2000" b="1" dirty="0"/>
                        </a:p>
                      </a:txBody>
                      <a:tcPr marL="73780" marR="73780" marT="36890" marB="36890">
                        <a:solidFill>
                          <a:srgbClr val="00B0F0">
                            <a:alpha val="30000"/>
                          </a:srgbClr>
                        </a:solidFill>
                      </a:tcPr>
                    </a:tc>
                    <a:tc>
                      <a:txBody>
                        <a:bodyPr/>
                        <a:lstStyle/>
                        <a:p>
                          <a:endParaRPr lang="ko-KR"/>
                        </a:p>
                      </a:txBody>
                      <a:tcPr marL="73780" marR="73780" marT="36890" marB="36890">
                        <a:blipFill rotWithShape="1">
                          <a:blip r:embed="rId3"/>
                          <a:stretch>
                            <a:fillRect l="-47686" t="-64286" r="-104628" b="-117857"/>
                          </a:stretch>
                        </a:blipFill>
                      </a:tcPr>
                    </a:tc>
                    <a:tc>
                      <a:txBody>
                        <a:bodyPr/>
                        <a:lstStyle/>
                        <a:p>
                          <a:endParaRPr lang="ko-KR"/>
                        </a:p>
                      </a:txBody>
                      <a:tcPr marL="73780" marR="73780" marT="36890" marB="36890">
                        <a:blipFill rotWithShape="1">
                          <a:blip r:embed="rId3"/>
                          <a:stretch>
                            <a:fillRect l="-141426" t="-64286" r="-193" b="-117857"/>
                          </a:stretch>
                        </a:blipFill>
                      </a:tcPr>
                    </a:tc>
                  </a:tr>
                  <a:tr h="683380">
                    <a:tc>
                      <a:txBody>
                        <a:bodyPr/>
                        <a:lstStyle/>
                        <a:p>
                          <a:pPr algn="ctr" latinLnBrk="1"/>
                          <a:r>
                            <a:rPr lang="en-US" altLang="ko-KR" sz="2000" b="1" dirty="0" smtClean="0"/>
                            <a:t>A</a:t>
                          </a:r>
                        </a:p>
                        <a:p>
                          <a:pPr algn="ctr" latinLnBrk="1"/>
                          <a:r>
                            <a:rPr lang="en-US" altLang="ko-KR" sz="2000" b="1" dirty="0" smtClean="0"/>
                            <a:t>Defect</a:t>
                          </a:r>
                          <a:endParaRPr lang="ko-KR" altLang="en-US" sz="2000" b="1" dirty="0"/>
                        </a:p>
                      </a:txBody>
                      <a:tcPr marL="73780" marR="73780" marT="36890" marB="36890">
                        <a:solidFill>
                          <a:srgbClr val="00B0F0">
                            <a:alpha val="30000"/>
                          </a:srgbClr>
                        </a:solidFill>
                      </a:tcPr>
                    </a:tc>
                    <a:tc>
                      <a:txBody>
                        <a:bodyPr/>
                        <a:lstStyle/>
                        <a:p>
                          <a:endParaRPr lang="ko-KR"/>
                        </a:p>
                      </a:txBody>
                      <a:tcPr marL="73780" marR="73780" marT="36890" marB="36890">
                        <a:blipFill rotWithShape="1">
                          <a:blip r:embed="rId3"/>
                          <a:stretch>
                            <a:fillRect l="-47686" t="-164286" r="-104628" b="-17857"/>
                          </a:stretch>
                        </a:blipFill>
                      </a:tcPr>
                    </a:tc>
                    <a:tc>
                      <a:txBody>
                        <a:bodyPr/>
                        <a:lstStyle/>
                        <a:p>
                          <a:endParaRPr lang="ko-KR"/>
                        </a:p>
                      </a:txBody>
                      <a:tcPr marL="73780" marR="73780" marT="36890" marB="36890">
                        <a:blipFill rotWithShape="1">
                          <a:blip r:embed="rId3"/>
                          <a:stretch>
                            <a:fillRect l="-141426" t="-164286" r="-193" b="-17857"/>
                          </a:stretch>
                        </a:blipFill>
                      </a:tcPr>
                    </a:tc>
                  </a:tr>
                </a:tbl>
              </a:graphicData>
            </a:graphic>
          </p:graphicFrame>
        </mc:Fallback>
      </mc:AlternateContent>
      <mc:AlternateContent xmlns:mc="http://schemas.openxmlformats.org/markup-compatibility/2006" xmlns:a14="http://schemas.microsoft.com/office/drawing/2010/main">
        <mc:Choice Requires="a14">
          <p:sp>
            <p:nvSpPr>
              <p:cNvPr id="5" name="TextBox 4"/>
              <p:cNvSpPr txBox="1"/>
              <p:nvPr/>
            </p:nvSpPr>
            <p:spPr>
              <a:xfrm>
                <a:off x="629700" y="4077072"/>
                <a:ext cx="7560840" cy="523220"/>
              </a:xfrm>
              <a:prstGeom prst="rect">
                <a:avLst/>
              </a:prstGeom>
              <a:noFill/>
            </p:spPr>
            <p:txBody>
              <a:bodyPr wrap="square" rtlCol="0">
                <a:spAutoFit/>
              </a:bodyPr>
              <a:lstStyle/>
              <a:p>
                <a:r>
                  <a:rPr lang="en-US" altLang="ko-KR" sz="2800" dirty="0" smtClean="0">
                    <a:latin typeface="Calibri" panose="020F0502020204030204" pitchFamily="34" charset="0"/>
                    <a:cs typeface="Calibri" panose="020F0502020204030204" pitchFamily="34" charset="0"/>
                  </a:rPr>
                  <a:t>If  </a:t>
                </a:r>
                <a14:m>
                  <m:oMath xmlns:m="http://schemas.openxmlformats.org/officeDocument/2006/math">
                    <m:r>
                      <a:rPr lang="en-US" altLang="ko-KR" sz="2800" b="0" i="1" smtClean="0">
                        <a:latin typeface="Cambria Math"/>
                        <a:cs typeface="Calibri" panose="020F0502020204030204" pitchFamily="34" charset="0"/>
                      </a:rPr>
                      <m:t>2</m:t>
                    </m:r>
                    <m:r>
                      <a:rPr lang="en-US" altLang="ko-KR" sz="2800" b="0" i="1" smtClean="0">
                        <a:latin typeface="Cambria Math"/>
                        <a:cs typeface="Calibri" panose="020F0502020204030204" pitchFamily="34" charset="0"/>
                      </a:rPr>
                      <m:t>𝑏</m:t>
                    </m:r>
                    <m:r>
                      <a:rPr lang="en-US" altLang="ko-KR" sz="2800" b="0" i="1" smtClean="0">
                        <a:latin typeface="Cambria Math"/>
                        <a:cs typeface="Calibri" panose="020F0502020204030204" pitchFamily="34" charset="0"/>
                      </a:rPr>
                      <m:t>&gt;</m:t>
                    </m:r>
                    <m:r>
                      <a:rPr lang="en-US" altLang="ko-KR" sz="2800" b="0" i="1" smtClean="0">
                        <a:latin typeface="Cambria Math"/>
                        <a:cs typeface="Calibri" panose="020F0502020204030204" pitchFamily="34" charset="0"/>
                      </a:rPr>
                      <m:t>𝑐</m:t>
                    </m:r>
                    <m:r>
                      <a:rPr lang="en-US" altLang="ko-KR" sz="2800" b="0" i="1" smtClean="0">
                        <a:latin typeface="Cambria Math"/>
                        <a:cs typeface="Calibri" panose="020F0502020204030204" pitchFamily="34" charset="0"/>
                      </a:rPr>
                      <m:t>&gt;</m:t>
                    </m:r>
                    <m:r>
                      <a:rPr lang="en-US" altLang="ko-KR" sz="2800" b="0" i="1" smtClean="0">
                        <a:latin typeface="Cambria Math"/>
                        <a:cs typeface="Calibri" panose="020F0502020204030204" pitchFamily="34" charset="0"/>
                      </a:rPr>
                      <m:t>𝑏</m:t>
                    </m:r>
                    <m:r>
                      <a:rPr lang="en-US" altLang="ko-KR" sz="2800" b="0" i="1" smtClean="0">
                        <a:latin typeface="Cambria Math"/>
                        <a:cs typeface="Calibri" panose="020F0502020204030204" pitchFamily="34" charset="0"/>
                      </a:rPr>
                      <m:t>&gt;0</m:t>
                    </m:r>
                  </m:oMath>
                </a14:m>
                <a:r>
                  <a:rPr lang="en-US" altLang="ko-KR" sz="2800" dirty="0" smtClean="0">
                    <a:latin typeface="Calibri" panose="020F0502020204030204" pitchFamily="34" charset="0"/>
                    <a:cs typeface="Calibri" panose="020F0502020204030204" pitchFamily="34" charset="0"/>
                  </a:rPr>
                  <a:t> , then</a:t>
                </a:r>
                <a:endParaRPr lang="en-US" altLang="ko-KR" sz="2800" dirty="0">
                  <a:latin typeface="Calibri" panose="020F0502020204030204" pitchFamily="34" charset="0"/>
                  <a:cs typeface="Calibri" panose="020F050202020403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29700" y="4077072"/>
                <a:ext cx="7560840" cy="523220"/>
              </a:xfrm>
              <a:prstGeom prst="rect">
                <a:avLst/>
              </a:prstGeom>
              <a:blipFill rotWithShape="1">
                <a:blip r:embed="rId4"/>
                <a:stretch>
                  <a:fillRect l="-1612" t="-10465" b="-3255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55630" y="4600292"/>
                <a:ext cx="7560840" cy="523220"/>
              </a:xfrm>
              <a:prstGeom prst="rect">
                <a:avLst/>
              </a:prstGeom>
              <a:noFill/>
            </p:spPr>
            <p:txBody>
              <a:bodyPr wrap="square" rtlCol="0">
                <a:spAutoFit/>
              </a:bodyPr>
              <a:lstStyle/>
              <a:p>
                <a:pPr algn="ctr"/>
                <a:r>
                  <a:rPr lang="en-US" altLang="ko-KR" sz="2800" dirty="0" smtClean="0">
                    <a:latin typeface="Calibri" panose="020F0502020204030204" pitchFamily="34" charset="0"/>
                    <a:cs typeface="Calibri" panose="020F0502020204030204" pitchFamily="34" charset="0"/>
                  </a:rPr>
                  <a:t>pay-off inequality </a:t>
                </a:r>
                <a14:m>
                  <m:oMath xmlns:m="http://schemas.openxmlformats.org/officeDocument/2006/math">
                    <m:r>
                      <a:rPr lang="en-US" altLang="ko-KR" sz="2800" i="1" smtClean="0">
                        <a:latin typeface="Cambria Math"/>
                        <a:ea typeface="Cambria Math"/>
                        <a:cs typeface="Calibri" panose="020F0502020204030204" pitchFamily="34" charset="0"/>
                      </a:rPr>
                      <m:t>≡</m:t>
                    </m:r>
                  </m:oMath>
                </a14:m>
                <a:r>
                  <a:rPr lang="ko-KR" altLang="en-US" sz="2800" dirty="0" smtClean="0">
                    <a:latin typeface="Calibri" panose="020F0502020204030204" pitchFamily="34" charset="0"/>
                    <a:cs typeface="Calibri" panose="020F0502020204030204" pitchFamily="34" charset="0"/>
                  </a:rPr>
                  <a:t> </a:t>
                </a:r>
                <a:r>
                  <a:rPr lang="en-US" altLang="ko-KR" sz="2800" i="1" dirty="0" smtClean="0">
                    <a:latin typeface="Calibri" panose="020F0502020204030204" pitchFamily="34" charset="0"/>
                    <a:cs typeface="Calibri" panose="020F0502020204030204" pitchFamily="34" charset="0"/>
                  </a:rPr>
                  <a:t>Prisoners’ Dilemma</a:t>
                </a:r>
                <a:endParaRPr lang="ko-KR" altLang="en-US" sz="2800" i="1" dirty="0">
                  <a:latin typeface="Calibri" panose="020F0502020204030204" pitchFamily="34" charset="0"/>
                  <a:cs typeface="Calibri" panose="020F050202020403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55630" y="4600292"/>
                <a:ext cx="7560840" cy="523220"/>
              </a:xfrm>
              <a:prstGeom prst="rect">
                <a:avLst/>
              </a:prstGeom>
              <a:blipFill rotWithShape="1">
                <a:blip r:embed="rId5"/>
                <a:stretch>
                  <a:fillRect t="-10588" b="-3411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49175" y="5262194"/>
                <a:ext cx="7560840" cy="523220"/>
              </a:xfrm>
              <a:prstGeom prst="rect">
                <a:avLst/>
              </a:prstGeom>
              <a:noFill/>
            </p:spPr>
            <p:txBody>
              <a:bodyPr wrap="square" rtlCol="0">
                <a:spAutoFit/>
              </a:bodyPr>
              <a:lstStyle/>
              <a:p>
                <a:r>
                  <a:rPr lang="en-US" altLang="ko-KR" sz="2800" dirty="0" smtClean="0">
                    <a:latin typeface="Calibri" panose="020F0502020204030204" pitchFamily="34" charset="0"/>
                    <a:cs typeface="Calibri" panose="020F0502020204030204" pitchFamily="34" charset="0"/>
                  </a:rPr>
                  <a:t>If  </a:t>
                </a:r>
                <a14:m>
                  <m:oMath xmlns:m="http://schemas.openxmlformats.org/officeDocument/2006/math">
                    <m:r>
                      <a:rPr lang="en-US" altLang="ko-KR" sz="2800" b="0" i="1" smtClean="0">
                        <a:latin typeface="Cambria Math"/>
                        <a:cs typeface="Calibri" panose="020F0502020204030204" pitchFamily="34" charset="0"/>
                      </a:rPr>
                      <m:t>𝑏</m:t>
                    </m:r>
                    <m:r>
                      <a:rPr lang="en-US" altLang="ko-KR" sz="2800" b="0" i="1" smtClean="0">
                        <a:latin typeface="Cambria Math"/>
                        <a:cs typeface="Calibri" panose="020F0502020204030204" pitchFamily="34" charset="0"/>
                      </a:rPr>
                      <m:t>&gt;</m:t>
                    </m:r>
                    <m:r>
                      <a:rPr lang="en-US" altLang="ko-KR" sz="2800" b="0" i="1" smtClean="0">
                        <a:latin typeface="Cambria Math"/>
                        <a:cs typeface="Calibri" panose="020F0502020204030204" pitchFamily="34" charset="0"/>
                      </a:rPr>
                      <m:t>𝑐</m:t>
                    </m:r>
                    <m:r>
                      <a:rPr lang="en-US" altLang="ko-KR" sz="2800" b="0" i="1" smtClean="0">
                        <a:latin typeface="Cambria Math"/>
                        <a:cs typeface="Calibri" panose="020F0502020204030204" pitchFamily="34" charset="0"/>
                      </a:rPr>
                      <m:t>&gt;0</m:t>
                    </m:r>
                  </m:oMath>
                </a14:m>
                <a:r>
                  <a:rPr lang="en-US" altLang="ko-KR" sz="2800" dirty="0" smtClean="0">
                    <a:latin typeface="Calibri" panose="020F0502020204030204" pitchFamily="34" charset="0"/>
                    <a:cs typeface="Calibri" panose="020F0502020204030204" pitchFamily="34" charset="0"/>
                  </a:rPr>
                  <a:t> , then</a:t>
                </a:r>
                <a:endParaRPr lang="en-US" altLang="ko-KR" sz="2800" dirty="0">
                  <a:latin typeface="Calibri" panose="020F0502020204030204" pitchFamily="34" charset="0"/>
                  <a:cs typeface="Calibri" panose="020F050202020403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49175" y="5262194"/>
                <a:ext cx="7560840" cy="523220"/>
              </a:xfrm>
              <a:prstGeom prst="rect">
                <a:avLst/>
              </a:prstGeom>
              <a:blipFill rotWithShape="1">
                <a:blip r:embed="rId6"/>
                <a:stretch>
                  <a:fillRect l="-1612" t="-10465" b="-32558"/>
                </a:stretch>
              </a:blipFill>
            </p:spPr>
            <p:txBody>
              <a:bodyPr/>
              <a:lstStyle/>
              <a:p>
                <a:r>
                  <a:rPr lang="ko-KR" altLang="en-US">
                    <a:noFill/>
                  </a:rPr>
                  <a:t> </a:t>
                </a:r>
              </a:p>
            </p:txBody>
          </p:sp>
        </mc:Fallback>
      </mc:AlternateContent>
      <p:sp>
        <p:nvSpPr>
          <p:cNvPr id="10" name="TextBox 9"/>
          <p:cNvSpPr txBox="1"/>
          <p:nvPr/>
        </p:nvSpPr>
        <p:spPr>
          <a:xfrm>
            <a:off x="4644007" y="5077528"/>
            <a:ext cx="2612465" cy="369332"/>
          </a:xfrm>
          <a:prstGeom prst="rect">
            <a:avLst/>
          </a:prstGeom>
          <a:noFill/>
        </p:spPr>
        <p:txBody>
          <a:bodyPr wrap="square" rtlCol="0">
            <a:spAutoFit/>
          </a:bodyPr>
          <a:lstStyle/>
          <a:p>
            <a:pPr algn="ctr"/>
            <a:r>
              <a:rPr lang="en-US" altLang="ko-KR" dirty="0" smtClean="0">
                <a:solidFill>
                  <a:srgbClr val="7030A0"/>
                </a:solidFill>
              </a:rPr>
              <a:t>T&gt;R&gt;P&gt;S</a:t>
            </a:r>
            <a:endParaRPr lang="ko-KR" altLang="en-US" dirty="0">
              <a:solidFill>
                <a:srgbClr val="7030A0"/>
              </a:solidFill>
            </a:endParaRPr>
          </a:p>
        </p:txBody>
      </p:sp>
    </p:spTree>
    <p:extLst>
      <p:ext uri="{BB962C8B-B14F-4D97-AF65-F5344CB8AC3E}">
        <p14:creationId xmlns:p14="http://schemas.microsoft.com/office/powerpoint/2010/main" val="1552806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Assumptions in snowdrift games</a:t>
            </a:r>
            <a:endParaRPr lang="ko-KR" alt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611560" y="1461677"/>
                <a:ext cx="7560840" cy="523220"/>
              </a:xfrm>
              <a:prstGeom prst="rect">
                <a:avLst/>
              </a:prstGeom>
              <a:noFill/>
            </p:spPr>
            <p:txBody>
              <a:bodyPr wrap="square" rtlCol="0">
                <a:spAutoFit/>
              </a:bodyPr>
              <a:lstStyle/>
              <a:p>
                <a:r>
                  <a:rPr lang="en-US" altLang="ko-KR" sz="2800" dirty="0" smtClean="0">
                    <a:latin typeface="Calibri" panose="020F0502020204030204" pitchFamily="34" charset="0"/>
                    <a:cs typeface="Calibri" panose="020F0502020204030204" pitchFamily="34" charset="0"/>
                  </a:rPr>
                  <a:t>Let </a:t>
                </a:r>
                <a14:m>
                  <m:oMath xmlns:m="http://schemas.openxmlformats.org/officeDocument/2006/math">
                    <m:r>
                      <a:rPr lang="en-US" altLang="ko-KR" sz="2800" b="0" i="1" smtClean="0">
                        <a:latin typeface="Cambria Math"/>
                      </a:rPr>
                      <m:t>𝑐</m:t>
                    </m:r>
                  </m:oMath>
                </a14:m>
                <a:r>
                  <a:rPr lang="ko-KR" altLang="en-US" sz="2800" dirty="0" smtClean="0">
                    <a:latin typeface="Calibri" panose="020F0502020204030204" pitchFamily="34" charset="0"/>
                    <a:cs typeface="Calibri" panose="020F0502020204030204" pitchFamily="34" charset="0"/>
                  </a:rPr>
                  <a:t> </a:t>
                </a:r>
                <a:r>
                  <a:rPr lang="en-US" altLang="ko-KR" sz="2800" dirty="0" smtClean="0">
                    <a:latin typeface="Calibri" panose="020F0502020204030204" pitchFamily="34" charset="0"/>
                    <a:cs typeface="Calibri" panose="020F0502020204030204" pitchFamily="34" charset="0"/>
                  </a:rPr>
                  <a:t>: labor and </a:t>
                </a:r>
                <a14:m>
                  <m:oMath xmlns:m="http://schemas.openxmlformats.org/officeDocument/2006/math">
                    <m:r>
                      <a:rPr lang="en-US" altLang="ko-KR" sz="2800" b="0" i="1" smtClean="0">
                        <a:latin typeface="Cambria Math"/>
                      </a:rPr>
                      <m:t>𝑏</m:t>
                    </m:r>
                  </m:oMath>
                </a14:m>
                <a:r>
                  <a:rPr lang="ko-KR" altLang="en-US" sz="2800" dirty="0" smtClean="0">
                    <a:latin typeface="Calibri" panose="020F0502020204030204" pitchFamily="34" charset="0"/>
                    <a:cs typeface="Calibri" panose="020F0502020204030204" pitchFamily="34" charset="0"/>
                  </a:rPr>
                  <a:t> </a:t>
                </a:r>
                <a:r>
                  <a:rPr lang="en-US" altLang="ko-KR" sz="2800" dirty="0" smtClean="0">
                    <a:latin typeface="Calibri" panose="020F0502020204030204" pitchFamily="34" charset="0"/>
                    <a:cs typeface="Calibri" panose="020F0502020204030204" pitchFamily="34" charset="0"/>
                  </a:rPr>
                  <a:t>: pay-off, then</a:t>
                </a:r>
                <a:endParaRPr lang="ko-KR" altLang="en-US" sz="2800" dirty="0">
                  <a:latin typeface="Calibri" panose="020F0502020204030204" pitchFamily="34" charset="0"/>
                  <a:cs typeface="Calibri" panose="020F050202020403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11560" y="1461677"/>
                <a:ext cx="7560840" cy="523220"/>
              </a:xfrm>
              <a:prstGeom prst="rect">
                <a:avLst/>
              </a:prstGeom>
              <a:blipFill rotWithShape="1">
                <a:blip r:embed="rId2"/>
                <a:stretch>
                  <a:fillRect l="-1612" t="-10465" b="-3255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49" name="표 48"/>
              <p:cNvGraphicFramePr>
                <a:graphicFrameLocks noGrp="1"/>
              </p:cNvGraphicFramePr>
              <p:nvPr>
                <p:extLst>
                  <p:ext uri="{D42A27DB-BD31-4B8C-83A1-F6EECF244321}">
                    <p14:modId xmlns:p14="http://schemas.microsoft.com/office/powerpoint/2010/main" val="4257192015"/>
                  </p:ext>
                </p:extLst>
              </p:nvPr>
            </p:nvGraphicFramePr>
            <p:xfrm>
              <a:off x="755576" y="2204864"/>
              <a:ext cx="7632848" cy="1765114"/>
            </p:xfrm>
            <a:graphic>
              <a:graphicData uri="http://schemas.openxmlformats.org/drawingml/2006/table">
                <a:tbl>
                  <a:tblPr firstRow="1" bandRow="1">
                    <a:tableStyleId>{5C22544A-7EE6-4342-B048-85BDC9FD1C3A}</a:tableStyleId>
                  </a:tblPr>
                  <a:tblGrid>
                    <a:gridCol w="1440160"/>
                    <a:gridCol w="3027850"/>
                    <a:gridCol w="3164838"/>
                  </a:tblGrid>
                  <a:tr h="398354">
                    <a:tc>
                      <a:txBody>
                        <a:bodyPr/>
                        <a:lstStyle/>
                        <a:p>
                          <a:pPr algn="ctr" latinLnBrk="1"/>
                          <a:endParaRPr lang="ko-KR" altLang="en-US" sz="2000" dirty="0"/>
                        </a:p>
                      </a:txBody>
                      <a:tcPr marL="73780" marR="73780" marT="36890" marB="36890">
                        <a:solidFill>
                          <a:srgbClr val="00B0F0">
                            <a:alpha val="30000"/>
                          </a:srgbClr>
                        </a:solidFill>
                      </a:tcPr>
                    </a:tc>
                    <a:tc>
                      <a:txBody>
                        <a:bodyPr/>
                        <a:lstStyle/>
                        <a:p>
                          <a:pPr algn="ctr" latinLnBrk="1"/>
                          <a:r>
                            <a:rPr lang="en-US" altLang="ko-KR" sz="2000" dirty="0" smtClean="0">
                              <a:solidFill>
                                <a:schemeClr val="tx1"/>
                              </a:solidFill>
                            </a:rPr>
                            <a:t>B Cooperate</a:t>
                          </a:r>
                          <a:endParaRPr lang="ko-KR" altLang="en-US" sz="2000" dirty="0">
                            <a:solidFill>
                              <a:schemeClr val="tx1"/>
                            </a:solidFill>
                          </a:endParaRPr>
                        </a:p>
                      </a:txBody>
                      <a:tcPr marL="73780" marR="73780" marT="36890" marB="36890">
                        <a:solidFill>
                          <a:srgbClr val="00B0F0">
                            <a:alpha val="30000"/>
                          </a:srgbClr>
                        </a:solidFill>
                      </a:tcPr>
                    </a:tc>
                    <a:tc>
                      <a:txBody>
                        <a:bodyPr/>
                        <a:lstStyle/>
                        <a:p>
                          <a:pPr algn="ctr" latinLnBrk="1"/>
                          <a:r>
                            <a:rPr lang="en-US" altLang="ko-KR" sz="2000" dirty="0" smtClean="0">
                              <a:solidFill>
                                <a:schemeClr val="tx1"/>
                              </a:solidFill>
                            </a:rPr>
                            <a:t>B Defect</a:t>
                          </a:r>
                          <a:endParaRPr lang="ko-KR" altLang="en-US" sz="2000" dirty="0">
                            <a:solidFill>
                              <a:schemeClr val="tx1"/>
                            </a:solidFill>
                          </a:endParaRPr>
                        </a:p>
                      </a:txBody>
                      <a:tcPr marL="73780" marR="73780" marT="36890" marB="36890">
                        <a:solidFill>
                          <a:srgbClr val="00B0F0">
                            <a:alpha val="30000"/>
                          </a:srgbClr>
                        </a:solidFill>
                      </a:tcPr>
                    </a:tc>
                  </a:tr>
                  <a:tr h="609758">
                    <a:tc>
                      <a:txBody>
                        <a:bodyPr/>
                        <a:lstStyle/>
                        <a:p>
                          <a:pPr algn="ctr" latinLnBrk="1"/>
                          <a:r>
                            <a:rPr lang="en-US" altLang="ko-KR" sz="2000" b="1" dirty="0" smtClean="0"/>
                            <a:t>A</a:t>
                          </a:r>
                          <a:r>
                            <a:rPr lang="en-US" altLang="ko-KR" sz="2000" b="1" baseline="0" dirty="0" smtClean="0"/>
                            <a:t> </a:t>
                          </a:r>
                          <a:r>
                            <a:rPr lang="en-US" altLang="ko-KR" sz="2000" b="1" dirty="0" smtClean="0"/>
                            <a:t>Cooperate</a:t>
                          </a:r>
                          <a:endParaRPr lang="ko-KR" altLang="en-US" sz="2000" b="1" dirty="0"/>
                        </a:p>
                      </a:txBody>
                      <a:tcPr marL="73780" marR="73780" marT="36890" marB="36890">
                        <a:solidFill>
                          <a:srgbClr val="00B0F0">
                            <a:alpha val="30000"/>
                          </a:srgb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2000" b="0" i="1" smtClean="0">
                                    <a:latin typeface="Cambria Math"/>
                                  </a:rPr>
                                  <m:t>𝑅</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r>
                                  <a:rPr lang="en-US" altLang="ko-KR" sz="2000" b="0" i="1" smtClean="0">
                                    <a:latin typeface="Cambria Math"/>
                                  </a:rPr>
                                  <m:t>−</m:t>
                                </m:r>
                                <m:f>
                                  <m:fPr>
                                    <m:ctrlPr>
                                      <a:rPr lang="en-US" altLang="ko-KR" sz="2000" b="0" i="1" smtClean="0">
                                        <a:latin typeface="Cambria Math"/>
                                      </a:rPr>
                                    </m:ctrlPr>
                                  </m:fPr>
                                  <m:num>
                                    <m:r>
                                      <a:rPr lang="en-US" altLang="ko-KR" sz="2000" b="0" i="1" smtClean="0">
                                        <a:latin typeface="Cambria Math"/>
                                      </a:rPr>
                                      <m:t>𝑐</m:t>
                                    </m:r>
                                  </m:num>
                                  <m:den>
                                    <m:r>
                                      <a:rPr lang="en-US" altLang="ko-KR" sz="2000" b="0" i="1" smtClean="0">
                                        <a:latin typeface="Cambria Math"/>
                                      </a:rPr>
                                      <m:t>2</m:t>
                                    </m:r>
                                  </m:den>
                                </m:f>
                              </m:oMath>
                            </m:oMathPara>
                          </a14:m>
                          <a:endParaRPr lang="ko-KR" altLang="en-US" sz="2000" dirty="0"/>
                        </a:p>
                      </a:txBody>
                      <a:tcPr marL="73780" marR="73780" marT="36890" marB="36890">
                        <a:solidFill>
                          <a:srgbClr val="00B0F0">
                            <a:alpha val="30000"/>
                          </a:srgb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B has</a:t>
                          </a:r>
                          <a:r>
                            <a:rPr lang="en-US" altLang="ko-KR" sz="2000" baseline="0" dirty="0" smtClean="0"/>
                            <a:t> </a:t>
                          </a:r>
                          <a14:m>
                            <m:oMath xmlns:m="http://schemas.openxmlformats.org/officeDocument/2006/math">
                              <m:r>
                                <m:rPr>
                                  <m:sty m:val="p"/>
                                </m:rPr>
                                <a:rPr lang="en-US" altLang="ko-KR" sz="2000" b="0" i="0" smtClean="0">
                                  <a:latin typeface="Cambria Math"/>
                                </a:rPr>
                                <m:t>T</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oMath>
                          </a14:m>
                          <a:endParaRPr lang="ko-KR" altLang="en-US" sz="2000" dirty="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A has </a:t>
                          </a:r>
                          <a14:m>
                            <m:oMath xmlns:m="http://schemas.openxmlformats.org/officeDocument/2006/math">
                              <m:r>
                                <m:rPr>
                                  <m:sty m:val="p"/>
                                </m:rPr>
                                <a:rPr lang="en-US" altLang="ko-KR" sz="2000" b="0" i="0" smtClean="0">
                                  <a:latin typeface="Cambria Math"/>
                                </a:rPr>
                                <m:t>S</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r>
                                <a:rPr lang="en-US" altLang="ko-KR" sz="2000" b="0" i="1" smtClean="0">
                                  <a:latin typeface="Cambria Math"/>
                                </a:rPr>
                                <m:t>−</m:t>
                              </m:r>
                              <m:r>
                                <a:rPr lang="en-US" altLang="ko-KR" sz="2000" b="0" i="1" smtClean="0">
                                  <a:latin typeface="Cambria Math"/>
                                </a:rPr>
                                <m:t>𝑐</m:t>
                              </m:r>
                            </m:oMath>
                          </a14:m>
                          <a:endParaRPr lang="ko-KR" altLang="en-US" sz="2000" dirty="0"/>
                        </a:p>
                      </a:txBody>
                      <a:tcPr marL="73780" marR="73780" marT="36890" marB="36890">
                        <a:solidFill>
                          <a:srgbClr val="00B0F0">
                            <a:alpha val="30000"/>
                          </a:srgbClr>
                        </a:solidFill>
                      </a:tcPr>
                    </a:tc>
                  </a:tr>
                  <a:tr h="600257">
                    <a:tc>
                      <a:txBody>
                        <a:bodyPr/>
                        <a:lstStyle/>
                        <a:p>
                          <a:pPr algn="ctr" latinLnBrk="1"/>
                          <a:r>
                            <a:rPr lang="en-US" altLang="ko-KR" sz="2000" b="1" dirty="0" smtClean="0"/>
                            <a:t>A</a:t>
                          </a:r>
                        </a:p>
                        <a:p>
                          <a:pPr algn="ctr" latinLnBrk="1"/>
                          <a:r>
                            <a:rPr lang="en-US" altLang="ko-KR" sz="2000" b="1" dirty="0" smtClean="0"/>
                            <a:t>Defect</a:t>
                          </a:r>
                          <a:endParaRPr lang="ko-KR" altLang="en-US" sz="2000" b="1" dirty="0"/>
                        </a:p>
                      </a:txBody>
                      <a:tcPr marL="73780" marR="73780" marT="36890" marB="36890">
                        <a:solidFill>
                          <a:srgbClr val="00B0F0">
                            <a:alpha val="30000"/>
                          </a:srgb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A has</a:t>
                          </a:r>
                          <a:r>
                            <a:rPr lang="en-US" altLang="ko-KR" sz="2000" baseline="0" dirty="0" smtClean="0"/>
                            <a:t> </a:t>
                          </a:r>
                          <a14:m>
                            <m:oMath xmlns:m="http://schemas.openxmlformats.org/officeDocument/2006/math">
                              <m:r>
                                <m:rPr>
                                  <m:sty m:val="p"/>
                                </m:rPr>
                                <a:rPr lang="en-US" altLang="ko-KR" sz="2000" b="0" i="0" smtClean="0">
                                  <a:latin typeface="Cambria Math"/>
                                </a:rPr>
                                <m:t>T</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oMath>
                          </a14:m>
                          <a:endParaRPr lang="ko-KR" altLang="en-US" sz="2000" dirty="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B has </a:t>
                          </a:r>
                          <a14:m>
                            <m:oMath xmlns:m="http://schemas.openxmlformats.org/officeDocument/2006/math">
                              <m:r>
                                <m:rPr>
                                  <m:sty m:val="p"/>
                                </m:rPr>
                                <a:rPr lang="en-US" altLang="ko-KR" sz="2000" b="0" i="0" smtClean="0">
                                  <a:latin typeface="Cambria Math"/>
                                </a:rPr>
                                <m:t>S</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𝑏</m:t>
                              </m:r>
                              <m:r>
                                <a:rPr lang="en-US" altLang="ko-KR" sz="2000" b="0" i="1" smtClean="0">
                                  <a:latin typeface="Cambria Math"/>
                                </a:rPr>
                                <m:t>−</m:t>
                              </m:r>
                              <m:r>
                                <a:rPr lang="en-US" altLang="ko-KR" sz="2000" b="0" i="1" smtClean="0">
                                  <a:latin typeface="Cambria Math"/>
                                </a:rPr>
                                <m:t>𝑐</m:t>
                              </m:r>
                            </m:oMath>
                          </a14:m>
                          <a:endParaRPr lang="ko-KR" altLang="en-US" sz="2000" dirty="0"/>
                        </a:p>
                      </a:txBody>
                      <a:tcPr marL="73780" marR="73780" marT="36890" marB="36890">
                        <a:solidFill>
                          <a:srgbClr val="00B0F0">
                            <a:alpha val="30000"/>
                          </a:srgb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2000" b="0" i="1" smtClean="0">
                                    <a:latin typeface="Cambria Math"/>
                                  </a:rPr>
                                  <m:t>𝑃</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0</m:t>
                                </m:r>
                              </m:oMath>
                            </m:oMathPara>
                          </a14:m>
                          <a:endParaRPr lang="ko-KR" altLang="en-US" sz="2000" dirty="0"/>
                        </a:p>
                      </a:txBody>
                      <a:tcPr marL="73780" marR="73780" marT="36890" marB="36890">
                        <a:solidFill>
                          <a:srgbClr val="00B0F0">
                            <a:alpha val="30000"/>
                          </a:srgbClr>
                        </a:solidFill>
                      </a:tcPr>
                    </a:tc>
                  </a:tr>
                </a:tbl>
              </a:graphicData>
            </a:graphic>
          </p:graphicFrame>
        </mc:Choice>
        <mc:Fallback xmlns="">
          <p:graphicFrame>
            <p:nvGraphicFramePr>
              <p:cNvPr id="49" name="표 48"/>
              <p:cNvGraphicFramePr>
                <a:graphicFrameLocks noGrp="1"/>
              </p:cNvGraphicFramePr>
              <p:nvPr>
                <p:extLst>
                  <p:ext uri="{D42A27DB-BD31-4B8C-83A1-F6EECF244321}">
                    <p14:modId xmlns:p14="http://schemas.microsoft.com/office/powerpoint/2010/main" val="4257192015"/>
                  </p:ext>
                </p:extLst>
              </p:nvPr>
            </p:nvGraphicFramePr>
            <p:xfrm>
              <a:off x="755576" y="2204864"/>
              <a:ext cx="7632848" cy="1765114"/>
            </p:xfrm>
            <a:graphic>
              <a:graphicData uri="http://schemas.openxmlformats.org/drawingml/2006/table">
                <a:tbl>
                  <a:tblPr firstRow="1" bandRow="1">
                    <a:tableStyleId>{5C22544A-7EE6-4342-B048-85BDC9FD1C3A}</a:tableStyleId>
                  </a:tblPr>
                  <a:tblGrid>
                    <a:gridCol w="1440160"/>
                    <a:gridCol w="3027850"/>
                    <a:gridCol w="3164838"/>
                  </a:tblGrid>
                  <a:tr h="398354">
                    <a:tc>
                      <a:txBody>
                        <a:bodyPr/>
                        <a:lstStyle/>
                        <a:p>
                          <a:pPr algn="ctr" latinLnBrk="1"/>
                          <a:endParaRPr lang="ko-KR" altLang="en-US" sz="2000" dirty="0"/>
                        </a:p>
                      </a:txBody>
                      <a:tcPr marL="73780" marR="73780" marT="36890" marB="36890">
                        <a:solidFill>
                          <a:srgbClr val="00B0F0">
                            <a:alpha val="30000"/>
                          </a:srgbClr>
                        </a:solidFill>
                      </a:tcPr>
                    </a:tc>
                    <a:tc>
                      <a:txBody>
                        <a:bodyPr/>
                        <a:lstStyle/>
                        <a:p>
                          <a:pPr algn="ctr" latinLnBrk="1"/>
                          <a:r>
                            <a:rPr lang="en-US" altLang="ko-KR" sz="2000" dirty="0" smtClean="0">
                              <a:solidFill>
                                <a:schemeClr val="tx1"/>
                              </a:solidFill>
                            </a:rPr>
                            <a:t>B Cooperate</a:t>
                          </a:r>
                          <a:endParaRPr lang="ko-KR" altLang="en-US" sz="2000" dirty="0">
                            <a:solidFill>
                              <a:schemeClr val="tx1"/>
                            </a:solidFill>
                          </a:endParaRPr>
                        </a:p>
                      </a:txBody>
                      <a:tcPr marL="73780" marR="73780" marT="36890" marB="36890">
                        <a:solidFill>
                          <a:srgbClr val="00B0F0">
                            <a:alpha val="30000"/>
                          </a:srgbClr>
                        </a:solidFill>
                      </a:tcPr>
                    </a:tc>
                    <a:tc>
                      <a:txBody>
                        <a:bodyPr/>
                        <a:lstStyle/>
                        <a:p>
                          <a:pPr algn="ctr" latinLnBrk="1"/>
                          <a:r>
                            <a:rPr lang="en-US" altLang="ko-KR" sz="2000" dirty="0" smtClean="0">
                              <a:solidFill>
                                <a:schemeClr val="tx1"/>
                              </a:solidFill>
                            </a:rPr>
                            <a:t>B Defect</a:t>
                          </a:r>
                          <a:endParaRPr lang="ko-KR" altLang="en-US" sz="2000" dirty="0">
                            <a:solidFill>
                              <a:schemeClr val="tx1"/>
                            </a:solidFill>
                          </a:endParaRPr>
                        </a:p>
                      </a:txBody>
                      <a:tcPr marL="73780" marR="73780" marT="36890" marB="36890">
                        <a:solidFill>
                          <a:srgbClr val="00B0F0">
                            <a:alpha val="30000"/>
                          </a:srgbClr>
                        </a:solidFill>
                      </a:tcPr>
                    </a:tc>
                  </a:tr>
                  <a:tr h="683380">
                    <a:tc>
                      <a:txBody>
                        <a:bodyPr/>
                        <a:lstStyle/>
                        <a:p>
                          <a:pPr algn="ctr" latinLnBrk="1"/>
                          <a:r>
                            <a:rPr lang="en-US" altLang="ko-KR" sz="2000" b="1" dirty="0" smtClean="0"/>
                            <a:t>A</a:t>
                          </a:r>
                          <a:r>
                            <a:rPr lang="en-US" altLang="ko-KR" sz="2000" b="1" baseline="0" dirty="0" smtClean="0"/>
                            <a:t> </a:t>
                          </a:r>
                          <a:r>
                            <a:rPr lang="en-US" altLang="ko-KR" sz="2000" b="1" dirty="0" smtClean="0"/>
                            <a:t>Cooperate</a:t>
                          </a:r>
                          <a:endParaRPr lang="ko-KR" altLang="en-US" sz="2000" b="1" dirty="0"/>
                        </a:p>
                      </a:txBody>
                      <a:tcPr marL="73780" marR="73780" marT="36890" marB="36890">
                        <a:solidFill>
                          <a:srgbClr val="00B0F0">
                            <a:alpha val="30000"/>
                          </a:srgbClr>
                        </a:solidFill>
                      </a:tcPr>
                    </a:tc>
                    <a:tc>
                      <a:txBody>
                        <a:bodyPr/>
                        <a:lstStyle/>
                        <a:p>
                          <a:endParaRPr lang="ko-KR"/>
                        </a:p>
                      </a:txBody>
                      <a:tcPr marL="73780" marR="73780" marT="36890" marB="36890">
                        <a:blipFill rotWithShape="1">
                          <a:blip r:embed="rId3"/>
                          <a:stretch>
                            <a:fillRect l="-47686" t="-64286" r="-104628" b="-117857"/>
                          </a:stretch>
                        </a:blipFill>
                      </a:tcPr>
                    </a:tc>
                    <a:tc>
                      <a:txBody>
                        <a:bodyPr/>
                        <a:lstStyle/>
                        <a:p>
                          <a:endParaRPr lang="ko-KR"/>
                        </a:p>
                      </a:txBody>
                      <a:tcPr marL="73780" marR="73780" marT="36890" marB="36890">
                        <a:blipFill rotWithShape="1">
                          <a:blip r:embed="rId3"/>
                          <a:stretch>
                            <a:fillRect l="-141426" t="-64286" r="-193" b="-117857"/>
                          </a:stretch>
                        </a:blipFill>
                      </a:tcPr>
                    </a:tc>
                  </a:tr>
                  <a:tr h="683380">
                    <a:tc>
                      <a:txBody>
                        <a:bodyPr/>
                        <a:lstStyle/>
                        <a:p>
                          <a:pPr algn="ctr" latinLnBrk="1"/>
                          <a:r>
                            <a:rPr lang="en-US" altLang="ko-KR" sz="2000" b="1" dirty="0" smtClean="0"/>
                            <a:t>A</a:t>
                          </a:r>
                        </a:p>
                        <a:p>
                          <a:pPr algn="ctr" latinLnBrk="1"/>
                          <a:r>
                            <a:rPr lang="en-US" altLang="ko-KR" sz="2000" b="1" dirty="0" smtClean="0"/>
                            <a:t>Defect</a:t>
                          </a:r>
                          <a:endParaRPr lang="ko-KR" altLang="en-US" sz="2000" b="1" dirty="0"/>
                        </a:p>
                      </a:txBody>
                      <a:tcPr marL="73780" marR="73780" marT="36890" marB="36890">
                        <a:solidFill>
                          <a:srgbClr val="00B0F0">
                            <a:alpha val="30000"/>
                          </a:srgbClr>
                        </a:solidFill>
                      </a:tcPr>
                    </a:tc>
                    <a:tc>
                      <a:txBody>
                        <a:bodyPr/>
                        <a:lstStyle/>
                        <a:p>
                          <a:endParaRPr lang="ko-KR"/>
                        </a:p>
                      </a:txBody>
                      <a:tcPr marL="73780" marR="73780" marT="36890" marB="36890">
                        <a:blipFill rotWithShape="1">
                          <a:blip r:embed="rId3"/>
                          <a:stretch>
                            <a:fillRect l="-47686" t="-164286" r="-104628" b="-17857"/>
                          </a:stretch>
                        </a:blipFill>
                      </a:tcPr>
                    </a:tc>
                    <a:tc>
                      <a:txBody>
                        <a:bodyPr/>
                        <a:lstStyle/>
                        <a:p>
                          <a:endParaRPr lang="ko-KR"/>
                        </a:p>
                      </a:txBody>
                      <a:tcPr marL="73780" marR="73780" marT="36890" marB="36890">
                        <a:blipFill rotWithShape="1">
                          <a:blip r:embed="rId3"/>
                          <a:stretch>
                            <a:fillRect l="-141426" t="-164286" r="-193" b="-17857"/>
                          </a:stretch>
                        </a:blipFill>
                      </a:tcPr>
                    </a:tc>
                  </a:tr>
                </a:tbl>
              </a:graphicData>
            </a:graphic>
          </p:graphicFrame>
        </mc:Fallback>
      </mc:AlternateContent>
      <mc:AlternateContent xmlns:mc="http://schemas.openxmlformats.org/markup-compatibility/2006" xmlns:a14="http://schemas.microsoft.com/office/drawing/2010/main">
        <mc:Choice Requires="a14">
          <p:sp>
            <p:nvSpPr>
              <p:cNvPr id="5" name="TextBox 4"/>
              <p:cNvSpPr txBox="1"/>
              <p:nvPr/>
            </p:nvSpPr>
            <p:spPr>
              <a:xfrm>
                <a:off x="629700" y="4077072"/>
                <a:ext cx="7560840" cy="523220"/>
              </a:xfrm>
              <a:prstGeom prst="rect">
                <a:avLst/>
              </a:prstGeom>
              <a:noFill/>
            </p:spPr>
            <p:txBody>
              <a:bodyPr wrap="square" rtlCol="0">
                <a:spAutoFit/>
              </a:bodyPr>
              <a:lstStyle/>
              <a:p>
                <a:r>
                  <a:rPr lang="en-US" altLang="ko-KR" sz="2800" dirty="0" smtClean="0">
                    <a:latin typeface="Calibri" panose="020F0502020204030204" pitchFamily="34" charset="0"/>
                    <a:cs typeface="Calibri" panose="020F0502020204030204" pitchFamily="34" charset="0"/>
                  </a:rPr>
                  <a:t>If  </a:t>
                </a:r>
                <a14:m>
                  <m:oMath xmlns:m="http://schemas.openxmlformats.org/officeDocument/2006/math">
                    <m:r>
                      <a:rPr lang="en-US" altLang="ko-KR" sz="2800" b="0" i="1" smtClean="0">
                        <a:latin typeface="Cambria Math"/>
                        <a:cs typeface="Calibri" panose="020F0502020204030204" pitchFamily="34" charset="0"/>
                      </a:rPr>
                      <m:t>2</m:t>
                    </m:r>
                    <m:r>
                      <a:rPr lang="en-US" altLang="ko-KR" sz="2800" b="0" i="1" smtClean="0">
                        <a:latin typeface="Cambria Math"/>
                        <a:cs typeface="Calibri" panose="020F0502020204030204" pitchFamily="34" charset="0"/>
                      </a:rPr>
                      <m:t>𝑏</m:t>
                    </m:r>
                    <m:r>
                      <a:rPr lang="en-US" altLang="ko-KR" sz="2800" b="0" i="1" smtClean="0">
                        <a:latin typeface="Cambria Math"/>
                        <a:cs typeface="Calibri" panose="020F0502020204030204" pitchFamily="34" charset="0"/>
                      </a:rPr>
                      <m:t>&gt;</m:t>
                    </m:r>
                    <m:r>
                      <a:rPr lang="en-US" altLang="ko-KR" sz="2800" b="0" i="1" smtClean="0">
                        <a:latin typeface="Cambria Math"/>
                        <a:cs typeface="Calibri" panose="020F0502020204030204" pitchFamily="34" charset="0"/>
                      </a:rPr>
                      <m:t>𝑐</m:t>
                    </m:r>
                    <m:r>
                      <a:rPr lang="en-US" altLang="ko-KR" sz="2800" b="0" i="1" smtClean="0">
                        <a:latin typeface="Cambria Math"/>
                        <a:cs typeface="Calibri" panose="020F0502020204030204" pitchFamily="34" charset="0"/>
                      </a:rPr>
                      <m:t>&gt;</m:t>
                    </m:r>
                    <m:r>
                      <a:rPr lang="en-US" altLang="ko-KR" sz="2800" b="0" i="1" smtClean="0">
                        <a:latin typeface="Cambria Math"/>
                        <a:cs typeface="Calibri" panose="020F0502020204030204" pitchFamily="34" charset="0"/>
                      </a:rPr>
                      <m:t>𝑏</m:t>
                    </m:r>
                    <m:r>
                      <a:rPr lang="en-US" altLang="ko-KR" sz="2800" b="0" i="1" smtClean="0">
                        <a:latin typeface="Cambria Math"/>
                        <a:cs typeface="Calibri" panose="020F0502020204030204" pitchFamily="34" charset="0"/>
                      </a:rPr>
                      <m:t>&gt;0</m:t>
                    </m:r>
                  </m:oMath>
                </a14:m>
                <a:r>
                  <a:rPr lang="en-US" altLang="ko-KR" sz="2800" dirty="0" smtClean="0">
                    <a:latin typeface="Calibri" panose="020F0502020204030204" pitchFamily="34" charset="0"/>
                    <a:cs typeface="Calibri" panose="020F0502020204030204" pitchFamily="34" charset="0"/>
                  </a:rPr>
                  <a:t> , then</a:t>
                </a:r>
                <a:endParaRPr lang="en-US" altLang="ko-KR" sz="2800" dirty="0">
                  <a:latin typeface="Calibri" panose="020F0502020204030204" pitchFamily="34" charset="0"/>
                  <a:cs typeface="Calibri" panose="020F050202020403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29700" y="4077072"/>
                <a:ext cx="7560840" cy="523220"/>
              </a:xfrm>
              <a:prstGeom prst="rect">
                <a:avLst/>
              </a:prstGeom>
              <a:blipFill rotWithShape="1">
                <a:blip r:embed="rId4"/>
                <a:stretch>
                  <a:fillRect l="-1612" t="-10465" b="-3255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55630" y="4600292"/>
                <a:ext cx="7560840" cy="523220"/>
              </a:xfrm>
              <a:prstGeom prst="rect">
                <a:avLst/>
              </a:prstGeom>
              <a:noFill/>
            </p:spPr>
            <p:txBody>
              <a:bodyPr wrap="square" rtlCol="0">
                <a:spAutoFit/>
              </a:bodyPr>
              <a:lstStyle/>
              <a:p>
                <a:pPr algn="ctr"/>
                <a:r>
                  <a:rPr lang="en-US" altLang="ko-KR" sz="2800" dirty="0" smtClean="0">
                    <a:latin typeface="Calibri" panose="020F0502020204030204" pitchFamily="34" charset="0"/>
                    <a:cs typeface="Calibri" panose="020F0502020204030204" pitchFamily="34" charset="0"/>
                  </a:rPr>
                  <a:t>pay-off inequality </a:t>
                </a:r>
                <a14:m>
                  <m:oMath xmlns:m="http://schemas.openxmlformats.org/officeDocument/2006/math">
                    <m:r>
                      <a:rPr lang="en-US" altLang="ko-KR" sz="2800" i="1" smtClean="0">
                        <a:latin typeface="Cambria Math"/>
                        <a:ea typeface="Cambria Math"/>
                        <a:cs typeface="Calibri" panose="020F0502020204030204" pitchFamily="34" charset="0"/>
                      </a:rPr>
                      <m:t>≡</m:t>
                    </m:r>
                  </m:oMath>
                </a14:m>
                <a:r>
                  <a:rPr lang="ko-KR" altLang="en-US" sz="2800" i="1" dirty="0" smtClean="0">
                    <a:latin typeface="Calibri" panose="020F0502020204030204" pitchFamily="34" charset="0"/>
                    <a:cs typeface="Calibri" panose="020F0502020204030204" pitchFamily="34" charset="0"/>
                  </a:rPr>
                  <a:t> </a:t>
                </a:r>
                <a:r>
                  <a:rPr lang="en-US" altLang="ko-KR" sz="2800" i="1" dirty="0" smtClean="0">
                    <a:latin typeface="Calibri" panose="020F0502020204030204" pitchFamily="34" charset="0"/>
                    <a:cs typeface="Calibri" panose="020F0502020204030204" pitchFamily="34" charset="0"/>
                  </a:rPr>
                  <a:t>Prisoners’ Dilemma</a:t>
                </a:r>
                <a:endParaRPr lang="ko-KR" altLang="en-US" sz="2800" i="1" dirty="0">
                  <a:latin typeface="Calibri" panose="020F0502020204030204" pitchFamily="34" charset="0"/>
                  <a:cs typeface="Calibri" panose="020F050202020403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55630" y="4600292"/>
                <a:ext cx="7560840" cy="523220"/>
              </a:xfrm>
              <a:prstGeom prst="rect">
                <a:avLst/>
              </a:prstGeom>
              <a:blipFill rotWithShape="1">
                <a:blip r:embed="rId5"/>
                <a:stretch>
                  <a:fillRect t="-10588" b="-3411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49175" y="5262194"/>
                <a:ext cx="7560840" cy="523220"/>
              </a:xfrm>
              <a:prstGeom prst="rect">
                <a:avLst/>
              </a:prstGeom>
              <a:noFill/>
            </p:spPr>
            <p:txBody>
              <a:bodyPr wrap="square" rtlCol="0">
                <a:spAutoFit/>
              </a:bodyPr>
              <a:lstStyle/>
              <a:p>
                <a:r>
                  <a:rPr lang="en-US" altLang="ko-KR" sz="2800" dirty="0" smtClean="0">
                    <a:latin typeface="Calibri" panose="020F0502020204030204" pitchFamily="34" charset="0"/>
                    <a:cs typeface="Calibri" panose="020F0502020204030204" pitchFamily="34" charset="0"/>
                  </a:rPr>
                  <a:t>If  </a:t>
                </a:r>
                <a14:m>
                  <m:oMath xmlns:m="http://schemas.openxmlformats.org/officeDocument/2006/math">
                    <m:r>
                      <a:rPr lang="en-US" altLang="ko-KR" sz="2800" b="0" i="1" smtClean="0">
                        <a:latin typeface="Cambria Math"/>
                        <a:cs typeface="Calibri" panose="020F0502020204030204" pitchFamily="34" charset="0"/>
                      </a:rPr>
                      <m:t>𝑏</m:t>
                    </m:r>
                    <m:r>
                      <a:rPr lang="en-US" altLang="ko-KR" sz="2800" b="0" i="1" smtClean="0">
                        <a:latin typeface="Cambria Math"/>
                        <a:cs typeface="Calibri" panose="020F0502020204030204" pitchFamily="34" charset="0"/>
                      </a:rPr>
                      <m:t>&gt;</m:t>
                    </m:r>
                    <m:r>
                      <a:rPr lang="en-US" altLang="ko-KR" sz="2800" b="0" i="1" smtClean="0">
                        <a:latin typeface="Cambria Math"/>
                        <a:cs typeface="Calibri" panose="020F0502020204030204" pitchFamily="34" charset="0"/>
                      </a:rPr>
                      <m:t>𝑐</m:t>
                    </m:r>
                    <m:r>
                      <a:rPr lang="en-US" altLang="ko-KR" sz="2800" b="0" i="1" smtClean="0">
                        <a:latin typeface="Cambria Math"/>
                        <a:cs typeface="Calibri" panose="020F0502020204030204" pitchFamily="34" charset="0"/>
                      </a:rPr>
                      <m:t>&gt;0</m:t>
                    </m:r>
                  </m:oMath>
                </a14:m>
                <a:r>
                  <a:rPr lang="en-US" altLang="ko-KR" sz="2800" dirty="0" smtClean="0">
                    <a:latin typeface="Calibri" panose="020F0502020204030204" pitchFamily="34" charset="0"/>
                    <a:cs typeface="Calibri" panose="020F0502020204030204" pitchFamily="34" charset="0"/>
                  </a:rPr>
                  <a:t> , then</a:t>
                </a:r>
                <a:endParaRPr lang="en-US" altLang="ko-KR" sz="2800" dirty="0">
                  <a:latin typeface="Calibri" panose="020F0502020204030204" pitchFamily="34" charset="0"/>
                  <a:cs typeface="Calibri" panose="020F050202020403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49175" y="5262194"/>
                <a:ext cx="7560840" cy="523220"/>
              </a:xfrm>
              <a:prstGeom prst="rect">
                <a:avLst/>
              </a:prstGeom>
              <a:blipFill rotWithShape="1">
                <a:blip r:embed="rId6"/>
                <a:stretch>
                  <a:fillRect l="-1612" t="-10465" b="-3255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75105" y="5785414"/>
                <a:ext cx="7560840" cy="523220"/>
              </a:xfrm>
              <a:prstGeom prst="rect">
                <a:avLst/>
              </a:prstGeom>
              <a:noFill/>
            </p:spPr>
            <p:txBody>
              <a:bodyPr wrap="square" rtlCol="0">
                <a:spAutoFit/>
              </a:bodyPr>
              <a:lstStyle/>
              <a:p>
                <a:pPr algn="ctr"/>
                <a:r>
                  <a:rPr lang="en-US" altLang="ko-KR" sz="2800" dirty="0" smtClean="0">
                    <a:latin typeface="Calibri" panose="020F0502020204030204" pitchFamily="34" charset="0"/>
                    <a:cs typeface="Calibri" panose="020F0502020204030204" pitchFamily="34" charset="0"/>
                  </a:rPr>
                  <a:t>pay-off inequality </a:t>
                </a:r>
                <a14:m>
                  <m:oMath xmlns:m="http://schemas.openxmlformats.org/officeDocument/2006/math">
                    <m:r>
                      <a:rPr lang="en-US" altLang="ko-KR" sz="2800" i="1" smtClean="0">
                        <a:latin typeface="Cambria Math"/>
                        <a:ea typeface="Cambria Math"/>
                        <a:cs typeface="Calibri" panose="020F0502020204030204" pitchFamily="34" charset="0"/>
                      </a:rPr>
                      <m:t>≡</m:t>
                    </m:r>
                  </m:oMath>
                </a14:m>
                <a:r>
                  <a:rPr lang="ko-KR" altLang="en-US" sz="2800" i="1" dirty="0" smtClean="0">
                    <a:latin typeface="Calibri" panose="020F0502020204030204" pitchFamily="34" charset="0"/>
                    <a:cs typeface="Calibri" panose="020F0502020204030204" pitchFamily="34" charset="0"/>
                  </a:rPr>
                  <a:t> </a:t>
                </a:r>
                <a:r>
                  <a:rPr lang="en-US" altLang="ko-KR" sz="2800" i="1" dirty="0" smtClean="0">
                    <a:latin typeface="Calibri" panose="020F0502020204030204" pitchFamily="34" charset="0"/>
                    <a:cs typeface="Calibri" panose="020F0502020204030204" pitchFamily="34" charset="0"/>
                  </a:rPr>
                  <a:t>snowdrift game</a:t>
                </a:r>
                <a:endParaRPr lang="ko-KR" altLang="en-US" sz="2800" i="1" dirty="0">
                  <a:latin typeface="Calibri" panose="020F0502020204030204" pitchFamily="34" charset="0"/>
                  <a:cs typeface="Calibri" panose="020F050202020403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75105" y="5785414"/>
                <a:ext cx="7560840" cy="523220"/>
              </a:xfrm>
              <a:prstGeom prst="rect">
                <a:avLst/>
              </a:prstGeom>
              <a:blipFill rotWithShape="1">
                <a:blip r:embed="rId7"/>
                <a:stretch>
                  <a:fillRect t="-10465" b="-32558"/>
                </a:stretch>
              </a:blipFill>
            </p:spPr>
            <p:txBody>
              <a:bodyPr/>
              <a:lstStyle/>
              <a:p>
                <a:r>
                  <a:rPr lang="ko-KR" altLang="en-US">
                    <a:noFill/>
                  </a:rPr>
                  <a:t> </a:t>
                </a:r>
              </a:p>
            </p:txBody>
          </p:sp>
        </mc:Fallback>
      </mc:AlternateContent>
      <p:sp>
        <p:nvSpPr>
          <p:cNvPr id="9" name="TextBox 8"/>
          <p:cNvSpPr txBox="1"/>
          <p:nvPr/>
        </p:nvSpPr>
        <p:spPr>
          <a:xfrm>
            <a:off x="4644006" y="6237312"/>
            <a:ext cx="2612465" cy="369332"/>
          </a:xfrm>
          <a:prstGeom prst="rect">
            <a:avLst/>
          </a:prstGeom>
          <a:noFill/>
        </p:spPr>
        <p:txBody>
          <a:bodyPr wrap="square" rtlCol="0">
            <a:spAutoFit/>
          </a:bodyPr>
          <a:lstStyle/>
          <a:p>
            <a:pPr algn="ctr"/>
            <a:r>
              <a:rPr lang="en-US" altLang="ko-KR" dirty="0" smtClean="0">
                <a:solidFill>
                  <a:srgbClr val="7030A0"/>
                </a:solidFill>
              </a:rPr>
              <a:t>T&gt;R&gt;S&gt;P</a:t>
            </a:r>
            <a:endParaRPr lang="ko-KR" altLang="en-US" dirty="0">
              <a:solidFill>
                <a:srgbClr val="7030A0"/>
              </a:solidFill>
            </a:endParaRPr>
          </a:p>
        </p:txBody>
      </p:sp>
      <p:sp>
        <p:nvSpPr>
          <p:cNvPr id="11" name="TextBox 10"/>
          <p:cNvSpPr txBox="1"/>
          <p:nvPr/>
        </p:nvSpPr>
        <p:spPr>
          <a:xfrm>
            <a:off x="4644007" y="5077528"/>
            <a:ext cx="2612465" cy="369332"/>
          </a:xfrm>
          <a:prstGeom prst="rect">
            <a:avLst/>
          </a:prstGeom>
          <a:noFill/>
        </p:spPr>
        <p:txBody>
          <a:bodyPr wrap="square" rtlCol="0">
            <a:spAutoFit/>
          </a:bodyPr>
          <a:lstStyle/>
          <a:p>
            <a:pPr algn="ctr"/>
            <a:r>
              <a:rPr lang="en-US" altLang="ko-KR" dirty="0" smtClean="0">
                <a:solidFill>
                  <a:srgbClr val="7030A0"/>
                </a:solidFill>
              </a:rPr>
              <a:t>T&gt;R&gt;P&gt;S</a:t>
            </a:r>
            <a:endParaRPr lang="ko-KR" altLang="en-US" dirty="0">
              <a:solidFill>
                <a:srgbClr val="7030A0"/>
              </a:solidFill>
            </a:endParaRPr>
          </a:p>
        </p:txBody>
      </p:sp>
    </p:spTree>
    <p:extLst>
      <p:ext uri="{BB962C8B-B14F-4D97-AF65-F5344CB8AC3E}">
        <p14:creationId xmlns:p14="http://schemas.microsoft.com/office/powerpoint/2010/main" val="31807652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620688"/>
            <a:ext cx="8229600" cy="1143000"/>
          </a:xfrm>
        </p:spPr>
        <p:txBody>
          <a:bodyPr>
            <a:noAutofit/>
          </a:bodyPr>
          <a:lstStyle/>
          <a:p>
            <a:r>
              <a:rPr lang="en-US" altLang="ko-KR" dirty="0" smtClean="0">
                <a:latin typeface="Calibri" panose="020F0502020204030204" pitchFamily="34" charset="0"/>
                <a:cs typeface="Calibri" panose="020F0502020204030204" pitchFamily="34" charset="0"/>
              </a:rPr>
              <a:t>The equilibrium frequency of cooperator in the snowdrift game</a:t>
            </a:r>
            <a:endParaRPr lang="ko-KR" alt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TextBox 3"/>
              <p:cNvSpPr txBox="1"/>
              <p:nvPr/>
            </p:nvSpPr>
            <p:spPr>
              <a:xfrm>
                <a:off x="0" y="2738180"/>
                <a:ext cx="9144000" cy="813108"/>
              </a:xfrm>
              <a:prstGeom prst="rect">
                <a:avLst/>
              </a:prstGeom>
              <a:noFill/>
            </p:spPr>
            <p:txBody>
              <a:bodyPr wrap="square" rtlCol="0">
                <a:spAutoFit/>
              </a:bodyPr>
              <a:lstStyle/>
              <a:p>
                <a:pPr algn="ctr"/>
                <a14:m>
                  <m:oMath xmlns:m="http://schemas.openxmlformats.org/officeDocument/2006/math">
                    <m:sSub>
                      <m:sSubPr>
                        <m:ctrlPr>
                          <a:rPr lang="en-US" altLang="ko-KR" sz="3500" b="0" i="1" smtClean="0">
                            <a:latin typeface="Cambria Math"/>
                          </a:rPr>
                        </m:ctrlPr>
                      </m:sSubPr>
                      <m:e>
                        <m:r>
                          <a:rPr lang="en-US" altLang="ko-KR" sz="3500" b="0" i="1" smtClean="0">
                            <a:latin typeface="Cambria Math"/>
                          </a:rPr>
                          <m:t>𝐸𝐹</m:t>
                        </m:r>
                      </m:e>
                      <m:sub>
                        <m:r>
                          <a:rPr lang="en-US" altLang="ko-KR" sz="3500" b="0" i="1" smtClean="0">
                            <a:latin typeface="Cambria Math"/>
                          </a:rPr>
                          <m:t>𝐶</m:t>
                        </m:r>
                      </m:sub>
                    </m:sSub>
                    <m:r>
                      <a:rPr lang="en-US" altLang="ko-KR" sz="3500" b="0" i="1" smtClean="0">
                        <a:latin typeface="Cambria Math"/>
                      </a:rPr>
                      <m:t>=</m:t>
                    </m:r>
                    <m:r>
                      <a:rPr lang="en-US" altLang="ko-KR" sz="3500" b="0" i="1" smtClean="0">
                        <a:latin typeface="Cambria Math"/>
                      </a:rPr>
                      <m:t>1</m:t>
                    </m:r>
                    <m:r>
                      <a:rPr lang="en-US" altLang="ko-KR" sz="3500" b="0" i="1" smtClean="0">
                        <a:latin typeface="Cambria Math"/>
                      </a:rPr>
                      <m:t>−</m:t>
                    </m:r>
                    <m:r>
                      <a:rPr lang="en-US" altLang="ko-KR" sz="3500" b="0" i="1" smtClean="0">
                        <a:latin typeface="Cambria Math"/>
                      </a:rPr>
                      <m:t>𝑟</m:t>
                    </m:r>
                  </m:oMath>
                </a14:m>
                <a:r>
                  <a:rPr lang="en-US" altLang="ko-KR" sz="3500" dirty="0" smtClean="0"/>
                  <a:t>,</a:t>
                </a:r>
                <a:r>
                  <a:rPr lang="ko-KR" altLang="en-US" sz="3500" dirty="0" smtClean="0"/>
                  <a:t>  </a:t>
                </a:r>
                <a:r>
                  <a:rPr lang="en-US" altLang="ko-KR" sz="3500" dirty="0" smtClean="0"/>
                  <a:t>where  </a:t>
                </a:r>
                <a14:m>
                  <m:oMath xmlns:m="http://schemas.openxmlformats.org/officeDocument/2006/math">
                    <m:r>
                      <a:rPr lang="en-US" altLang="ko-KR" sz="3500" b="0" i="1" smtClean="0">
                        <a:latin typeface="Cambria Math"/>
                      </a:rPr>
                      <m:t>𝑟</m:t>
                    </m:r>
                    <m:r>
                      <a:rPr lang="en-US" altLang="ko-KR" sz="3500" b="0" i="1" smtClean="0">
                        <a:latin typeface="Cambria Math"/>
                      </a:rPr>
                      <m:t>=</m:t>
                    </m:r>
                    <m:f>
                      <m:fPr>
                        <m:ctrlPr>
                          <a:rPr lang="en-US" altLang="ko-KR" sz="3500" b="0" i="1" smtClean="0">
                            <a:latin typeface="Cambria Math"/>
                          </a:rPr>
                        </m:ctrlPr>
                      </m:fPr>
                      <m:num>
                        <m:r>
                          <a:rPr lang="en-US" altLang="ko-KR" sz="3500" b="0" i="1" smtClean="0">
                            <a:latin typeface="Cambria Math"/>
                          </a:rPr>
                          <m:t>𝑐</m:t>
                        </m:r>
                      </m:num>
                      <m:den>
                        <m:r>
                          <a:rPr lang="en-US" altLang="ko-KR" sz="3500" b="0" i="1" smtClean="0">
                            <a:latin typeface="Cambria Math"/>
                          </a:rPr>
                          <m:t>2</m:t>
                        </m:r>
                        <m:r>
                          <a:rPr lang="en-US" altLang="ko-KR" sz="3500" b="0" i="1" smtClean="0">
                            <a:latin typeface="Cambria Math"/>
                          </a:rPr>
                          <m:t>𝑏</m:t>
                        </m:r>
                        <m:r>
                          <a:rPr lang="en-US" altLang="ko-KR" sz="3500" b="0" i="1" smtClean="0">
                            <a:latin typeface="Cambria Math"/>
                          </a:rPr>
                          <m:t>−</m:t>
                        </m:r>
                        <m:r>
                          <a:rPr lang="en-US" altLang="ko-KR" sz="3500" b="0" i="1" smtClean="0">
                            <a:latin typeface="Cambria Math"/>
                          </a:rPr>
                          <m:t>𝑐</m:t>
                        </m:r>
                      </m:den>
                    </m:f>
                  </m:oMath>
                </a14:m>
                <a:r>
                  <a:rPr lang="ko-KR" altLang="en-US" sz="3500" dirty="0" smtClean="0"/>
                  <a:t> </a:t>
                </a:r>
                <a:endParaRPr lang="en-US" altLang="ko-KR" sz="3500" dirty="0"/>
              </a:p>
            </p:txBody>
          </p:sp>
        </mc:Choice>
        <mc:Fallback xmlns="">
          <p:sp>
            <p:nvSpPr>
              <p:cNvPr id="4" name="TextBox 3"/>
              <p:cNvSpPr txBox="1">
                <a:spLocks noRot="1" noChangeAspect="1" noMove="1" noResize="1" noEditPoints="1" noAdjustHandles="1" noChangeArrowheads="1" noChangeShapeType="1" noTextEdit="1"/>
              </p:cNvSpPr>
              <p:nvPr/>
            </p:nvSpPr>
            <p:spPr>
              <a:xfrm>
                <a:off x="0" y="2738180"/>
                <a:ext cx="9144000" cy="813108"/>
              </a:xfrm>
              <a:prstGeom prst="rect">
                <a:avLst/>
              </a:prstGeom>
              <a:blipFill rotWithShape="1">
                <a:blip r:embed="rId2"/>
                <a:stretch>
                  <a:fillRect t="-5224" b="-1044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0" y="3880549"/>
                <a:ext cx="9144000" cy="898003"/>
              </a:xfrm>
              <a:prstGeom prst="rect">
                <a:avLst/>
              </a:prstGeom>
              <a:noFill/>
            </p:spPr>
            <p:txBody>
              <a:bodyPr wrap="square" rtlCol="0">
                <a:spAutoFit/>
              </a:bodyPr>
              <a:lstStyle/>
              <a:p>
                <a:pPr algn="ctr"/>
                <a14:m>
                  <m:oMath xmlns:m="http://schemas.openxmlformats.org/officeDocument/2006/math">
                    <m:r>
                      <a:rPr lang="en-US" altLang="ko-KR" sz="2500" b="0" i="1" smtClean="0">
                        <a:latin typeface="Cambria Math"/>
                      </a:rPr>
                      <m:t>𝑐</m:t>
                    </m:r>
                  </m:oMath>
                </a14:m>
                <a:r>
                  <a:rPr lang="ko-KR" altLang="en-US" sz="2500" dirty="0" smtClean="0"/>
                  <a:t> </a:t>
                </a:r>
                <a:r>
                  <a:rPr lang="en-US" altLang="ko-KR" sz="2500" dirty="0" smtClean="0"/>
                  <a:t>: labor, </a:t>
                </a:r>
                <a14:m>
                  <m:oMath xmlns:m="http://schemas.openxmlformats.org/officeDocument/2006/math">
                    <m:r>
                      <a:rPr lang="en-US" altLang="ko-KR" sz="2500" b="0" i="1" smtClean="0">
                        <a:latin typeface="Cambria Math"/>
                      </a:rPr>
                      <m:t>𝑏</m:t>
                    </m:r>
                  </m:oMath>
                </a14:m>
                <a:r>
                  <a:rPr lang="ko-KR" altLang="en-US" sz="2500" dirty="0" smtClean="0"/>
                  <a:t> </a:t>
                </a:r>
                <a:r>
                  <a:rPr lang="en-US" altLang="ko-KR" sz="2500" dirty="0" smtClean="0"/>
                  <a:t>: pay-off,</a:t>
                </a:r>
              </a:p>
              <a:p>
                <a:pPr algn="ctr"/>
                <a14:m>
                  <m:oMath xmlns:m="http://schemas.openxmlformats.org/officeDocument/2006/math">
                    <m:r>
                      <a:rPr lang="en-US" altLang="ko-KR" sz="2800" b="0" i="1" smtClean="0">
                        <a:latin typeface="Cambria Math"/>
                      </a:rPr>
                      <m:t>𝑟</m:t>
                    </m:r>
                  </m:oMath>
                </a14:m>
                <a:r>
                  <a:rPr lang="ko-KR" altLang="en-US" sz="2500" dirty="0" smtClean="0"/>
                  <a:t> </a:t>
                </a:r>
                <a:r>
                  <a:rPr lang="en-US" altLang="ko-KR" sz="2500" dirty="0" smtClean="0"/>
                  <a:t>: the cost-to-benefit ratio of mutual cooperation.</a:t>
                </a:r>
                <a:endParaRPr lang="ko-KR" altLang="en-US" sz="2500" dirty="0"/>
              </a:p>
            </p:txBody>
          </p:sp>
        </mc:Choice>
        <mc:Fallback xmlns="">
          <p:sp>
            <p:nvSpPr>
              <p:cNvPr id="12" name="TextBox 11"/>
              <p:cNvSpPr txBox="1">
                <a:spLocks noRot="1" noChangeAspect="1" noMove="1" noResize="1" noEditPoints="1" noAdjustHandles="1" noChangeArrowheads="1" noChangeShapeType="1" noTextEdit="1"/>
              </p:cNvSpPr>
              <p:nvPr/>
            </p:nvSpPr>
            <p:spPr>
              <a:xfrm>
                <a:off x="0" y="3880549"/>
                <a:ext cx="9144000" cy="898003"/>
              </a:xfrm>
              <a:prstGeom prst="rect">
                <a:avLst/>
              </a:prstGeom>
              <a:blipFill rotWithShape="1">
                <a:blip r:embed="rId3"/>
                <a:stretch>
                  <a:fillRect t="-4762" b="-1496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2487546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On a lattice</a:t>
            </a:r>
            <a:endParaRPr lang="ko-KR" altLang="en-US" dirty="0">
              <a:latin typeface="Calibri" panose="020F0502020204030204" pitchFamily="34" charset="0"/>
              <a:cs typeface="Calibri" panose="020F0502020204030204" pitchFamily="34" charset="0"/>
            </a:endParaRPr>
          </a:p>
        </p:txBody>
      </p:sp>
      <p:sp>
        <p:nvSpPr>
          <p:cNvPr id="4" name="직사각형 3"/>
          <p:cNvSpPr/>
          <p:nvPr/>
        </p:nvSpPr>
        <p:spPr>
          <a:xfrm>
            <a:off x="467544" y="2060848"/>
            <a:ext cx="8208912" cy="2308324"/>
          </a:xfrm>
          <a:prstGeom prst="rect">
            <a:avLst/>
          </a:prstGeom>
        </p:spPr>
        <p:txBody>
          <a:bodyPr wrap="square">
            <a:spAutoFit/>
          </a:bodyPr>
          <a:lstStyle/>
          <a:p>
            <a:r>
              <a:rPr lang="en-US" altLang="ko-KR" b="1" dirty="0" smtClean="0">
                <a:latin typeface="Calibri" panose="020F0502020204030204" pitchFamily="34" charset="0"/>
                <a:cs typeface="Calibri" panose="020F0502020204030204" pitchFamily="34" charset="0"/>
              </a:rPr>
              <a:t>An important insight is that spatial structure can promote persistence of cooperation.</a:t>
            </a:r>
          </a:p>
          <a:p>
            <a:endParaRPr lang="en-US" altLang="ko-KR" dirty="0" smtClean="0">
              <a:latin typeface="Calibri" panose="020F0502020204030204" pitchFamily="34" charset="0"/>
              <a:cs typeface="Calibri" panose="020F0502020204030204" pitchFamily="34" charset="0"/>
            </a:endParaRPr>
          </a:p>
          <a:p>
            <a:r>
              <a:rPr lang="en-US" altLang="ko-KR" dirty="0" smtClean="0">
                <a:latin typeface="Calibri" panose="020F0502020204030204" pitchFamily="34" charset="0"/>
                <a:cs typeface="Calibri" panose="020F0502020204030204" pitchFamily="34" charset="0"/>
              </a:rPr>
              <a:t>In particular, if the Prisoner’s Dilemma is played in spatially structured populations, in which individuals interact only within a limited local </a:t>
            </a:r>
            <a:r>
              <a:rPr lang="en-US" altLang="ko-KR" dirty="0" err="1" smtClean="0">
                <a:latin typeface="Calibri" panose="020F0502020204030204" pitchFamily="34" charset="0"/>
                <a:cs typeface="Calibri" panose="020F0502020204030204" pitchFamily="34" charset="0"/>
              </a:rPr>
              <a:t>neighbourhood</a:t>
            </a:r>
            <a:r>
              <a:rPr lang="en-US" altLang="ko-KR" dirty="0" smtClean="0">
                <a:latin typeface="Calibri" panose="020F0502020204030204" pitchFamily="34" charset="0"/>
                <a:cs typeface="Calibri" panose="020F0502020204030204" pitchFamily="34" charset="0"/>
              </a:rPr>
              <a:t>, then cooperation can be maintained. Here we investigate the effects of spatial structure in the snowdrift game. </a:t>
            </a:r>
          </a:p>
          <a:p>
            <a:endParaRPr lang="en-US" altLang="ko-KR" dirty="0">
              <a:latin typeface="Calibri" panose="020F0502020204030204" pitchFamily="34" charset="0"/>
              <a:cs typeface="Calibri" panose="020F0502020204030204" pitchFamily="34" charset="0"/>
            </a:endParaRPr>
          </a:p>
          <a:p>
            <a:r>
              <a:rPr lang="en-US" altLang="ko-KR" dirty="0" smtClean="0">
                <a:latin typeface="Calibri" panose="020F0502020204030204" pitchFamily="34" charset="0"/>
                <a:cs typeface="Calibri" panose="020F0502020204030204" pitchFamily="34" charset="0"/>
              </a:rPr>
              <a:t>To model spatial structure, we assume that individuals occupy sites on a regular lattice.</a:t>
            </a:r>
            <a:endParaRPr lang="ko-KR"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6272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What is snowdrift games?</a:t>
            </a:r>
            <a:endParaRPr lang="ko-KR"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15406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In well-mixed population</a:t>
            </a:r>
            <a:endParaRPr lang="ko-KR" altLang="en-US" dirty="0">
              <a:latin typeface="Calibri" panose="020F0502020204030204" pitchFamily="34" charset="0"/>
              <a:cs typeface="Calibri" panose="020F050202020403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413121"/>
            <a:ext cx="5035459"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직선 연결선 4"/>
          <p:cNvCxnSpPr/>
          <p:nvPr/>
        </p:nvCxnSpPr>
        <p:spPr>
          <a:xfrm>
            <a:off x="3383858" y="6277056"/>
            <a:ext cx="864096" cy="0"/>
          </a:xfrm>
          <a:prstGeom prst="line">
            <a:avLst/>
          </a:prstGeom>
          <a:ln w="508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644486" y="6103135"/>
            <a:ext cx="2448272" cy="369332"/>
          </a:xfrm>
          <a:prstGeom prst="rect">
            <a:avLst/>
          </a:prstGeom>
          <a:noFill/>
        </p:spPr>
        <p:txBody>
          <a:bodyPr wrap="square" rtlCol="0">
            <a:spAutoFit/>
          </a:bodyPr>
          <a:lstStyle/>
          <a:p>
            <a:pPr algn="ctr"/>
            <a:r>
              <a:rPr lang="en-US" altLang="ko-KR" dirty="0" smtClean="0">
                <a:latin typeface="Calibri" panose="020F0502020204030204" pitchFamily="34" charset="0"/>
                <a:cs typeface="Calibri" panose="020F0502020204030204" pitchFamily="34" charset="0"/>
              </a:rPr>
              <a:t>Defector</a:t>
            </a:r>
            <a:endParaRPr lang="ko-KR" altLang="en-US" dirty="0">
              <a:latin typeface="Calibri" panose="020F0502020204030204" pitchFamily="34" charset="0"/>
              <a:cs typeface="Calibri" panose="020F0502020204030204" pitchFamily="34" charset="0"/>
            </a:endParaRPr>
          </a:p>
        </p:txBody>
      </p:sp>
      <p:cxnSp>
        <p:nvCxnSpPr>
          <p:cNvPr id="7" name="직선 연결선 6"/>
          <p:cNvCxnSpPr/>
          <p:nvPr/>
        </p:nvCxnSpPr>
        <p:spPr>
          <a:xfrm>
            <a:off x="3365044" y="6662589"/>
            <a:ext cx="864096" cy="0"/>
          </a:xfrm>
          <a:prstGeom prst="line">
            <a:avLst/>
          </a:prstGeom>
          <a:ln w="50800">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44486" y="6488668"/>
            <a:ext cx="2448272" cy="369332"/>
          </a:xfrm>
          <a:prstGeom prst="rect">
            <a:avLst/>
          </a:prstGeom>
          <a:noFill/>
        </p:spPr>
        <p:txBody>
          <a:bodyPr wrap="square" rtlCol="0">
            <a:spAutoFit/>
          </a:bodyPr>
          <a:lstStyle/>
          <a:p>
            <a:pPr algn="ctr"/>
            <a:r>
              <a:rPr lang="en-US" altLang="ko-KR" dirty="0" smtClean="0">
                <a:latin typeface="Calibri" panose="020F0502020204030204" pitchFamily="34" charset="0"/>
                <a:cs typeface="Calibri" panose="020F0502020204030204" pitchFamily="34" charset="0"/>
              </a:rPr>
              <a:t>Cooperator</a:t>
            </a:r>
            <a:endParaRPr lang="ko-KR"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08915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170569" y="4673461"/>
            <a:ext cx="2448272" cy="369332"/>
          </a:xfrm>
          <a:prstGeom prst="rect">
            <a:avLst/>
          </a:prstGeom>
          <a:noFill/>
        </p:spPr>
        <p:txBody>
          <a:bodyPr wrap="square" rtlCol="0">
            <a:spAutoFit/>
          </a:bodyPr>
          <a:lstStyle/>
          <a:p>
            <a:pPr algn="ctr"/>
            <a:r>
              <a:rPr lang="en-US" altLang="ko-KR" dirty="0" err="1" smtClean="0">
                <a:latin typeface="Calibri" panose="020F0502020204030204" pitchFamily="34" charset="0"/>
                <a:cs typeface="Calibri" panose="020F0502020204030204" pitchFamily="34" charset="0"/>
              </a:rPr>
              <a:t>asynchoronous</a:t>
            </a:r>
            <a:endParaRPr lang="ko-KR" altLang="en-US" dirty="0">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39" y="1273589"/>
            <a:ext cx="5575077" cy="5186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2" name="제목 1"/>
              <p:cNvSpPr>
                <a:spLocks noGrp="1"/>
              </p:cNvSpPr>
              <p:nvPr>
                <p:ph type="title"/>
              </p:nvPr>
            </p:nvSpPr>
            <p:spPr/>
            <p:txBody>
              <a:bodyPr>
                <a:normAutofit/>
              </a:bodyPr>
              <a:lstStyle/>
              <a:p>
                <a:r>
                  <a:rPr lang="en-US" altLang="ko-KR" sz="2000" b="1" dirty="0" smtClean="0">
                    <a:latin typeface="Calibri" panose="020F0502020204030204" pitchFamily="34" charset="0"/>
                    <a:cs typeface="Calibri" panose="020F0502020204030204" pitchFamily="34" charset="0"/>
                  </a:rPr>
                  <a:t>Figure 1</a:t>
                </a:r>
                <a:r>
                  <a:rPr lang="en-US" altLang="ko-KR" sz="2000" dirty="0" smtClean="0">
                    <a:latin typeface="Calibri" panose="020F0502020204030204" pitchFamily="34" charset="0"/>
                    <a:cs typeface="Calibri" panose="020F0502020204030204" pitchFamily="34" charset="0"/>
                  </a:rPr>
                  <a:t> Frequency of cooperators as a function of the cost-to-benefit ratio  </a:t>
                </a:r>
                <a:br>
                  <a:rPr lang="en-US" altLang="ko-KR" sz="2000" dirty="0" smtClean="0">
                    <a:latin typeface="Calibri" panose="020F0502020204030204" pitchFamily="34" charset="0"/>
                    <a:cs typeface="Calibri" panose="020F0502020204030204" pitchFamily="34" charset="0"/>
                  </a:rPr>
                </a:br>
                <a14:m>
                  <m:oMath xmlns:m="http://schemas.openxmlformats.org/officeDocument/2006/math">
                    <m:r>
                      <a:rPr lang="en-US" altLang="ko-KR" sz="2000" b="0" i="1" smtClean="0">
                        <a:latin typeface="Cambria Math"/>
                      </a:rPr>
                      <m:t>𝑟</m:t>
                    </m:r>
                    <m:r>
                      <a:rPr lang="en-US" altLang="ko-KR" sz="2000" b="0" i="1" smtClean="0">
                        <a:latin typeface="Cambria Math"/>
                      </a:rPr>
                      <m:t>=</m:t>
                    </m:r>
                    <m:f>
                      <m:fPr>
                        <m:ctrlPr>
                          <a:rPr lang="en-US" altLang="ko-KR" sz="2000" b="0" i="1" smtClean="0">
                            <a:latin typeface="Cambria Math"/>
                          </a:rPr>
                        </m:ctrlPr>
                      </m:fPr>
                      <m:num>
                        <m:r>
                          <a:rPr lang="en-US" altLang="ko-KR" sz="2000" b="0" i="1" smtClean="0">
                            <a:latin typeface="Cambria Math"/>
                          </a:rPr>
                          <m:t>𝑐</m:t>
                        </m:r>
                      </m:num>
                      <m:den>
                        <m:r>
                          <a:rPr lang="en-US" altLang="ko-KR" sz="2000" b="0" i="1" smtClean="0">
                            <a:latin typeface="Cambria Math"/>
                          </a:rPr>
                          <m:t>2</m:t>
                        </m:r>
                        <m:r>
                          <a:rPr lang="en-US" altLang="ko-KR" sz="2000" b="0" i="1" smtClean="0">
                            <a:latin typeface="Cambria Math"/>
                          </a:rPr>
                          <m:t>𝑏</m:t>
                        </m:r>
                        <m:r>
                          <a:rPr lang="en-US" altLang="ko-KR" sz="2000" b="0" i="1" smtClean="0">
                            <a:latin typeface="Cambria Math"/>
                          </a:rPr>
                          <m:t>−</m:t>
                        </m:r>
                        <m:r>
                          <a:rPr lang="en-US" altLang="ko-KR" sz="2000" b="0" i="1" smtClean="0">
                            <a:latin typeface="Cambria Math"/>
                          </a:rPr>
                          <m:t>𝑐</m:t>
                        </m:r>
                      </m:den>
                    </m:f>
                  </m:oMath>
                </a14:m>
                <a:r>
                  <a:rPr lang="ko-KR" altLang="en-US" sz="2000" dirty="0" smtClean="0"/>
                  <a:t> </a:t>
                </a:r>
                <a:r>
                  <a:rPr lang="en-US" altLang="ko-KR" sz="2000" dirty="0" smtClean="0">
                    <a:latin typeface="Calibri" panose="020F0502020204030204" pitchFamily="34" charset="0"/>
                    <a:cs typeface="Calibri" panose="020F0502020204030204" pitchFamily="34" charset="0"/>
                  </a:rPr>
                  <a:t>in the snowdrift game for different lattice geometries.</a:t>
                </a:r>
                <a:endParaRPr lang="ko-KR" altLang="en-US" sz="2000" dirty="0">
                  <a:latin typeface="Calibri" panose="020F0502020204030204" pitchFamily="34" charset="0"/>
                  <a:cs typeface="Calibri" panose="020F0502020204030204" pitchFamily="34" charset="0"/>
                </a:endParaRPr>
              </a:p>
            </p:txBody>
          </p:sp>
        </mc:Choice>
        <mc:Fallback xmlns="">
          <p:sp>
            <p:nvSpPr>
              <p:cNvPr id="2" name="제목 1"/>
              <p:cNvSpPr>
                <a:spLocks noGrp="1" noRot="1" noChangeAspect="1" noMove="1" noResize="1" noEditPoints="1" noAdjustHandles="1" noChangeArrowheads="1" noChangeShapeType="1" noTextEdit="1"/>
              </p:cNvSpPr>
              <p:nvPr>
                <p:ph type="title"/>
              </p:nvPr>
            </p:nvSpPr>
            <p:spPr>
              <a:blipFill rotWithShape="1">
                <a:blip r:embed="rId4"/>
                <a:stretch>
                  <a:fillRect r="-148"/>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5724128" y="1412776"/>
                <a:ext cx="3275856" cy="646331"/>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a. </a:t>
                </a:r>
                <a:r>
                  <a:rPr lang="en-US" altLang="ko-KR" dirty="0" smtClean="0">
                    <a:latin typeface="Calibri" panose="020F0502020204030204" pitchFamily="34" charset="0"/>
                    <a:cs typeface="Calibri" panose="020F0502020204030204" pitchFamily="34" charset="0"/>
                  </a:rPr>
                  <a:t>Triangular lattice</a:t>
                </a:r>
              </a:p>
              <a:p>
                <a:pPr algn="ctr"/>
                <a:r>
                  <a:rPr lang="en-US" altLang="ko-KR" dirty="0" smtClean="0">
                    <a:latin typeface="Calibri" panose="020F0502020204030204" pitchFamily="34" charset="0"/>
                    <a:cs typeface="Calibri" panose="020F0502020204030204" pitchFamily="34" charset="0"/>
                  </a:rPr>
                  <a:t>   </a:t>
                </a:r>
                <a:r>
                  <a:rPr lang="en-US" altLang="ko-KR" dirty="0" err="1" smtClean="0">
                    <a:latin typeface="Calibri" panose="020F0502020204030204" pitchFamily="34" charset="0"/>
                    <a:cs typeface="Calibri" panose="020F0502020204030204" pitchFamily="34" charset="0"/>
                  </a:rPr>
                  <a:t>nbd</a:t>
                </a:r>
                <a:r>
                  <a:rPr lang="en-US" altLang="ko-KR" dirty="0" smtClean="0">
                    <a:latin typeface="Calibri" panose="020F0502020204030204" pitchFamily="34" charset="0"/>
                    <a:cs typeface="Calibri" panose="020F0502020204030204" pitchFamily="34" charset="0"/>
                  </a:rPr>
                  <a:t> size </a:t>
                </a:r>
                <a14:m>
                  <m:oMath xmlns:m="http://schemas.openxmlformats.org/officeDocument/2006/math">
                    <m:r>
                      <a:rPr lang="en-US" altLang="ko-KR" b="0" i="1" smtClean="0">
                        <a:latin typeface="Cambria Math"/>
                      </a:rPr>
                      <m:t>𝑁</m:t>
                    </m:r>
                    <m:r>
                      <a:rPr lang="en-US" altLang="ko-KR" b="0" i="1" smtClean="0">
                        <a:latin typeface="Cambria Math"/>
                      </a:rPr>
                      <m:t>=3</m:t>
                    </m:r>
                  </m:oMath>
                </a14:m>
                <a:endParaRPr lang="en-US" altLang="ko-KR" b="1" dirty="0" smtClean="0">
                  <a:latin typeface="Calibri" panose="020F0502020204030204" pitchFamily="34" charset="0"/>
                  <a:cs typeface="Calibri" panose="020F0502020204030204" pitchFamily="34"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5724128" y="1412776"/>
                <a:ext cx="3275856" cy="646331"/>
              </a:xfrm>
              <a:prstGeom prst="rect">
                <a:avLst/>
              </a:prstGeom>
              <a:blipFill rotWithShape="1">
                <a:blip r:embed="rId5"/>
                <a:stretch>
                  <a:fillRect t="-4717" b="-1415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5566529" y="2187389"/>
                <a:ext cx="3275856" cy="646331"/>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b. </a:t>
                </a:r>
                <a:r>
                  <a:rPr lang="en-US" altLang="ko-KR" dirty="0" smtClean="0">
                    <a:latin typeface="Calibri" panose="020F0502020204030204" pitchFamily="34" charset="0"/>
                    <a:cs typeface="Calibri" panose="020F0502020204030204" pitchFamily="34" charset="0"/>
                  </a:rPr>
                  <a:t>Square lattice</a:t>
                </a:r>
              </a:p>
              <a:p>
                <a:pPr algn="ctr"/>
                <a:r>
                  <a:rPr lang="en-US" altLang="ko-KR" dirty="0" smtClean="0">
                    <a:latin typeface="Calibri" panose="020F0502020204030204" pitchFamily="34" charset="0"/>
                    <a:cs typeface="Calibri" panose="020F0502020204030204" pitchFamily="34" charset="0"/>
                  </a:rPr>
                  <a:t>       </a:t>
                </a:r>
                <a:r>
                  <a:rPr lang="en-US" altLang="ko-KR" dirty="0" err="1" smtClean="0">
                    <a:latin typeface="Calibri" panose="020F0502020204030204" pitchFamily="34" charset="0"/>
                    <a:cs typeface="Calibri" panose="020F0502020204030204" pitchFamily="34" charset="0"/>
                  </a:rPr>
                  <a:t>nbd</a:t>
                </a:r>
                <a:r>
                  <a:rPr lang="en-US" altLang="ko-KR" dirty="0" smtClean="0">
                    <a:latin typeface="Calibri" panose="020F0502020204030204" pitchFamily="34" charset="0"/>
                    <a:cs typeface="Calibri" panose="020F0502020204030204" pitchFamily="34" charset="0"/>
                  </a:rPr>
                  <a:t> size </a:t>
                </a:r>
                <a14:m>
                  <m:oMath xmlns:m="http://schemas.openxmlformats.org/officeDocument/2006/math">
                    <m:r>
                      <a:rPr lang="en-US" altLang="ko-KR" b="0" i="1" smtClean="0">
                        <a:latin typeface="Cambria Math"/>
                      </a:rPr>
                      <m:t>𝑁</m:t>
                    </m:r>
                    <m:r>
                      <a:rPr lang="en-US" altLang="ko-KR" b="0" i="1" smtClean="0">
                        <a:latin typeface="Cambria Math"/>
                      </a:rPr>
                      <m:t>=4</m:t>
                    </m:r>
                  </m:oMath>
                </a14:m>
                <a:endParaRPr lang="ko-KR" altLang="en-US" b="1" dirty="0">
                  <a:latin typeface="Calibri" panose="020F0502020204030204" pitchFamily="34" charset="0"/>
                  <a:cs typeface="Calibri" panose="020F0502020204030204" pitchFamily="34"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5566529" y="2187389"/>
                <a:ext cx="3275856" cy="646331"/>
              </a:xfrm>
              <a:prstGeom prst="rect">
                <a:avLst/>
              </a:prstGeom>
              <a:blipFill rotWithShape="1">
                <a:blip r:embed="rId6"/>
                <a:stretch>
                  <a:fillRect t="-4717" b="-1415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5724128" y="2996952"/>
                <a:ext cx="3275856" cy="646331"/>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c. </a:t>
                </a:r>
                <a:r>
                  <a:rPr lang="en-US" altLang="ko-KR" dirty="0" smtClean="0">
                    <a:latin typeface="Calibri" panose="020F0502020204030204" pitchFamily="34" charset="0"/>
                    <a:cs typeface="Calibri" panose="020F0502020204030204" pitchFamily="34" charset="0"/>
                  </a:rPr>
                  <a:t>Hexagonal lattice</a:t>
                </a:r>
              </a:p>
              <a:p>
                <a:pPr algn="ctr"/>
                <a:r>
                  <a:rPr lang="en-US" altLang="ko-KR" dirty="0" err="1" smtClean="0">
                    <a:latin typeface="Calibri" panose="020F0502020204030204" pitchFamily="34" charset="0"/>
                    <a:cs typeface="Calibri" panose="020F0502020204030204" pitchFamily="34" charset="0"/>
                  </a:rPr>
                  <a:t>nbd</a:t>
                </a:r>
                <a:r>
                  <a:rPr lang="en-US" altLang="ko-KR" dirty="0" smtClean="0">
                    <a:latin typeface="Calibri" panose="020F0502020204030204" pitchFamily="34" charset="0"/>
                    <a:cs typeface="Calibri" panose="020F0502020204030204" pitchFamily="34" charset="0"/>
                  </a:rPr>
                  <a:t> size </a:t>
                </a:r>
                <a14:m>
                  <m:oMath xmlns:m="http://schemas.openxmlformats.org/officeDocument/2006/math">
                    <m:r>
                      <a:rPr lang="en-US" altLang="ko-KR" b="0" i="1" smtClean="0">
                        <a:latin typeface="Cambria Math"/>
                      </a:rPr>
                      <m:t>𝑁</m:t>
                    </m:r>
                    <m:r>
                      <a:rPr lang="en-US" altLang="ko-KR" b="0" i="1" smtClean="0">
                        <a:latin typeface="Cambria Math"/>
                      </a:rPr>
                      <m:t>=6</m:t>
                    </m:r>
                  </m:oMath>
                </a14:m>
                <a:endParaRPr lang="ko-KR" altLang="en-US" b="1" dirty="0">
                  <a:latin typeface="Calibri" panose="020F0502020204030204" pitchFamily="34" charset="0"/>
                  <a:cs typeface="Calibri" panose="020F0502020204030204" pitchFamily="34"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5724128" y="2996952"/>
                <a:ext cx="3275856" cy="646331"/>
              </a:xfrm>
              <a:prstGeom prst="rect">
                <a:avLst/>
              </a:prstGeom>
              <a:blipFill rotWithShape="1">
                <a:blip r:embed="rId7"/>
                <a:stretch>
                  <a:fillRect t="-4717" b="-1415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5566529" y="3829593"/>
                <a:ext cx="3275856" cy="646331"/>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d. </a:t>
                </a:r>
                <a:r>
                  <a:rPr lang="en-US" altLang="ko-KR" dirty="0" smtClean="0">
                    <a:latin typeface="Calibri" panose="020F0502020204030204" pitchFamily="34" charset="0"/>
                    <a:cs typeface="Calibri" panose="020F0502020204030204" pitchFamily="34" charset="0"/>
                  </a:rPr>
                  <a:t>Square lattice</a:t>
                </a:r>
              </a:p>
              <a:p>
                <a:pPr algn="ctr"/>
                <a:r>
                  <a:rPr lang="en-US" altLang="ko-KR" dirty="0" smtClean="0">
                    <a:latin typeface="Calibri" panose="020F0502020204030204" pitchFamily="34" charset="0"/>
                    <a:cs typeface="Calibri" panose="020F0502020204030204" pitchFamily="34" charset="0"/>
                  </a:rPr>
                  <a:t>       </a:t>
                </a:r>
                <a:r>
                  <a:rPr lang="en-US" altLang="ko-KR" dirty="0" err="1" smtClean="0">
                    <a:latin typeface="Calibri" panose="020F0502020204030204" pitchFamily="34" charset="0"/>
                    <a:cs typeface="Calibri" panose="020F0502020204030204" pitchFamily="34" charset="0"/>
                  </a:rPr>
                  <a:t>nbd</a:t>
                </a:r>
                <a:r>
                  <a:rPr lang="en-US" altLang="ko-KR" dirty="0" smtClean="0">
                    <a:latin typeface="Calibri" panose="020F0502020204030204" pitchFamily="34" charset="0"/>
                    <a:cs typeface="Calibri" panose="020F0502020204030204" pitchFamily="34" charset="0"/>
                  </a:rPr>
                  <a:t> size </a:t>
                </a:r>
                <a14:m>
                  <m:oMath xmlns:m="http://schemas.openxmlformats.org/officeDocument/2006/math">
                    <m:r>
                      <a:rPr lang="en-US" altLang="ko-KR" b="0" i="1" smtClean="0">
                        <a:latin typeface="Cambria Math"/>
                      </a:rPr>
                      <m:t>𝑁</m:t>
                    </m:r>
                    <m:r>
                      <a:rPr lang="en-US" altLang="ko-KR" b="0" i="1" smtClean="0">
                        <a:latin typeface="Cambria Math"/>
                      </a:rPr>
                      <m:t>=8</m:t>
                    </m:r>
                  </m:oMath>
                </a14:m>
                <a:endParaRPr lang="ko-KR" altLang="en-US" b="1" dirty="0">
                  <a:latin typeface="Calibri" panose="020F0502020204030204" pitchFamily="34" charset="0"/>
                  <a:cs typeface="Calibri" panose="020F0502020204030204" pitchFamily="34"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5566529" y="3829593"/>
                <a:ext cx="3275856" cy="646331"/>
              </a:xfrm>
              <a:prstGeom prst="rect">
                <a:avLst/>
              </a:prstGeom>
              <a:blipFill rotWithShape="1">
                <a:blip r:embed="rId8"/>
                <a:stretch>
                  <a:fillRect t="-4717" b="-14151"/>
                </a:stretch>
              </a:blipFill>
            </p:spPr>
            <p:txBody>
              <a:bodyPr/>
              <a:lstStyle/>
              <a:p>
                <a:r>
                  <a:rPr lang="ko-KR" altLang="en-US">
                    <a:noFill/>
                  </a:rPr>
                  <a:t> </a:t>
                </a:r>
              </a:p>
            </p:txBody>
          </p:sp>
        </mc:Fallback>
      </mc:AlternateContent>
      <p:cxnSp>
        <p:nvCxnSpPr>
          <p:cNvPr id="9" name="직선 연결선 8"/>
          <p:cNvCxnSpPr/>
          <p:nvPr/>
        </p:nvCxnSpPr>
        <p:spPr>
          <a:xfrm>
            <a:off x="5687616" y="5760622"/>
            <a:ext cx="864096" cy="0"/>
          </a:xfrm>
          <a:prstGeom prst="line">
            <a:avLst/>
          </a:prstGeom>
          <a:ln w="508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51712" y="5586701"/>
            <a:ext cx="2448272" cy="369332"/>
          </a:xfrm>
          <a:prstGeom prst="rect">
            <a:avLst/>
          </a:prstGeom>
          <a:noFill/>
        </p:spPr>
        <p:txBody>
          <a:bodyPr wrap="square" rtlCol="0">
            <a:spAutoFit/>
          </a:bodyPr>
          <a:lstStyle/>
          <a:p>
            <a:pPr algn="ctr"/>
            <a:r>
              <a:rPr lang="en-US" altLang="ko-KR" dirty="0" smtClean="0">
                <a:latin typeface="Calibri" panose="020F0502020204030204" pitchFamily="34" charset="0"/>
                <a:cs typeface="Calibri" panose="020F0502020204030204" pitchFamily="34" charset="0"/>
              </a:rPr>
              <a:t>Well-mixed populations</a:t>
            </a:r>
            <a:endParaRPr lang="ko-KR" altLang="en-US" dirty="0">
              <a:latin typeface="Calibri" panose="020F0502020204030204" pitchFamily="34" charset="0"/>
              <a:cs typeface="Calibri" panose="020F0502020204030204" pitchFamily="34" charset="0"/>
            </a:endParaRPr>
          </a:p>
        </p:txBody>
      </p:sp>
      <p:cxnSp>
        <p:nvCxnSpPr>
          <p:cNvPr id="15" name="직선 연결선 14"/>
          <p:cNvCxnSpPr/>
          <p:nvPr/>
        </p:nvCxnSpPr>
        <p:spPr>
          <a:xfrm>
            <a:off x="5665533" y="6159513"/>
            <a:ext cx="864096" cy="0"/>
          </a:xfrm>
          <a:prstGeom prst="line">
            <a:avLst/>
          </a:prstGeom>
          <a:ln w="508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31977" y="5985592"/>
            <a:ext cx="2448272" cy="369332"/>
          </a:xfrm>
          <a:prstGeom prst="rect">
            <a:avLst/>
          </a:prstGeom>
          <a:noFill/>
        </p:spPr>
        <p:txBody>
          <a:bodyPr wrap="square" rtlCol="0">
            <a:spAutoFit/>
          </a:bodyPr>
          <a:lstStyle/>
          <a:p>
            <a:pPr algn="ctr"/>
            <a:r>
              <a:rPr lang="en-US" altLang="ko-KR" dirty="0" smtClean="0">
                <a:latin typeface="Calibri" panose="020F0502020204030204" pitchFamily="34" charset="0"/>
                <a:cs typeface="Calibri" panose="020F0502020204030204" pitchFamily="34" charset="0"/>
              </a:rPr>
              <a:t>Pair approximations</a:t>
            </a:r>
            <a:endParaRPr lang="ko-KR" altLang="en-US" dirty="0">
              <a:latin typeface="Calibri" panose="020F0502020204030204" pitchFamily="34" charset="0"/>
              <a:cs typeface="Calibri" panose="020F0502020204030204" pitchFamily="34" charset="0"/>
            </a:endParaRPr>
          </a:p>
        </p:txBody>
      </p:sp>
      <p:sp>
        <p:nvSpPr>
          <p:cNvPr id="14" name="직사각형 13"/>
          <p:cNvSpPr/>
          <p:nvPr/>
        </p:nvSpPr>
        <p:spPr>
          <a:xfrm>
            <a:off x="6268484" y="4765794"/>
            <a:ext cx="184666" cy="184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p:cNvSpPr/>
          <p:nvPr/>
        </p:nvSpPr>
        <p:spPr>
          <a:xfrm>
            <a:off x="6254420" y="5148289"/>
            <a:ext cx="184666" cy="18466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p:cNvSpPr txBox="1"/>
          <p:nvPr/>
        </p:nvSpPr>
        <p:spPr>
          <a:xfrm>
            <a:off x="6170569" y="5055956"/>
            <a:ext cx="2448272" cy="369332"/>
          </a:xfrm>
          <a:prstGeom prst="rect">
            <a:avLst/>
          </a:prstGeom>
          <a:noFill/>
        </p:spPr>
        <p:txBody>
          <a:bodyPr wrap="square" rtlCol="0">
            <a:spAutoFit/>
          </a:bodyPr>
          <a:lstStyle/>
          <a:p>
            <a:pPr algn="ctr"/>
            <a:r>
              <a:rPr lang="en-US" altLang="ko-KR" dirty="0" err="1" smtClean="0">
                <a:latin typeface="Calibri" panose="020F0502020204030204" pitchFamily="34" charset="0"/>
                <a:cs typeface="Calibri" panose="020F0502020204030204" pitchFamily="34" charset="0"/>
              </a:rPr>
              <a:t>synchoronous</a:t>
            </a:r>
            <a:endParaRPr lang="ko-KR"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24845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355" y="212235"/>
            <a:ext cx="6626654" cy="6165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연결선 9"/>
          <p:cNvCxnSpPr/>
          <p:nvPr/>
        </p:nvCxnSpPr>
        <p:spPr>
          <a:xfrm>
            <a:off x="2699792" y="213017"/>
            <a:ext cx="0" cy="2855943"/>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a:off x="5796136" y="213016"/>
            <a:ext cx="0" cy="2855943"/>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a:xfrm>
            <a:off x="2411760" y="3212976"/>
            <a:ext cx="0" cy="2855943"/>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5508104" y="3212975"/>
            <a:ext cx="0" cy="2855943"/>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타원 10"/>
          <p:cNvSpPr/>
          <p:nvPr/>
        </p:nvSpPr>
        <p:spPr>
          <a:xfrm rot="2285141">
            <a:off x="5533805" y="4371445"/>
            <a:ext cx="1601372" cy="86953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화살표 연결선 16"/>
          <p:cNvCxnSpPr/>
          <p:nvPr/>
        </p:nvCxnSpPr>
        <p:spPr>
          <a:xfrm flipH="1">
            <a:off x="6804248" y="4121497"/>
            <a:ext cx="360040" cy="519450"/>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06852" y="3429000"/>
            <a:ext cx="2689183" cy="692497"/>
          </a:xfrm>
          <a:prstGeom prst="rect">
            <a:avLst/>
          </a:prstGeom>
          <a:solidFill>
            <a:schemeClr val="bg1">
              <a:lumMod val="95000"/>
            </a:schemeClr>
          </a:solidFill>
          <a:ln w="41275">
            <a:solidFill>
              <a:srgbClr val="00B050"/>
            </a:solidFill>
          </a:ln>
        </p:spPr>
        <p:txBody>
          <a:bodyPr wrap="square" rtlCol="0">
            <a:spAutoFit/>
          </a:bodyPr>
          <a:lstStyle/>
          <a:p>
            <a:pPr algn="ctr"/>
            <a:r>
              <a:rPr lang="en-US" altLang="ko-KR" sz="1300" dirty="0" smtClean="0"/>
              <a:t>Largely independent of whether updating is </a:t>
            </a:r>
            <a:r>
              <a:rPr lang="en-US" altLang="ko-KR" sz="1300" dirty="0" err="1" smtClean="0"/>
              <a:t>synchoronous</a:t>
            </a:r>
            <a:r>
              <a:rPr lang="en-US" altLang="ko-KR" sz="1300" dirty="0" smtClean="0"/>
              <a:t> or </a:t>
            </a:r>
            <a:r>
              <a:rPr lang="en-US" altLang="ko-KR" sz="1300" dirty="0" err="1" smtClean="0"/>
              <a:t>asynchoronous</a:t>
            </a:r>
            <a:endParaRPr lang="ko-KR" altLang="en-US" sz="1300" dirty="0"/>
          </a:p>
        </p:txBody>
      </p:sp>
    </p:spTree>
    <p:extLst>
      <p:ext uri="{BB962C8B-B14F-4D97-AF65-F5344CB8AC3E}">
        <p14:creationId xmlns:p14="http://schemas.microsoft.com/office/powerpoint/2010/main" val="37203163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532880" y="5701509"/>
            <a:ext cx="2448272" cy="369332"/>
          </a:xfrm>
          <a:prstGeom prst="rect">
            <a:avLst/>
          </a:prstGeom>
          <a:noFill/>
        </p:spPr>
        <p:txBody>
          <a:bodyPr wrap="square" rtlCol="0">
            <a:spAutoFit/>
          </a:bodyPr>
          <a:lstStyle/>
          <a:p>
            <a:pPr algn="ctr"/>
            <a:r>
              <a:rPr lang="en-US" altLang="ko-KR" dirty="0" smtClean="0">
                <a:latin typeface="Calibri" panose="020F0502020204030204" pitchFamily="34" charset="0"/>
                <a:cs typeface="Calibri" panose="020F0502020204030204" pitchFamily="34" charset="0"/>
              </a:rPr>
              <a:t>Defector</a:t>
            </a:r>
            <a:endParaRPr lang="ko-KR" alt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 name="제목 1"/>
              <p:cNvSpPr>
                <a:spLocks noGrp="1"/>
              </p:cNvSpPr>
              <p:nvPr>
                <p:ph type="title"/>
              </p:nvPr>
            </p:nvSpPr>
            <p:spPr/>
            <p:txBody>
              <a:bodyPr>
                <a:normAutofit fontScale="90000"/>
              </a:bodyPr>
              <a:lstStyle/>
              <a:p>
                <a:r>
                  <a:rPr lang="en-US" altLang="ko-KR" sz="2000" b="1" dirty="0" smtClean="0">
                    <a:latin typeface="Calibri" panose="020F0502020204030204" pitchFamily="34" charset="0"/>
                    <a:cs typeface="Calibri" panose="020F0502020204030204" pitchFamily="34" charset="0"/>
                  </a:rPr>
                  <a:t>Figure 2</a:t>
                </a:r>
                <a:r>
                  <a:rPr lang="en-US" altLang="ko-KR" sz="2000" dirty="0" smtClean="0">
                    <a:latin typeface="Calibri" panose="020F0502020204030204" pitchFamily="34" charset="0"/>
                    <a:cs typeface="Calibri" panose="020F0502020204030204" pitchFamily="34" charset="0"/>
                  </a:rPr>
                  <a:t> </a:t>
                </a:r>
                <a:r>
                  <a:rPr lang="en-US" altLang="ko-KR" sz="2000" dirty="0">
                    <a:latin typeface="Calibri" panose="020F0502020204030204" pitchFamily="34" charset="0"/>
                    <a:cs typeface="Calibri" panose="020F0502020204030204" pitchFamily="34" charset="0"/>
                  </a:rPr>
                  <a:t>Snapshots of equilibrium configurations of cooperators (black) and defectors</a:t>
                </a:r>
                <a:br>
                  <a:rPr lang="en-US" altLang="ko-KR" sz="2000" dirty="0">
                    <a:latin typeface="Calibri" panose="020F0502020204030204" pitchFamily="34" charset="0"/>
                    <a:cs typeface="Calibri" panose="020F0502020204030204" pitchFamily="34" charset="0"/>
                  </a:rPr>
                </a:br>
                <a:r>
                  <a:rPr lang="en-US" altLang="ko-KR" sz="2000" dirty="0">
                    <a:latin typeface="Calibri" panose="020F0502020204030204" pitchFamily="34" charset="0"/>
                    <a:cs typeface="Calibri" panose="020F0502020204030204" pitchFamily="34" charset="0"/>
                  </a:rPr>
                  <a:t>(white) in the spatial Prisoner’s Dilemma and spatial snowdrift </a:t>
                </a:r>
                <a:r>
                  <a:rPr lang="en-US" altLang="ko-KR" sz="2000" dirty="0" smtClean="0">
                    <a:latin typeface="Calibri" panose="020F0502020204030204" pitchFamily="34" charset="0"/>
                    <a:cs typeface="Calibri" panose="020F0502020204030204" pitchFamily="34" charset="0"/>
                  </a:rPr>
                  <a:t>game</a:t>
                </a:r>
                <a:br>
                  <a:rPr lang="en-US" altLang="ko-KR" sz="2000" dirty="0" smtClean="0">
                    <a:latin typeface="Calibri" panose="020F0502020204030204" pitchFamily="34" charset="0"/>
                    <a:cs typeface="Calibri" panose="020F0502020204030204" pitchFamily="34" charset="0"/>
                  </a:rPr>
                </a:br>
                <a:r>
                  <a:rPr lang="en-US" altLang="ko-KR" sz="2000" dirty="0" smtClean="0">
                    <a:latin typeface="Calibri" panose="020F0502020204030204" pitchFamily="34" charset="0"/>
                    <a:cs typeface="Calibri" panose="020F0502020204030204" pitchFamily="34" charset="0"/>
                  </a:rPr>
                  <a:t>on </a:t>
                </a:r>
                <a:r>
                  <a:rPr lang="en-US" altLang="ko-KR" sz="2000" dirty="0">
                    <a:latin typeface="Calibri" panose="020F0502020204030204" pitchFamily="34" charset="0"/>
                    <a:cs typeface="Calibri" panose="020F0502020204030204" pitchFamily="34" charset="0"/>
                  </a:rPr>
                  <a:t>a square </a:t>
                </a:r>
                <a:r>
                  <a:rPr lang="en-US" altLang="ko-KR" sz="2000" dirty="0" smtClean="0">
                    <a:latin typeface="Calibri" panose="020F0502020204030204" pitchFamily="34" charset="0"/>
                    <a:cs typeface="Calibri" panose="020F0502020204030204" pitchFamily="34" charset="0"/>
                  </a:rPr>
                  <a:t>lattice with </a:t>
                </a:r>
                <a14:m>
                  <m:oMath xmlns:m="http://schemas.openxmlformats.org/officeDocument/2006/math">
                    <m:r>
                      <a:rPr lang="en-US" altLang="ko-KR" sz="1800" i="1">
                        <a:latin typeface="Cambria Math"/>
                      </a:rPr>
                      <m:t>𝑁</m:t>
                    </m:r>
                    <m:r>
                      <a:rPr lang="en-US" altLang="ko-KR" sz="1800" i="1">
                        <a:latin typeface="Cambria Math"/>
                      </a:rPr>
                      <m:t>=</m:t>
                    </m:r>
                    <m:r>
                      <a:rPr lang="en-US" altLang="ko-KR" sz="1800" i="1">
                        <a:latin typeface="Cambria Math"/>
                      </a:rPr>
                      <m:t>4</m:t>
                    </m:r>
                    <m:r>
                      <a:rPr lang="en-US" altLang="ko-KR" sz="1800" b="1" i="0" smtClean="0">
                        <a:latin typeface="Cambria Math"/>
                      </a:rPr>
                      <m:t> </m:t>
                    </m:r>
                  </m:oMath>
                </a14:m>
                <a:r>
                  <a:rPr lang="ko-KR" altLang="en-US" sz="1800" b="1" dirty="0" smtClean="0">
                    <a:latin typeface="Calibri" panose="020F0502020204030204" pitchFamily="34" charset="0"/>
                    <a:cs typeface="Calibri" panose="020F0502020204030204" pitchFamily="34" charset="0"/>
                  </a:rPr>
                  <a:t> </a:t>
                </a:r>
                <a:r>
                  <a:rPr lang="en-US" altLang="ko-KR" sz="2000" dirty="0" err="1" smtClean="0">
                    <a:latin typeface="Calibri" panose="020F0502020204030204" pitchFamily="34" charset="0"/>
                    <a:cs typeface="Calibri" panose="020F0502020204030204" pitchFamily="34" charset="0"/>
                  </a:rPr>
                  <a:t>neighbours</a:t>
                </a:r>
                <a:r>
                  <a:rPr lang="en-US" altLang="ko-KR" sz="2000" dirty="0" smtClean="0">
                    <a:latin typeface="Calibri" panose="020F0502020204030204" pitchFamily="34" charset="0"/>
                    <a:cs typeface="Calibri" panose="020F0502020204030204" pitchFamily="34" charset="0"/>
                  </a:rPr>
                  <a:t> </a:t>
                </a:r>
                <a:r>
                  <a:rPr lang="en-US" altLang="ko-KR" sz="2000" dirty="0">
                    <a:latin typeface="Calibri" panose="020F0502020204030204" pitchFamily="34" charset="0"/>
                    <a:cs typeface="Calibri" panose="020F0502020204030204" pitchFamily="34" charset="0"/>
                  </a:rPr>
                  <a:t>near the extinction threshold of cooperators.</a:t>
                </a:r>
                <a:endParaRPr lang="ko-KR" altLang="en-US" sz="2000" dirty="0">
                  <a:latin typeface="Calibri" panose="020F0502020204030204" pitchFamily="34" charset="0"/>
                  <a:cs typeface="Calibri" panose="020F0502020204030204" pitchFamily="34" charset="0"/>
                </a:endParaRPr>
              </a:p>
            </p:txBody>
          </p:sp>
        </mc:Choice>
        <mc:Fallback xmlns="">
          <p:sp>
            <p:nvSpPr>
              <p:cNvPr id="2" name="제목 1"/>
              <p:cNvSpPr>
                <a:spLocks noGrp="1" noRot="1" noChangeAspect="1" noMove="1" noResize="1" noEditPoints="1" noAdjustHandles="1" noChangeArrowheads="1" noChangeShapeType="1" noTextEdit="1"/>
              </p:cNvSpPr>
              <p:nvPr>
                <p:ph type="title"/>
              </p:nvPr>
            </p:nvSpPr>
            <p:spPr>
              <a:blipFill rotWithShape="1">
                <a:blip r:embed="rId2"/>
                <a:stretch>
                  <a:fillRect t="-4787" b="-10106"/>
                </a:stretch>
              </a:blipFill>
            </p:spPr>
            <p:txBody>
              <a:bodyPr/>
              <a:lstStyle/>
              <a:p>
                <a:r>
                  <a:rPr lang="ko-KR" altLang="en-US">
                    <a:noFill/>
                  </a:rPr>
                  <a:t> </a:t>
                </a:r>
              </a:p>
            </p:txBody>
          </p:sp>
        </mc:Fallback>
      </mc:AlternateContent>
      <p:sp>
        <p:nvSpPr>
          <p:cNvPr id="14" name="직사각형 13"/>
          <p:cNvSpPr/>
          <p:nvPr/>
        </p:nvSpPr>
        <p:spPr>
          <a:xfrm>
            <a:off x="630795" y="5793842"/>
            <a:ext cx="184666" cy="184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p:cNvSpPr/>
          <p:nvPr/>
        </p:nvSpPr>
        <p:spPr>
          <a:xfrm>
            <a:off x="616731" y="6176337"/>
            <a:ext cx="184666" cy="18466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p:cNvSpPr txBox="1"/>
          <p:nvPr/>
        </p:nvSpPr>
        <p:spPr>
          <a:xfrm>
            <a:off x="532880" y="6084004"/>
            <a:ext cx="2448272" cy="369332"/>
          </a:xfrm>
          <a:prstGeom prst="rect">
            <a:avLst/>
          </a:prstGeom>
          <a:noFill/>
        </p:spPr>
        <p:txBody>
          <a:bodyPr wrap="square" rtlCol="0">
            <a:spAutoFit/>
          </a:bodyPr>
          <a:lstStyle/>
          <a:p>
            <a:pPr algn="ctr"/>
            <a:r>
              <a:rPr lang="en-US" altLang="ko-KR" dirty="0" smtClean="0">
                <a:latin typeface="Calibri" panose="020F0502020204030204" pitchFamily="34" charset="0"/>
                <a:cs typeface="Calibri" panose="020F0502020204030204" pitchFamily="34" charset="0"/>
              </a:rPr>
              <a:t>Cooperator</a:t>
            </a:r>
            <a:endParaRPr lang="ko-KR" altLang="en-US" dirty="0">
              <a:latin typeface="Calibri" panose="020F0502020204030204" pitchFamily="34" charset="0"/>
              <a:cs typeface="Calibri" panose="020F0502020204030204" pitchFamily="34" charset="0"/>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740" y="1415097"/>
            <a:ext cx="6373024" cy="4174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21" name="TextBox 20"/>
              <p:cNvSpPr txBox="1"/>
              <p:nvPr/>
            </p:nvSpPr>
            <p:spPr>
              <a:xfrm>
                <a:off x="2699792" y="5653502"/>
                <a:ext cx="5976664" cy="369332"/>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a. </a:t>
                </a:r>
                <a:r>
                  <a:rPr lang="en-US" altLang="ko-KR" dirty="0" smtClean="0">
                    <a:latin typeface="Calibri" panose="020F0502020204030204" pitchFamily="34" charset="0"/>
                    <a:cs typeface="Calibri" panose="020F0502020204030204" pitchFamily="34" charset="0"/>
                  </a:rPr>
                  <a:t>In Prisoners’ Dilemma, </a:t>
                </a:r>
                <a14:m>
                  <m:oMath xmlns:m="http://schemas.openxmlformats.org/officeDocument/2006/math">
                    <m:r>
                      <m:rPr>
                        <m:sty m:val="p"/>
                      </m:rPr>
                      <a:rPr lang="en-US" altLang="ko-KR" b="0" i="0" smtClean="0">
                        <a:latin typeface="Cambria Math"/>
                      </a:rPr>
                      <m:t>R</m:t>
                    </m:r>
                    <m:r>
                      <a:rPr lang="en-US" altLang="ko-KR" b="0" i="1">
                        <a:latin typeface="Cambria Math"/>
                      </a:rPr>
                      <m:t>=</m:t>
                    </m:r>
                    <m:r>
                      <a:rPr lang="en-US" altLang="ko-KR" b="0" i="0" smtClean="0">
                        <a:latin typeface="Cambria Math"/>
                      </a:rPr>
                      <m:t>1</m:t>
                    </m:r>
                    <m:r>
                      <a:rPr lang="en-US" altLang="ko-KR" b="0" i="0" smtClean="0">
                        <a:latin typeface="Cambria Math"/>
                      </a:rPr>
                      <m:t>, </m:t>
                    </m:r>
                    <m:r>
                      <m:rPr>
                        <m:sty m:val="p"/>
                      </m:rPr>
                      <a:rPr lang="en-US" altLang="ko-KR" b="0" i="0" smtClean="0">
                        <a:latin typeface="Cambria Math"/>
                      </a:rPr>
                      <m:t>T</m:t>
                    </m:r>
                    <m:r>
                      <a:rPr lang="en-US" altLang="ko-KR" b="0" i="0" smtClean="0">
                        <a:latin typeface="Cambria Math"/>
                      </a:rPr>
                      <m:t>=</m:t>
                    </m:r>
                    <m:r>
                      <a:rPr lang="en-US" altLang="ko-KR" b="0" i="0" smtClean="0">
                        <a:latin typeface="Cambria Math"/>
                      </a:rPr>
                      <m:t>1</m:t>
                    </m:r>
                    <m:r>
                      <a:rPr lang="en-US" altLang="ko-KR" b="0" i="0" smtClean="0">
                        <a:latin typeface="Cambria Math"/>
                      </a:rPr>
                      <m:t>.</m:t>
                    </m:r>
                    <m:r>
                      <a:rPr lang="en-US" altLang="ko-KR" b="0" i="0" smtClean="0">
                        <a:latin typeface="Cambria Math"/>
                      </a:rPr>
                      <m:t>07</m:t>
                    </m:r>
                    <m:r>
                      <a:rPr lang="en-US" altLang="ko-KR" b="0" i="0" smtClean="0">
                        <a:latin typeface="Cambria Math"/>
                      </a:rPr>
                      <m:t>,  </m:t>
                    </m:r>
                    <m:r>
                      <m:rPr>
                        <m:sty m:val="p"/>
                      </m:rPr>
                      <a:rPr lang="en-US" altLang="ko-KR" b="0" i="0" smtClean="0">
                        <a:latin typeface="Cambria Math"/>
                      </a:rPr>
                      <m:t>S</m:t>
                    </m:r>
                    <m:r>
                      <a:rPr lang="en-US" altLang="ko-KR" b="0" i="0" smtClean="0">
                        <a:latin typeface="Cambria Math"/>
                      </a:rPr>
                      <m:t>=−</m:t>
                    </m:r>
                    <m:r>
                      <a:rPr lang="en-US" altLang="ko-KR" b="0" i="0" smtClean="0">
                        <a:latin typeface="Cambria Math"/>
                      </a:rPr>
                      <m:t>0</m:t>
                    </m:r>
                    <m:r>
                      <a:rPr lang="en-US" altLang="ko-KR" b="0" i="0" smtClean="0">
                        <a:latin typeface="Cambria Math"/>
                      </a:rPr>
                      <m:t>.</m:t>
                    </m:r>
                    <m:r>
                      <a:rPr lang="en-US" altLang="ko-KR" b="0" i="0" smtClean="0">
                        <a:latin typeface="Cambria Math"/>
                      </a:rPr>
                      <m:t>07</m:t>
                    </m:r>
                    <m:r>
                      <a:rPr lang="en-US" altLang="ko-KR" b="0" i="0" smtClean="0">
                        <a:latin typeface="Cambria Math"/>
                      </a:rPr>
                      <m:t>, </m:t>
                    </m:r>
                    <m:r>
                      <m:rPr>
                        <m:sty m:val="p"/>
                      </m:rPr>
                      <a:rPr lang="en-US" altLang="ko-KR" b="0" i="0" smtClean="0">
                        <a:latin typeface="Cambria Math"/>
                      </a:rPr>
                      <m:t>P</m:t>
                    </m:r>
                    <m:r>
                      <a:rPr lang="en-US" altLang="ko-KR" b="0" i="0" smtClean="0">
                        <a:latin typeface="Cambria Math"/>
                      </a:rPr>
                      <m:t>=</m:t>
                    </m:r>
                    <m:r>
                      <a:rPr lang="en-US" altLang="ko-KR" b="0" i="0" smtClean="0">
                        <a:latin typeface="Cambria Math"/>
                      </a:rPr>
                      <m:t>0</m:t>
                    </m:r>
                    <m:r>
                      <a:rPr lang="en-US" altLang="ko-KR" b="0" i="0" smtClean="0">
                        <a:latin typeface="Cambria Math"/>
                      </a:rPr>
                      <m:t> </m:t>
                    </m:r>
                  </m:oMath>
                </a14:m>
                <a:endParaRPr lang="en-US" altLang="ko-KR" dirty="0" smtClean="0">
                  <a:latin typeface="Calibri" panose="020F0502020204030204" pitchFamily="34" charset="0"/>
                  <a:cs typeface="Calibri" panose="020F0502020204030204" pitchFamily="34"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699792" y="5653502"/>
                <a:ext cx="5976664" cy="369332"/>
              </a:xfrm>
              <a:prstGeom prst="rect">
                <a:avLst/>
              </a:prstGeom>
              <a:blipFill rotWithShape="1">
                <a:blip r:embed="rId4"/>
                <a:stretch>
                  <a:fillRect l="-510" t="-8197" b="-2459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441916" y="6009984"/>
                <a:ext cx="5976664" cy="369332"/>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b. </a:t>
                </a:r>
                <a:r>
                  <a:rPr lang="en-US" altLang="ko-KR" dirty="0" smtClean="0">
                    <a:latin typeface="Calibri" panose="020F0502020204030204" pitchFamily="34" charset="0"/>
                    <a:cs typeface="Calibri" panose="020F0502020204030204" pitchFamily="34" charset="0"/>
                  </a:rPr>
                  <a:t>In snowdrift game, </a:t>
                </a:r>
                <a14:m>
                  <m:oMath xmlns:m="http://schemas.openxmlformats.org/officeDocument/2006/math">
                    <m:r>
                      <m:rPr>
                        <m:sty m:val="p"/>
                      </m:rPr>
                      <a:rPr lang="en-US" altLang="ko-KR" b="0" i="0" smtClean="0">
                        <a:latin typeface="Cambria Math"/>
                      </a:rPr>
                      <m:t>R</m:t>
                    </m:r>
                    <m:r>
                      <a:rPr lang="en-US" altLang="ko-KR" b="0" i="1">
                        <a:latin typeface="Cambria Math"/>
                      </a:rPr>
                      <m:t>=</m:t>
                    </m:r>
                    <m:r>
                      <a:rPr lang="en-US" altLang="ko-KR" b="0" i="0" smtClean="0">
                        <a:latin typeface="Cambria Math"/>
                      </a:rPr>
                      <m:t>1</m:t>
                    </m:r>
                    <m:r>
                      <a:rPr lang="en-US" altLang="ko-KR" b="0" i="0" smtClean="0">
                        <a:latin typeface="Cambria Math"/>
                      </a:rPr>
                      <m:t>, </m:t>
                    </m:r>
                    <m:r>
                      <m:rPr>
                        <m:sty m:val="p"/>
                      </m:rPr>
                      <a:rPr lang="en-US" altLang="ko-KR" b="0" i="0" smtClean="0">
                        <a:latin typeface="Cambria Math"/>
                      </a:rPr>
                      <m:t>T</m:t>
                    </m:r>
                    <m:r>
                      <a:rPr lang="en-US" altLang="ko-KR" b="0" i="0" smtClean="0">
                        <a:latin typeface="Cambria Math"/>
                      </a:rPr>
                      <m:t>=</m:t>
                    </m:r>
                    <m:r>
                      <a:rPr lang="en-US" altLang="ko-KR" b="0" i="0" smtClean="0">
                        <a:latin typeface="Cambria Math"/>
                      </a:rPr>
                      <m:t>1</m:t>
                    </m:r>
                    <m:r>
                      <a:rPr lang="en-US" altLang="ko-KR" b="0" i="0" smtClean="0">
                        <a:latin typeface="Cambria Math"/>
                      </a:rPr>
                      <m:t>.</m:t>
                    </m:r>
                    <m:r>
                      <a:rPr lang="en-US" altLang="ko-KR" b="0" i="0" smtClean="0">
                        <a:latin typeface="Cambria Math"/>
                      </a:rPr>
                      <m:t>62</m:t>
                    </m:r>
                    <m:r>
                      <a:rPr lang="en-US" altLang="ko-KR" b="0" i="0" smtClean="0">
                        <a:latin typeface="Cambria Math"/>
                      </a:rPr>
                      <m:t>,  </m:t>
                    </m:r>
                    <m:r>
                      <m:rPr>
                        <m:sty m:val="p"/>
                      </m:rPr>
                      <a:rPr lang="en-US" altLang="ko-KR" b="0" i="0" smtClean="0">
                        <a:latin typeface="Cambria Math"/>
                      </a:rPr>
                      <m:t>S</m:t>
                    </m:r>
                    <m:r>
                      <a:rPr lang="en-US" altLang="ko-KR" b="0" i="0" smtClean="0">
                        <a:latin typeface="Cambria Math"/>
                      </a:rPr>
                      <m:t>=</m:t>
                    </m:r>
                    <m:r>
                      <a:rPr lang="en-US" altLang="ko-KR" b="0" i="0" smtClean="0">
                        <a:latin typeface="Cambria Math"/>
                      </a:rPr>
                      <m:t>0</m:t>
                    </m:r>
                    <m:r>
                      <a:rPr lang="en-US" altLang="ko-KR" b="0" i="0" smtClean="0">
                        <a:latin typeface="Cambria Math"/>
                      </a:rPr>
                      <m:t>.</m:t>
                    </m:r>
                    <m:r>
                      <a:rPr lang="en-US" altLang="ko-KR" b="0" i="0" smtClean="0">
                        <a:latin typeface="Cambria Math"/>
                      </a:rPr>
                      <m:t>38</m:t>
                    </m:r>
                    <m:r>
                      <a:rPr lang="en-US" altLang="ko-KR" b="0" i="0" smtClean="0">
                        <a:latin typeface="Cambria Math"/>
                      </a:rPr>
                      <m:t>, </m:t>
                    </m:r>
                    <m:r>
                      <m:rPr>
                        <m:sty m:val="p"/>
                      </m:rPr>
                      <a:rPr lang="en-US" altLang="ko-KR" b="0" i="0" smtClean="0">
                        <a:latin typeface="Cambria Math"/>
                      </a:rPr>
                      <m:t>P</m:t>
                    </m:r>
                    <m:r>
                      <a:rPr lang="en-US" altLang="ko-KR" b="0" i="0" smtClean="0">
                        <a:latin typeface="Cambria Math"/>
                      </a:rPr>
                      <m:t>=</m:t>
                    </m:r>
                    <m:r>
                      <a:rPr lang="en-US" altLang="ko-KR" b="0" i="0" smtClean="0">
                        <a:latin typeface="Cambria Math"/>
                      </a:rPr>
                      <m:t>0</m:t>
                    </m:r>
                    <m:r>
                      <a:rPr lang="en-US" altLang="ko-KR" b="0" i="0" smtClean="0">
                        <a:latin typeface="Cambria Math"/>
                      </a:rPr>
                      <m:t> </m:t>
                    </m:r>
                  </m:oMath>
                </a14:m>
                <a:endParaRPr lang="en-US" altLang="ko-KR" dirty="0" smtClean="0">
                  <a:latin typeface="Calibri" panose="020F0502020204030204" pitchFamily="34" charset="0"/>
                  <a:cs typeface="Calibri" panose="020F0502020204030204" pitchFamily="34"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441916" y="6009984"/>
                <a:ext cx="5976664" cy="369332"/>
              </a:xfrm>
              <a:prstGeom prst="rect">
                <a:avLst/>
              </a:prstGeom>
              <a:blipFill rotWithShape="1">
                <a:blip r:embed="rId5"/>
                <a:stretch>
                  <a:fillRect t="-8333" b="-26667"/>
                </a:stretch>
              </a:blipFill>
            </p:spPr>
            <p:txBody>
              <a:bodyPr/>
              <a:lstStyle/>
              <a:p>
                <a:r>
                  <a:rPr lang="ko-KR" altLang="en-US">
                    <a:noFill/>
                  </a:rPr>
                  <a:t> </a:t>
                </a:r>
              </a:p>
            </p:txBody>
          </p:sp>
        </mc:Fallback>
      </mc:AlternateContent>
      <p:sp>
        <p:nvSpPr>
          <p:cNvPr id="23" name="TextBox 22"/>
          <p:cNvSpPr txBox="1"/>
          <p:nvPr/>
        </p:nvSpPr>
        <p:spPr>
          <a:xfrm>
            <a:off x="2481870" y="6379316"/>
            <a:ext cx="5976664" cy="369332"/>
          </a:xfrm>
          <a:prstGeom prst="rect">
            <a:avLst/>
          </a:prstGeom>
          <a:noFill/>
        </p:spPr>
        <p:txBody>
          <a:bodyPr wrap="square" rtlCol="0">
            <a:spAutoFit/>
          </a:bodyPr>
          <a:lstStyle/>
          <a:p>
            <a:pPr algn="ctr"/>
            <a:r>
              <a:rPr lang="en-US" altLang="ko-KR" b="1" dirty="0">
                <a:latin typeface="Calibri" panose="020F0502020204030204" pitchFamily="34" charset="0"/>
                <a:cs typeface="Calibri" panose="020F0502020204030204" pitchFamily="34" charset="0"/>
              </a:rPr>
              <a:t>c</a:t>
            </a:r>
            <a:r>
              <a:rPr lang="en-US" altLang="ko-KR" b="1" dirty="0" smtClean="0">
                <a:latin typeface="Calibri" panose="020F0502020204030204" pitchFamily="34" charset="0"/>
                <a:cs typeface="Calibri" panose="020F0502020204030204" pitchFamily="34" charset="0"/>
              </a:rPr>
              <a:t>. </a:t>
            </a:r>
            <a:r>
              <a:rPr lang="en-US" altLang="ko-KR" dirty="0" smtClean="0">
                <a:latin typeface="Calibri" panose="020F0502020204030204" pitchFamily="34" charset="0"/>
                <a:cs typeface="Calibri" panose="020F0502020204030204" pitchFamily="34" charset="0"/>
              </a:rPr>
              <a:t>Microscopic pattern formulation in the snowdrift game</a:t>
            </a:r>
          </a:p>
        </p:txBody>
      </p:sp>
    </p:spTree>
    <p:extLst>
      <p:ext uri="{BB962C8B-B14F-4D97-AF65-F5344CB8AC3E}">
        <p14:creationId xmlns:p14="http://schemas.microsoft.com/office/powerpoint/2010/main" val="7702004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latin typeface="Calibri" panose="020F0502020204030204" pitchFamily="34" charset="0"/>
                <a:cs typeface="Calibri" panose="020F0502020204030204" pitchFamily="34" charset="0"/>
              </a:rPr>
              <a:t>Introduction of h</a:t>
            </a:r>
            <a:r>
              <a:rPr lang="en-US" altLang="ko-KR" dirty="0" smtClean="0">
                <a:latin typeface="Calibri" panose="020F0502020204030204" pitchFamily="34" charset="0"/>
                <a:cs typeface="Calibri" panose="020F0502020204030204" pitchFamily="34" charset="0"/>
              </a:rPr>
              <a:t>awk-dove game</a:t>
            </a:r>
            <a:endParaRPr lang="ko-KR"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07780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latin typeface="Calibri" panose="020F0502020204030204" pitchFamily="34" charset="0"/>
                <a:cs typeface="Calibri" panose="020F0502020204030204" pitchFamily="34" charset="0"/>
              </a:rPr>
              <a:t>Introduction of h</a:t>
            </a:r>
            <a:r>
              <a:rPr lang="en-US" altLang="ko-KR" dirty="0" smtClean="0">
                <a:latin typeface="Calibri" panose="020F0502020204030204" pitchFamily="34" charset="0"/>
                <a:cs typeface="Calibri" panose="020F0502020204030204" pitchFamily="34" charset="0"/>
              </a:rPr>
              <a:t>awk-dove game</a:t>
            </a:r>
            <a:endParaRPr lang="ko-KR" alt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6" name="제목 1"/>
              <p:cNvSpPr txBox="1">
                <a:spLocks/>
              </p:cNvSpPr>
              <p:nvPr/>
            </p:nvSpPr>
            <p:spPr>
              <a:xfrm>
                <a:off x="0" y="1424678"/>
                <a:ext cx="9154344" cy="114300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dirty="0">
                    <a:latin typeface="Calibri" panose="020F0502020204030204" pitchFamily="34" charset="0"/>
                    <a:cs typeface="Calibri" panose="020F0502020204030204" pitchFamily="34" charset="0"/>
                  </a:rPr>
                  <a:t>chicken games</a:t>
                </a:r>
                <a:r>
                  <a:rPr lang="ko-KR" altLang="en-US" dirty="0">
                    <a:latin typeface="Calibri" panose="020F0502020204030204" pitchFamily="34" charset="0"/>
                    <a:cs typeface="Calibri" panose="020F0502020204030204" pitchFamily="34" charset="0"/>
                  </a:rPr>
                  <a:t> </a:t>
                </a:r>
                <a14:m>
                  <m:oMath xmlns:m="http://schemas.openxmlformats.org/officeDocument/2006/math">
                    <m:r>
                      <a:rPr lang="en-US" altLang="ko-KR" i="1" smtClean="0">
                        <a:solidFill>
                          <a:srgbClr val="00B050"/>
                        </a:solidFill>
                        <a:latin typeface="Cambria Math"/>
                        <a:ea typeface="Cambria Math"/>
                        <a:cs typeface="Calibri" panose="020F0502020204030204" pitchFamily="34" charset="0"/>
                      </a:rPr>
                      <m:t>≡</m:t>
                    </m:r>
                  </m:oMath>
                </a14:m>
                <a:r>
                  <a:rPr lang="ko-KR" altLang="en-US" dirty="0" smtClean="0">
                    <a:latin typeface="Calibri" panose="020F0502020204030204" pitchFamily="34" charset="0"/>
                    <a:cs typeface="Calibri" panose="020F0502020204030204" pitchFamily="34" charset="0"/>
                  </a:rPr>
                  <a:t> </a:t>
                </a:r>
                <a:r>
                  <a:rPr lang="en-US" altLang="ko-KR" dirty="0" smtClean="0">
                    <a:latin typeface="Calibri" panose="020F0502020204030204" pitchFamily="34" charset="0"/>
                    <a:cs typeface="Calibri" panose="020F0502020204030204" pitchFamily="34" charset="0"/>
                  </a:rPr>
                  <a:t>hawk-dove game</a:t>
                </a:r>
                <a:endParaRPr lang="ko-KR" altLang="en-US" dirty="0">
                  <a:latin typeface="Calibri" panose="020F0502020204030204" pitchFamily="34" charset="0"/>
                  <a:cs typeface="Calibri" panose="020F0502020204030204" pitchFamily="34" charset="0"/>
                </a:endParaRPr>
              </a:p>
            </p:txBody>
          </p:sp>
        </mc:Choice>
        <mc:Fallback>
          <p:sp>
            <p:nvSpPr>
              <p:cNvPr id="6" name="제목 1"/>
              <p:cNvSpPr txBox="1">
                <a:spLocks noRot="1" noChangeAspect="1" noMove="1" noResize="1" noEditPoints="1" noAdjustHandles="1" noChangeArrowheads="1" noChangeShapeType="1" noTextEdit="1"/>
              </p:cNvSpPr>
              <p:nvPr/>
            </p:nvSpPr>
            <p:spPr>
              <a:xfrm>
                <a:off x="0" y="1424678"/>
                <a:ext cx="9154344" cy="1143000"/>
              </a:xfrm>
              <a:prstGeom prst="rect">
                <a:avLst/>
              </a:prstGeom>
              <a:blipFill rotWithShape="1">
                <a:blip r:embed="rId2"/>
                <a:stretch>
                  <a:fillRect b="-9091"/>
                </a:stretch>
              </a:blipFill>
            </p:spPr>
            <p:txBody>
              <a:bodyPr/>
              <a:lstStyle/>
              <a:p>
                <a:r>
                  <a:rPr lang="ko-KR" altLang="en-US">
                    <a:noFill/>
                  </a:rPr>
                  <a:t> </a:t>
                </a:r>
              </a:p>
            </p:txBody>
          </p:sp>
        </mc:Fallback>
      </mc:AlternateContent>
      <p:sp>
        <p:nvSpPr>
          <p:cNvPr id="4" name="TextBox 3"/>
          <p:cNvSpPr txBox="1"/>
          <p:nvPr/>
        </p:nvSpPr>
        <p:spPr>
          <a:xfrm>
            <a:off x="4716016" y="2363556"/>
            <a:ext cx="3600400" cy="369332"/>
          </a:xfrm>
          <a:prstGeom prst="rect">
            <a:avLst/>
          </a:prstGeom>
          <a:noFill/>
        </p:spPr>
        <p:txBody>
          <a:bodyPr wrap="square" rtlCol="0">
            <a:spAutoFit/>
          </a:bodyPr>
          <a:lstStyle/>
          <a:p>
            <a:pPr algn="ctr"/>
            <a:r>
              <a:rPr lang="en-US" altLang="ko-KR" dirty="0" smtClean="0"/>
              <a:t>("</a:t>
            </a:r>
            <a:r>
              <a:rPr lang="en-US" altLang="ko-KR" dirty="0"/>
              <a:t>The logic of animal </a:t>
            </a:r>
            <a:r>
              <a:rPr lang="en-US" altLang="ko-KR" dirty="0" smtClean="0"/>
              <a:t>conflict“)</a:t>
            </a:r>
            <a:endParaRPr lang="ko-KR" altLang="en-US" dirty="0"/>
          </a:p>
        </p:txBody>
      </p:sp>
    </p:spTree>
    <p:extLst>
      <p:ext uri="{BB962C8B-B14F-4D97-AF65-F5344CB8AC3E}">
        <p14:creationId xmlns:p14="http://schemas.microsoft.com/office/powerpoint/2010/main" val="36072737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latin typeface="Calibri" panose="020F0502020204030204" pitchFamily="34" charset="0"/>
                <a:cs typeface="Calibri" panose="020F0502020204030204" pitchFamily="34" charset="0"/>
              </a:rPr>
              <a:t>Introduction of h</a:t>
            </a:r>
            <a:r>
              <a:rPr lang="en-US" altLang="ko-KR" dirty="0" smtClean="0">
                <a:latin typeface="Calibri" panose="020F0502020204030204" pitchFamily="34" charset="0"/>
                <a:cs typeface="Calibri" panose="020F0502020204030204" pitchFamily="34" charset="0"/>
              </a:rPr>
              <a:t>awk-dove game</a:t>
            </a:r>
            <a:endParaRPr lang="ko-KR" alt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6" name="제목 1"/>
              <p:cNvSpPr txBox="1">
                <a:spLocks/>
              </p:cNvSpPr>
              <p:nvPr/>
            </p:nvSpPr>
            <p:spPr>
              <a:xfrm>
                <a:off x="0" y="1424678"/>
                <a:ext cx="9154344" cy="114300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dirty="0">
                    <a:latin typeface="Calibri" panose="020F0502020204030204" pitchFamily="34" charset="0"/>
                    <a:cs typeface="Calibri" panose="020F0502020204030204" pitchFamily="34" charset="0"/>
                  </a:rPr>
                  <a:t>chicken games</a:t>
                </a:r>
                <a:r>
                  <a:rPr lang="ko-KR" altLang="en-US" dirty="0">
                    <a:latin typeface="Calibri" panose="020F0502020204030204" pitchFamily="34" charset="0"/>
                    <a:cs typeface="Calibri" panose="020F0502020204030204" pitchFamily="34" charset="0"/>
                  </a:rPr>
                  <a:t> </a:t>
                </a:r>
                <a14:m>
                  <m:oMath xmlns:m="http://schemas.openxmlformats.org/officeDocument/2006/math">
                    <m:r>
                      <a:rPr lang="en-US" altLang="ko-KR" i="1" smtClean="0">
                        <a:solidFill>
                          <a:srgbClr val="00B050"/>
                        </a:solidFill>
                        <a:latin typeface="Cambria Math"/>
                        <a:ea typeface="Cambria Math"/>
                        <a:cs typeface="Calibri" panose="020F0502020204030204" pitchFamily="34" charset="0"/>
                      </a:rPr>
                      <m:t>≡</m:t>
                    </m:r>
                  </m:oMath>
                </a14:m>
                <a:r>
                  <a:rPr lang="ko-KR" altLang="en-US" dirty="0" smtClean="0">
                    <a:latin typeface="Calibri" panose="020F0502020204030204" pitchFamily="34" charset="0"/>
                    <a:cs typeface="Calibri" panose="020F0502020204030204" pitchFamily="34" charset="0"/>
                  </a:rPr>
                  <a:t> </a:t>
                </a:r>
                <a:r>
                  <a:rPr lang="en-US" altLang="ko-KR" dirty="0" smtClean="0">
                    <a:latin typeface="Calibri" panose="020F0502020204030204" pitchFamily="34" charset="0"/>
                    <a:cs typeface="Calibri" panose="020F0502020204030204" pitchFamily="34" charset="0"/>
                  </a:rPr>
                  <a:t>hawk-dove game</a:t>
                </a:r>
                <a:endParaRPr lang="ko-KR" altLang="en-US" dirty="0">
                  <a:latin typeface="Calibri" panose="020F0502020204030204" pitchFamily="34" charset="0"/>
                  <a:cs typeface="Calibri" panose="020F0502020204030204" pitchFamily="34" charset="0"/>
                </a:endParaRPr>
              </a:p>
            </p:txBody>
          </p:sp>
        </mc:Choice>
        <mc:Fallback>
          <p:sp>
            <p:nvSpPr>
              <p:cNvPr id="6" name="제목 1"/>
              <p:cNvSpPr txBox="1">
                <a:spLocks noRot="1" noChangeAspect="1" noMove="1" noResize="1" noEditPoints="1" noAdjustHandles="1" noChangeArrowheads="1" noChangeShapeType="1" noTextEdit="1"/>
              </p:cNvSpPr>
              <p:nvPr/>
            </p:nvSpPr>
            <p:spPr>
              <a:xfrm>
                <a:off x="0" y="1424678"/>
                <a:ext cx="9154344" cy="1143000"/>
              </a:xfrm>
              <a:prstGeom prst="rect">
                <a:avLst/>
              </a:prstGeom>
              <a:blipFill rotWithShape="1">
                <a:blip r:embed="rId3"/>
                <a:stretch>
                  <a:fillRect b="-9091"/>
                </a:stretch>
              </a:blipFill>
            </p:spPr>
            <p:txBody>
              <a:bodyPr/>
              <a:lstStyle/>
              <a:p>
                <a:r>
                  <a:rPr lang="ko-KR" altLang="en-US">
                    <a:noFill/>
                  </a:rPr>
                  <a:t> </a:t>
                </a:r>
              </a:p>
            </p:txBody>
          </p:sp>
        </mc:Fallback>
      </mc:AlternateContent>
      <p:sp>
        <p:nvSpPr>
          <p:cNvPr id="4" name="TextBox 3"/>
          <p:cNvSpPr txBox="1"/>
          <p:nvPr/>
        </p:nvSpPr>
        <p:spPr>
          <a:xfrm>
            <a:off x="4716016" y="2363556"/>
            <a:ext cx="3600400" cy="369332"/>
          </a:xfrm>
          <a:prstGeom prst="rect">
            <a:avLst/>
          </a:prstGeom>
          <a:noFill/>
        </p:spPr>
        <p:txBody>
          <a:bodyPr wrap="square" rtlCol="0">
            <a:spAutoFit/>
          </a:bodyPr>
          <a:lstStyle/>
          <a:p>
            <a:pPr algn="ctr"/>
            <a:r>
              <a:rPr lang="en-US" altLang="ko-KR" dirty="0" smtClean="0"/>
              <a:t>("</a:t>
            </a:r>
            <a:r>
              <a:rPr lang="en-US" altLang="ko-KR" dirty="0"/>
              <a:t>The logic of animal </a:t>
            </a:r>
            <a:r>
              <a:rPr lang="en-US" altLang="ko-KR" dirty="0" smtClean="0"/>
              <a:t>conflict“)</a:t>
            </a:r>
            <a:endParaRPr lang="ko-KR" altLang="en-US" dirty="0"/>
          </a:p>
        </p:txBody>
      </p:sp>
      <mc:AlternateContent xmlns:mc="http://schemas.openxmlformats.org/markup-compatibility/2006">
        <mc:Choice xmlns:a14="http://schemas.microsoft.com/office/drawing/2010/main" Requires="a14">
          <p:graphicFrame>
            <p:nvGraphicFramePr>
              <p:cNvPr id="8" name="표 7"/>
              <p:cNvGraphicFramePr>
                <a:graphicFrameLocks noGrp="1"/>
              </p:cNvGraphicFramePr>
              <p:nvPr>
                <p:extLst>
                  <p:ext uri="{D42A27DB-BD31-4B8C-83A1-F6EECF244321}">
                    <p14:modId xmlns:p14="http://schemas.microsoft.com/office/powerpoint/2010/main" val="612529816"/>
                  </p:ext>
                </p:extLst>
              </p:nvPr>
            </p:nvGraphicFramePr>
            <p:xfrm>
              <a:off x="760748" y="2936846"/>
              <a:ext cx="7632848" cy="2056853"/>
            </p:xfrm>
            <a:graphic>
              <a:graphicData uri="http://schemas.openxmlformats.org/drawingml/2006/table">
                <a:tbl>
                  <a:tblPr firstRow="1" bandRow="1">
                    <a:tableStyleId>{5C22544A-7EE6-4342-B048-85BDC9FD1C3A}</a:tableStyleId>
                  </a:tblPr>
                  <a:tblGrid>
                    <a:gridCol w="1440160"/>
                    <a:gridCol w="3027850"/>
                    <a:gridCol w="3164838"/>
                  </a:tblGrid>
                  <a:tr h="451350">
                    <a:tc>
                      <a:txBody>
                        <a:bodyPr/>
                        <a:lstStyle/>
                        <a:p>
                          <a:pPr algn="ctr" latinLnBrk="1"/>
                          <a:endParaRPr lang="ko-KR" altLang="en-US" sz="2000" dirty="0"/>
                        </a:p>
                      </a:txBody>
                      <a:tcPr marL="73780" marR="73780" marT="36890" marB="36890">
                        <a:solidFill>
                          <a:schemeClr val="accent3">
                            <a:lumMod val="75000"/>
                            <a:alpha val="30000"/>
                          </a:schemeClr>
                        </a:solidFill>
                      </a:tcPr>
                    </a:tc>
                    <a:tc>
                      <a:txBody>
                        <a:bodyPr/>
                        <a:lstStyle/>
                        <a:p>
                          <a:pPr algn="ctr" latinLnBrk="1"/>
                          <a:r>
                            <a:rPr lang="en-US" altLang="ko-KR" sz="2000" dirty="0" smtClean="0">
                              <a:solidFill>
                                <a:schemeClr val="tx1"/>
                              </a:solidFill>
                            </a:rPr>
                            <a:t>Hawk</a:t>
                          </a:r>
                          <a:endParaRPr lang="ko-KR" altLang="en-US" sz="2000" dirty="0">
                            <a:solidFill>
                              <a:schemeClr val="tx1"/>
                            </a:solidFill>
                          </a:endParaRPr>
                        </a:p>
                      </a:txBody>
                      <a:tcPr marL="73780" marR="73780" marT="36890" marB="36890">
                        <a:solidFill>
                          <a:schemeClr val="accent3">
                            <a:lumMod val="75000"/>
                            <a:alpha val="30000"/>
                          </a:schemeClr>
                        </a:solidFill>
                      </a:tcPr>
                    </a:tc>
                    <a:tc>
                      <a:txBody>
                        <a:bodyPr/>
                        <a:lstStyle/>
                        <a:p>
                          <a:pPr algn="ctr" latinLnBrk="1"/>
                          <a:r>
                            <a:rPr lang="en-US" altLang="ko-KR" sz="2000" dirty="0" smtClean="0">
                              <a:solidFill>
                                <a:schemeClr val="tx1"/>
                              </a:solidFill>
                            </a:rPr>
                            <a:t>Dove</a:t>
                          </a:r>
                          <a:endParaRPr lang="ko-KR" altLang="en-US" sz="2000" dirty="0">
                            <a:solidFill>
                              <a:schemeClr val="tx1"/>
                            </a:solidFill>
                          </a:endParaRPr>
                        </a:p>
                      </a:txBody>
                      <a:tcPr marL="73780" marR="73780" marT="36890" marB="36890">
                        <a:solidFill>
                          <a:schemeClr val="accent3">
                            <a:lumMod val="75000"/>
                            <a:alpha val="30000"/>
                          </a:schemeClr>
                        </a:solidFill>
                      </a:tcPr>
                    </a:tc>
                  </a:tr>
                  <a:tr h="772786">
                    <a:tc>
                      <a:txBody>
                        <a:bodyPr/>
                        <a:lstStyle/>
                        <a:p>
                          <a:pPr algn="ctr" latinLnBrk="1"/>
                          <a:r>
                            <a:rPr lang="en-US" altLang="ko-KR" sz="2000" b="1" dirty="0" smtClean="0"/>
                            <a:t>Hawk</a:t>
                          </a:r>
                          <a:endParaRPr lang="ko-KR" altLang="en-US" sz="2000" b="1" dirty="0"/>
                        </a:p>
                      </a:txBody>
                      <a:tcPr marL="73780" marR="73780" marT="36890" marB="36890">
                        <a:solidFill>
                          <a:schemeClr val="accent3">
                            <a:lumMod val="75000"/>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Both</a:t>
                          </a:r>
                          <a:r>
                            <a:rPr lang="en-US" altLang="ko-KR" sz="2000" baseline="0" dirty="0" smtClean="0"/>
                            <a:t> get </a:t>
                          </a:r>
                          <a14:m>
                            <m:oMath xmlns:m="http://schemas.openxmlformats.org/officeDocument/2006/math">
                              <m:r>
                                <a:rPr lang="en-US" altLang="ko-KR" sz="2000" b="0" i="1" smtClean="0">
                                  <a:latin typeface="Cambria Math"/>
                                </a:rPr>
                                <m:t>𝑃</m:t>
                              </m:r>
                              <m:r>
                                <a:rPr lang="en-US" altLang="ko-KR" sz="2000" i="1">
                                  <a:latin typeface="Cambria Math"/>
                                </a:rPr>
                                <m:t>≔</m:t>
                              </m:r>
                              <m:f>
                                <m:fPr>
                                  <m:ctrlPr>
                                    <a:rPr lang="en-US" altLang="ko-KR" sz="2000" i="1" smtClean="0">
                                      <a:latin typeface="Cambria Math"/>
                                    </a:rPr>
                                  </m:ctrlPr>
                                </m:fPr>
                                <m:num>
                                  <m:d>
                                    <m:dPr>
                                      <m:ctrlPr>
                                        <a:rPr lang="en-US" altLang="ko-KR" sz="2000" i="1">
                                          <a:latin typeface="Cambria Math"/>
                                        </a:rPr>
                                      </m:ctrlPr>
                                    </m:dPr>
                                    <m:e>
                                      <m:r>
                                        <a:rPr lang="ko-KR" altLang="en-US" sz="2000" i="1">
                                          <a:latin typeface="Cambria Math"/>
                                        </a:rPr>
                                        <m:t>𝛽</m:t>
                                      </m:r>
                                      <m:r>
                                        <a:rPr lang="en-US" altLang="ko-KR" sz="2000" b="0" i="1" smtClean="0">
                                          <a:latin typeface="Cambria Math"/>
                                        </a:rPr>
                                        <m:t>−</m:t>
                                      </m:r>
                                      <m:r>
                                        <a:rPr lang="ko-KR" altLang="en-US" sz="2000" i="1">
                                          <a:latin typeface="Cambria Math"/>
                                        </a:rPr>
                                        <m:t>𝛾</m:t>
                                      </m:r>
                                    </m:e>
                                  </m:d>
                                </m:num>
                                <m:den>
                                  <m:r>
                                    <a:rPr lang="en-US" altLang="ko-KR" sz="2000" i="1">
                                      <a:latin typeface="Cambria Math"/>
                                    </a:rPr>
                                    <m:t>2</m:t>
                                  </m:r>
                                </m:den>
                              </m:f>
                              <m:r>
                                <a:rPr lang="en-US" altLang="ko-KR" sz="2000" b="0" i="0" smtClean="0">
                                  <a:latin typeface="Cambria Math"/>
                                </a:rPr>
                                <m:t>&lt;0</m:t>
                              </m:r>
                            </m:oMath>
                          </a14:m>
                          <a:endParaRPr lang="ko-KR" altLang="en-US" sz="2000" dirty="0"/>
                        </a:p>
                        <a:p>
                          <a:pPr algn="ctr" latinLnBrk="1"/>
                          <a:endParaRPr lang="ko-KR" altLang="en-US" sz="2000" dirty="0"/>
                        </a:p>
                      </a:txBody>
                      <a:tcPr marL="73780" marR="73780" marT="36890" marB="36890">
                        <a:solidFill>
                          <a:schemeClr val="accent3">
                            <a:lumMod val="75000"/>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Dove gets</a:t>
                          </a:r>
                          <a:r>
                            <a:rPr lang="en-US" altLang="ko-KR" sz="2000" baseline="0" dirty="0" smtClean="0"/>
                            <a:t> </a:t>
                          </a:r>
                          <a14:m>
                            <m:oMath xmlns:m="http://schemas.openxmlformats.org/officeDocument/2006/math">
                              <m:r>
                                <m:rPr>
                                  <m:sty m:val="p"/>
                                </m:rPr>
                                <a:rPr lang="en-US" altLang="ko-KR" sz="2000" b="0" i="0" baseline="0" smtClean="0">
                                  <a:latin typeface="Cambria Math"/>
                                </a:rPr>
                                <m:t>S</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0</m:t>
                              </m:r>
                            </m:oMath>
                          </a14:m>
                          <a:endParaRPr lang="ko-KR" altLang="en-US" sz="2000" dirty="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Hawk gets </a:t>
                          </a:r>
                          <a14:m>
                            <m:oMath xmlns:m="http://schemas.openxmlformats.org/officeDocument/2006/math">
                              <m:r>
                                <m:rPr>
                                  <m:sty m:val="p"/>
                                </m:rPr>
                                <a:rPr lang="en-US" altLang="ko-KR" sz="2000" b="0" i="0" smtClean="0">
                                  <a:latin typeface="Cambria Math"/>
                                </a:rPr>
                                <m:t>T</m:t>
                              </m:r>
                              <m:box>
                                <m:boxPr>
                                  <m:ctrlPr>
                                    <a:rPr lang="en-US" altLang="ko-KR" sz="2000" b="0" i="1" smtClean="0">
                                      <a:latin typeface="Cambria Math"/>
                                    </a:rPr>
                                  </m:ctrlPr>
                                </m:boxPr>
                                <m:e>
                                  <m:r>
                                    <a:rPr lang="en-US" altLang="ko-KR" sz="2000" b="0" i="1" smtClean="0">
                                      <a:latin typeface="Cambria Math"/>
                                    </a:rPr>
                                    <m:t>≔</m:t>
                                  </m:r>
                                </m:e>
                              </m:box>
                              <m:r>
                                <a:rPr lang="ko-KR" altLang="en-US" sz="2000" b="0" i="1" smtClean="0">
                                  <a:latin typeface="Cambria Math"/>
                                </a:rPr>
                                <m:t>𝛽</m:t>
                              </m:r>
                            </m:oMath>
                          </a14:m>
                          <a:endParaRPr lang="ko-KR" altLang="en-US" sz="2000" dirty="0"/>
                        </a:p>
                      </a:txBody>
                      <a:tcPr marL="73780" marR="73780" marT="36890" marB="36890">
                        <a:solidFill>
                          <a:schemeClr val="accent3">
                            <a:lumMod val="75000"/>
                            <a:alpha val="30000"/>
                          </a:schemeClr>
                        </a:solidFill>
                      </a:tcPr>
                    </a:tc>
                  </a:tr>
                  <a:tr h="774295">
                    <a:tc>
                      <a:txBody>
                        <a:bodyPr/>
                        <a:lstStyle/>
                        <a:p>
                          <a:pPr algn="ctr" latinLnBrk="1"/>
                          <a:r>
                            <a:rPr lang="en-US" altLang="ko-KR" sz="2000" b="1" dirty="0" smtClean="0"/>
                            <a:t>Dove</a:t>
                          </a:r>
                          <a:endParaRPr lang="ko-KR" altLang="en-US" sz="2000" b="1" dirty="0"/>
                        </a:p>
                      </a:txBody>
                      <a:tcPr marL="73780" marR="73780" marT="36890" marB="36890">
                        <a:solidFill>
                          <a:schemeClr val="accent3">
                            <a:lumMod val="75000"/>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Dove gets</a:t>
                          </a:r>
                          <a:r>
                            <a:rPr lang="en-US" altLang="ko-KR" sz="2000" baseline="0" dirty="0" smtClean="0"/>
                            <a:t> </a:t>
                          </a:r>
                          <a14:m>
                            <m:oMath xmlns:m="http://schemas.openxmlformats.org/officeDocument/2006/math">
                              <m:r>
                                <m:rPr>
                                  <m:sty m:val="p"/>
                                </m:rPr>
                                <a:rPr lang="en-US" altLang="ko-KR" sz="2000" b="0" i="0" baseline="0" smtClean="0">
                                  <a:latin typeface="Cambria Math"/>
                                </a:rPr>
                                <m:t>S</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0</m:t>
                              </m:r>
                            </m:oMath>
                          </a14:m>
                          <a:endParaRPr lang="ko-KR" altLang="en-US" sz="2000" dirty="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Hawk gets </a:t>
                          </a:r>
                          <a14:m>
                            <m:oMath xmlns:m="http://schemas.openxmlformats.org/officeDocument/2006/math">
                              <m:r>
                                <m:rPr>
                                  <m:sty m:val="p"/>
                                </m:rPr>
                                <a:rPr lang="en-US" altLang="ko-KR" sz="2000" b="0" i="0" smtClean="0">
                                  <a:latin typeface="Cambria Math"/>
                                </a:rPr>
                                <m:t>T</m:t>
                              </m:r>
                              <m:box>
                                <m:boxPr>
                                  <m:ctrlPr>
                                    <a:rPr lang="en-US" altLang="ko-KR" sz="2000" b="0" i="1" smtClean="0">
                                      <a:latin typeface="Cambria Math"/>
                                    </a:rPr>
                                  </m:ctrlPr>
                                </m:boxPr>
                                <m:e>
                                  <m:r>
                                    <a:rPr lang="en-US" altLang="ko-KR" sz="2000" b="0" i="1" smtClean="0">
                                      <a:latin typeface="Cambria Math"/>
                                    </a:rPr>
                                    <m:t>≔</m:t>
                                  </m:r>
                                </m:e>
                              </m:box>
                              <m:r>
                                <a:rPr lang="ko-KR" altLang="en-US" sz="2000" b="0" i="1" smtClean="0">
                                  <a:latin typeface="Cambria Math"/>
                                </a:rPr>
                                <m:t>𝛽</m:t>
                              </m:r>
                            </m:oMath>
                          </a14:m>
                          <a:endParaRPr lang="ko-KR" altLang="en-US" sz="2000" dirty="0"/>
                        </a:p>
                      </a:txBody>
                      <a:tcPr marL="73780" marR="73780" marT="36890" marB="36890">
                        <a:solidFill>
                          <a:schemeClr val="accent3">
                            <a:lumMod val="75000"/>
                            <a:alpha val="30000"/>
                          </a:schemeClr>
                        </a:solidFill>
                      </a:tcPr>
                    </a:tc>
                    <a:tc>
                      <a:txBody>
                        <a:bodyPr/>
                        <a:lstStyle/>
                        <a:p>
                          <a:pPr algn="ctr" latinLnBrk="1"/>
                          <a:r>
                            <a:rPr lang="en-US" altLang="ko-KR" sz="2000" b="0" i="0" dirty="0" smtClean="0">
                              <a:latin typeface="+mn-lt"/>
                            </a:rPr>
                            <a:t>Both</a:t>
                          </a:r>
                          <a:r>
                            <a:rPr lang="en-US" altLang="ko-KR" sz="2000" b="0" i="0" baseline="0" dirty="0" smtClean="0">
                              <a:latin typeface="+mn-lt"/>
                            </a:rPr>
                            <a:t> get </a:t>
                          </a:r>
                          <a14:m>
                            <m:oMath xmlns:m="http://schemas.openxmlformats.org/officeDocument/2006/math">
                              <m:r>
                                <m:rPr>
                                  <m:sty m:val="p"/>
                                </m:rPr>
                                <a:rPr lang="en-US" altLang="ko-KR" sz="2000" b="0" i="0" smtClean="0">
                                  <a:latin typeface="Cambria Math"/>
                                </a:rPr>
                                <m:t>R</m:t>
                              </m:r>
                              <m:r>
                                <a:rPr lang="en-US" altLang="ko-KR" sz="2000" b="0" i="1" smtClean="0">
                                  <a:latin typeface="Cambria Math"/>
                                </a:rPr>
                                <m:t>≔</m:t>
                              </m:r>
                              <m:f>
                                <m:fPr>
                                  <m:ctrlPr>
                                    <a:rPr lang="en-US" altLang="ko-KR" sz="2000" b="0" i="1" smtClean="0">
                                      <a:latin typeface="Cambria Math"/>
                                    </a:rPr>
                                  </m:ctrlPr>
                                </m:fPr>
                                <m:num>
                                  <m:r>
                                    <a:rPr lang="ko-KR" altLang="en-US" sz="2000" b="0" i="1" smtClean="0">
                                      <a:latin typeface="Cambria Math"/>
                                    </a:rPr>
                                    <m:t>𝛽</m:t>
                                  </m:r>
                                </m:num>
                                <m:den>
                                  <m:r>
                                    <a:rPr lang="en-US" altLang="ko-KR" sz="2000" b="0" i="1" smtClean="0">
                                      <a:latin typeface="Cambria Math"/>
                                    </a:rPr>
                                    <m:t>2</m:t>
                                  </m:r>
                                </m:den>
                              </m:f>
                              <m:r>
                                <a:rPr lang="en-US" altLang="ko-KR" sz="2000" b="0" i="1" smtClean="0">
                                  <a:latin typeface="Cambria Math"/>
                                </a:rPr>
                                <m:t> </m:t>
                              </m:r>
                            </m:oMath>
                          </a14:m>
                          <a:endParaRPr lang="en-US" altLang="ko-KR" sz="2000" dirty="0" smtClean="0"/>
                        </a:p>
                      </a:txBody>
                      <a:tcPr marL="73780" marR="73780" marT="36890" marB="36890">
                        <a:solidFill>
                          <a:schemeClr val="accent3">
                            <a:lumMod val="75000"/>
                            <a:alpha val="30000"/>
                          </a:schemeClr>
                        </a:solidFill>
                      </a:tcPr>
                    </a:tc>
                  </a:tr>
                </a:tbl>
              </a:graphicData>
            </a:graphic>
          </p:graphicFrame>
        </mc:Choice>
        <mc:Fallback>
          <p:graphicFrame>
            <p:nvGraphicFramePr>
              <p:cNvPr id="8" name="표 7"/>
              <p:cNvGraphicFramePr>
                <a:graphicFrameLocks noGrp="1"/>
              </p:cNvGraphicFramePr>
              <p:nvPr>
                <p:extLst>
                  <p:ext uri="{D42A27DB-BD31-4B8C-83A1-F6EECF244321}">
                    <p14:modId xmlns:p14="http://schemas.microsoft.com/office/powerpoint/2010/main" val="612529816"/>
                  </p:ext>
                </p:extLst>
              </p:nvPr>
            </p:nvGraphicFramePr>
            <p:xfrm>
              <a:off x="760748" y="2936846"/>
              <a:ext cx="7632848" cy="2056853"/>
            </p:xfrm>
            <a:graphic>
              <a:graphicData uri="http://schemas.openxmlformats.org/drawingml/2006/table">
                <a:tbl>
                  <a:tblPr firstRow="1" bandRow="1">
                    <a:tableStyleId>{5C22544A-7EE6-4342-B048-85BDC9FD1C3A}</a:tableStyleId>
                  </a:tblPr>
                  <a:tblGrid>
                    <a:gridCol w="1440160"/>
                    <a:gridCol w="3027850"/>
                    <a:gridCol w="3164838"/>
                  </a:tblGrid>
                  <a:tr h="451350">
                    <a:tc>
                      <a:txBody>
                        <a:bodyPr/>
                        <a:lstStyle/>
                        <a:p>
                          <a:pPr algn="ctr" latinLnBrk="1"/>
                          <a:endParaRPr lang="ko-KR" altLang="en-US" sz="2000" dirty="0"/>
                        </a:p>
                      </a:txBody>
                      <a:tcPr marL="73780" marR="73780" marT="36890" marB="36890">
                        <a:solidFill>
                          <a:schemeClr val="accent3">
                            <a:lumMod val="75000"/>
                            <a:alpha val="30000"/>
                          </a:schemeClr>
                        </a:solidFill>
                      </a:tcPr>
                    </a:tc>
                    <a:tc>
                      <a:txBody>
                        <a:bodyPr/>
                        <a:lstStyle/>
                        <a:p>
                          <a:pPr algn="ctr" latinLnBrk="1"/>
                          <a:r>
                            <a:rPr lang="en-US" altLang="ko-KR" sz="2000" dirty="0" smtClean="0">
                              <a:solidFill>
                                <a:schemeClr val="tx1"/>
                              </a:solidFill>
                            </a:rPr>
                            <a:t>Hawk</a:t>
                          </a:r>
                          <a:endParaRPr lang="ko-KR" altLang="en-US" sz="2000" dirty="0">
                            <a:solidFill>
                              <a:schemeClr val="tx1"/>
                            </a:solidFill>
                          </a:endParaRPr>
                        </a:p>
                      </a:txBody>
                      <a:tcPr marL="73780" marR="73780" marT="36890" marB="36890">
                        <a:solidFill>
                          <a:schemeClr val="accent3">
                            <a:lumMod val="75000"/>
                            <a:alpha val="30000"/>
                          </a:schemeClr>
                        </a:solidFill>
                      </a:tcPr>
                    </a:tc>
                    <a:tc>
                      <a:txBody>
                        <a:bodyPr/>
                        <a:lstStyle/>
                        <a:p>
                          <a:pPr algn="ctr" latinLnBrk="1"/>
                          <a:r>
                            <a:rPr lang="en-US" altLang="ko-KR" sz="2000" dirty="0" smtClean="0">
                              <a:solidFill>
                                <a:schemeClr val="tx1"/>
                              </a:solidFill>
                            </a:rPr>
                            <a:t>Dove</a:t>
                          </a:r>
                          <a:endParaRPr lang="ko-KR" altLang="en-US" sz="2000" dirty="0">
                            <a:solidFill>
                              <a:schemeClr val="tx1"/>
                            </a:solidFill>
                          </a:endParaRPr>
                        </a:p>
                      </a:txBody>
                      <a:tcPr marL="73780" marR="73780" marT="36890" marB="36890">
                        <a:solidFill>
                          <a:schemeClr val="accent3">
                            <a:lumMod val="75000"/>
                            <a:alpha val="30000"/>
                          </a:schemeClr>
                        </a:solidFill>
                      </a:tcPr>
                    </a:tc>
                  </a:tr>
                  <a:tr h="831208">
                    <a:tc>
                      <a:txBody>
                        <a:bodyPr/>
                        <a:lstStyle/>
                        <a:p>
                          <a:pPr algn="ctr" latinLnBrk="1"/>
                          <a:r>
                            <a:rPr lang="en-US" altLang="ko-KR" sz="2000" b="1" dirty="0" smtClean="0"/>
                            <a:t>Hawk</a:t>
                          </a:r>
                          <a:endParaRPr lang="ko-KR" altLang="en-US" sz="2000" b="1" dirty="0"/>
                        </a:p>
                      </a:txBody>
                      <a:tcPr marL="73780" marR="73780" marT="36890" marB="36890">
                        <a:solidFill>
                          <a:schemeClr val="accent3">
                            <a:lumMod val="75000"/>
                            <a:alpha val="30000"/>
                          </a:schemeClr>
                        </a:solidFill>
                      </a:tcPr>
                    </a:tc>
                    <a:tc>
                      <a:txBody>
                        <a:bodyPr/>
                        <a:lstStyle/>
                        <a:p>
                          <a:endParaRPr lang="ko-KR"/>
                        </a:p>
                      </a:txBody>
                      <a:tcPr marL="73780" marR="73780" marT="36890" marB="36890">
                        <a:blipFill rotWithShape="1">
                          <a:blip r:embed="rId4"/>
                          <a:stretch>
                            <a:fillRect l="-47686" t="-59559" r="-104427" b="-97059"/>
                          </a:stretch>
                        </a:blipFill>
                      </a:tcPr>
                    </a:tc>
                    <a:tc>
                      <a:txBody>
                        <a:bodyPr/>
                        <a:lstStyle/>
                        <a:p>
                          <a:endParaRPr lang="ko-KR"/>
                        </a:p>
                      </a:txBody>
                      <a:tcPr marL="73780" marR="73780" marT="36890" marB="36890">
                        <a:blipFill rotWithShape="1">
                          <a:blip r:embed="rId4"/>
                          <a:stretch>
                            <a:fillRect l="-141426" t="-59559" b="-97059"/>
                          </a:stretch>
                        </a:blipFill>
                      </a:tcPr>
                    </a:tc>
                  </a:tr>
                  <a:tr h="774295">
                    <a:tc>
                      <a:txBody>
                        <a:bodyPr/>
                        <a:lstStyle/>
                        <a:p>
                          <a:pPr algn="ctr" latinLnBrk="1"/>
                          <a:r>
                            <a:rPr lang="en-US" altLang="ko-KR" sz="2000" b="1" dirty="0" smtClean="0"/>
                            <a:t>Dove</a:t>
                          </a:r>
                          <a:endParaRPr lang="ko-KR" altLang="en-US" sz="2000" b="1" dirty="0"/>
                        </a:p>
                      </a:txBody>
                      <a:tcPr marL="73780" marR="73780" marT="36890" marB="36890">
                        <a:solidFill>
                          <a:schemeClr val="accent3">
                            <a:lumMod val="75000"/>
                            <a:alpha val="30000"/>
                          </a:schemeClr>
                        </a:solidFill>
                      </a:tcPr>
                    </a:tc>
                    <a:tc>
                      <a:txBody>
                        <a:bodyPr/>
                        <a:lstStyle/>
                        <a:p>
                          <a:endParaRPr lang="ko-KR"/>
                        </a:p>
                      </a:txBody>
                      <a:tcPr marL="73780" marR="73780" marT="36890" marB="36890">
                        <a:blipFill rotWithShape="1">
                          <a:blip r:embed="rId4"/>
                          <a:stretch>
                            <a:fillRect l="-47686" t="-170866" r="-104427" b="-3937"/>
                          </a:stretch>
                        </a:blipFill>
                      </a:tcPr>
                    </a:tc>
                    <a:tc>
                      <a:txBody>
                        <a:bodyPr/>
                        <a:lstStyle/>
                        <a:p>
                          <a:endParaRPr lang="ko-KR"/>
                        </a:p>
                      </a:txBody>
                      <a:tcPr marL="73780" marR="73780" marT="36890" marB="36890">
                        <a:blipFill rotWithShape="1">
                          <a:blip r:embed="rId4"/>
                          <a:stretch>
                            <a:fillRect l="-141426" t="-170866" b="-3937"/>
                          </a:stretch>
                        </a:blipFill>
                      </a:tcPr>
                    </a:tc>
                  </a:tr>
                </a:tbl>
              </a:graphicData>
            </a:graphic>
          </p:graphicFrame>
        </mc:Fallback>
      </mc:AlternateContent>
      <mc:AlternateContent xmlns:mc="http://schemas.openxmlformats.org/markup-compatibility/2006">
        <mc:Choice xmlns:a14="http://schemas.microsoft.com/office/drawing/2010/main" Requires="a14">
          <p:sp>
            <p:nvSpPr>
              <p:cNvPr id="3" name="직사각형 2"/>
              <p:cNvSpPr/>
              <p:nvPr/>
            </p:nvSpPr>
            <p:spPr>
              <a:xfrm>
                <a:off x="755576" y="5085184"/>
                <a:ext cx="2750048" cy="369332"/>
              </a:xfrm>
              <a:prstGeom prst="rect">
                <a:avLst/>
              </a:prstGeom>
            </p:spPr>
            <p:txBody>
              <a:bodyPr wrap="none">
                <a:spAutoFit/>
              </a:bodyPr>
              <a:lstStyle/>
              <a:p>
                <a:r>
                  <a:rPr lang="en-US" altLang="ko-KR" dirty="0" smtClean="0"/>
                  <a:t>A fitness loss </a:t>
                </a:r>
                <a14:m>
                  <m:oMath xmlns:m="http://schemas.openxmlformats.org/officeDocument/2006/math">
                    <m:r>
                      <a:rPr lang="en-US" altLang="ko-KR" b="0" i="0" smtClean="0">
                        <a:latin typeface="Cambria Math"/>
                      </a:rPr>
                      <m:t> </m:t>
                    </m:r>
                    <m:r>
                      <m:rPr>
                        <m:sty m:val="p"/>
                      </m:rPr>
                      <a:rPr lang="en-US" altLang="ko-KR" smtClean="0">
                        <a:latin typeface="Cambria Math"/>
                        <a:ea typeface="Cambria Math"/>
                      </a:rPr>
                      <m:t>γ</m:t>
                    </m:r>
                    <m:r>
                      <a:rPr lang="en-US" altLang="ko-KR" b="0" i="0" smtClean="0">
                        <a:latin typeface="Cambria Math"/>
                        <a:ea typeface="Cambria Math"/>
                      </a:rPr>
                      <m:t> (</m:t>
                    </m:r>
                    <m:r>
                      <m:rPr>
                        <m:sty m:val="p"/>
                      </m:rPr>
                      <a:rPr lang="el-GR" altLang="ko-KR" b="0" i="1" smtClean="0">
                        <a:latin typeface="Cambria Math"/>
                        <a:ea typeface="Cambria Math"/>
                      </a:rPr>
                      <m:t>γ</m:t>
                    </m:r>
                    <m:r>
                      <a:rPr lang="en-US" altLang="ko-KR" b="0" i="1" smtClean="0">
                        <a:latin typeface="Cambria Math"/>
                        <a:ea typeface="Cambria Math"/>
                      </a:rPr>
                      <m:t>&gt;</m:t>
                    </m:r>
                    <m:r>
                      <a:rPr lang="ko-KR" altLang="en-US" b="0" i="1" smtClean="0">
                        <a:latin typeface="Cambria Math"/>
                        <a:ea typeface="Cambria Math"/>
                      </a:rPr>
                      <m:t>𝛽</m:t>
                    </m:r>
                    <m:r>
                      <a:rPr lang="en-US" altLang="ko-KR" b="0" i="1" smtClean="0">
                        <a:latin typeface="Cambria Math"/>
                        <a:ea typeface="Cambria Math"/>
                      </a:rPr>
                      <m:t>)</m:t>
                    </m:r>
                  </m:oMath>
                </a14:m>
                <a:r>
                  <a:rPr lang="ko-KR" altLang="en-US" dirty="0" smtClean="0"/>
                  <a:t> </a:t>
                </a:r>
                <a:r>
                  <a:rPr lang="en-US" altLang="ko-KR" dirty="0" smtClean="0"/>
                  <a:t>,</a:t>
                </a:r>
                <a:endParaRPr lang="ko-KR" altLang="en-US" dirty="0"/>
              </a:p>
            </p:txBody>
          </p:sp>
        </mc:Choice>
        <mc:Fallback>
          <p:sp>
            <p:nvSpPr>
              <p:cNvPr id="3" name="직사각형 2"/>
              <p:cNvSpPr>
                <a:spLocks noRot="1" noChangeAspect="1" noMove="1" noResize="1" noEditPoints="1" noAdjustHandles="1" noChangeArrowheads="1" noChangeShapeType="1" noTextEdit="1"/>
              </p:cNvSpPr>
              <p:nvPr/>
            </p:nvSpPr>
            <p:spPr>
              <a:xfrm>
                <a:off x="755576" y="5085184"/>
                <a:ext cx="2750048" cy="369332"/>
              </a:xfrm>
              <a:prstGeom prst="rect">
                <a:avLst/>
              </a:prstGeom>
              <a:blipFill rotWithShape="1">
                <a:blip r:embed="rId5"/>
                <a:stretch>
                  <a:fillRect l="-1996" t="-8197" r="-887" b="-24590"/>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7" name="직사각형 6"/>
              <p:cNvSpPr/>
              <p:nvPr/>
            </p:nvSpPr>
            <p:spPr>
              <a:xfrm>
                <a:off x="3372574" y="5085184"/>
                <a:ext cx="1566391" cy="369332"/>
              </a:xfrm>
              <a:prstGeom prst="rect">
                <a:avLst/>
              </a:prstGeom>
            </p:spPr>
            <p:txBody>
              <a:bodyPr wrap="none">
                <a:spAutoFit/>
              </a:bodyPr>
              <a:lstStyle/>
              <a:p>
                <a:r>
                  <a:rPr lang="en-US" altLang="ko-KR" dirty="0" smtClean="0">
                    <a:ea typeface="Cambria Math"/>
                  </a:rPr>
                  <a:t>Resource  </a:t>
                </a:r>
                <a14:m>
                  <m:oMath xmlns:m="http://schemas.openxmlformats.org/officeDocument/2006/math">
                    <m:r>
                      <a:rPr lang="ko-KR" altLang="en-US" b="0" i="1" smtClean="0">
                        <a:latin typeface="Cambria Math"/>
                        <a:ea typeface="Cambria Math"/>
                      </a:rPr>
                      <m:t>𝛽</m:t>
                    </m:r>
                  </m:oMath>
                </a14:m>
                <a:r>
                  <a:rPr lang="ko-KR" altLang="en-US" dirty="0" smtClean="0"/>
                  <a:t> </a:t>
                </a:r>
                <a:r>
                  <a:rPr lang="en-US" altLang="ko-KR" dirty="0" smtClean="0"/>
                  <a:t>,</a:t>
                </a:r>
                <a:endParaRPr lang="ko-KR" altLang="en-US" dirty="0"/>
              </a:p>
            </p:txBody>
          </p:sp>
        </mc:Choice>
        <mc:Fallback>
          <p:sp>
            <p:nvSpPr>
              <p:cNvPr id="7" name="직사각형 6"/>
              <p:cNvSpPr>
                <a:spLocks noRot="1" noChangeAspect="1" noMove="1" noResize="1" noEditPoints="1" noAdjustHandles="1" noChangeArrowheads="1" noChangeShapeType="1" noTextEdit="1"/>
              </p:cNvSpPr>
              <p:nvPr/>
            </p:nvSpPr>
            <p:spPr>
              <a:xfrm>
                <a:off x="3372574" y="5085184"/>
                <a:ext cx="1566391" cy="369332"/>
              </a:xfrm>
              <a:prstGeom prst="rect">
                <a:avLst/>
              </a:prstGeom>
              <a:blipFill rotWithShape="1">
                <a:blip r:embed="rId6"/>
                <a:stretch>
                  <a:fillRect l="-3113" t="-8197" r="-2335" b="-2459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1482483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latin typeface="Calibri" panose="020F0502020204030204" pitchFamily="34" charset="0"/>
                <a:cs typeface="Calibri" panose="020F0502020204030204" pitchFamily="34" charset="0"/>
              </a:rPr>
              <a:t>Introduction of h</a:t>
            </a:r>
            <a:r>
              <a:rPr lang="en-US" altLang="ko-KR" dirty="0" smtClean="0">
                <a:latin typeface="Calibri" panose="020F0502020204030204" pitchFamily="34" charset="0"/>
                <a:cs typeface="Calibri" panose="020F0502020204030204" pitchFamily="34" charset="0"/>
              </a:rPr>
              <a:t>awk-dove game</a:t>
            </a:r>
            <a:endParaRPr lang="ko-KR" alt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6" name="제목 1"/>
              <p:cNvSpPr txBox="1">
                <a:spLocks/>
              </p:cNvSpPr>
              <p:nvPr/>
            </p:nvSpPr>
            <p:spPr>
              <a:xfrm>
                <a:off x="0" y="1424678"/>
                <a:ext cx="9154344" cy="114300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dirty="0">
                    <a:latin typeface="Calibri" panose="020F0502020204030204" pitchFamily="34" charset="0"/>
                    <a:cs typeface="Calibri" panose="020F0502020204030204" pitchFamily="34" charset="0"/>
                  </a:rPr>
                  <a:t>chicken games</a:t>
                </a:r>
                <a:r>
                  <a:rPr lang="ko-KR" altLang="en-US" dirty="0">
                    <a:latin typeface="Calibri" panose="020F0502020204030204" pitchFamily="34" charset="0"/>
                    <a:cs typeface="Calibri" panose="020F0502020204030204" pitchFamily="34" charset="0"/>
                  </a:rPr>
                  <a:t> </a:t>
                </a:r>
                <a14:m>
                  <m:oMath xmlns:m="http://schemas.openxmlformats.org/officeDocument/2006/math">
                    <m:r>
                      <a:rPr lang="en-US" altLang="ko-KR" i="1" smtClean="0">
                        <a:solidFill>
                          <a:srgbClr val="00B050"/>
                        </a:solidFill>
                        <a:latin typeface="Cambria Math"/>
                        <a:ea typeface="Cambria Math"/>
                        <a:cs typeface="Calibri" panose="020F0502020204030204" pitchFamily="34" charset="0"/>
                      </a:rPr>
                      <m:t>≡</m:t>
                    </m:r>
                  </m:oMath>
                </a14:m>
                <a:r>
                  <a:rPr lang="ko-KR" altLang="en-US" dirty="0" smtClean="0">
                    <a:latin typeface="Calibri" panose="020F0502020204030204" pitchFamily="34" charset="0"/>
                    <a:cs typeface="Calibri" panose="020F0502020204030204" pitchFamily="34" charset="0"/>
                  </a:rPr>
                  <a:t> </a:t>
                </a:r>
                <a:r>
                  <a:rPr lang="en-US" altLang="ko-KR" dirty="0" smtClean="0">
                    <a:latin typeface="Calibri" panose="020F0502020204030204" pitchFamily="34" charset="0"/>
                    <a:cs typeface="Calibri" panose="020F0502020204030204" pitchFamily="34" charset="0"/>
                  </a:rPr>
                  <a:t>hawk-dove game</a:t>
                </a:r>
                <a:endParaRPr lang="ko-KR" altLang="en-US" dirty="0">
                  <a:latin typeface="Calibri" panose="020F0502020204030204" pitchFamily="34" charset="0"/>
                  <a:cs typeface="Calibri" panose="020F0502020204030204" pitchFamily="34" charset="0"/>
                </a:endParaRPr>
              </a:p>
            </p:txBody>
          </p:sp>
        </mc:Choice>
        <mc:Fallback>
          <p:sp>
            <p:nvSpPr>
              <p:cNvPr id="6" name="제목 1"/>
              <p:cNvSpPr txBox="1">
                <a:spLocks noRot="1" noChangeAspect="1" noMove="1" noResize="1" noEditPoints="1" noAdjustHandles="1" noChangeArrowheads="1" noChangeShapeType="1" noTextEdit="1"/>
              </p:cNvSpPr>
              <p:nvPr/>
            </p:nvSpPr>
            <p:spPr>
              <a:xfrm>
                <a:off x="0" y="1424678"/>
                <a:ext cx="9154344" cy="1143000"/>
              </a:xfrm>
              <a:prstGeom prst="rect">
                <a:avLst/>
              </a:prstGeom>
              <a:blipFill rotWithShape="1">
                <a:blip r:embed="rId3"/>
                <a:stretch>
                  <a:fillRect b="-9091"/>
                </a:stretch>
              </a:blipFill>
            </p:spPr>
            <p:txBody>
              <a:bodyPr/>
              <a:lstStyle/>
              <a:p>
                <a:r>
                  <a:rPr lang="ko-KR" altLang="en-US">
                    <a:noFill/>
                  </a:rPr>
                  <a:t> </a:t>
                </a:r>
              </a:p>
            </p:txBody>
          </p:sp>
        </mc:Fallback>
      </mc:AlternateContent>
      <p:sp>
        <p:nvSpPr>
          <p:cNvPr id="4" name="TextBox 3"/>
          <p:cNvSpPr txBox="1"/>
          <p:nvPr/>
        </p:nvSpPr>
        <p:spPr>
          <a:xfrm>
            <a:off x="4716016" y="2363556"/>
            <a:ext cx="3600400" cy="369332"/>
          </a:xfrm>
          <a:prstGeom prst="rect">
            <a:avLst/>
          </a:prstGeom>
          <a:noFill/>
        </p:spPr>
        <p:txBody>
          <a:bodyPr wrap="square" rtlCol="0">
            <a:spAutoFit/>
          </a:bodyPr>
          <a:lstStyle/>
          <a:p>
            <a:pPr algn="ctr"/>
            <a:r>
              <a:rPr lang="en-US" altLang="ko-KR" dirty="0" smtClean="0"/>
              <a:t>("</a:t>
            </a:r>
            <a:r>
              <a:rPr lang="en-US" altLang="ko-KR" dirty="0"/>
              <a:t>The logic of animal </a:t>
            </a:r>
            <a:r>
              <a:rPr lang="en-US" altLang="ko-KR" dirty="0" smtClean="0"/>
              <a:t>conflict“)</a:t>
            </a:r>
            <a:endParaRPr lang="ko-KR" altLang="en-US" dirty="0"/>
          </a:p>
        </p:txBody>
      </p:sp>
      <mc:AlternateContent xmlns:mc="http://schemas.openxmlformats.org/markup-compatibility/2006">
        <mc:Choice xmlns:a14="http://schemas.microsoft.com/office/drawing/2010/main" Requires="a14">
          <p:graphicFrame>
            <p:nvGraphicFramePr>
              <p:cNvPr id="8" name="표 7"/>
              <p:cNvGraphicFramePr>
                <a:graphicFrameLocks noGrp="1"/>
              </p:cNvGraphicFramePr>
              <p:nvPr>
                <p:extLst>
                  <p:ext uri="{D42A27DB-BD31-4B8C-83A1-F6EECF244321}">
                    <p14:modId xmlns:p14="http://schemas.microsoft.com/office/powerpoint/2010/main" val="573392466"/>
                  </p:ext>
                </p:extLst>
              </p:nvPr>
            </p:nvGraphicFramePr>
            <p:xfrm>
              <a:off x="760748" y="2936846"/>
              <a:ext cx="7632848" cy="2056853"/>
            </p:xfrm>
            <a:graphic>
              <a:graphicData uri="http://schemas.openxmlformats.org/drawingml/2006/table">
                <a:tbl>
                  <a:tblPr firstRow="1" bandRow="1">
                    <a:tableStyleId>{5C22544A-7EE6-4342-B048-85BDC9FD1C3A}</a:tableStyleId>
                  </a:tblPr>
                  <a:tblGrid>
                    <a:gridCol w="1440160"/>
                    <a:gridCol w="3027850"/>
                    <a:gridCol w="3164838"/>
                  </a:tblGrid>
                  <a:tr h="451350">
                    <a:tc>
                      <a:txBody>
                        <a:bodyPr/>
                        <a:lstStyle/>
                        <a:p>
                          <a:pPr algn="ctr" latinLnBrk="1"/>
                          <a:endParaRPr lang="ko-KR" altLang="en-US" sz="2000" dirty="0"/>
                        </a:p>
                      </a:txBody>
                      <a:tcPr marL="73780" marR="73780" marT="36890" marB="36890">
                        <a:solidFill>
                          <a:schemeClr val="accent3">
                            <a:lumMod val="75000"/>
                            <a:alpha val="30000"/>
                          </a:schemeClr>
                        </a:solidFill>
                      </a:tcPr>
                    </a:tc>
                    <a:tc>
                      <a:txBody>
                        <a:bodyPr/>
                        <a:lstStyle/>
                        <a:p>
                          <a:pPr algn="ctr" latinLnBrk="1"/>
                          <a:r>
                            <a:rPr lang="en-US" altLang="ko-KR" sz="2000" dirty="0" smtClean="0">
                              <a:solidFill>
                                <a:schemeClr val="tx1"/>
                              </a:solidFill>
                            </a:rPr>
                            <a:t>Hawk</a:t>
                          </a:r>
                          <a:endParaRPr lang="ko-KR" altLang="en-US" sz="2000" dirty="0">
                            <a:solidFill>
                              <a:schemeClr val="tx1"/>
                            </a:solidFill>
                          </a:endParaRPr>
                        </a:p>
                      </a:txBody>
                      <a:tcPr marL="73780" marR="73780" marT="36890" marB="36890">
                        <a:solidFill>
                          <a:schemeClr val="accent3">
                            <a:lumMod val="75000"/>
                            <a:alpha val="30000"/>
                          </a:schemeClr>
                        </a:solidFill>
                      </a:tcPr>
                    </a:tc>
                    <a:tc>
                      <a:txBody>
                        <a:bodyPr/>
                        <a:lstStyle/>
                        <a:p>
                          <a:pPr algn="ctr" latinLnBrk="1"/>
                          <a:r>
                            <a:rPr lang="en-US" altLang="ko-KR" sz="2000" dirty="0" smtClean="0">
                              <a:solidFill>
                                <a:schemeClr val="tx1"/>
                              </a:solidFill>
                            </a:rPr>
                            <a:t>Dove</a:t>
                          </a:r>
                          <a:endParaRPr lang="ko-KR" altLang="en-US" sz="2000" dirty="0">
                            <a:solidFill>
                              <a:schemeClr val="tx1"/>
                            </a:solidFill>
                          </a:endParaRPr>
                        </a:p>
                      </a:txBody>
                      <a:tcPr marL="73780" marR="73780" marT="36890" marB="36890">
                        <a:solidFill>
                          <a:schemeClr val="accent3">
                            <a:lumMod val="75000"/>
                            <a:alpha val="30000"/>
                          </a:schemeClr>
                        </a:solidFill>
                      </a:tcPr>
                    </a:tc>
                  </a:tr>
                  <a:tr h="772786">
                    <a:tc>
                      <a:txBody>
                        <a:bodyPr/>
                        <a:lstStyle/>
                        <a:p>
                          <a:pPr algn="ctr" latinLnBrk="1"/>
                          <a:r>
                            <a:rPr lang="en-US" altLang="ko-KR" sz="2000" b="1" dirty="0" smtClean="0"/>
                            <a:t>Hawk</a:t>
                          </a:r>
                          <a:endParaRPr lang="ko-KR" altLang="en-US" sz="2000" b="1" dirty="0"/>
                        </a:p>
                      </a:txBody>
                      <a:tcPr marL="73780" marR="73780" marT="36890" marB="36890">
                        <a:solidFill>
                          <a:schemeClr val="accent3">
                            <a:lumMod val="75000"/>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Both</a:t>
                          </a:r>
                          <a:r>
                            <a:rPr lang="en-US" altLang="ko-KR" sz="2000" baseline="0" dirty="0" smtClean="0"/>
                            <a:t> get </a:t>
                          </a:r>
                          <a14:m>
                            <m:oMath xmlns:m="http://schemas.openxmlformats.org/officeDocument/2006/math">
                              <m:r>
                                <a:rPr lang="en-US" altLang="ko-KR" sz="2000" b="0" i="1" smtClean="0">
                                  <a:latin typeface="Cambria Math"/>
                                </a:rPr>
                                <m:t>𝑃</m:t>
                              </m:r>
                              <m:r>
                                <a:rPr lang="en-US" altLang="ko-KR" sz="2000" i="1">
                                  <a:latin typeface="Cambria Math"/>
                                </a:rPr>
                                <m:t>≔</m:t>
                              </m:r>
                              <m:f>
                                <m:fPr>
                                  <m:ctrlPr>
                                    <a:rPr lang="en-US" altLang="ko-KR" sz="2000" i="1" smtClean="0">
                                      <a:latin typeface="Cambria Math"/>
                                    </a:rPr>
                                  </m:ctrlPr>
                                </m:fPr>
                                <m:num>
                                  <m:d>
                                    <m:dPr>
                                      <m:ctrlPr>
                                        <a:rPr lang="en-US" altLang="ko-KR" sz="2000" i="1">
                                          <a:latin typeface="Cambria Math"/>
                                        </a:rPr>
                                      </m:ctrlPr>
                                    </m:dPr>
                                    <m:e>
                                      <m:r>
                                        <a:rPr lang="ko-KR" altLang="en-US" sz="2000" i="1">
                                          <a:latin typeface="Cambria Math"/>
                                        </a:rPr>
                                        <m:t>𝛽</m:t>
                                      </m:r>
                                      <m:r>
                                        <a:rPr lang="en-US" altLang="ko-KR" sz="2000" b="0" i="1" smtClean="0">
                                          <a:latin typeface="Cambria Math"/>
                                        </a:rPr>
                                        <m:t>−</m:t>
                                      </m:r>
                                      <m:r>
                                        <a:rPr lang="ko-KR" altLang="en-US" sz="2000" i="1">
                                          <a:latin typeface="Cambria Math"/>
                                        </a:rPr>
                                        <m:t>𝛾</m:t>
                                      </m:r>
                                    </m:e>
                                  </m:d>
                                </m:num>
                                <m:den>
                                  <m:r>
                                    <a:rPr lang="en-US" altLang="ko-KR" sz="2000" i="1">
                                      <a:latin typeface="Cambria Math"/>
                                    </a:rPr>
                                    <m:t>2</m:t>
                                  </m:r>
                                </m:den>
                              </m:f>
                              <m:r>
                                <a:rPr lang="en-US" altLang="ko-KR" sz="2000" b="0" i="0" smtClean="0">
                                  <a:latin typeface="Cambria Math"/>
                                </a:rPr>
                                <m:t>&lt;</m:t>
                              </m:r>
                              <m:r>
                                <a:rPr lang="en-US" altLang="ko-KR" sz="2000" b="0" i="0" smtClean="0">
                                  <a:latin typeface="Cambria Math"/>
                                </a:rPr>
                                <m:t>0</m:t>
                              </m:r>
                            </m:oMath>
                          </a14:m>
                          <a:endParaRPr lang="ko-KR" altLang="en-US" sz="2000" dirty="0"/>
                        </a:p>
                        <a:p>
                          <a:pPr algn="ctr" latinLnBrk="1"/>
                          <a:endParaRPr lang="ko-KR" altLang="en-US" sz="2000" dirty="0"/>
                        </a:p>
                      </a:txBody>
                      <a:tcPr marL="73780" marR="73780" marT="36890" marB="36890">
                        <a:solidFill>
                          <a:schemeClr val="accent3">
                            <a:lumMod val="75000"/>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Dove gets</a:t>
                          </a:r>
                          <a:r>
                            <a:rPr lang="en-US" altLang="ko-KR" sz="2000" baseline="0" dirty="0" smtClean="0"/>
                            <a:t> </a:t>
                          </a:r>
                          <a14:m>
                            <m:oMath xmlns:m="http://schemas.openxmlformats.org/officeDocument/2006/math">
                              <m:r>
                                <m:rPr>
                                  <m:sty m:val="p"/>
                                </m:rPr>
                                <a:rPr lang="en-US" altLang="ko-KR" sz="2000" b="0" i="0" baseline="0" smtClean="0">
                                  <a:latin typeface="Cambria Math"/>
                                </a:rPr>
                                <m:t>S</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0</m:t>
                              </m:r>
                            </m:oMath>
                          </a14:m>
                          <a:endParaRPr lang="ko-KR" altLang="en-US" sz="2000" dirty="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Hawk gets </a:t>
                          </a:r>
                          <a14:m>
                            <m:oMath xmlns:m="http://schemas.openxmlformats.org/officeDocument/2006/math">
                              <m:r>
                                <m:rPr>
                                  <m:sty m:val="p"/>
                                </m:rPr>
                                <a:rPr lang="en-US" altLang="ko-KR" sz="2000" b="0" i="0" smtClean="0">
                                  <a:latin typeface="Cambria Math"/>
                                </a:rPr>
                                <m:t>T</m:t>
                              </m:r>
                              <m:box>
                                <m:boxPr>
                                  <m:ctrlPr>
                                    <a:rPr lang="en-US" altLang="ko-KR" sz="2000" b="0" i="1" smtClean="0">
                                      <a:latin typeface="Cambria Math"/>
                                    </a:rPr>
                                  </m:ctrlPr>
                                </m:boxPr>
                                <m:e>
                                  <m:r>
                                    <a:rPr lang="en-US" altLang="ko-KR" sz="2000" b="0" i="1" smtClean="0">
                                      <a:latin typeface="Cambria Math"/>
                                    </a:rPr>
                                    <m:t>≔</m:t>
                                  </m:r>
                                </m:e>
                              </m:box>
                              <m:r>
                                <a:rPr lang="ko-KR" altLang="en-US" sz="2000" b="0" i="1" smtClean="0">
                                  <a:latin typeface="Cambria Math"/>
                                </a:rPr>
                                <m:t>𝛽</m:t>
                              </m:r>
                            </m:oMath>
                          </a14:m>
                          <a:endParaRPr lang="ko-KR" altLang="en-US" sz="2000" dirty="0"/>
                        </a:p>
                      </a:txBody>
                      <a:tcPr marL="73780" marR="73780" marT="36890" marB="36890">
                        <a:solidFill>
                          <a:schemeClr val="accent3">
                            <a:lumMod val="75000"/>
                            <a:alpha val="30000"/>
                          </a:schemeClr>
                        </a:solidFill>
                      </a:tcPr>
                    </a:tc>
                  </a:tr>
                  <a:tr h="774295">
                    <a:tc>
                      <a:txBody>
                        <a:bodyPr/>
                        <a:lstStyle/>
                        <a:p>
                          <a:pPr algn="ctr" latinLnBrk="1"/>
                          <a:r>
                            <a:rPr lang="en-US" altLang="ko-KR" sz="2000" b="1" dirty="0" smtClean="0"/>
                            <a:t>Dove</a:t>
                          </a:r>
                          <a:endParaRPr lang="ko-KR" altLang="en-US" sz="2000" b="1" dirty="0"/>
                        </a:p>
                      </a:txBody>
                      <a:tcPr marL="73780" marR="73780" marT="36890" marB="36890">
                        <a:solidFill>
                          <a:schemeClr val="accent3">
                            <a:lumMod val="75000"/>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Dove gets</a:t>
                          </a:r>
                          <a:r>
                            <a:rPr lang="en-US" altLang="ko-KR" sz="2000" baseline="0" dirty="0" smtClean="0"/>
                            <a:t> </a:t>
                          </a:r>
                          <a14:m>
                            <m:oMath xmlns:m="http://schemas.openxmlformats.org/officeDocument/2006/math">
                              <m:r>
                                <m:rPr>
                                  <m:sty m:val="p"/>
                                </m:rPr>
                                <a:rPr lang="en-US" altLang="ko-KR" sz="2000" b="0" i="0" baseline="0" smtClean="0">
                                  <a:latin typeface="Cambria Math"/>
                                </a:rPr>
                                <m:t>S</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0</m:t>
                              </m:r>
                            </m:oMath>
                          </a14:m>
                          <a:endParaRPr lang="ko-KR" altLang="en-US" sz="2000" dirty="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Hawk gets </a:t>
                          </a:r>
                          <a14:m>
                            <m:oMath xmlns:m="http://schemas.openxmlformats.org/officeDocument/2006/math">
                              <m:r>
                                <m:rPr>
                                  <m:sty m:val="p"/>
                                </m:rPr>
                                <a:rPr lang="en-US" altLang="ko-KR" sz="2000" b="0" i="0" smtClean="0">
                                  <a:latin typeface="Cambria Math"/>
                                </a:rPr>
                                <m:t>T</m:t>
                              </m:r>
                              <m:box>
                                <m:boxPr>
                                  <m:ctrlPr>
                                    <a:rPr lang="en-US" altLang="ko-KR" sz="2000" b="0" i="1" smtClean="0">
                                      <a:latin typeface="Cambria Math"/>
                                    </a:rPr>
                                  </m:ctrlPr>
                                </m:boxPr>
                                <m:e>
                                  <m:r>
                                    <a:rPr lang="en-US" altLang="ko-KR" sz="2000" b="0" i="1" smtClean="0">
                                      <a:latin typeface="Cambria Math"/>
                                    </a:rPr>
                                    <m:t>≔</m:t>
                                  </m:r>
                                </m:e>
                              </m:box>
                              <m:r>
                                <a:rPr lang="ko-KR" altLang="en-US" sz="2000" b="0" i="1" smtClean="0">
                                  <a:latin typeface="Cambria Math"/>
                                </a:rPr>
                                <m:t>𝛽</m:t>
                              </m:r>
                            </m:oMath>
                          </a14:m>
                          <a:endParaRPr lang="ko-KR" altLang="en-US" sz="2000" dirty="0"/>
                        </a:p>
                      </a:txBody>
                      <a:tcPr marL="73780" marR="73780" marT="36890" marB="36890">
                        <a:solidFill>
                          <a:schemeClr val="accent3">
                            <a:lumMod val="75000"/>
                            <a:alpha val="30000"/>
                          </a:schemeClr>
                        </a:solidFill>
                      </a:tcPr>
                    </a:tc>
                    <a:tc>
                      <a:txBody>
                        <a:bodyPr/>
                        <a:lstStyle/>
                        <a:p>
                          <a:pPr algn="ctr" latinLnBrk="1"/>
                          <a:r>
                            <a:rPr lang="en-US" altLang="ko-KR" sz="2000" b="0" i="0" dirty="0" smtClean="0">
                              <a:latin typeface="+mn-lt"/>
                            </a:rPr>
                            <a:t>Both</a:t>
                          </a:r>
                          <a:r>
                            <a:rPr lang="en-US" altLang="ko-KR" sz="2000" b="0" i="0" baseline="0" dirty="0" smtClean="0">
                              <a:latin typeface="+mn-lt"/>
                            </a:rPr>
                            <a:t> get </a:t>
                          </a:r>
                          <a14:m>
                            <m:oMath xmlns:m="http://schemas.openxmlformats.org/officeDocument/2006/math">
                              <m:r>
                                <m:rPr>
                                  <m:sty m:val="p"/>
                                </m:rPr>
                                <a:rPr lang="en-US" altLang="ko-KR" sz="2000" b="0" i="0" smtClean="0">
                                  <a:latin typeface="Cambria Math"/>
                                </a:rPr>
                                <m:t>R</m:t>
                              </m:r>
                              <m:r>
                                <a:rPr lang="en-US" altLang="ko-KR" sz="2000" b="0" i="1" smtClean="0">
                                  <a:latin typeface="Cambria Math"/>
                                </a:rPr>
                                <m:t>≔</m:t>
                              </m:r>
                              <m:f>
                                <m:fPr>
                                  <m:ctrlPr>
                                    <a:rPr lang="en-US" altLang="ko-KR" sz="2000" b="0" i="1" smtClean="0">
                                      <a:latin typeface="Cambria Math"/>
                                    </a:rPr>
                                  </m:ctrlPr>
                                </m:fPr>
                                <m:num>
                                  <m:r>
                                    <a:rPr lang="ko-KR" altLang="en-US" sz="2000" b="0" i="1" smtClean="0">
                                      <a:latin typeface="Cambria Math"/>
                                    </a:rPr>
                                    <m:t>𝛽</m:t>
                                  </m:r>
                                </m:num>
                                <m:den>
                                  <m:r>
                                    <a:rPr lang="en-US" altLang="ko-KR" sz="2000" b="0" i="1" smtClean="0">
                                      <a:latin typeface="Cambria Math"/>
                                    </a:rPr>
                                    <m:t>2</m:t>
                                  </m:r>
                                </m:den>
                              </m:f>
                              <m:r>
                                <a:rPr lang="en-US" altLang="ko-KR" sz="2000" b="0" i="1" smtClean="0">
                                  <a:latin typeface="Cambria Math"/>
                                </a:rPr>
                                <m:t> </m:t>
                              </m:r>
                            </m:oMath>
                          </a14:m>
                          <a:endParaRPr lang="en-US" altLang="ko-KR" sz="2000" dirty="0" smtClean="0"/>
                        </a:p>
                      </a:txBody>
                      <a:tcPr marL="73780" marR="73780" marT="36890" marB="36890">
                        <a:solidFill>
                          <a:schemeClr val="accent3">
                            <a:lumMod val="75000"/>
                            <a:alpha val="30000"/>
                          </a:schemeClr>
                        </a:solidFill>
                      </a:tcPr>
                    </a:tc>
                  </a:tr>
                </a:tbl>
              </a:graphicData>
            </a:graphic>
          </p:graphicFrame>
        </mc:Choice>
        <mc:Fallback>
          <p:graphicFrame>
            <p:nvGraphicFramePr>
              <p:cNvPr id="8" name="표 7"/>
              <p:cNvGraphicFramePr>
                <a:graphicFrameLocks noGrp="1"/>
              </p:cNvGraphicFramePr>
              <p:nvPr>
                <p:extLst>
                  <p:ext uri="{D42A27DB-BD31-4B8C-83A1-F6EECF244321}">
                    <p14:modId xmlns:p14="http://schemas.microsoft.com/office/powerpoint/2010/main" val="573392466"/>
                  </p:ext>
                </p:extLst>
              </p:nvPr>
            </p:nvGraphicFramePr>
            <p:xfrm>
              <a:off x="760748" y="2936846"/>
              <a:ext cx="7632848" cy="2056853"/>
            </p:xfrm>
            <a:graphic>
              <a:graphicData uri="http://schemas.openxmlformats.org/drawingml/2006/table">
                <a:tbl>
                  <a:tblPr firstRow="1" bandRow="1">
                    <a:tableStyleId>{5C22544A-7EE6-4342-B048-85BDC9FD1C3A}</a:tableStyleId>
                  </a:tblPr>
                  <a:tblGrid>
                    <a:gridCol w="1440160"/>
                    <a:gridCol w="3027850"/>
                    <a:gridCol w="3164838"/>
                  </a:tblGrid>
                  <a:tr h="451350">
                    <a:tc>
                      <a:txBody>
                        <a:bodyPr/>
                        <a:lstStyle/>
                        <a:p>
                          <a:pPr algn="ctr" latinLnBrk="1"/>
                          <a:endParaRPr lang="ko-KR" altLang="en-US" sz="2000" dirty="0"/>
                        </a:p>
                      </a:txBody>
                      <a:tcPr marL="73780" marR="73780" marT="36890" marB="36890">
                        <a:solidFill>
                          <a:schemeClr val="accent3">
                            <a:lumMod val="75000"/>
                            <a:alpha val="30000"/>
                          </a:schemeClr>
                        </a:solidFill>
                      </a:tcPr>
                    </a:tc>
                    <a:tc>
                      <a:txBody>
                        <a:bodyPr/>
                        <a:lstStyle/>
                        <a:p>
                          <a:pPr algn="ctr" latinLnBrk="1"/>
                          <a:r>
                            <a:rPr lang="en-US" altLang="ko-KR" sz="2000" dirty="0" smtClean="0">
                              <a:solidFill>
                                <a:schemeClr val="tx1"/>
                              </a:solidFill>
                            </a:rPr>
                            <a:t>Hawk</a:t>
                          </a:r>
                          <a:endParaRPr lang="ko-KR" altLang="en-US" sz="2000" dirty="0">
                            <a:solidFill>
                              <a:schemeClr val="tx1"/>
                            </a:solidFill>
                          </a:endParaRPr>
                        </a:p>
                      </a:txBody>
                      <a:tcPr marL="73780" marR="73780" marT="36890" marB="36890">
                        <a:solidFill>
                          <a:schemeClr val="accent3">
                            <a:lumMod val="75000"/>
                            <a:alpha val="30000"/>
                          </a:schemeClr>
                        </a:solidFill>
                      </a:tcPr>
                    </a:tc>
                    <a:tc>
                      <a:txBody>
                        <a:bodyPr/>
                        <a:lstStyle/>
                        <a:p>
                          <a:pPr algn="ctr" latinLnBrk="1"/>
                          <a:r>
                            <a:rPr lang="en-US" altLang="ko-KR" sz="2000" dirty="0" smtClean="0">
                              <a:solidFill>
                                <a:schemeClr val="tx1"/>
                              </a:solidFill>
                            </a:rPr>
                            <a:t>Dove</a:t>
                          </a:r>
                          <a:endParaRPr lang="ko-KR" altLang="en-US" sz="2000" dirty="0">
                            <a:solidFill>
                              <a:schemeClr val="tx1"/>
                            </a:solidFill>
                          </a:endParaRPr>
                        </a:p>
                      </a:txBody>
                      <a:tcPr marL="73780" marR="73780" marT="36890" marB="36890">
                        <a:solidFill>
                          <a:schemeClr val="accent3">
                            <a:lumMod val="75000"/>
                            <a:alpha val="30000"/>
                          </a:schemeClr>
                        </a:solidFill>
                      </a:tcPr>
                    </a:tc>
                  </a:tr>
                  <a:tr h="831208">
                    <a:tc>
                      <a:txBody>
                        <a:bodyPr/>
                        <a:lstStyle/>
                        <a:p>
                          <a:pPr algn="ctr" latinLnBrk="1"/>
                          <a:r>
                            <a:rPr lang="en-US" altLang="ko-KR" sz="2000" b="1" dirty="0" smtClean="0"/>
                            <a:t>Hawk</a:t>
                          </a:r>
                          <a:endParaRPr lang="ko-KR" altLang="en-US" sz="2000" b="1" dirty="0"/>
                        </a:p>
                      </a:txBody>
                      <a:tcPr marL="73780" marR="73780" marT="36890" marB="36890">
                        <a:solidFill>
                          <a:schemeClr val="accent3">
                            <a:lumMod val="75000"/>
                            <a:alpha val="30000"/>
                          </a:schemeClr>
                        </a:solidFill>
                      </a:tcPr>
                    </a:tc>
                    <a:tc>
                      <a:txBody>
                        <a:bodyPr/>
                        <a:lstStyle/>
                        <a:p>
                          <a:endParaRPr lang="ko-KR"/>
                        </a:p>
                      </a:txBody>
                      <a:tcPr marL="73780" marR="73780" marT="36890" marB="36890">
                        <a:blipFill rotWithShape="1">
                          <a:blip r:embed="rId4"/>
                          <a:stretch>
                            <a:fillRect l="-47686" t="-59559" r="-104427" b="-97059"/>
                          </a:stretch>
                        </a:blipFill>
                      </a:tcPr>
                    </a:tc>
                    <a:tc>
                      <a:txBody>
                        <a:bodyPr/>
                        <a:lstStyle/>
                        <a:p>
                          <a:endParaRPr lang="ko-KR"/>
                        </a:p>
                      </a:txBody>
                      <a:tcPr marL="73780" marR="73780" marT="36890" marB="36890">
                        <a:blipFill rotWithShape="1">
                          <a:blip r:embed="rId4"/>
                          <a:stretch>
                            <a:fillRect l="-141426" t="-59559" b="-97059"/>
                          </a:stretch>
                        </a:blipFill>
                      </a:tcPr>
                    </a:tc>
                  </a:tr>
                  <a:tr h="774295">
                    <a:tc>
                      <a:txBody>
                        <a:bodyPr/>
                        <a:lstStyle/>
                        <a:p>
                          <a:pPr algn="ctr" latinLnBrk="1"/>
                          <a:r>
                            <a:rPr lang="en-US" altLang="ko-KR" sz="2000" b="1" dirty="0" smtClean="0"/>
                            <a:t>Dove</a:t>
                          </a:r>
                          <a:endParaRPr lang="ko-KR" altLang="en-US" sz="2000" b="1" dirty="0"/>
                        </a:p>
                      </a:txBody>
                      <a:tcPr marL="73780" marR="73780" marT="36890" marB="36890">
                        <a:solidFill>
                          <a:schemeClr val="accent3">
                            <a:lumMod val="75000"/>
                            <a:alpha val="30000"/>
                          </a:schemeClr>
                        </a:solidFill>
                      </a:tcPr>
                    </a:tc>
                    <a:tc>
                      <a:txBody>
                        <a:bodyPr/>
                        <a:lstStyle/>
                        <a:p>
                          <a:endParaRPr lang="ko-KR"/>
                        </a:p>
                      </a:txBody>
                      <a:tcPr marL="73780" marR="73780" marT="36890" marB="36890">
                        <a:blipFill rotWithShape="1">
                          <a:blip r:embed="rId4"/>
                          <a:stretch>
                            <a:fillRect l="-47686" t="-170866" r="-104427" b="-3937"/>
                          </a:stretch>
                        </a:blipFill>
                      </a:tcPr>
                    </a:tc>
                    <a:tc>
                      <a:txBody>
                        <a:bodyPr/>
                        <a:lstStyle/>
                        <a:p>
                          <a:endParaRPr lang="ko-KR"/>
                        </a:p>
                      </a:txBody>
                      <a:tcPr marL="73780" marR="73780" marT="36890" marB="36890">
                        <a:blipFill rotWithShape="1">
                          <a:blip r:embed="rId4"/>
                          <a:stretch>
                            <a:fillRect l="-141426" t="-170866" b="-3937"/>
                          </a:stretch>
                        </a:blipFill>
                      </a:tcPr>
                    </a:tc>
                  </a:tr>
                </a:tbl>
              </a:graphicData>
            </a:graphic>
          </p:graphicFrame>
        </mc:Fallback>
      </mc:AlternateContent>
      <mc:AlternateContent xmlns:mc="http://schemas.openxmlformats.org/markup-compatibility/2006">
        <mc:Choice xmlns:a14="http://schemas.microsoft.com/office/drawing/2010/main" Requires="a14">
          <p:sp>
            <p:nvSpPr>
              <p:cNvPr id="3" name="직사각형 2"/>
              <p:cNvSpPr/>
              <p:nvPr/>
            </p:nvSpPr>
            <p:spPr>
              <a:xfrm>
                <a:off x="755576" y="5085184"/>
                <a:ext cx="2750048" cy="369332"/>
              </a:xfrm>
              <a:prstGeom prst="rect">
                <a:avLst/>
              </a:prstGeom>
            </p:spPr>
            <p:txBody>
              <a:bodyPr wrap="none">
                <a:spAutoFit/>
              </a:bodyPr>
              <a:lstStyle/>
              <a:p>
                <a:r>
                  <a:rPr lang="en-US" altLang="ko-KR" dirty="0" smtClean="0"/>
                  <a:t>A fitness loss </a:t>
                </a:r>
                <a14:m>
                  <m:oMath xmlns:m="http://schemas.openxmlformats.org/officeDocument/2006/math">
                    <m:r>
                      <a:rPr lang="en-US" altLang="ko-KR" b="0" i="0" smtClean="0">
                        <a:latin typeface="Cambria Math"/>
                      </a:rPr>
                      <m:t> </m:t>
                    </m:r>
                    <m:r>
                      <m:rPr>
                        <m:sty m:val="p"/>
                      </m:rPr>
                      <a:rPr lang="en-US" altLang="ko-KR" smtClean="0">
                        <a:latin typeface="Cambria Math"/>
                        <a:ea typeface="Cambria Math"/>
                      </a:rPr>
                      <m:t>γ</m:t>
                    </m:r>
                    <m:r>
                      <a:rPr lang="en-US" altLang="ko-KR" b="0" i="0" smtClean="0">
                        <a:latin typeface="Cambria Math"/>
                        <a:ea typeface="Cambria Math"/>
                      </a:rPr>
                      <m:t> (</m:t>
                    </m:r>
                    <m:r>
                      <m:rPr>
                        <m:sty m:val="p"/>
                      </m:rPr>
                      <a:rPr lang="el-GR" altLang="ko-KR" b="0" i="1" smtClean="0">
                        <a:latin typeface="Cambria Math"/>
                        <a:ea typeface="Cambria Math"/>
                      </a:rPr>
                      <m:t>γ</m:t>
                    </m:r>
                    <m:r>
                      <a:rPr lang="en-US" altLang="ko-KR" b="0" i="1" smtClean="0">
                        <a:latin typeface="Cambria Math"/>
                        <a:ea typeface="Cambria Math"/>
                      </a:rPr>
                      <m:t>&gt;</m:t>
                    </m:r>
                    <m:r>
                      <a:rPr lang="ko-KR" altLang="en-US" b="0" i="1" smtClean="0">
                        <a:latin typeface="Cambria Math"/>
                        <a:ea typeface="Cambria Math"/>
                      </a:rPr>
                      <m:t>𝛽</m:t>
                    </m:r>
                    <m:r>
                      <a:rPr lang="en-US" altLang="ko-KR" b="0" i="1" smtClean="0">
                        <a:latin typeface="Cambria Math"/>
                        <a:ea typeface="Cambria Math"/>
                      </a:rPr>
                      <m:t>)</m:t>
                    </m:r>
                  </m:oMath>
                </a14:m>
                <a:r>
                  <a:rPr lang="ko-KR" altLang="en-US" dirty="0" smtClean="0"/>
                  <a:t> </a:t>
                </a:r>
                <a:r>
                  <a:rPr lang="en-US" altLang="ko-KR" dirty="0" smtClean="0"/>
                  <a:t>,</a:t>
                </a:r>
                <a:endParaRPr lang="ko-KR" altLang="en-US" dirty="0"/>
              </a:p>
            </p:txBody>
          </p:sp>
        </mc:Choice>
        <mc:Fallback>
          <p:sp>
            <p:nvSpPr>
              <p:cNvPr id="3" name="직사각형 2"/>
              <p:cNvSpPr>
                <a:spLocks noRot="1" noChangeAspect="1" noMove="1" noResize="1" noEditPoints="1" noAdjustHandles="1" noChangeArrowheads="1" noChangeShapeType="1" noTextEdit="1"/>
              </p:cNvSpPr>
              <p:nvPr/>
            </p:nvSpPr>
            <p:spPr>
              <a:xfrm>
                <a:off x="755576" y="5085184"/>
                <a:ext cx="2750048" cy="369332"/>
              </a:xfrm>
              <a:prstGeom prst="rect">
                <a:avLst/>
              </a:prstGeom>
              <a:blipFill rotWithShape="1">
                <a:blip r:embed="rId5"/>
                <a:stretch>
                  <a:fillRect l="-1996" t="-8197" r="-887" b="-24590"/>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7" name="직사각형 6"/>
              <p:cNvSpPr/>
              <p:nvPr/>
            </p:nvSpPr>
            <p:spPr>
              <a:xfrm>
                <a:off x="3372574" y="5085184"/>
                <a:ext cx="1566391" cy="369332"/>
              </a:xfrm>
              <a:prstGeom prst="rect">
                <a:avLst/>
              </a:prstGeom>
            </p:spPr>
            <p:txBody>
              <a:bodyPr wrap="none">
                <a:spAutoFit/>
              </a:bodyPr>
              <a:lstStyle/>
              <a:p>
                <a:r>
                  <a:rPr lang="en-US" altLang="ko-KR" dirty="0" smtClean="0">
                    <a:ea typeface="Cambria Math"/>
                  </a:rPr>
                  <a:t>Resource  </a:t>
                </a:r>
                <a14:m>
                  <m:oMath xmlns:m="http://schemas.openxmlformats.org/officeDocument/2006/math">
                    <m:r>
                      <a:rPr lang="ko-KR" altLang="en-US" b="0" i="1" smtClean="0">
                        <a:latin typeface="Cambria Math"/>
                        <a:ea typeface="Cambria Math"/>
                      </a:rPr>
                      <m:t>𝛽</m:t>
                    </m:r>
                  </m:oMath>
                </a14:m>
                <a:r>
                  <a:rPr lang="ko-KR" altLang="en-US" dirty="0" smtClean="0"/>
                  <a:t> </a:t>
                </a:r>
                <a:r>
                  <a:rPr lang="en-US" altLang="ko-KR" dirty="0" smtClean="0"/>
                  <a:t>,</a:t>
                </a:r>
                <a:endParaRPr lang="ko-KR" altLang="en-US" dirty="0"/>
              </a:p>
            </p:txBody>
          </p:sp>
        </mc:Choice>
        <mc:Fallback>
          <p:sp>
            <p:nvSpPr>
              <p:cNvPr id="7" name="직사각형 6"/>
              <p:cNvSpPr>
                <a:spLocks noRot="1" noChangeAspect="1" noMove="1" noResize="1" noEditPoints="1" noAdjustHandles="1" noChangeArrowheads="1" noChangeShapeType="1" noTextEdit="1"/>
              </p:cNvSpPr>
              <p:nvPr/>
            </p:nvSpPr>
            <p:spPr>
              <a:xfrm>
                <a:off x="3372574" y="5085184"/>
                <a:ext cx="1566391" cy="369332"/>
              </a:xfrm>
              <a:prstGeom prst="rect">
                <a:avLst/>
              </a:prstGeom>
              <a:blipFill rotWithShape="1">
                <a:blip r:embed="rId6"/>
                <a:stretch>
                  <a:fillRect l="-3113" t="-8197" r="-2335" b="-24590"/>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0" name="직사각형 9"/>
              <p:cNvSpPr/>
              <p:nvPr/>
            </p:nvSpPr>
            <p:spPr>
              <a:xfrm>
                <a:off x="755576" y="5587273"/>
                <a:ext cx="5129802" cy="369332"/>
              </a:xfrm>
              <a:prstGeom prst="rect">
                <a:avLst/>
              </a:prstGeom>
            </p:spPr>
            <p:txBody>
              <a:bodyPr wrap="none">
                <a:spAutoFit/>
              </a:bodyPr>
              <a:lstStyle/>
              <a:p>
                <a:r>
                  <a:rPr lang="en-US" altLang="ko-KR" dirty="0" smtClean="0">
                    <a:ea typeface="Cambria Math"/>
                  </a:rPr>
                  <a:t>When</a:t>
                </a:r>
                <a14:m>
                  <m:oMath xmlns:m="http://schemas.openxmlformats.org/officeDocument/2006/math">
                    <m:r>
                      <a:rPr lang="en-US" altLang="ko-KR">
                        <a:latin typeface="Cambria Math"/>
                        <a:ea typeface="Cambria Math"/>
                      </a:rPr>
                      <m:t>(</m:t>
                    </m:r>
                    <m:r>
                      <m:rPr>
                        <m:sty m:val="p"/>
                      </m:rPr>
                      <a:rPr lang="el-GR" altLang="ko-KR" i="1">
                        <a:latin typeface="Cambria Math"/>
                        <a:ea typeface="Cambria Math"/>
                      </a:rPr>
                      <m:t>γ</m:t>
                    </m:r>
                    <m:r>
                      <a:rPr lang="en-US" altLang="ko-KR" i="1" smtClean="0">
                        <a:latin typeface="Cambria Math"/>
                        <a:ea typeface="Cambria Math"/>
                      </a:rPr>
                      <m:t>≤</m:t>
                    </m:r>
                    <m:r>
                      <a:rPr lang="ko-KR" altLang="en-US" b="0" i="1" smtClean="0">
                        <a:latin typeface="Cambria Math"/>
                        <a:ea typeface="Cambria Math"/>
                      </a:rPr>
                      <m:t>𝛽</m:t>
                    </m:r>
                  </m:oMath>
                </a14:m>
                <a:r>
                  <a:rPr lang="ko-KR" altLang="en-US" dirty="0" smtClean="0"/>
                  <a:t> </a:t>
                </a:r>
                <a:r>
                  <a:rPr lang="en-US" altLang="ko-KR" dirty="0" smtClean="0"/>
                  <a:t>, hawk-dove ≡ </a:t>
                </a:r>
                <a:r>
                  <a:rPr lang="en-US" altLang="ko-KR" dirty="0" smtClean="0">
                    <a:solidFill>
                      <a:srgbClr val="FF0000"/>
                    </a:solidFill>
                  </a:rPr>
                  <a:t>Prisoners’ Dilemma</a:t>
                </a:r>
                <a:endParaRPr lang="ko-KR" altLang="en-US" dirty="0">
                  <a:solidFill>
                    <a:srgbClr val="FF0000"/>
                  </a:solidFill>
                </a:endParaRPr>
              </a:p>
            </p:txBody>
          </p:sp>
        </mc:Choice>
        <mc:Fallback>
          <p:sp>
            <p:nvSpPr>
              <p:cNvPr id="10" name="직사각형 9"/>
              <p:cNvSpPr>
                <a:spLocks noRot="1" noChangeAspect="1" noMove="1" noResize="1" noEditPoints="1" noAdjustHandles="1" noChangeArrowheads="1" noChangeShapeType="1" noTextEdit="1"/>
              </p:cNvSpPr>
              <p:nvPr/>
            </p:nvSpPr>
            <p:spPr>
              <a:xfrm>
                <a:off x="755576" y="5587273"/>
                <a:ext cx="5129802" cy="369332"/>
              </a:xfrm>
              <a:prstGeom prst="rect">
                <a:avLst/>
              </a:prstGeom>
              <a:blipFill rotWithShape="1">
                <a:blip r:embed="rId7"/>
                <a:stretch>
                  <a:fillRect l="-1070" t="-8333" b="-2666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149077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latin typeface="Calibri" panose="020F0502020204030204" pitchFamily="34" charset="0"/>
                <a:cs typeface="Calibri" panose="020F0502020204030204" pitchFamily="34" charset="0"/>
              </a:rPr>
              <a:t>Introduction of h</a:t>
            </a:r>
            <a:r>
              <a:rPr lang="en-US" altLang="ko-KR" dirty="0" smtClean="0">
                <a:latin typeface="Calibri" panose="020F0502020204030204" pitchFamily="34" charset="0"/>
                <a:cs typeface="Calibri" panose="020F0502020204030204" pitchFamily="34" charset="0"/>
              </a:rPr>
              <a:t>awk-dove game</a:t>
            </a:r>
            <a:endParaRPr lang="ko-KR" alt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6" name="제목 1"/>
              <p:cNvSpPr txBox="1">
                <a:spLocks/>
              </p:cNvSpPr>
              <p:nvPr/>
            </p:nvSpPr>
            <p:spPr>
              <a:xfrm>
                <a:off x="0" y="1424678"/>
                <a:ext cx="9154344" cy="114300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dirty="0">
                    <a:latin typeface="Calibri" panose="020F0502020204030204" pitchFamily="34" charset="0"/>
                    <a:cs typeface="Calibri" panose="020F0502020204030204" pitchFamily="34" charset="0"/>
                  </a:rPr>
                  <a:t>chicken games</a:t>
                </a:r>
                <a:r>
                  <a:rPr lang="ko-KR" altLang="en-US" dirty="0">
                    <a:latin typeface="Calibri" panose="020F0502020204030204" pitchFamily="34" charset="0"/>
                    <a:cs typeface="Calibri" panose="020F0502020204030204" pitchFamily="34" charset="0"/>
                  </a:rPr>
                  <a:t> </a:t>
                </a:r>
                <a14:m>
                  <m:oMath xmlns:m="http://schemas.openxmlformats.org/officeDocument/2006/math">
                    <m:r>
                      <a:rPr lang="en-US" altLang="ko-KR" i="1" smtClean="0">
                        <a:solidFill>
                          <a:srgbClr val="00B050"/>
                        </a:solidFill>
                        <a:latin typeface="Cambria Math"/>
                        <a:ea typeface="Cambria Math"/>
                        <a:cs typeface="Calibri" panose="020F0502020204030204" pitchFamily="34" charset="0"/>
                      </a:rPr>
                      <m:t>≡</m:t>
                    </m:r>
                  </m:oMath>
                </a14:m>
                <a:r>
                  <a:rPr lang="ko-KR" altLang="en-US" dirty="0" smtClean="0">
                    <a:latin typeface="Calibri" panose="020F0502020204030204" pitchFamily="34" charset="0"/>
                    <a:cs typeface="Calibri" panose="020F0502020204030204" pitchFamily="34" charset="0"/>
                  </a:rPr>
                  <a:t> </a:t>
                </a:r>
                <a:r>
                  <a:rPr lang="en-US" altLang="ko-KR" dirty="0" smtClean="0">
                    <a:latin typeface="Calibri" panose="020F0502020204030204" pitchFamily="34" charset="0"/>
                    <a:cs typeface="Calibri" panose="020F0502020204030204" pitchFamily="34" charset="0"/>
                  </a:rPr>
                  <a:t>hawk-dove game</a:t>
                </a:r>
                <a:endParaRPr lang="ko-KR" altLang="en-US" dirty="0">
                  <a:latin typeface="Calibri" panose="020F0502020204030204" pitchFamily="34" charset="0"/>
                  <a:cs typeface="Calibri" panose="020F0502020204030204" pitchFamily="34" charset="0"/>
                </a:endParaRPr>
              </a:p>
            </p:txBody>
          </p:sp>
        </mc:Choice>
        <mc:Fallback>
          <p:sp>
            <p:nvSpPr>
              <p:cNvPr id="6" name="제목 1"/>
              <p:cNvSpPr txBox="1">
                <a:spLocks noRot="1" noChangeAspect="1" noMove="1" noResize="1" noEditPoints="1" noAdjustHandles="1" noChangeArrowheads="1" noChangeShapeType="1" noTextEdit="1"/>
              </p:cNvSpPr>
              <p:nvPr/>
            </p:nvSpPr>
            <p:spPr>
              <a:xfrm>
                <a:off x="0" y="1424678"/>
                <a:ext cx="9154344" cy="1143000"/>
              </a:xfrm>
              <a:prstGeom prst="rect">
                <a:avLst/>
              </a:prstGeom>
              <a:blipFill rotWithShape="1">
                <a:blip r:embed="rId3"/>
                <a:stretch>
                  <a:fillRect b="-9091"/>
                </a:stretch>
              </a:blipFill>
            </p:spPr>
            <p:txBody>
              <a:bodyPr/>
              <a:lstStyle/>
              <a:p>
                <a:r>
                  <a:rPr lang="ko-KR" altLang="en-US">
                    <a:noFill/>
                  </a:rPr>
                  <a:t> </a:t>
                </a:r>
              </a:p>
            </p:txBody>
          </p:sp>
        </mc:Fallback>
      </mc:AlternateContent>
      <p:sp>
        <p:nvSpPr>
          <p:cNvPr id="4" name="TextBox 3"/>
          <p:cNvSpPr txBox="1"/>
          <p:nvPr/>
        </p:nvSpPr>
        <p:spPr>
          <a:xfrm>
            <a:off x="4716016" y="2363556"/>
            <a:ext cx="3600400" cy="369332"/>
          </a:xfrm>
          <a:prstGeom prst="rect">
            <a:avLst/>
          </a:prstGeom>
          <a:noFill/>
        </p:spPr>
        <p:txBody>
          <a:bodyPr wrap="square" rtlCol="0">
            <a:spAutoFit/>
          </a:bodyPr>
          <a:lstStyle/>
          <a:p>
            <a:pPr algn="ctr"/>
            <a:r>
              <a:rPr lang="en-US" altLang="ko-KR" dirty="0" smtClean="0"/>
              <a:t>("</a:t>
            </a:r>
            <a:r>
              <a:rPr lang="en-US" altLang="ko-KR" dirty="0"/>
              <a:t>The logic of animal </a:t>
            </a:r>
            <a:r>
              <a:rPr lang="en-US" altLang="ko-KR" dirty="0" smtClean="0"/>
              <a:t>conflict“)</a:t>
            </a:r>
            <a:endParaRPr lang="ko-KR" altLang="en-US" dirty="0"/>
          </a:p>
        </p:txBody>
      </p:sp>
      <mc:AlternateContent xmlns:mc="http://schemas.openxmlformats.org/markup-compatibility/2006">
        <mc:Choice xmlns:a14="http://schemas.microsoft.com/office/drawing/2010/main" Requires="a14">
          <p:graphicFrame>
            <p:nvGraphicFramePr>
              <p:cNvPr id="8" name="표 7"/>
              <p:cNvGraphicFramePr>
                <a:graphicFrameLocks noGrp="1"/>
              </p:cNvGraphicFramePr>
              <p:nvPr>
                <p:extLst>
                  <p:ext uri="{D42A27DB-BD31-4B8C-83A1-F6EECF244321}">
                    <p14:modId xmlns:p14="http://schemas.microsoft.com/office/powerpoint/2010/main" val="1810097595"/>
                  </p:ext>
                </p:extLst>
              </p:nvPr>
            </p:nvGraphicFramePr>
            <p:xfrm>
              <a:off x="760748" y="2936846"/>
              <a:ext cx="7632848" cy="2056853"/>
            </p:xfrm>
            <a:graphic>
              <a:graphicData uri="http://schemas.openxmlformats.org/drawingml/2006/table">
                <a:tbl>
                  <a:tblPr firstRow="1" bandRow="1">
                    <a:tableStyleId>{5C22544A-7EE6-4342-B048-85BDC9FD1C3A}</a:tableStyleId>
                  </a:tblPr>
                  <a:tblGrid>
                    <a:gridCol w="1440160"/>
                    <a:gridCol w="3027850"/>
                    <a:gridCol w="3164838"/>
                  </a:tblGrid>
                  <a:tr h="451350">
                    <a:tc>
                      <a:txBody>
                        <a:bodyPr/>
                        <a:lstStyle/>
                        <a:p>
                          <a:pPr algn="ctr" latinLnBrk="1"/>
                          <a:endParaRPr lang="ko-KR" altLang="en-US" sz="2000" dirty="0"/>
                        </a:p>
                      </a:txBody>
                      <a:tcPr marL="73780" marR="73780" marT="36890" marB="36890">
                        <a:solidFill>
                          <a:schemeClr val="accent3">
                            <a:lumMod val="75000"/>
                            <a:alpha val="30000"/>
                          </a:schemeClr>
                        </a:solidFill>
                      </a:tcPr>
                    </a:tc>
                    <a:tc>
                      <a:txBody>
                        <a:bodyPr/>
                        <a:lstStyle/>
                        <a:p>
                          <a:pPr algn="ctr" latinLnBrk="1"/>
                          <a:r>
                            <a:rPr lang="en-US" altLang="ko-KR" sz="2000" dirty="0" smtClean="0">
                              <a:solidFill>
                                <a:schemeClr val="tx1"/>
                              </a:solidFill>
                            </a:rPr>
                            <a:t>Hawk</a:t>
                          </a:r>
                          <a:endParaRPr lang="ko-KR" altLang="en-US" sz="2000" dirty="0">
                            <a:solidFill>
                              <a:schemeClr val="tx1"/>
                            </a:solidFill>
                          </a:endParaRPr>
                        </a:p>
                      </a:txBody>
                      <a:tcPr marL="73780" marR="73780" marT="36890" marB="36890">
                        <a:solidFill>
                          <a:schemeClr val="accent3">
                            <a:lumMod val="75000"/>
                            <a:alpha val="30000"/>
                          </a:schemeClr>
                        </a:solidFill>
                      </a:tcPr>
                    </a:tc>
                    <a:tc>
                      <a:txBody>
                        <a:bodyPr/>
                        <a:lstStyle/>
                        <a:p>
                          <a:pPr algn="ctr" latinLnBrk="1"/>
                          <a:r>
                            <a:rPr lang="en-US" altLang="ko-KR" sz="2000" dirty="0" smtClean="0">
                              <a:solidFill>
                                <a:schemeClr val="tx1"/>
                              </a:solidFill>
                            </a:rPr>
                            <a:t>Dove</a:t>
                          </a:r>
                          <a:endParaRPr lang="ko-KR" altLang="en-US" sz="2000" dirty="0">
                            <a:solidFill>
                              <a:schemeClr val="tx1"/>
                            </a:solidFill>
                          </a:endParaRPr>
                        </a:p>
                      </a:txBody>
                      <a:tcPr marL="73780" marR="73780" marT="36890" marB="36890">
                        <a:solidFill>
                          <a:schemeClr val="accent3">
                            <a:lumMod val="75000"/>
                            <a:alpha val="30000"/>
                          </a:schemeClr>
                        </a:solidFill>
                      </a:tcPr>
                    </a:tc>
                  </a:tr>
                  <a:tr h="772786">
                    <a:tc>
                      <a:txBody>
                        <a:bodyPr/>
                        <a:lstStyle/>
                        <a:p>
                          <a:pPr algn="ctr" latinLnBrk="1"/>
                          <a:r>
                            <a:rPr lang="en-US" altLang="ko-KR" sz="2000" b="1" dirty="0" smtClean="0"/>
                            <a:t>Hawk</a:t>
                          </a:r>
                          <a:endParaRPr lang="ko-KR" altLang="en-US" sz="2000" b="1" dirty="0"/>
                        </a:p>
                      </a:txBody>
                      <a:tcPr marL="73780" marR="73780" marT="36890" marB="36890">
                        <a:solidFill>
                          <a:schemeClr val="accent3">
                            <a:lumMod val="75000"/>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Both</a:t>
                          </a:r>
                          <a:r>
                            <a:rPr lang="en-US" altLang="ko-KR" sz="2000" baseline="0" dirty="0" smtClean="0"/>
                            <a:t> get </a:t>
                          </a:r>
                          <a14:m>
                            <m:oMath xmlns:m="http://schemas.openxmlformats.org/officeDocument/2006/math">
                              <m:r>
                                <a:rPr lang="en-US" altLang="ko-KR" sz="2000" b="0" i="1" smtClean="0">
                                  <a:latin typeface="Cambria Math"/>
                                </a:rPr>
                                <m:t>𝑃</m:t>
                              </m:r>
                              <m:r>
                                <a:rPr lang="en-US" altLang="ko-KR" sz="2000" i="1">
                                  <a:latin typeface="Cambria Math"/>
                                </a:rPr>
                                <m:t>≔</m:t>
                              </m:r>
                              <m:f>
                                <m:fPr>
                                  <m:ctrlPr>
                                    <a:rPr lang="en-US" altLang="ko-KR" sz="2000" i="1" smtClean="0">
                                      <a:latin typeface="Cambria Math"/>
                                    </a:rPr>
                                  </m:ctrlPr>
                                </m:fPr>
                                <m:num>
                                  <m:d>
                                    <m:dPr>
                                      <m:ctrlPr>
                                        <a:rPr lang="en-US" altLang="ko-KR" sz="2000" i="1">
                                          <a:latin typeface="Cambria Math"/>
                                        </a:rPr>
                                      </m:ctrlPr>
                                    </m:dPr>
                                    <m:e>
                                      <m:r>
                                        <a:rPr lang="ko-KR" altLang="en-US" sz="2000" i="1">
                                          <a:latin typeface="Cambria Math"/>
                                        </a:rPr>
                                        <m:t>𝛽</m:t>
                                      </m:r>
                                      <m:r>
                                        <a:rPr lang="en-US" altLang="ko-KR" sz="2000" b="0" i="1" smtClean="0">
                                          <a:latin typeface="Cambria Math"/>
                                        </a:rPr>
                                        <m:t>−</m:t>
                                      </m:r>
                                      <m:r>
                                        <a:rPr lang="ko-KR" altLang="en-US" sz="2000" i="1">
                                          <a:latin typeface="Cambria Math"/>
                                        </a:rPr>
                                        <m:t>𝛾</m:t>
                                      </m:r>
                                    </m:e>
                                  </m:d>
                                </m:num>
                                <m:den>
                                  <m:r>
                                    <a:rPr lang="en-US" altLang="ko-KR" sz="2000" i="1">
                                      <a:latin typeface="Cambria Math"/>
                                    </a:rPr>
                                    <m:t>2</m:t>
                                  </m:r>
                                </m:den>
                              </m:f>
                              <m:r>
                                <a:rPr lang="en-US" altLang="ko-KR" sz="2000" b="0" i="0" smtClean="0">
                                  <a:latin typeface="Cambria Math"/>
                                </a:rPr>
                                <m:t>&lt;0</m:t>
                              </m:r>
                            </m:oMath>
                          </a14:m>
                          <a:endParaRPr lang="ko-KR" altLang="en-US" sz="2000" dirty="0"/>
                        </a:p>
                        <a:p>
                          <a:pPr algn="ctr" latinLnBrk="1"/>
                          <a:endParaRPr lang="ko-KR" altLang="en-US" sz="2000" dirty="0"/>
                        </a:p>
                      </a:txBody>
                      <a:tcPr marL="73780" marR="73780" marT="36890" marB="36890">
                        <a:solidFill>
                          <a:schemeClr val="accent3">
                            <a:lumMod val="75000"/>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Dove gets</a:t>
                          </a:r>
                          <a:r>
                            <a:rPr lang="en-US" altLang="ko-KR" sz="2000" baseline="0" dirty="0" smtClean="0"/>
                            <a:t> </a:t>
                          </a:r>
                          <a14:m>
                            <m:oMath xmlns:m="http://schemas.openxmlformats.org/officeDocument/2006/math">
                              <m:r>
                                <m:rPr>
                                  <m:sty m:val="p"/>
                                </m:rPr>
                                <a:rPr lang="en-US" altLang="ko-KR" sz="2000" b="0" i="0" baseline="0" smtClean="0">
                                  <a:latin typeface="Cambria Math"/>
                                </a:rPr>
                                <m:t>S</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0</m:t>
                              </m:r>
                            </m:oMath>
                          </a14:m>
                          <a:endParaRPr lang="ko-KR" altLang="en-US" sz="2000" dirty="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Hawk gets </a:t>
                          </a:r>
                          <a14:m>
                            <m:oMath xmlns:m="http://schemas.openxmlformats.org/officeDocument/2006/math">
                              <m:r>
                                <m:rPr>
                                  <m:sty m:val="p"/>
                                </m:rPr>
                                <a:rPr lang="en-US" altLang="ko-KR" sz="2000" b="0" i="0" smtClean="0">
                                  <a:latin typeface="Cambria Math"/>
                                </a:rPr>
                                <m:t>T</m:t>
                              </m:r>
                              <m:box>
                                <m:boxPr>
                                  <m:ctrlPr>
                                    <a:rPr lang="en-US" altLang="ko-KR" sz="2000" b="0" i="1" smtClean="0">
                                      <a:latin typeface="Cambria Math"/>
                                    </a:rPr>
                                  </m:ctrlPr>
                                </m:boxPr>
                                <m:e>
                                  <m:r>
                                    <a:rPr lang="en-US" altLang="ko-KR" sz="2000" b="0" i="1" smtClean="0">
                                      <a:latin typeface="Cambria Math"/>
                                    </a:rPr>
                                    <m:t>≔</m:t>
                                  </m:r>
                                </m:e>
                              </m:box>
                              <m:r>
                                <a:rPr lang="ko-KR" altLang="en-US" sz="2000" b="0" i="1" smtClean="0">
                                  <a:latin typeface="Cambria Math"/>
                                </a:rPr>
                                <m:t>𝛽</m:t>
                              </m:r>
                            </m:oMath>
                          </a14:m>
                          <a:endParaRPr lang="ko-KR" altLang="en-US" sz="2000" dirty="0"/>
                        </a:p>
                      </a:txBody>
                      <a:tcPr marL="73780" marR="73780" marT="36890" marB="36890">
                        <a:solidFill>
                          <a:schemeClr val="accent3">
                            <a:lumMod val="75000"/>
                            <a:alpha val="30000"/>
                          </a:schemeClr>
                        </a:solidFill>
                      </a:tcPr>
                    </a:tc>
                  </a:tr>
                  <a:tr h="774295">
                    <a:tc>
                      <a:txBody>
                        <a:bodyPr/>
                        <a:lstStyle/>
                        <a:p>
                          <a:pPr algn="ctr" latinLnBrk="1"/>
                          <a:r>
                            <a:rPr lang="en-US" altLang="ko-KR" sz="2000" b="1" dirty="0" smtClean="0"/>
                            <a:t>Dove</a:t>
                          </a:r>
                          <a:endParaRPr lang="ko-KR" altLang="en-US" sz="2000" b="1" dirty="0"/>
                        </a:p>
                      </a:txBody>
                      <a:tcPr marL="73780" marR="73780" marT="36890" marB="36890">
                        <a:solidFill>
                          <a:schemeClr val="accent3">
                            <a:lumMod val="75000"/>
                            <a:alpha val="3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Dove gets</a:t>
                          </a:r>
                          <a:r>
                            <a:rPr lang="en-US" altLang="ko-KR" sz="2000" baseline="0" dirty="0" smtClean="0"/>
                            <a:t> </a:t>
                          </a:r>
                          <a14:m>
                            <m:oMath xmlns:m="http://schemas.openxmlformats.org/officeDocument/2006/math">
                              <m:r>
                                <m:rPr>
                                  <m:sty m:val="p"/>
                                </m:rPr>
                                <a:rPr lang="en-US" altLang="ko-KR" sz="2000" b="0" i="0" baseline="0" smtClean="0">
                                  <a:latin typeface="Cambria Math"/>
                                </a:rPr>
                                <m:t>S</m:t>
                              </m:r>
                              <m:box>
                                <m:boxPr>
                                  <m:ctrlPr>
                                    <a:rPr lang="en-US" altLang="ko-KR" sz="2000" b="0" i="1" smtClean="0">
                                      <a:latin typeface="Cambria Math"/>
                                    </a:rPr>
                                  </m:ctrlPr>
                                </m:boxPr>
                                <m:e>
                                  <m:r>
                                    <a:rPr lang="en-US" altLang="ko-KR" sz="2000" b="0" i="1" smtClean="0">
                                      <a:latin typeface="Cambria Math"/>
                                    </a:rPr>
                                    <m:t>≔</m:t>
                                  </m:r>
                                </m:e>
                              </m:box>
                              <m:r>
                                <a:rPr lang="en-US" altLang="ko-KR" sz="2000" b="0" i="1" smtClean="0">
                                  <a:latin typeface="Cambria Math"/>
                                </a:rPr>
                                <m:t>0</m:t>
                              </m:r>
                            </m:oMath>
                          </a14:m>
                          <a:endParaRPr lang="ko-KR" altLang="en-US" sz="2000" dirty="0"/>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000" dirty="0" smtClean="0"/>
                            <a:t>Hawk gets </a:t>
                          </a:r>
                          <a14:m>
                            <m:oMath xmlns:m="http://schemas.openxmlformats.org/officeDocument/2006/math">
                              <m:r>
                                <m:rPr>
                                  <m:sty m:val="p"/>
                                </m:rPr>
                                <a:rPr lang="en-US" altLang="ko-KR" sz="2000" b="0" i="0" smtClean="0">
                                  <a:latin typeface="Cambria Math"/>
                                </a:rPr>
                                <m:t>T</m:t>
                              </m:r>
                              <m:box>
                                <m:boxPr>
                                  <m:ctrlPr>
                                    <a:rPr lang="en-US" altLang="ko-KR" sz="2000" b="0" i="1" smtClean="0">
                                      <a:latin typeface="Cambria Math"/>
                                    </a:rPr>
                                  </m:ctrlPr>
                                </m:boxPr>
                                <m:e>
                                  <m:r>
                                    <a:rPr lang="en-US" altLang="ko-KR" sz="2000" b="0" i="1" smtClean="0">
                                      <a:latin typeface="Cambria Math"/>
                                    </a:rPr>
                                    <m:t>≔</m:t>
                                  </m:r>
                                </m:e>
                              </m:box>
                              <m:r>
                                <a:rPr lang="ko-KR" altLang="en-US" sz="2000" b="0" i="1" smtClean="0">
                                  <a:latin typeface="Cambria Math"/>
                                </a:rPr>
                                <m:t>𝛽</m:t>
                              </m:r>
                            </m:oMath>
                          </a14:m>
                          <a:endParaRPr lang="ko-KR" altLang="en-US" sz="2000" dirty="0"/>
                        </a:p>
                      </a:txBody>
                      <a:tcPr marL="73780" marR="73780" marT="36890" marB="36890">
                        <a:solidFill>
                          <a:schemeClr val="accent3">
                            <a:lumMod val="75000"/>
                            <a:alpha val="30000"/>
                          </a:schemeClr>
                        </a:solidFill>
                      </a:tcPr>
                    </a:tc>
                    <a:tc>
                      <a:txBody>
                        <a:bodyPr/>
                        <a:lstStyle/>
                        <a:p>
                          <a:pPr algn="ctr" latinLnBrk="1"/>
                          <a:r>
                            <a:rPr lang="en-US" altLang="ko-KR" sz="2000" b="0" i="0" dirty="0" smtClean="0">
                              <a:latin typeface="+mn-lt"/>
                            </a:rPr>
                            <a:t>Both</a:t>
                          </a:r>
                          <a:r>
                            <a:rPr lang="en-US" altLang="ko-KR" sz="2000" b="0" i="0" baseline="0" dirty="0" smtClean="0">
                              <a:latin typeface="+mn-lt"/>
                            </a:rPr>
                            <a:t> get </a:t>
                          </a:r>
                          <a14:m>
                            <m:oMath xmlns:m="http://schemas.openxmlformats.org/officeDocument/2006/math">
                              <m:r>
                                <m:rPr>
                                  <m:sty m:val="p"/>
                                </m:rPr>
                                <a:rPr lang="en-US" altLang="ko-KR" sz="2000" b="0" i="0" smtClean="0">
                                  <a:latin typeface="Cambria Math"/>
                                </a:rPr>
                                <m:t>R</m:t>
                              </m:r>
                              <m:r>
                                <a:rPr lang="en-US" altLang="ko-KR" sz="2000" b="0" i="1" smtClean="0">
                                  <a:latin typeface="Cambria Math"/>
                                </a:rPr>
                                <m:t>≔</m:t>
                              </m:r>
                              <m:f>
                                <m:fPr>
                                  <m:ctrlPr>
                                    <a:rPr lang="en-US" altLang="ko-KR" sz="2000" b="0" i="1" smtClean="0">
                                      <a:latin typeface="Cambria Math"/>
                                    </a:rPr>
                                  </m:ctrlPr>
                                </m:fPr>
                                <m:num>
                                  <m:r>
                                    <a:rPr lang="ko-KR" altLang="en-US" sz="2000" b="0" i="1" smtClean="0">
                                      <a:latin typeface="Cambria Math"/>
                                    </a:rPr>
                                    <m:t>𝛽</m:t>
                                  </m:r>
                                </m:num>
                                <m:den>
                                  <m:r>
                                    <a:rPr lang="en-US" altLang="ko-KR" sz="2000" b="0" i="1" smtClean="0">
                                      <a:latin typeface="Cambria Math"/>
                                    </a:rPr>
                                    <m:t>2</m:t>
                                  </m:r>
                                </m:den>
                              </m:f>
                              <m:r>
                                <a:rPr lang="en-US" altLang="ko-KR" sz="2000" b="0" i="1" smtClean="0">
                                  <a:latin typeface="Cambria Math"/>
                                </a:rPr>
                                <m:t> </m:t>
                              </m:r>
                            </m:oMath>
                          </a14:m>
                          <a:endParaRPr lang="en-US" altLang="ko-KR" sz="2000" dirty="0" smtClean="0"/>
                        </a:p>
                      </a:txBody>
                      <a:tcPr marL="73780" marR="73780" marT="36890" marB="36890">
                        <a:solidFill>
                          <a:schemeClr val="accent3">
                            <a:lumMod val="75000"/>
                            <a:alpha val="30000"/>
                          </a:schemeClr>
                        </a:solidFill>
                      </a:tcPr>
                    </a:tc>
                  </a:tr>
                </a:tbl>
              </a:graphicData>
            </a:graphic>
          </p:graphicFrame>
        </mc:Choice>
        <mc:Fallback>
          <p:graphicFrame>
            <p:nvGraphicFramePr>
              <p:cNvPr id="8" name="표 7"/>
              <p:cNvGraphicFramePr>
                <a:graphicFrameLocks noGrp="1"/>
              </p:cNvGraphicFramePr>
              <p:nvPr>
                <p:extLst>
                  <p:ext uri="{D42A27DB-BD31-4B8C-83A1-F6EECF244321}">
                    <p14:modId xmlns:p14="http://schemas.microsoft.com/office/powerpoint/2010/main" val="1810097595"/>
                  </p:ext>
                </p:extLst>
              </p:nvPr>
            </p:nvGraphicFramePr>
            <p:xfrm>
              <a:off x="760748" y="2936846"/>
              <a:ext cx="7632848" cy="2056853"/>
            </p:xfrm>
            <a:graphic>
              <a:graphicData uri="http://schemas.openxmlformats.org/drawingml/2006/table">
                <a:tbl>
                  <a:tblPr firstRow="1" bandRow="1">
                    <a:tableStyleId>{5C22544A-7EE6-4342-B048-85BDC9FD1C3A}</a:tableStyleId>
                  </a:tblPr>
                  <a:tblGrid>
                    <a:gridCol w="1440160"/>
                    <a:gridCol w="3027850"/>
                    <a:gridCol w="3164838"/>
                  </a:tblGrid>
                  <a:tr h="451350">
                    <a:tc>
                      <a:txBody>
                        <a:bodyPr/>
                        <a:lstStyle/>
                        <a:p>
                          <a:pPr algn="ctr" latinLnBrk="1"/>
                          <a:endParaRPr lang="ko-KR" altLang="en-US" sz="2000" dirty="0"/>
                        </a:p>
                      </a:txBody>
                      <a:tcPr marL="73780" marR="73780" marT="36890" marB="36890">
                        <a:solidFill>
                          <a:schemeClr val="accent3">
                            <a:lumMod val="75000"/>
                            <a:alpha val="30000"/>
                          </a:schemeClr>
                        </a:solidFill>
                      </a:tcPr>
                    </a:tc>
                    <a:tc>
                      <a:txBody>
                        <a:bodyPr/>
                        <a:lstStyle/>
                        <a:p>
                          <a:pPr algn="ctr" latinLnBrk="1"/>
                          <a:r>
                            <a:rPr lang="en-US" altLang="ko-KR" sz="2000" dirty="0" smtClean="0">
                              <a:solidFill>
                                <a:schemeClr val="tx1"/>
                              </a:solidFill>
                            </a:rPr>
                            <a:t>Hawk</a:t>
                          </a:r>
                          <a:endParaRPr lang="ko-KR" altLang="en-US" sz="2000" dirty="0">
                            <a:solidFill>
                              <a:schemeClr val="tx1"/>
                            </a:solidFill>
                          </a:endParaRPr>
                        </a:p>
                      </a:txBody>
                      <a:tcPr marL="73780" marR="73780" marT="36890" marB="36890">
                        <a:solidFill>
                          <a:schemeClr val="accent3">
                            <a:lumMod val="75000"/>
                            <a:alpha val="30000"/>
                          </a:schemeClr>
                        </a:solidFill>
                      </a:tcPr>
                    </a:tc>
                    <a:tc>
                      <a:txBody>
                        <a:bodyPr/>
                        <a:lstStyle/>
                        <a:p>
                          <a:pPr algn="ctr" latinLnBrk="1"/>
                          <a:r>
                            <a:rPr lang="en-US" altLang="ko-KR" sz="2000" dirty="0" smtClean="0">
                              <a:solidFill>
                                <a:schemeClr val="tx1"/>
                              </a:solidFill>
                            </a:rPr>
                            <a:t>Dove</a:t>
                          </a:r>
                          <a:endParaRPr lang="ko-KR" altLang="en-US" sz="2000" dirty="0">
                            <a:solidFill>
                              <a:schemeClr val="tx1"/>
                            </a:solidFill>
                          </a:endParaRPr>
                        </a:p>
                      </a:txBody>
                      <a:tcPr marL="73780" marR="73780" marT="36890" marB="36890">
                        <a:solidFill>
                          <a:schemeClr val="accent3">
                            <a:lumMod val="75000"/>
                            <a:alpha val="30000"/>
                          </a:schemeClr>
                        </a:solidFill>
                      </a:tcPr>
                    </a:tc>
                  </a:tr>
                  <a:tr h="831208">
                    <a:tc>
                      <a:txBody>
                        <a:bodyPr/>
                        <a:lstStyle/>
                        <a:p>
                          <a:pPr algn="ctr" latinLnBrk="1"/>
                          <a:r>
                            <a:rPr lang="en-US" altLang="ko-KR" sz="2000" b="1" dirty="0" smtClean="0"/>
                            <a:t>Hawk</a:t>
                          </a:r>
                          <a:endParaRPr lang="ko-KR" altLang="en-US" sz="2000" b="1" dirty="0"/>
                        </a:p>
                      </a:txBody>
                      <a:tcPr marL="73780" marR="73780" marT="36890" marB="36890">
                        <a:solidFill>
                          <a:schemeClr val="accent3">
                            <a:lumMod val="75000"/>
                            <a:alpha val="30000"/>
                          </a:schemeClr>
                        </a:solidFill>
                      </a:tcPr>
                    </a:tc>
                    <a:tc>
                      <a:txBody>
                        <a:bodyPr/>
                        <a:lstStyle/>
                        <a:p>
                          <a:endParaRPr lang="ko-KR"/>
                        </a:p>
                      </a:txBody>
                      <a:tcPr marL="73780" marR="73780" marT="36890" marB="36890">
                        <a:blipFill rotWithShape="1">
                          <a:blip r:embed="rId4"/>
                          <a:stretch>
                            <a:fillRect l="-47686" t="-59559" r="-104427" b="-97059"/>
                          </a:stretch>
                        </a:blipFill>
                      </a:tcPr>
                    </a:tc>
                    <a:tc>
                      <a:txBody>
                        <a:bodyPr/>
                        <a:lstStyle/>
                        <a:p>
                          <a:endParaRPr lang="ko-KR"/>
                        </a:p>
                      </a:txBody>
                      <a:tcPr marL="73780" marR="73780" marT="36890" marB="36890">
                        <a:blipFill rotWithShape="1">
                          <a:blip r:embed="rId4"/>
                          <a:stretch>
                            <a:fillRect l="-141426" t="-59559" b="-97059"/>
                          </a:stretch>
                        </a:blipFill>
                      </a:tcPr>
                    </a:tc>
                  </a:tr>
                  <a:tr h="774295">
                    <a:tc>
                      <a:txBody>
                        <a:bodyPr/>
                        <a:lstStyle/>
                        <a:p>
                          <a:pPr algn="ctr" latinLnBrk="1"/>
                          <a:r>
                            <a:rPr lang="en-US" altLang="ko-KR" sz="2000" b="1" dirty="0" smtClean="0"/>
                            <a:t>Dove</a:t>
                          </a:r>
                          <a:endParaRPr lang="ko-KR" altLang="en-US" sz="2000" b="1" dirty="0"/>
                        </a:p>
                      </a:txBody>
                      <a:tcPr marL="73780" marR="73780" marT="36890" marB="36890">
                        <a:solidFill>
                          <a:schemeClr val="accent3">
                            <a:lumMod val="75000"/>
                            <a:alpha val="30000"/>
                          </a:schemeClr>
                        </a:solidFill>
                      </a:tcPr>
                    </a:tc>
                    <a:tc>
                      <a:txBody>
                        <a:bodyPr/>
                        <a:lstStyle/>
                        <a:p>
                          <a:endParaRPr lang="ko-KR"/>
                        </a:p>
                      </a:txBody>
                      <a:tcPr marL="73780" marR="73780" marT="36890" marB="36890">
                        <a:blipFill rotWithShape="1">
                          <a:blip r:embed="rId4"/>
                          <a:stretch>
                            <a:fillRect l="-47686" t="-170866" r="-104427" b="-3937"/>
                          </a:stretch>
                        </a:blipFill>
                      </a:tcPr>
                    </a:tc>
                    <a:tc>
                      <a:txBody>
                        <a:bodyPr/>
                        <a:lstStyle/>
                        <a:p>
                          <a:endParaRPr lang="ko-KR"/>
                        </a:p>
                      </a:txBody>
                      <a:tcPr marL="73780" marR="73780" marT="36890" marB="36890">
                        <a:blipFill rotWithShape="1">
                          <a:blip r:embed="rId4"/>
                          <a:stretch>
                            <a:fillRect l="-141426" t="-170866" b="-3937"/>
                          </a:stretch>
                        </a:blipFill>
                      </a:tcPr>
                    </a:tc>
                  </a:tr>
                </a:tbl>
              </a:graphicData>
            </a:graphic>
          </p:graphicFrame>
        </mc:Fallback>
      </mc:AlternateContent>
      <mc:AlternateContent xmlns:mc="http://schemas.openxmlformats.org/markup-compatibility/2006">
        <mc:Choice xmlns:a14="http://schemas.microsoft.com/office/drawing/2010/main" Requires="a14">
          <p:sp>
            <p:nvSpPr>
              <p:cNvPr id="3" name="직사각형 2"/>
              <p:cNvSpPr/>
              <p:nvPr/>
            </p:nvSpPr>
            <p:spPr>
              <a:xfrm>
                <a:off x="755576" y="5085184"/>
                <a:ext cx="2750048" cy="369332"/>
              </a:xfrm>
              <a:prstGeom prst="rect">
                <a:avLst/>
              </a:prstGeom>
            </p:spPr>
            <p:txBody>
              <a:bodyPr wrap="none">
                <a:spAutoFit/>
              </a:bodyPr>
              <a:lstStyle/>
              <a:p>
                <a:r>
                  <a:rPr lang="en-US" altLang="ko-KR" dirty="0" smtClean="0"/>
                  <a:t>A fitness loss </a:t>
                </a:r>
                <a14:m>
                  <m:oMath xmlns:m="http://schemas.openxmlformats.org/officeDocument/2006/math">
                    <m:r>
                      <a:rPr lang="en-US" altLang="ko-KR" b="0" i="0" smtClean="0">
                        <a:latin typeface="Cambria Math"/>
                      </a:rPr>
                      <m:t> </m:t>
                    </m:r>
                    <m:r>
                      <m:rPr>
                        <m:sty m:val="p"/>
                      </m:rPr>
                      <a:rPr lang="en-US" altLang="ko-KR" smtClean="0">
                        <a:latin typeface="Cambria Math"/>
                        <a:ea typeface="Cambria Math"/>
                      </a:rPr>
                      <m:t>γ</m:t>
                    </m:r>
                    <m:r>
                      <a:rPr lang="en-US" altLang="ko-KR" b="0" i="0" smtClean="0">
                        <a:latin typeface="Cambria Math"/>
                        <a:ea typeface="Cambria Math"/>
                      </a:rPr>
                      <m:t> (</m:t>
                    </m:r>
                    <m:r>
                      <m:rPr>
                        <m:sty m:val="p"/>
                      </m:rPr>
                      <a:rPr lang="el-GR" altLang="ko-KR" b="0" i="1" smtClean="0">
                        <a:latin typeface="Cambria Math"/>
                        <a:ea typeface="Cambria Math"/>
                      </a:rPr>
                      <m:t>γ</m:t>
                    </m:r>
                    <m:r>
                      <a:rPr lang="en-US" altLang="ko-KR" b="0" i="1" smtClean="0">
                        <a:latin typeface="Cambria Math"/>
                        <a:ea typeface="Cambria Math"/>
                      </a:rPr>
                      <m:t>&gt;</m:t>
                    </m:r>
                    <m:r>
                      <a:rPr lang="ko-KR" altLang="en-US" b="0" i="1" smtClean="0">
                        <a:latin typeface="Cambria Math"/>
                        <a:ea typeface="Cambria Math"/>
                      </a:rPr>
                      <m:t>𝛽</m:t>
                    </m:r>
                    <m:r>
                      <a:rPr lang="en-US" altLang="ko-KR" b="0" i="1" smtClean="0">
                        <a:latin typeface="Cambria Math"/>
                        <a:ea typeface="Cambria Math"/>
                      </a:rPr>
                      <m:t>)</m:t>
                    </m:r>
                  </m:oMath>
                </a14:m>
                <a:r>
                  <a:rPr lang="ko-KR" altLang="en-US" dirty="0" smtClean="0"/>
                  <a:t> </a:t>
                </a:r>
                <a:r>
                  <a:rPr lang="en-US" altLang="ko-KR" dirty="0" smtClean="0"/>
                  <a:t>,</a:t>
                </a:r>
                <a:endParaRPr lang="ko-KR" altLang="en-US" dirty="0"/>
              </a:p>
            </p:txBody>
          </p:sp>
        </mc:Choice>
        <mc:Fallback>
          <p:sp>
            <p:nvSpPr>
              <p:cNvPr id="3" name="직사각형 2"/>
              <p:cNvSpPr>
                <a:spLocks noRot="1" noChangeAspect="1" noMove="1" noResize="1" noEditPoints="1" noAdjustHandles="1" noChangeArrowheads="1" noChangeShapeType="1" noTextEdit="1"/>
              </p:cNvSpPr>
              <p:nvPr/>
            </p:nvSpPr>
            <p:spPr>
              <a:xfrm>
                <a:off x="755576" y="5085184"/>
                <a:ext cx="2750048" cy="369332"/>
              </a:xfrm>
              <a:prstGeom prst="rect">
                <a:avLst/>
              </a:prstGeom>
              <a:blipFill rotWithShape="1">
                <a:blip r:embed="rId5"/>
                <a:stretch>
                  <a:fillRect l="-1996" t="-8197" r="-887" b="-24590"/>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7" name="직사각형 6"/>
              <p:cNvSpPr/>
              <p:nvPr/>
            </p:nvSpPr>
            <p:spPr>
              <a:xfrm>
                <a:off x="3372574" y="5085184"/>
                <a:ext cx="1566391" cy="369332"/>
              </a:xfrm>
              <a:prstGeom prst="rect">
                <a:avLst/>
              </a:prstGeom>
            </p:spPr>
            <p:txBody>
              <a:bodyPr wrap="none">
                <a:spAutoFit/>
              </a:bodyPr>
              <a:lstStyle/>
              <a:p>
                <a:r>
                  <a:rPr lang="en-US" altLang="ko-KR" dirty="0" smtClean="0">
                    <a:ea typeface="Cambria Math"/>
                  </a:rPr>
                  <a:t>Resource  </a:t>
                </a:r>
                <a14:m>
                  <m:oMath xmlns:m="http://schemas.openxmlformats.org/officeDocument/2006/math">
                    <m:r>
                      <a:rPr lang="ko-KR" altLang="en-US" b="0" i="1" smtClean="0">
                        <a:latin typeface="Cambria Math"/>
                        <a:ea typeface="Cambria Math"/>
                      </a:rPr>
                      <m:t>𝛽</m:t>
                    </m:r>
                  </m:oMath>
                </a14:m>
                <a:r>
                  <a:rPr lang="ko-KR" altLang="en-US" dirty="0" smtClean="0"/>
                  <a:t> </a:t>
                </a:r>
                <a:r>
                  <a:rPr lang="en-US" altLang="ko-KR" dirty="0" smtClean="0"/>
                  <a:t>,</a:t>
                </a:r>
                <a:endParaRPr lang="ko-KR" altLang="en-US" dirty="0"/>
              </a:p>
            </p:txBody>
          </p:sp>
        </mc:Choice>
        <mc:Fallback>
          <p:sp>
            <p:nvSpPr>
              <p:cNvPr id="7" name="직사각형 6"/>
              <p:cNvSpPr>
                <a:spLocks noRot="1" noChangeAspect="1" noMove="1" noResize="1" noEditPoints="1" noAdjustHandles="1" noChangeArrowheads="1" noChangeShapeType="1" noTextEdit="1"/>
              </p:cNvSpPr>
              <p:nvPr/>
            </p:nvSpPr>
            <p:spPr>
              <a:xfrm>
                <a:off x="3372574" y="5085184"/>
                <a:ext cx="1566391" cy="369332"/>
              </a:xfrm>
              <a:prstGeom prst="rect">
                <a:avLst/>
              </a:prstGeom>
              <a:blipFill rotWithShape="1">
                <a:blip r:embed="rId6"/>
                <a:stretch>
                  <a:fillRect l="-3113" t="-8197" r="-2335" b="-24590"/>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9" name="직사각형 8"/>
              <p:cNvSpPr/>
              <p:nvPr/>
            </p:nvSpPr>
            <p:spPr>
              <a:xfrm>
                <a:off x="755576" y="5956605"/>
                <a:ext cx="6480720" cy="466153"/>
              </a:xfrm>
              <a:prstGeom prst="rect">
                <a:avLst/>
              </a:prstGeom>
            </p:spPr>
            <p:txBody>
              <a:bodyPr wrap="square">
                <a:spAutoFit/>
              </a:bodyPr>
              <a:lstStyle/>
              <a:p>
                <a:r>
                  <a:rPr lang="en-US" altLang="ko-KR" dirty="0" smtClean="0">
                    <a:ea typeface="Cambria Math"/>
                  </a:rPr>
                  <a:t>When </a:t>
                </a:r>
                <a14:m>
                  <m:oMath xmlns:m="http://schemas.openxmlformats.org/officeDocument/2006/math">
                    <m:r>
                      <m:rPr>
                        <m:sty m:val="p"/>
                      </m:rPr>
                      <a:rPr lang="en-US" altLang="ko-KR" sz="1600">
                        <a:latin typeface="Cambria Math"/>
                      </a:rPr>
                      <m:t>b</m:t>
                    </m:r>
                    <m:box>
                      <m:boxPr>
                        <m:ctrlPr>
                          <a:rPr lang="en-US" altLang="ko-KR" i="1">
                            <a:latin typeface="Cambria Math"/>
                          </a:rPr>
                        </m:ctrlPr>
                      </m:boxPr>
                      <m:e>
                        <m:r>
                          <a:rPr lang="en-US" altLang="ko-KR" i="1">
                            <a:latin typeface="Cambria Math"/>
                          </a:rPr>
                          <m:t>≔</m:t>
                        </m:r>
                      </m:e>
                    </m:box>
                    <m:f>
                      <m:fPr>
                        <m:ctrlPr>
                          <a:rPr lang="en-US" altLang="ko-KR" i="1">
                            <a:latin typeface="Cambria Math"/>
                          </a:rPr>
                        </m:ctrlPr>
                      </m:fPr>
                      <m:num>
                        <m:r>
                          <a:rPr lang="en-US" altLang="ko-KR" i="1">
                            <a:latin typeface="Cambria Math"/>
                          </a:rPr>
                          <m:t>(</m:t>
                        </m:r>
                        <m:r>
                          <a:rPr lang="ko-KR" altLang="en-US" i="1">
                            <a:latin typeface="Cambria Math"/>
                          </a:rPr>
                          <m:t>𝛽</m:t>
                        </m:r>
                        <m:r>
                          <a:rPr lang="en-US" altLang="ko-KR" i="1">
                            <a:latin typeface="Cambria Math"/>
                          </a:rPr>
                          <m:t>+</m:t>
                        </m:r>
                        <m:r>
                          <a:rPr lang="ko-KR" altLang="en-US" i="1">
                            <a:latin typeface="Cambria Math"/>
                          </a:rPr>
                          <m:t>𝛾</m:t>
                        </m:r>
                        <m:r>
                          <a:rPr lang="en-US" altLang="ko-KR" i="1">
                            <a:latin typeface="Cambria Math"/>
                          </a:rPr>
                          <m:t>)</m:t>
                        </m:r>
                      </m:num>
                      <m:den>
                        <m:r>
                          <a:rPr lang="en-US" altLang="ko-KR" i="1">
                            <a:latin typeface="Cambria Math"/>
                          </a:rPr>
                          <m:t>2</m:t>
                        </m:r>
                      </m:den>
                    </m:f>
                    <m:r>
                      <a:rPr lang="en-US" altLang="ko-KR" b="0" i="0" smtClean="0">
                        <a:latin typeface="Cambria Math"/>
                      </a:rPr>
                      <m:t>,</m:t>
                    </m:r>
                    <m:r>
                      <a:rPr lang="en-US" altLang="ko-KR" b="0" i="1" smtClean="0">
                        <a:latin typeface="Cambria Math"/>
                        <a:ea typeface="Cambria Math"/>
                      </a:rPr>
                      <m:t>  </m:t>
                    </m:r>
                    <m:r>
                      <a:rPr lang="ko-KR" altLang="en-US" b="0" i="1" smtClean="0">
                        <a:latin typeface="Cambria Math"/>
                        <a:ea typeface="Cambria Math"/>
                      </a:rPr>
                      <m:t>𝛽</m:t>
                    </m:r>
                    <m:r>
                      <a:rPr lang="en-US" altLang="ko-KR" b="0" i="1" smtClean="0">
                        <a:latin typeface="Cambria Math"/>
                        <a:ea typeface="Cambria Math"/>
                      </a:rPr>
                      <m:t>=</m:t>
                    </m:r>
                    <m:r>
                      <a:rPr lang="en-US" altLang="ko-KR" b="0" i="1" smtClean="0">
                        <a:latin typeface="Cambria Math"/>
                        <a:ea typeface="Cambria Math"/>
                      </a:rPr>
                      <m:t>𝑐</m:t>
                    </m:r>
                  </m:oMath>
                </a14:m>
                <a:r>
                  <a:rPr lang="ko-KR" altLang="en-US" dirty="0" smtClean="0"/>
                  <a:t> </a:t>
                </a:r>
                <a:r>
                  <a:rPr lang="en-US" altLang="ko-KR" dirty="0" smtClean="0"/>
                  <a:t>, hawk-dove ≡ </a:t>
                </a:r>
                <a:r>
                  <a:rPr lang="en-US" altLang="ko-KR" dirty="0" smtClean="0">
                    <a:solidFill>
                      <a:srgbClr val="FF0000"/>
                    </a:solidFill>
                  </a:rPr>
                  <a:t>snowdrift</a:t>
                </a:r>
                <a:endParaRPr lang="ko-KR" altLang="en-US" dirty="0">
                  <a:solidFill>
                    <a:srgbClr val="FF0000"/>
                  </a:solidFill>
                </a:endParaRPr>
              </a:p>
            </p:txBody>
          </p:sp>
        </mc:Choice>
        <mc:Fallback>
          <p:sp>
            <p:nvSpPr>
              <p:cNvPr id="9" name="직사각형 8"/>
              <p:cNvSpPr>
                <a:spLocks noRot="1" noChangeAspect="1" noMove="1" noResize="1" noEditPoints="1" noAdjustHandles="1" noChangeArrowheads="1" noChangeShapeType="1" noTextEdit="1"/>
              </p:cNvSpPr>
              <p:nvPr/>
            </p:nvSpPr>
            <p:spPr>
              <a:xfrm>
                <a:off x="755576" y="5956605"/>
                <a:ext cx="6480720" cy="466153"/>
              </a:xfrm>
              <a:prstGeom prst="rect">
                <a:avLst/>
              </a:prstGeom>
              <a:blipFill rotWithShape="1">
                <a:blip r:embed="rId7"/>
                <a:stretch>
                  <a:fillRect l="-847" b="-7792"/>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0" name="직사각형 9"/>
              <p:cNvSpPr/>
              <p:nvPr/>
            </p:nvSpPr>
            <p:spPr>
              <a:xfrm>
                <a:off x="755576" y="5587273"/>
                <a:ext cx="5129802" cy="369332"/>
              </a:xfrm>
              <a:prstGeom prst="rect">
                <a:avLst/>
              </a:prstGeom>
            </p:spPr>
            <p:txBody>
              <a:bodyPr wrap="none">
                <a:spAutoFit/>
              </a:bodyPr>
              <a:lstStyle/>
              <a:p>
                <a:r>
                  <a:rPr lang="en-US" altLang="ko-KR" dirty="0" smtClean="0">
                    <a:ea typeface="Cambria Math"/>
                  </a:rPr>
                  <a:t>When</a:t>
                </a:r>
                <a14:m>
                  <m:oMath xmlns:m="http://schemas.openxmlformats.org/officeDocument/2006/math">
                    <m:r>
                      <a:rPr lang="en-US" altLang="ko-KR" dirty="0" smtClean="0">
                        <a:latin typeface="Cambria Math"/>
                        <a:ea typeface="Cambria Math"/>
                      </a:rPr>
                      <m:t> </m:t>
                    </m:r>
                    <m:r>
                      <a:rPr lang="en-US" altLang="ko-KR" b="0" i="0" dirty="0" smtClean="0">
                        <a:latin typeface="Cambria Math"/>
                        <a:ea typeface="Cambria Math"/>
                      </a:rPr>
                      <m:t> </m:t>
                    </m:r>
                    <m:r>
                      <m:rPr>
                        <m:sty m:val="p"/>
                      </m:rPr>
                      <a:rPr lang="el-GR" altLang="ko-KR" i="1">
                        <a:latin typeface="Cambria Math"/>
                        <a:ea typeface="Cambria Math"/>
                      </a:rPr>
                      <m:t>γ</m:t>
                    </m:r>
                    <m:r>
                      <a:rPr lang="en-US" altLang="ko-KR" i="1" smtClean="0">
                        <a:latin typeface="Cambria Math"/>
                        <a:ea typeface="Cambria Math"/>
                      </a:rPr>
                      <m:t>≤</m:t>
                    </m:r>
                    <m:r>
                      <a:rPr lang="ko-KR" altLang="en-US" b="0" i="1" smtClean="0">
                        <a:latin typeface="Cambria Math"/>
                        <a:ea typeface="Cambria Math"/>
                      </a:rPr>
                      <m:t>𝛽</m:t>
                    </m:r>
                  </m:oMath>
                </a14:m>
                <a:r>
                  <a:rPr lang="ko-KR" altLang="en-US" dirty="0" smtClean="0"/>
                  <a:t> </a:t>
                </a:r>
                <a:r>
                  <a:rPr lang="en-US" altLang="ko-KR" dirty="0" smtClean="0"/>
                  <a:t>, hawk-dove ≡ </a:t>
                </a:r>
                <a:r>
                  <a:rPr lang="en-US" altLang="ko-KR" dirty="0" smtClean="0">
                    <a:solidFill>
                      <a:srgbClr val="FF0000"/>
                    </a:solidFill>
                  </a:rPr>
                  <a:t>Prisoners’ Dilemma</a:t>
                </a:r>
                <a:endParaRPr lang="ko-KR" altLang="en-US" dirty="0">
                  <a:solidFill>
                    <a:srgbClr val="FF0000"/>
                  </a:solidFill>
                </a:endParaRPr>
              </a:p>
            </p:txBody>
          </p:sp>
        </mc:Choice>
        <mc:Fallback>
          <p:sp>
            <p:nvSpPr>
              <p:cNvPr id="10" name="직사각형 9"/>
              <p:cNvSpPr>
                <a:spLocks noRot="1" noChangeAspect="1" noMove="1" noResize="1" noEditPoints="1" noAdjustHandles="1" noChangeArrowheads="1" noChangeShapeType="1" noTextEdit="1"/>
              </p:cNvSpPr>
              <p:nvPr/>
            </p:nvSpPr>
            <p:spPr>
              <a:xfrm>
                <a:off x="755576" y="5587273"/>
                <a:ext cx="5129802" cy="369332"/>
              </a:xfrm>
              <a:prstGeom prst="rect">
                <a:avLst/>
              </a:prstGeom>
              <a:blipFill rotWithShape="1">
                <a:blip r:embed="rId8"/>
                <a:stretch>
                  <a:fillRect l="-1070" t="-8333" r="-119" b="-2666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845651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latin typeface="Calibri" panose="020F0502020204030204" pitchFamily="34" charset="0"/>
                <a:cs typeface="Calibri" panose="020F0502020204030204" pitchFamily="34" charset="0"/>
              </a:rPr>
              <a:t>Why we using h</a:t>
            </a:r>
            <a:r>
              <a:rPr lang="en-US" altLang="ko-KR" dirty="0" smtClean="0">
                <a:latin typeface="Calibri" panose="020F0502020204030204" pitchFamily="34" charset="0"/>
                <a:cs typeface="Calibri" panose="020F0502020204030204" pitchFamily="34" charset="0"/>
              </a:rPr>
              <a:t>awk-dove game</a:t>
            </a:r>
            <a:endParaRPr lang="ko-KR" altLang="en-US" dirty="0">
              <a:latin typeface="Calibri" panose="020F0502020204030204" pitchFamily="34" charset="0"/>
              <a:cs typeface="Calibri" panose="020F0502020204030204" pitchFamily="34" charset="0"/>
            </a:endParaRPr>
          </a:p>
        </p:txBody>
      </p:sp>
      <p:sp>
        <p:nvSpPr>
          <p:cNvPr id="3" name="TextBox 2"/>
          <p:cNvSpPr txBox="1"/>
          <p:nvPr/>
        </p:nvSpPr>
        <p:spPr>
          <a:xfrm>
            <a:off x="539552" y="1722821"/>
            <a:ext cx="8064896" cy="1200329"/>
          </a:xfrm>
          <a:prstGeom prst="rect">
            <a:avLst/>
          </a:prstGeom>
          <a:noFill/>
        </p:spPr>
        <p:txBody>
          <a:bodyPr wrap="square" rtlCol="0">
            <a:spAutoFit/>
          </a:bodyPr>
          <a:lstStyle/>
          <a:p>
            <a:r>
              <a:rPr lang="en-US" altLang="ko-KR" dirty="0" smtClean="0"/>
              <a:t>When studying cooperation, it is often useful to allow for continuously varying degrees of cooperative </a:t>
            </a:r>
            <a:r>
              <a:rPr lang="en-US" altLang="ko-KR" dirty="0" err="1" smtClean="0"/>
              <a:t>behaviour</a:t>
            </a:r>
            <a:r>
              <a:rPr lang="en-US" altLang="ko-KR" dirty="0" smtClean="0"/>
              <a:t>, which can be </a:t>
            </a:r>
            <a:r>
              <a:rPr lang="en-US" altLang="ko-KR" dirty="0" err="1" smtClean="0"/>
              <a:t>achived</a:t>
            </a:r>
            <a:r>
              <a:rPr lang="en-US" altLang="ko-KR" dirty="0" smtClean="0"/>
              <a:t> by considering </a:t>
            </a:r>
            <a:r>
              <a:rPr lang="en-US" altLang="ko-KR" b="1" dirty="0" smtClean="0"/>
              <a:t>mixed strategies </a:t>
            </a:r>
            <a:r>
              <a:rPr lang="en-US" altLang="ko-KR" dirty="0" smtClean="0"/>
              <a:t>describing an </a:t>
            </a:r>
            <a:r>
              <a:rPr lang="en-US" altLang="ko-KR" b="1" u="sng" dirty="0" smtClean="0"/>
              <a:t>individual’s propensity to cooperate. </a:t>
            </a:r>
            <a:endParaRPr lang="ko-KR" altLang="en-US" b="1" u="sng" dirty="0"/>
          </a:p>
        </p:txBody>
      </p:sp>
      <p:sp>
        <p:nvSpPr>
          <p:cNvPr id="4" name="TextBox 3"/>
          <p:cNvSpPr txBox="1"/>
          <p:nvPr/>
        </p:nvSpPr>
        <p:spPr>
          <a:xfrm>
            <a:off x="539552" y="3429000"/>
            <a:ext cx="8064896" cy="2585323"/>
          </a:xfrm>
          <a:prstGeom prst="rect">
            <a:avLst/>
          </a:prstGeom>
          <a:solidFill>
            <a:schemeClr val="bg2">
              <a:lumMod val="90000"/>
            </a:schemeClr>
          </a:solidFill>
        </p:spPr>
        <p:txBody>
          <a:bodyPr wrap="square" rtlCol="0">
            <a:spAutoFit/>
          </a:bodyPr>
          <a:lstStyle/>
          <a:p>
            <a:r>
              <a:rPr lang="en-US" altLang="ko-KR" dirty="0"/>
              <a:t>A </a:t>
            </a:r>
            <a:r>
              <a:rPr lang="en-US" altLang="ko-KR" b="1" dirty="0"/>
              <a:t>pure strategy</a:t>
            </a:r>
            <a:r>
              <a:rPr lang="en-US" altLang="ko-KR" dirty="0"/>
              <a:t> provides a complete definition of how a player will play a game. In particular, it determines the move a player will make for any situation he or she could face. A player's </a:t>
            </a:r>
            <a:r>
              <a:rPr lang="en-US" altLang="ko-KR" b="1" dirty="0"/>
              <a:t>strategy set</a:t>
            </a:r>
            <a:r>
              <a:rPr lang="en-US" altLang="ko-KR" dirty="0"/>
              <a:t> is the set of pure strategies available to that player</a:t>
            </a:r>
            <a:r>
              <a:rPr lang="en-US" altLang="ko-KR" dirty="0" smtClean="0"/>
              <a:t>.</a:t>
            </a:r>
          </a:p>
          <a:p>
            <a:endParaRPr lang="en-US" altLang="ko-KR" dirty="0"/>
          </a:p>
          <a:p>
            <a:r>
              <a:rPr lang="en-US" altLang="ko-KR" dirty="0"/>
              <a:t>A </a:t>
            </a:r>
            <a:r>
              <a:rPr lang="en-US" altLang="ko-KR" b="1" dirty="0"/>
              <a:t>mixed strategy</a:t>
            </a:r>
            <a:r>
              <a:rPr lang="en-US" altLang="ko-KR" dirty="0"/>
              <a:t> is an assignment of a probability to each pure strategy. This allows for a player to randomly select a pure strategy. (See the following section for an illustration.) Since probabilities are continuous, there are infinitely many mixed strategies available to a player</a:t>
            </a:r>
            <a:r>
              <a:rPr lang="en-US" altLang="ko-KR" dirty="0" smtClean="0"/>
              <a:t>.</a:t>
            </a:r>
            <a:endParaRPr lang="en-US" altLang="ko-KR" dirty="0"/>
          </a:p>
        </p:txBody>
      </p:sp>
    </p:spTree>
    <p:extLst>
      <p:ext uri="{BB962C8B-B14F-4D97-AF65-F5344CB8AC3E}">
        <p14:creationId xmlns:p14="http://schemas.microsoft.com/office/powerpoint/2010/main" val="58410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What is snowdrift games?</a:t>
            </a:r>
            <a:endParaRPr lang="ko-KR" alt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2" name="제목 1"/>
              <p:cNvSpPr txBox="1">
                <a:spLocks/>
              </p:cNvSpPr>
              <p:nvPr/>
            </p:nvSpPr>
            <p:spPr>
              <a:xfrm>
                <a:off x="0" y="1628800"/>
                <a:ext cx="9154344" cy="114300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dirty="0" smtClean="0">
                    <a:latin typeface="Calibri" panose="020F0502020204030204" pitchFamily="34" charset="0"/>
                    <a:cs typeface="Calibri" panose="020F0502020204030204" pitchFamily="34" charset="0"/>
                  </a:rPr>
                  <a:t>snowdrift games </a:t>
                </a:r>
                <a14:m>
                  <m:oMath xmlns:m="http://schemas.openxmlformats.org/officeDocument/2006/math">
                    <m:r>
                      <a:rPr lang="en-US" altLang="ko-KR" i="1" smtClean="0">
                        <a:solidFill>
                          <a:srgbClr val="00B050"/>
                        </a:solidFill>
                        <a:latin typeface="Cambria Math"/>
                        <a:ea typeface="Cambria Math"/>
                        <a:cs typeface="Calibri" panose="020F0502020204030204" pitchFamily="34" charset="0"/>
                      </a:rPr>
                      <m:t>≡</m:t>
                    </m:r>
                  </m:oMath>
                </a14:m>
                <a:r>
                  <a:rPr lang="ko-KR" altLang="en-US" dirty="0" smtClean="0">
                    <a:latin typeface="Calibri" panose="020F0502020204030204" pitchFamily="34" charset="0"/>
                    <a:cs typeface="Calibri" panose="020F0502020204030204" pitchFamily="34" charset="0"/>
                  </a:rPr>
                  <a:t> </a:t>
                </a:r>
                <a:r>
                  <a:rPr lang="en-US" altLang="ko-KR" dirty="0" smtClean="0">
                    <a:latin typeface="Calibri" panose="020F0502020204030204" pitchFamily="34" charset="0"/>
                    <a:cs typeface="Calibri" panose="020F0502020204030204" pitchFamily="34" charset="0"/>
                  </a:rPr>
                  <a:t>chicken games</a:t>
                </a:r>
                <a:endParaRPr lang="ko-KR" altLang="en-US" dirty="0">
                  <a:latin typeface="Calibri" panose="020F0502020204030204" pitchFamily="34" charset="0"/>
                  <a:cs typeface="Calibri" panose="020F0502020204030204" pitchFamily="34" charset="0"/>
                </a:endParaRPr>
              </a:p>
            </p:txBody>
          </p:sp>
        </mc:Choice>
        <mc:Fallback xmlns="">
          <p:sp>
            <p:nvSpPr>
              <p:cNvPr id="92" name="제목 1"/>
              <p:cNvSpPr txBox="1">
                <a:spLocks noRot="1" noChangeAspect="1" noMove="1" noResize="1" noEditPoints="1" noAdjustHandles="1" noChangeArrowheads="1" noChangeShapeType="1" noTextEdit="1"/>
              </p:cNvSpPr>
              <p:nvPr/>
            </p:nvSpPr>
            <p:spPr>
              <a:xfrm>
                <a:off x="0" y="1628800"/>
                <a:ext cx="9154344" cy="1143000"/>
              </a:xfrm>
              <a:prstGeom prst="rect">
                <a:avLst/>
              </a:prstGeom>
              <a:blipFill rotWithShape="1">
                <a:blip r:embed="rId2"/>
                <a:stretch>
                  <a:fillRect b="-8511"/>
                </a:stretch>
              </a:blipFill>
            </p:spPr>
            <p:txBody>
              <a:bodyPr/>
              <a:lstStyle/>
              <a:p>
                <a:r>
                  <a:rPr lang="ko-KR" altLang="en-US">
                    <a:noFill/>
                  </a:rPr>
                  <a:t> </a:t>
                </a:r>
              </a:p>
            </p:txBody>
          </p:sp>
        </mc:Fallback>
      </mc:AlternateContent>
      <p:sp>
        <p:nvSpPr>
          <p:cNvPr id="96" name="TextBox 95"/>
          <p:cNvSpPr txBox="1"/>
          <p:nvPr/>
        </p:nvSpPr>
        <p:spPr>
          <a:xfrm>
            <a:off x="5445376" y="2492233"/>
            <a:ext cx="1227644" cy="415498"/>
          </a:xfrm>
          <a:prstGeom prst="rect">
            <a:avLst/>
          </a:prstGeom>
          <a:noFill/>
        </p:spPr>
        <p:txBody>
          <a:bodyPr wrap="none" rtlCol="0">
            <a:spAutoFit/>
          </a:bodyPr>
          <a:lstStyle/>
          <a:p>
            <a:r>
              <a:rPr lang="en-US" altLang="ko-KR" sz="2100" dirty="0" smtClean="0"/>
              <a:t>(coward)</a:t>
            </a:r>
            <a:endParaRPr lang="ko-KR" altLang="en-US" sz="2100" dirty="0"/>
          </a:p>
        </p:txBody>
      </p:sp>
    </p:spTree>
    <p:extLst>
      <p:ext uri="{BB962C8B-B14F-4D97-AF65-F5344CB8AC3E}">
        <p14:creationId xmlns:p14="http://schemas.microsoft.com/office/powerpoint/2010/main" val="33367176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제목 1"/>
              <p:cNvSpPr>
                <a:spLocks noGrp="1"/>
              </p:cNvSpPr>
              <p:nvPr>
                <p:ph type="title"/>
              </p:nvPr>
            </p:nvSpPr>
            <p:spPr>
              <a:xfrm>
                <a:off x="457200" y="620688"/>
                <a:ext cx="8229600" cy="1143000"/>
              </a:xfrm>
            </p:spPr>
            <p:txBody>
              <a:bodyPr>
                <a:noAutofit/>
              </a:bodyPr>
              <a:lstStyle/>
              <a:p>
                <a:r>
                  <a:rPr lang="en-US" altLang="ko-KR" dirty="0" smtClean="0">
                    <a:latin typeface="Calibri" panose="020F0502020204030204" pitchFamily="34" charset="0"/>
                    <a:cs typeface="Calibri" panose="020F0502020204030204" pitchFamily="34" charset="0"/>
                  </a:rPr>
                  <a:t>A function of the parameter</a:t>
                </a:r>
                <a14:m>
                  <m:oMath xmlns:m="http://schemas.openxmlformats.org/officeDocument/2006/math">
                    <m:r>
                      <a:rPr lang="en-US" altLang="ko-KR" b="0" i="0" smtClean="0">
                        <a:latin typeface="Cambria Math"/>
                      </a:rPr>
                      <m:t>  </m:t>
                    </m:r>
                    <m:r>
                      <a:rPr lang="en-US" altLang="ko-KR" i="1">
                        <a:latin typeface="Cambria Math"/>
                      </a:rPr>
                      <m:t>𝑟</m:t>
                    </m:r>
                    <m:r>
                      <a:rPr lang="en-US" altLang="ko-KR" b="0" i="0" smtClean="0">
                        <a:latin typeface="Cambria Math"/>
                        <a:ea typeface="Cambria Math"/>
                      </a:rPr>
                      <m:t>=</m:t>
                    </m:r>
                    <m:f>
                      <m:fPr>
                        <m:ctrlPr>
                          <a:rPr lang="el-GR" altLang="ko-KR" i="1" smtClean="0">
                            <a:latin typeface="Cambria Math"/>
                            <a:ea typeface="Cambria Math"/>
                          </a:rPr>
                        </m:ctrlPr>
                      </m:fPr>
                      <m:num>
                        <m:r>
                          <m:rPr>
                            <m:sty m:val="p"/>
                          </m:rPr>
                          <a:rPr lang="el-GR" altLang="ko-KR" i="1">
                            <a:latin typeface="Cambria Math"/>
                            <a:ea typeface="Cambria Math"/>
                          </a:rPr>
                          <m:t>β</m:t>
                        </m:r>
                      </m:num>
                      <m:den>
                        <m:r>
                          <m:rPr>
                            <m:sty m:val="p"/>
                          </m:rPr>
                          <a:rPr lang="el-GR" altLang="ko-KR" i="1">
                            <a:latin typeface="Cambria Math"/>
                            <a:ea typeface="Cambria Math"/>
                          </a:rPr>
                          <m:t>γ</m:t>
                        </m:r>
                      </m:den>
                    </m:f>
                  </m:oMath>
                </a14:m>
                <a:endParaRPr lang="ko-KR" altLang="en-US" dirty="0">
                  <a:latin typeface="Calibri" panose="020F0502020204030204" pitchFamily="34" charset="0"/>
                  <a:cs typeface="Calibri" panose="020F0502020204030204" pitchFamily="34" charset="0"/>
                </a:endParaRPr>
              </a:p>
            </p:txBody>
          </p:sp>
        </mc:Choice>
        <mc:Fallback>
          <p:sp>
            <p:nvSpPr>
              <p:cNvPr id="2" name="제목 1"/>
              <p:cNvSpPr>
                <a:spLocks noGrp="1" noRot="1" noChangeAspect="1" noMove="1" noResize="1" noEditPoints="1" noAdjustHandles="1" noChangeArrowheads="1" noChangeShapeType="1" noTextEdit="1"/>
              </p:cNvSpPr>
              <p:nvPr>
                <p:ph type="title"/>
              </p:nvPr>
            </p:nvSpPr>
            <p:spPr>
              <a:xfrm>
                <a:off x="457200" y="620688"/>
                <a:ext cx="8229600" cy="1143000"/>
              </a:xfrm>
              <a:blipFill rotWithShape="1">
                <a:blip r:embed="rId2"/>
                <a:stretch>
                  <a:fillRect l="-1852" b="-7487"/>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0" y="2122175"/>
                <a:ext cx="9144000" cy="116955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ko-KR" sz="3500" i="1" smtClean="0">
                              <a:latin typeface="Cambria Math"/>
                            </a:rPr>
                          </m:ctrlPr>
                        </m:sSubPr>
                        <m:e>
                          <m:r>
                            <a:rPr lang="en-US" altLang="ko-KR" sz="3500" i="1">
                              <a:latin typeface="Cambria Math"/>
                            </a:rPr>
                            <m:t>𝑓</m:t>
                          </m:r>
                        </m:e>
                        <m:sub>
                          <m:r>
                            <a:rPr lang="en-US" altLang="ko-KR" sz="3500" b="0" i="1" smtClean="0">
                              <a:latin typeface="Cambria Math"/>
                            </a:rPr>
                            <m:t>𝐻𝑎𝑤𝑘</m:t>
                          </m:r>
                        </m:sub>
                      </m:sSub>
                      <m:r>
                        <a:rPr lang="en-US" altLang="ko-KR" sz="3500" i="1">
                          <a:latin typeface="Cambria Math"/>
                        </a:rPr>
                        <m:t>=</m:t>
                      </m:r>
                      <m:r>
                        <a:rPr lang="en-US" altLang="ko-KR" sz="3500" i="1">
                          <a:latin typeface="Cambria Math"/>
                        </a:rPr>
                        <m:t>𝑟</m:t>
                      </m:r>
                    </m:oMath>
                  </m:oMathPara>
                </a14:m>
                <a:endParaRPr lang="en-US" altLang="ko-KR" sz="3500" b="0" i="1" dirty="0" smtClean="0">
                  <a:latin typeface="Cambria Math"/>
                </a:endParaRPr>
              </a:p>
              <a:p>
                <a:pPr algn="ctr"/>
                <a14:m>
                  <m:oMathPara xmlns:m="http://schemas.openxmlformats.org/officeDocument/2006/math">
                    <m:oMathParaPr>
                      <m:jc m:val="centerGroup"/>
                    </m:oMathParaPr>
                    <m:oMath xmlns:m="http://schemas.openxmlformats.org/officeDocument/2006/math">
                      <m:sSub>
                        <m:sSubPr>
                          <m:ctrlPr>
                            <a:rPr lang="en-US" altLang="ko-KR" sz="3500" b="0" i="1" smtClean="0">
                              <a:latin typeface="Cambria Math"/>
                            </a:rPr>
                          </m:ctrlPr>
                        </m:sSubPr>
                        <m:e>
                          <m:r>
                            <a:rPr lang="en-US" altLang="ko-KR" sz="3500" b="0" i="1" smtClean="0">
                              <a:latin typeface="Cambria Math"/>
                            </a:rPr>
                            <m:t>𝑓</m:t>
                          </m:r>
                        </m:e>
                        <m:sub>
                          <m:r>
                            <a:rPr lang="en-US" altLang="ko-KR" sz="3500" b="0" i="1" smtClean="0">
                              <a:latin typeface="Cambria Math"/>
                            </a:rPr>
                            <m:t>𝐷𝑜𝑣𝑒</m:t>
                          </m:r>
                        </m:sub>
                      </m:sSub>
                      <m:r>
                        <a:rPr lang="en-US" altLang="ko-KR" sz="3500" b="0" i="1" smtClean="0">
                          <a:latin typeface="Cambria Math"/>
                        </a:rPr>
                        <m:t>=1−</m:t>
                      </m:r>
                      <m:r>
                        <a:rPr lang="en-US" altLang="ko-KR" sz="3500" b="0" i="1" smtClean="0">
                          <a:latin typeface="Cambria Math"/>
                        </a:rPr>
                        <m:t>𝑟</m:t>
                      </m:r>
                    </m:oMath>
                  </m:oMathPara>
                </a14:m>
                <a:endParaRPr lang="en-US" altLang="ko-KR" sz="3500" dirty="0"/>
              </a:p>
            </p:txBody>
          </p:sp>
        </mc:Choice>
        <mc:Fallback>
          <p:sp>
            <p:nvSpPr>
              <p:cNvPr id="4" name="TextBox 3"/>
              <p:cNvSpPr txBox="1">
                <a:spLocks noRot="1" noChangeAspect="1" noMove="1" noResize="1" noEditPoints="1" noAdjustHandles="1" noChangeArrowheads="1" noChangeShapeType="1" noTextEdit="1"/>
              </p:cNvSpPr>
              <p:nvPr/>
            </p:nvSpPr>
            <p:spPr>
              <a:xfrm>
                <a:off x="0" y="2122175"/>
                <a:ext cx="9144000" cy="1169551"/>
              </a:xfrm>
              <a:prstGeom prst="rect">
                <a:avLst/>
              </a:prstGeom>
              <a:blipFill rotWithShape="1">
                <a:blip r:embed="rId3"/>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5" name="직사각형 4"/>
              <p:cNvSpPr/>
              <p:nvPr/>
            </p:nvSpPr>
            <p:spPr>
              <a:xfrm>
                <a:off x="2000958" y="3490907"/>
                <a:ext cx="3318665" cy="430887"/>
              </a:xfrm>
              <a:prstGeom prst="rect">
                <a:avLst/>
              </a:prstGeom>
            </p:spPr>
            <p:txBody>
              <a:bodyPr wrap="none">
                <a:spAutoFit/>
              </a:bodyPr>
              <a:lstStyle/>
              <a:p>
                <a:r>
                  <a:rPr lang="en-US" altLang="ko-KR" sz="2200" dirty="0" smtClean="0"/>
                  <a:t>A fitness loss </a:t>
                </a:r>
                <a14:m>
                  <m:oMath xmlns:m="http://schemas.openxmlformats.org/officeDocument/2006/math">
                    <m:r>
                      <a:rPr lang="en-US" altLang="ko-KR" sz="2200" b="0" i="0" smtClean="0">
                        <a:latin typeface="Cambria Math"/>
                      </a:rPr>
                      <m:t> </m:t>
                    </m:r>
                    <m:r>
                      <m:rPr>
                        <m:sty m:val="p"/>
                      </m:rPr>
                      <a:rPr lang="en-US" altLang="ko-KR" sz="2200" smtClean="0">
                        <a:latin typeface="Cambria Math"/>
                        <a:ea typeface="Cambria Math"/>
                      </a:rPr>
                      <m:t>γ</m:t>
                    </m:r>
                    <m:r>
                      <a:rPr lang="en-US" altLang="ko-KR" sz="2200" b="0" i="0" smtClean="0">
                        <a:latin typeface="Cambria Math"/>
                        <a:ea typeface="Cambria Math"/>
                      </a:rPr>
                      <m:t> (</m:t>
                    </m:r>
                    <m:r>
                      <m:rPr>
                        <m:sty m:val="p"/>
                      </m:rPr>
                      <a:rPr lang="el-GR" altLang="ko-KR" sz="2200" b="0" i="1" smtClean="0">
                        <a:latin typeface="Cambria Math"/>
                        <a:ea typeface="Cambria Math"/>
                      </a:rPr>
                      <m:t>γ</m:t>
                    </m:r>
                    <m:r>
                      <a:rPr lang="en-US" altLang="ko-KR" sz="2200" b="0" i="1" smtClean="0">
                        <a:latin typeface="Cambria Math"/>
                        <a:ea typeface="Cambria Math"/>
                      </a:rPr>
                      <m:t>&gt;</m:t>
                    </m:r>
                    <m:r>
                      <a:rPr lang="ko-KR" altLang="en-US" sz="2200" b="0" i="1" smtClean="0">
                        <a:latin typeface="Cambria Math"/>
                        <a:ea typeface="Cambria Math"/>
                      </a:rPr>
                      <m:t>𝛽</m:t>
                    </m:r>
                    <m:r>
                      <a:rPr lang="en-US" altLang="ko-KR" sz="2200" b="0" i="1" smtClean="0">
                        <a:latin typeface="Cambria Math"/>
                        <a:ea typeface="Cambria Math"/>
                      </a:rPr>
                      <m:t>)</m:t>
                    </m:r>
                  </m:oMath>
                </a14:m>
                <a:r>
                  <a:rPr lang="ko-KR" altLang="en-US" sz="2200" dirty="0" smtClean="0"/>
                  <a:t> </a:t>
                </a:r>
                <a:r>
                  <a:rPr lang="en-US" altLang="ko-KR" sz="2200" dirty="0" smtClean="0"/>
                  <a:t>,</a:t>
                </a:r>
                <a:endParaRPr lang="ko-KR" altLang="en-US" sz="2200" dirty="0"/>
              </a:p>
            </p:txBody>
          </p:sp>
        </mc:Choice>
        <mc:Fallback>
          <p:sp>
            <p:nvSpPr>
              <p:cNvPr id="5" name="직사각형 4"/>
              <p:cNvSpPr>
                <a:spLocks noRot="1" noChangeAspect="1" noMove="1" noResize="1" noEditPoints="1" noAdjustHandles="1" noChangeArrowheads="1" noChangeShapeType="1" noTextEdit="1"/>
              </p:cNvSpPr>
              <p:nvPr/>
            </p:nvSpPr>
            <p:spPr>
              <a:xfrm>
                <a:off x="2000958" y="3490907"/>
                <a:ext cx="3318665" cy="430887"/>
              </a:xfrm>
              <a:prstGeom prst="rect">
                <a:avLst/>
              </a:prstGeom>
              <a:blipFill rotWithShape="1">
                <a:blip r:embed="rId4"/>
                <a:stretch>
                  <a:fillRect l="-2202" t="-8571" r="-1468" b="-2857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6" name="직사각형 5"/>
              <p:cNvSpPr/>
              <p:nvPr/>
            </p:nvSpPr>
            <p:spPr>
              <a:xfrm>
                <a:off x="5319623" y="3490907"/>
                <a:ext cx="1871859" cy="430887"/>
              </a:xfrm>
              <a:prstGeom prst="rect">
                <a:avLst/>
              </a:prstGeom>
            </p:spPr>
            <p:txBody>
              <a:bodyPr wrap="none">
                <a:spAutoFit/>
              </a:bodyPr>
              <a:lstStyle/>
              <a:p>
                <a:r>
                  <a:rPr lang="en-US" altLang="ko-KR" sz="2200" dirty="0" smtClean="0">
                    <a:ea typeface="Cambria Math"/>
                  </a:rPr>
                  <a:t>Resource  </a:t>
                </a:r>
                <a14:m>
                  <m:oMath xmlns:m="http://schemas.openxmlformats.org/officeDocument/2006/math">
                    <m:r>
                      <a:rPr lang="ko-KR" altLang="en-US" sz="2200" b="0" i="1" smtClean="0">
                        <a:latin typeface="Cambria Math"/>
                        <a:ea typeface="Cambria Math"/>
                      </a:rPr>
                      <m:t>𝛽</m:t>
                    </m:r>
                  </m:oMath>
                </a14:m>
                <a:r>
                  <a:rPr lang="ko-KR" altLang="en-US" sz="2200" dirty="0" smtClean="0"/>
                  <a:t> </a:t>
                </a:r>
                <a:endParaRPr lang="ko-KR" altLang="en-US" sz="2200" dirty="0"/>
              </a:p>
            </p:txBody>
          </p:sp>
        </mc:Choice>
        <mc:Fallback>
          <p:sp>
            <p:nvSpPr>
              <p:cNvPr id="6" name="직사각형 5"/>
              <p:cNvSpPr>
                <a:spLocks noRot="1" noChangeAspect="1" noMove="1" noResize="1" noEditPoints="1" noAdjustHandles="1" noChangeArrowheads="1" noChangeShapeType="1" noTextEdit="1"/>
              </p:cNvSpPr>
              <p:nvPr/>
            </p:nvSpPr>
            <p:spPr>
              <a:xfrm>
                <a:off x="5319623" y="3490907"/>
                <a:ext cx="1871859" cy="430887"/>
              </a:xfrm>
              <a:prstGeom prst="rect">
                <a:avLst/>
              </a:prstGeom>
              <a:blipFill rotWithShape="1">
                <a:blip r:embed="rId5"/>
                <a:stretch>
                  <a:fillRect l="-4235" t="-8571" b="-2857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0" y="3860592"/>
                <a:ext cx="9144000" cy="769441"/>
              </a:xfrm>
              <a:prstGeom prst="rect">
                <a:avLst/>
              </a:prstGeom>
              <a:noFill/>
            </p:spPr>
            <p:txBody>
              <a:bodyPr wrap="square" rtlCol="0">
                <a:spAutoFit/>
              </a:bodyPr>
              <a:lstStyle/>
              <a:p>
                <a:pPr algn="ctr"/>
                <a14:m>
                  <m:oMath xmlns:m="http://schemas.openxmlformats.org/officeDocument/2006/math">
                    <m:r>
                      <a:rPr lang="en-US" altLang="ko-KR" sz="2200" b="0" i="1" smtClean="0">
                        <a:latin typeface="Cambria Math"/>
                      </a:rPr>
                      <m:t>𝑟</m:t>
                    </m:r>
                  </m:oMath>
                </a14:m>
                <a:r>
                  <a:rPr lang="ko-KR" altLang="en-US" sz="2200" dirty="0" smtClean="0"/>
                  <a:t> </a:t>
                </a:r>
                <a:r>
                  <a:rPr lang="en-US" altLang="ko-KR" sz="2200" dirty="0" smtClean="0"/>
                  <a:t>: the cost-to-benefit </a:t>
                </a:r>
                <a:r>
                  <a:rPr lang="en-US" altLang="ko-KR" sz="2200" dirty="0" smtClean="0"/>
                  <a:t>ratio,</a:t>
                </a:r>
              </a:p>
              <a:p>
                <a:pPr algn="ctr"/>
                <a14:m>
                  <m:oMath xmlns:m="http://schemas.openxmlformats.org/officeDocument/2006/math">
                    <m:sSub>
                      <m:sSubPr>
                        <m:ctrlPr>
                          <a:rPr lang="en-US" altLang="ko-KR" sz="2200" i="1">
                            <a:latin typeface="Cambria Math"/>
                          </a:rPr>
                        </m:ctrlPr>
                      </m:sSubPr>
                      <m:e>
                        <m:r>
                          <a:rPr lang="en-US" altLang="ko-KR" sz="2200" i="1">
                            <a:latin typeface="Cambria Math"/>
                          </a:rPr>
                          <m:t>𝑓</m:t>
                        </m:r>
                      </m:e>
                      <m:sub>
                        <m:r>
                          <a:rPr lang="en-US" altLang="ko-KR" sz="2200" i="1">
                            <a:latin typeface="Cambria Math"/>
                          </a:rPr>
                          <m:t>𝐷𝑜𝑣𝑒</m:t>
                        </m:r>
                      </m:sub>
                    </m:sSub>
                  </m:oMath>
                </a14:m>
                <a:r>
                  <a:rPr lang="en-US" altLang="ko-KR" sz="2200" dirty="0" smtClean="0"/>
                  <a:t> : evolutionarily </a:t>
                </a:r>
                <a:r>
                  <a:rPr lang="en-US" altLang="ko-KR" sz="2200" dirty="0"/>
                  <a:t>stable mixed strategy</a:t>
                </a:r>
                <a:endParaRPr lang="ko-KR" altLang="en-US" sz="2200" dirty="0"/>
              </a:p>
            </p:txBody>
          </p:sp>
        </mc:Choice>
        <mc:Fallback>
          <p:sp>
            <p:nvSpPr>
              <p:cNvPr id="8" name="TextBox 7"/>
              <p:cNvSpPr txBox="1">
                <a:spLocks noRot="1" noChangeAspect="1" noMove="1" noResize="1" noEditPoints="1" noAdjustHandles="1" noChangeArrowheads="1" noChangeShapeType="1" noTextEdit="1"/>
              </p:cNvSpPr>
              <p:nvPr/>
            </p:nvSpPr>
            <p:spPr>
              <a:xfrm>
                <a:off x="0" y="3860592"/>
                <a:ext cx="9144000" cy="769441"/>
              </a:xfrm>
              <a:prstGeom prst="rect">
                <a:avLst/>
              </a:prstGeom>
              <a:blipFill rotWithShape="1">
                <a:blip r:embed="rId6"/>
                <a:stretch>
                  <a:fillRect t="-4724" b="-1417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7367806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제목 1"/>
              <p:cNvSpPr>
                <a:spLocks noGrp="1"/>
              </p:cNvSpPr>
              <p:nvPr>
                <p:ph type="title"/>
              </p:nvPr>
            </p:nvSpPr>
            <p:spPr>
              <a:xfrm>
                <a:off x="457200" y="620688"/>
                <a:ext cx="8229600" cy="1143000"/>
              </a:xfrm>
            </p:spPr>
            <p:txBody>
              <a:bodyPr>
                <a:noAutofit/>
              </a:bodyPr>
              <a:lstStyle/>
              <a:p>
                <a:r>
                  <a:rPr lang="en-US" altLang="ko-KR" dirty="0" smtClean="0">
                    <a:latin typeface="Calibri" panose="020F0502020204030204" pitchFamily="34" charset="0"/>
                    <a:cs typeface="Calibri" panose="020F0502020204030204" pitchFamily="34" charset="0"/>
                  </a:rPr>
                  <a:t>A function of the parameter</a:t>
                </a:r>
                <a14:m>
                  <m:oMath xmlns:m="http://schemas.openxmlformats.org/officeDocument/2006/math">
                    <m:r>
                      <a:rPr lang="en-US" altLang="ko-KR" b="0" i="0" smtClean="0">
                        <a:latin typeface="Cambria Math"/>
                      </a:rPr>
                      <m:t>  </m:t>
                    </m:r>
                    <m:r>
                      <a:rPr lang="en-US" altLang="ko-KR" i="1">
                        <a:latin typeface="Cambria Math"/>
                      </a:rPr>
                      <m:t>𝑟</m:t>
                    </m:r>
                    <m:r>
                      <a:rPr lang="en-US" altLang="ko-KR" b="0" i="0" smtClean="0">
                        <a:latin typeface="Cambria Math"/>
                        <a:ea typeface="Cambria Math"/>
                      </a:rPr>
                      <m:t>=</m:t>
                    </m:r>
                    <m:f>
                      <m:fPr>
                        <m:ctrlPr>
                          <a:rPr lang="el-GR" altLang="ko-KR" i="1" smtClean="0">
                            <a:latin typeface="Cambria Math"/>
                            <a:ea typeface="Cambria Math"/>
                          </a:rPr>
                        </m:ctrlPr>
                      </m:fPr>
                      <m:num>
                        <m:r>
                          <m:rPr>
                            <m:sty m:val="p"/>
                          </m:rPr>
                          <a:rPr lang="el-GR" altLang="ko-KR" i="1">
                            <a:latin typeface="Cambria Math"/>
                            <a:ea typeface="Cambria Math"/>
                          </a:rPr>
                          <m:t>β</m:t>
                        </m:r>
                      </m:num>
                      <m:den>
                        <m:r>
                          <m:rPr>
                            <m:sty m:val="p"/>
                          </m:rPr>
                          <a:rPr lang="el-GR" altLang="ko-KR" i="1">
                            <a:latin typeface="Cambria Math"/>
                            <a:ea typeface="Cambria Math"/>
                          </a:rPr>
                          <m:t>γ</m:t>
                        </m:r>
                      </m:den>
                    </m:f>
                  </m:oMath>
                </a14:m>
                <a:endParaRPr lang="ko-KR" altLang="en-US" dirty="0">
                  <a:latin typeface="Calibri" panose="020F0502020204030204" pitchFamily="34" charset="0"/>
                  <a:cs typeface="Calibri" panose="020F0502020204030204" pitchFamily="34" charset="0"/>
                </a:endParaRPr>
              </a:p>
            </p:txBody>
          </p:sp>
        </mc:Choice>
        <mc:Fallback>
          <p:sp>
            <p:nvSpPr>
              <p:cNvPr id="2" name="제목 1"/>
              <p:cNvSpPr>
                <a:spLocks noGrp="1" noRot="1" noChangeAspect="1" noMove="1" noResize="1" noEditPoints="1" noAdjustHandles="1" noChangeArrowheads="1" noChangeShapeType="1" noTextEdit="1"/>
              </p:cNvSpPr>
              <p:nvPr>
                <p:ph type="title"/>
              </p:nvPr>
            </p:nvSpPr>
            <p:spPr>
              <a:xfrm>
                <a:off x="457200" y="620688"/>
                <a:ext cx="8229600" cy="1143000"/>
              </a:xfrm>
              <a:blipFill rotWithShape="1">
                <a:blip r:embed="rId2"/>
                <a:stretch>
                  <a:fillRect l="-1852" b="-7487"/>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0" y="2122175"/>
                <a:ext cx="9144000" cy="116955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ko-KR" sz="3500" i="1" smtClean="0">
                              <a:latin typeface="Cambria Math"/>
                            </a:rPr>
                          </m:ctrlPr>
                        </m:sSubPr>
                        <m:e>
                          <m:r>
                            <a:rPr lang="en-US" altLang="ko-KR" sz="3500" i="1">
                              <a:latin typeface="Cambria Math"/>
                            </a:rPr>
                            <m:t>𝑓</m:t>
                          </m:r>
                        </m:e>
                        <m:sub>
                          <m:r>
                            <a:rPr lang="en-US" altLang="ko-KR" sz="3500" b="0" i="1" smtClean="0">
                              <a:latin typeface="Cambria Math"/>
                            </a:rPr>
                            <m:t>𝐻𝑎𝑤𝑘</m:t>
                          </m:r>
                        </m:sub>
                      </m:sSub>
                      <m:r>
                        <a:rPr lang="en-US" altLang="ko-KR" sz="3500" i="1">
                          <a:latin typeface="Cambria Math"/>
                        </a:rPr>
                        <m:t>=</m:t>
                      </m:r>
                      <m:r>
                        <a:rPr lang="en-US" altLang="ko-KR" sz="3500" i="1">
                          <a:latin typeface="Cambria Math"/>
                        </a:rPr>
                        <m:t>𝑟</m:t>
                      </m:r>
                    </m:oMath>
                  </m:oMathPara>
                </a14:m>
                <a:endParaRPr lang="en-US" altLang="ko-KR" sz="3500" b="0" i="1" dirty="0" smtClean="0">
                  <a:latin typeface="Cambria Math"/>
                </a:endParaRPr>
              </a:p>
              <a:p>
                <a:pPr algn="ctr"/>
                <a14:m>
                  <m:oMathPara xmlns:m="http://schemas.openxmlformats.org/officeDocument/2006/math">
                    <m:oMathParaPr>
                      <m:jc m:val="centerGroup"/>
                    </m:oMathParaPr>
                    <m:oMath xmlns:m="http://schemas.openxmlformats.org/officeDocument/2006/math">
                      <m:sSub>
                        <m:sSubPr>
                          <m:ctrlPr>
                            <a:rPr lang="en-US" altLang="ko-KR" sz="3500" b="0" i="1" smtClean="0">
                              <a:latin typeface="Cambria Math"/>
                            </a:rPr>
                          </m:ctrlPr>
                        </m:sSubPr>
                        <m:e>
                          <m:r>
                            <a:rPr lang="en-US" altLang="ko-KR" sz="3500" b="0" i="1" smtClean="0">
                              <a:latin typeface="Cambria Math"/>
                            </a:rPr>
                            <m:t>𝑓</m:t>
                          </m:r>
                        </m:e>
                        <m:sub>
                          <m:r>
                            <a:rPr lang="en-US" altLang="ko-KR" sz="3500" b="0" i="1" smtClean="0">
                              <a:latin typeface="Cambria Math"/>
                            </a:rPr>
                            <m:t>𝐷𝑜𝑣𝑒</m:t>
                          </m:r>
                        </m:sub>
                      </m:sSub>
                      <m:r>
                        <a:rPr lang="en-US" altLang="ko-KR" sz="3500" b="0" i="1" smtClean="0">
                          <a:latin typeface="Cambria Math"/>
                        </a:rPr>
                        <m:t>=</m:t>
                      </m:r>
                      <m:r>
                        <a:rPr lang="en-US" altLang="ko-KR" sz="3500" b="0" i="1" smtClean="0">
                          <a:latin typeface="Cambria Math"/>
                        </a:rPr>
                        <m:t>1</m:t>
                      </m:r>
                      <m:r>
                        <a:rPr lang="en-US" altLang="ko-KR" sz="3500" b="0" i="1" smtClean="0">
                          <a:latin typeface="Cambria Math"/>
                        </a:rPr>
                        <m:t>−</m:t>
                      </m:r>
                      <m:r>
                        <a:rPr lang="en-US" altLang="ko-KR" sz="3500" b="0" i="1" smtClean="0">
                          <a:latin typeface="Cambria Math"/>
                        </a:rPr>
                        <m:t>𝑟</m:t>
                      </m:r>
                    </m:oMath>
                  </m:oMathPara>
                </a14:m>
                <a:endParaRPr lang="en-US" altLang="ko-KR" sz="3500" dirty="0"/>
              </a:p>
            </p:txBody>
          </p:sp>
        </mc:Choice>
        <mc:Fallback>
          <p:sp>
            <p:nvSpPr>
              <p:cNvPr id="4" name="TextBox 3"/>
              <p:cNvSpPr txBox="1">
                <a:spLocks noRot="1" noChangeAspect="1" noMove="1" noResize="1" noEditPoints="1" noAdjustHandles="1" noChangeArrowheads="1" noChangeShapeType="1" noTextEdit="1"/>
              </p:cNvSpPr>
              <p:nvPr/>
            </p:nvSpPr>
            <p:spPr>
              <a:xfrm>
                <a:off x="0" y="2122175"/>
                <a:ext cx="9144000" cy="1169551"/>
              </a:xfrm>
              <a:prstGeom prst="rect">
                <a:avLst/>
              </a:prstGeom>
              <a:blipFill rotWithShape="1">
                <a:blip r:embed="rId3"/>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5" name="직사각형 4"/>
              <p:cNvSpPr/>
              <p:nvPr/>
            </p:nvSpPr>
            <p:spPr>
              <a:xfrm>
                <a:off x="2000958" y="3490907"/>
                <a:ext cx="3318665" cy="430887"/>
              </a:xfrm>
              <a:prstGeom prst="rect">
                <a:avLst/>
              </a:prstGeom>
            </p:spPr>
            <p:txBody>
              <a:bodyPr wrap="none">
                <a:spAutoFit/>
              </a:bodyPr>
              <a:lstStyle/>
              <a:p>
                <a:r>
                  <a:rPr lang="en-US" altLang="ko-KR" sz="2200" dirty="0" smtClean="0"/>
                  <a:t>A fitness loss </a:t>
                </a:r>
                <a14:m>
                  <m:oMath xmlns:m="http://schemas.openxmlformats.org/officeDocument/2006/math">
                    <m:r>
                      <a:rPr lang="en-US" altLang="ko-KR" sz="2200" b="0" i="0" smtClean="0">
                        <a:latin typeface="Cambria Math"/>
                      </a:rPr>
                      <m:t> </m:t>
                    </m:r>
                    <m:r>
                      <m:rPr>
                        <m:sty m:val="p"/>
                      </m:rPr>
                      <a:rPr lang="en-US" altLang="ko-KR" sz="2200" smtClean="0">
                        <a:latin typeface="Cambria Math"/>
                        <a:ea typeface="Cambria Math"/>
                      </a:rPr>
                      <m:t>γ</m:t>
                    </m:r>
                    <m:r>
                      <a:rPr lang="en-US" altLang="ko-KR" sz="2200" b="0" i="0" smtClean="0">
                        <a:latin typeface="Cambria Math"/>
                        <a:ea typeface="Cambria Math"/>
                      </a:rPr>
                      <m:t> (</m:t>
                    </m:r>
                    <m:r>
                      <m:rPr>
                        <m:sty m:val="p"/>
                      </m:rPr>
                      <a:rPr lang="el-GR" altLang="ko-KR" sz="2200" b="0" i="1" smtClean="0">
                        <a:latin typeface="Cambria Math"/>
                        <a:ea typeface="Cambria Math"/>
                      </a:rPr>
                      <m:t>γ</m:t>
                    </m:r>
                    <m:r>
                      <a:rPr lang="en-US" altLang="ko-KR" sz="2200" b="0" i="1" smtClean="0">
                        <a:latin typeface="Cambria Math"/>
                        <a:ea typeface="Cambria Math"/>
                      </a:rPr>
                      <m:t>&gt;</m:t>
                    </m:r>
                    <m:r>
                      <a:rPr lang="ko-KR" altLang="en-US" sz="2200" b="0" i="1" smtClean="0">
                        <a:latin typeface="Cambria Math"/>
                        <a:ea typeface="Cambria Math"/>
                      </a:rPr>
                      <m:t>𝛽</m:t>
                    </m:r>
                    <m:r>
                      <a:rPr lang="en-US" altLang="ko-KR" sz="2200" b="0" i="1" smtClean="0">
                        <a:latin typeface="Cambria Math"/>
                        <a:ea typeface="Cambria Math"/>
                      </a:rPr>
                      <m:t>)</m:t>
                    </m:r>
                  </m:oMath>
                </a14:m>
                <a:r>
                  <a:rPr lang="ko-KR" altLang="en-US" sz="2200" dirty="0" smtClean="0"/>
                  <a:t> </a:t>
                </a:r>
                <a:r>
                  <a:rPr lang="en-US" altLang="ko-KR" sz="2200" dirty="0" smtClean="0"/>
                  <a:t>,</a:t>
                </a:r>
                <a:endParaRPr lang="ko-KR" altLang="en-US" sz="2200" dirty="0"/>
              </a:p>
            </p:txBody>
          </p:sp>
        </mc:Choice>
        <mc:Fallback>
          <p:sp>
            <p:nvSpPr>
              <p:cNvPr id="5" name="직사각형 4"/>
              <p:cNvSpPr>
                <a:spLocks noRot="1" noChangeAspect="1" noMove="1" noResize="1" noEditPoints="1" noAdjustHandles="1" noChangeArrowheads="1" noChangeShapeType="1" noTextEdit="1"/>
              </p:cNvSpPr>
              <p:nvPr/>
            </p:nvSpPr>
            <p:spPr>
              <a:xfrm>
                <a:off x="2000958" y="3490907"/>
                <a:ext cx="3318665" cy="430887"/>
              </a:xfrm>
              <a:prstGeom prst="rect">
                <a:avLst/>
              </a:prstGeom>
              <a:blipFill rotWithShape="1">
                <a:blip r:embed="rId4"/>
                <a:stretch>
                  <a:fillRect l="-2202" t="-8571" r="-1468" b="-2857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6" name="직사각형 5"/>
              <p:cNvSpPr/>
              <p:nvPr/>
            </p:nvSpPr>
            <p:spPr>
              <a:xfrm>
                <a:off x="5319623" y="3490907"/>
                <a:ext cx="1871859" cy="430887"/>
              </a:xfrm>
              <a:prstGeom prst="rect">
                <a:avLst/>
              </a:prstGeom>
            </p:spPr>
            <p:txBody>
              <a:bodyPr wrap="none">
                <a:spAutoFit/>
              </a:bodyPr>
              <a:lstStyle/>
              <a:p>
                <a:r>
                  <a:rPr lang="en-US" altLang="ko-KR" sz="2200" dirty="0" smtClean="0">
                    <a:ea typeface="Cambria Math"/>
                  </a:rPr>
                  <a:t>Resource  </a:t>
                </a:r>
                <a14:m>
                  <m:oMath xmlns:m="http://schemas.openxmlformats.org/officeDocument/2006/math">
                    <m:r>
                      <a:rPr lang="ko-KR" altLang="en-US" sz="2200" b="0" i="1" smtClean="0">
                        <a:latin typeface="Cambria Math"/>
                        <a:ea typeface="Cambria Math"/>
                      </a:rPr>
                      <m:t>𝛽</m:t>
                    </m:r>
                  </m:oMath>
                </a14:m>
                <a:r>
                  <a:rPr lang="ko-KR" altLang="en-US" sz="2200" dirty="0" smtClean="0"/>
                  <a:t> </a:t>
                </a:r>
                <a:endParaRPr lang="ko-KR" altLang="en-US" sz="2200" dirty="0"/>
              </a:p>
            </p:txBody>
          </p:sp>
        </mc:Choice>
        <mc:Fallback>
          <p:sp>
            <p:nvSpPr>
              <p:cNvPr id="6" name="직사각형 5"/>
              <p:cNvSpPr>
                <a:spLocks noRot="1" noChangeAspect="1" noMove="1" noResize="1" noEditPoints="1" noAdjustHandles="1" noChangeArrowheads="1" noChangeShapeType="1" noTextEdit="1"/>
              </p:cNvSpPr>
              <p:nvPr/>
            </p:nvSpPr>
            <p:spPr>
              <a:xfrm>
                <a:off x="5319623" y="3490907"/>
                <a:ext cx="1871859" cy="430887"/>
              </a:xfrm>
              <a:prstGeom prst="rect">
                <a:avLst/>
              </a:prstGeom>
              <a:blipFill rotWithShape="1">
                <a:blip r:embed="rId5"/>
                <a:stretch>
                  <a:fillRect l="-4235" t="-8571" b="-2857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7" name="직사각형 6"/>
              <p:cNvSpPr/>
              <p:nvPr/>
            </p:nvSpPr>
            <p:spPr>
              <a:xfrm>
                <a:off x="519482" y="4797152"/>
                <a:ext cx="8064896" cy="1754326"/>
              </a:xfrm>
              <a:prstGeom prst="rect">
                <a:avLst/>
              </a:prstGeom>
              <a:solidFill>
                <a:schemeClr val="bg2">
                  <a:lumMod val="90000"/>
                </a:schemeClr>
              </a:solidFill>
            </p:spPr>
            <p:txBody>
              <a:bodyPr wrap="square">
                <a:spAutoFit/>
              </a:bodyPr>
              <a:lstStyle/>
              <a:p>
                <a:r>
                  <a:rPr lang="en-US" altLang="ko-KR" dirty="0" smtClean="0">
                    <a:ea typeface="Cambria Math"/>
                  </a:rPr>
                  <a:t>This game can be viewed as a mixed strategy game, in which one in which one individual adopts the </a:t>
                </a:r>
                <a:r>
                  <a:rPr lang="en-US" altLang="ko-KR" dirty="0" err="1" smtClean="0">
                    <a:ea typeface="Cambria Math"/>
                  </a:rPr>
                  <a:t>behavioural</a:t>
                </a:r>
                <a:r>
                  <a:rPr lang="en-US" altLang="ko-KR" dirty="0" smtClean="0">
                    <a:ea typeface="Cambria Math"/>
                  </a:rPr>
                  <a:t> patterns of hawk and dove with specific probabilities.</a:t>
                </a:r>
              </a:p>
              <a:p>
                <a:endParaRPr lang="en-US" altLang="ko-KR" dirty="0">
                  <a:ea typeface="Cambria Math"/>
                </a:endParaRPr>
              </a:p>
              <a:p>
                <a:pPr/>
                <a:r>
                  <a:rPr lang="en-US" altLang="ko-KR" dirty="0"/>
                  <a:t> </a:t>
                </a:r>
                <a:r>
                  <a:rPr lang="en-US" altLang="ko-KR" dirty="0" smtClean="0"/>
                  <a:t>In correspondence </a:t>
                </a:r>
                <a:r>
                  <a:rPr lang="en-US" altLang="ko-KR" dirty="0"/>
                  <a:t>with the pure strategy game, </a:t>
                </a:r>
                <a:r>
                  <a:rPr lang="en-US" altLang="ko-KR" dirty="0" smtClean="0"/>
                  <a:t>the evolutionarily stable </a:t>
                </a:r>
                <a:r>
                  <a:rPr lang="en-US" altLang="ko-KR" dirty="0"/>
                  <a:t>mixed strategy plays dove with a probability </a:t>
                </a:r>
                <a14:m>
                  <m:oMath xmlns:m="http://schemas.openxmlformats.org/officeDocument/2006/math">
                    <m:r>
                      <a:rPr lang="en-US" altLang="ko-KR" i="1">
                        <a:latin typeface="Cambria Math"/>
                      </a:rPr>
                      <m:t>1</m:t>
                    </m:r>
                    <m:r>
                      <a:rPr lang="en-US" altLang="ko-KR" i="1">
                        <a:latin typeface="Cambria Math"/>
                      </a:rPr>
                      <m:t>−</m:t>
                    </m:r>
                    <m:r>
                      <a:rPr lang="en-US" altLang="ko-KR" i="1">
                        <a:latin typeface="Cambria Math"/>
                      </a:rPr>
                      <m:t>𝑟</m:t>
                    </m:r>
                  </m:oMath>
                </a14:m>
                <a:r>
                  <a:rPr lang="en-US" altLang="ko-KR" dirty="0" smtClean="0"/>
                  <a:t>.</a:t>
                </a:r>
                <a:endParaRPr lang="en-US" altLang="ko-KR" dirty="0"/>
              </a:p>
            </p:txBody>
          </p:sp>
        </mc:Choice>
        <mc:Fallback>
          <p:sp>
            <p:nvSpPr>
              <p:cNvPr id="7" name="직사각형 6"/>
              <p:cNvSpPr>
                <a:spLocks noRot="1" noChangeAspect="1" noMove="1" noResize="1" noEditPoints="1" noAdjustHandles="1" noChangeArrowheads="1" noChangeShapeType="1" noTextEdit="1"/>
              </p:cNvSpPr>
              <p:nvPr/>
            </p:nvSpPr>
            <p:spPr>
              <a:xfrm>
                <a:off x="519482" y="4797152"/>
                <a:ext cx="8064896" cy="1754326"/>
              </a:xfrm>
              <a:prstGeom prst="rect">
                <a:avLst/>
              </a:prstGeom>
              <a:blipFill rotWithShape="1">
                <a:blip r:embed="rId6"/>
                <a:stretch>
                  <a:fillRect l="-605" t="-1736" r="-1058" b="-4514"/>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0" y="3860592"/>
                <a:ext cx="9144000" cy="769441"/>
              </a:xfrm>
              <a:prstGeom prst="rect">
                <a:avLst/>
              </a:prstGeom>
              <a:noFill/>
            </p:spPr>
            <p:txBody>
              <a:bodyPr wrap="square" rtlCol="0">
                <a:spAutoFit/>
              </a:bodyPr>
              <a:lstStyle/>
              <a:p>
                <a:pPr algn="ctr"/>
                <a14:m>
                  <m:oMath xmlns:m="http://schemas.openxmlformats.org/officeDocument/2006/math">
                    <m:r>
                      <a:rPr lang="en-US" altLang="ko-KR" sz="2200" b="0" i="1" smtClean="0">
                        <a:latin typeface="Cambria Math"/>
                      </a:rPr>
                      <m:t>𝑟</m:t>
                    </m:r>
                  </m:oMath>
                </a14:m>
                <a:r>
                  <a:rPr lang="ko-KR" altLang="en-US" sz="2200" dirty="0" smtClean="0"/>
                  <a:t> </a:t>
                </a:r>
                <a:r>
                  <a:rPr lang="en-US" altLang="ko-KR" sz="2200" dirty="0" smtClean="0"/>
                  <a:t>: the cost-to-benefit </a:t>
                </a:r>
                <a:r>
                  <a:rPr lang="en-US" altLang="ko-KR" sz="2200" dirty="0" smtClean="0"/>
                  <a:t>ratio,</a:t>
                </a:r>
              </a:p>
              <a:p>
                <a:pPr algn="ctr"/>
                <a14:m>
                  <m:oMath xmlns:m="http://schemas.openxmlformats.org/officeDocument/2006/math">
                    <m:sSub>
                      <m:sSubPr>
                        <m:ctrlPr>
                          <a:rPr lang="en-US" altLang="ko-KR" sz="2200" i="1">
                            <a:latin typeface="Cambria Math"/>
                          </a:rPr>
                        </m:ctrlPr>
                      </m:sSubPr>
                      <m:e>
                        <m:r>
                          <a:rPr lang="en-US" altLang="ko-KR" sz="2200" i="1">
                            <a:latin typeface="Cambria Math"/>
                          </a:rPr>
                          <m:t>𝑓</m:t>
                        </m:r>
                      </m:e>
                      <m:sub>
                        <m:r>
                          <a:rPr lang="en-US" altLang="ko-KR" sz="2200" i="1">
                            <a:latin typeface="Cambria Math"/>
                          </a:rPr>
                          <m:t>𝐷𝑜𝑣𝑒</m:t>
                        </m:r>
                      </m:sub>
                    </m:sSub>
                  </m:oMath>
                </a14:m>
                <a:r>
                  <a:rPr lang="en-US" altLang="ko-KR" sz="2200" dirty="0" smtClean="0"/>
                  <a:t> : evolutionarily </a:t>
                </a:r>
                <a:r>
                  <a:rPr lang="en-US" altLang="ko-KR" sz="2200" dirty="0"/>
                  <a:t>stable mixed strategy</a:t>
                </a:r>
                <a:endParaRPr lang="ko-KR" altLang="en-US" sz="2200" dirty="0"/>
              </a:p>
            </p:txBody>
          </p:sp>
        </mc:Choice>
        <mc:Fallback>
          <p:sp>
            <p:nvSpPr>
              <p:cNvPr id="8" name="TextBox 7"/>
              <p:cNvSpPr txBox="1">
                <a:spLocks noRot="1" noChangeAspect="1" noMove="1" noResize="1" noEditPoints="1" noAdjustHandles="1" noChangeArrowheads="1" noChangeShapeType="1" noTextEdit="1"/>
              </p:cNvSpPr>
              <p:nvPr/>
            </p:nvSpPr>
            <p:spPr>
              <a:xfrm>
                <a:off x="0" y="3860592"/>
                <a:ext cx="9144000" cy="769441"/>
              </a:xfrm>
              <a:prstGeom prst="rect">
                <a:avLst/>
              </a:prstGeom>
              <a:blipFill rotWithShape="1">
                <a:blip r:embed="rId7"/>
                <a:stretch>
                  <a:fillRect t="-4724" b="-1417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8893733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제목 1"/>
              <p:cNvSpPr>
                <a:spLocks noGrp="1"/>
              </p:cNvSpPr>
              <p:nvPr>
                <p:ph type="title"/>
              </p:nvPr>
            </p:nvSpPr>
            <p:spPr>
              <a:xfrm>
                <a:off x="446856" y="116632"/>
                <a:ext cx="8229600" cy="1143000"/>
              </a:xfrm>
            </p:spPr>
            <p:txBody>
              <a:bodyPr>
                <a:normAutofit fontScale="90000"/>
              </a:bodyPr>
              <a:lstStyle/>
              <a:p>
                <a:r>
                  <a:rPr lang="en-US" altLang="ko-KR" sz="2000" b="1" dirty="0" smtClean="0">
                    <a:latin typeface="Calibri" panose="020F0502020204030204" pitchFamily="34" charset="0"/>
                    <a:cs typeface="Calibri" panose="020F0502020204030204" pitchFamily="34" charset="0"/>
                  </a:rPr>
                  <a:t>Figure </a:t>
                </a:r>
                <a:r>
                  <a:rPr lang="en-US" altLang="ko-KR" sz="2000" b="1" dirty="0" smtClean="0">
                    <a:latin typeface="Calibri" panose="020F0502020204030204" pitchFamily="34" charset="0"/>
                    <a:cs typeface="Calibri" panose="020F0502020204030204" pitchFamily="34" charset="0"/>
                  </a:rPr>
                  <a:t>3</a:t>
                </a:r>
                <a:r>
                  <a:rPr lang="en-US" altLang="ko-KR" sz="2000" dirty="0">
                    <a:latin typeface="Calibri" panose="020F0502020204030204" pitchFamily="34" charset="0"/>
                    <a:cs typeface="Calibri" panose="020F0502020204030204" pitchFamily="34" charset="0"/>
                  </a:rPr>
                  <a:t> </a:t>
                </a:r>
                <a:r>
                  <a:rPr lang="en-US" altLang="ko-KR" sz="2000" dirty="0" smtClean="0">
                    <a:latin typeface="Calibri" panose="020F0502020204030204" pitchFamily="34" charset="0"/>
                    <a:cs typeface="Calibri" panose="020F0502020204030204" pitchFamily="34" charset="0"/>
                  </a:rPr>
                  <a:t>Average mixed strategy at stochastic equilibrium in the spatial hawk–dove game as </a:t>
                </a:r>
                <a:r>
                  <a:rPr lang="en-US" altLang="ko-KR" sz="2000" dirty="0">
                    <a:latin typeface="Calibri" panose="020F0502020204030204" pitchFamily="34" charset="0"/>
                    <a:cs typeface="Calibri" panose="020F0502020204030204" pitchFamily="34" charset="0"/>
                  </a:rPr>
                  <a:t>a function of the parameter </a:t>
                </a:r>
                <a14:m>
                  <m:oMath xmlns:m="http://schemas.openxmlformats.org/officeDocument/2006/math">
                    <m:r>
                      <a:rPr lang="en-US" altLang="ko-KR" sz="2000" i="1">
                        <a:latin typeface="Cambria Math"/>
                      </a:rPr>
                      <m:t>𝑟</m:t>
                    </m:r>
                    <m:r>
                      <a:rPr lang="en-US" altLang="ko-KR" sz="2000">
                        <a:latin typeface="Cambria Math"/>
                        <a:ea typeface="Cambria Math"/>
                      </a:rPr>
                      <m:t>=</m:t>
                    </m:r>
                    <m:f>
                      <m:fPr>
                        <m:ctrlPr>
                          <a:rPr lang="el-GR" altLang="ko-KR" sz="2000" i="1">
                            <a:latin typeface="Cambria Math"/>
                            <a:ea typeface="Cambria Math"/>
                          </a:rPr>
                        </m:ctrlPr>
                      </m:fPr>
                      <m:num>
                        <m:r>
                          <m:rPr>
                            <m:sty m:val="p"/>
                          </m:rPr>
                          <a:rPr lang="el-GR" altLang="ko-KR" sz="2000" i="1">
                            <a:latin typeface="Cambria Math"/>
                            <a:ea typeface="Cambria Math"/>
                          </a:rPr>
                          <m:t>β</m:t>
                        </m:r>
                      </m:num>
                      <m:den>
                        <m:r>
                          <m:rPr>
                            <m:sty m:val="p"/>
                          </m:rPr>
                          <a:rPr lang="el-GR" altLang="ko-KR" sz="2000" i="1">
                            <a:latin typeface="Cambria Math"/>
                            <a:ea typeface="Cambria Math"/>
                          </a:rPr>
                          <m:t>γ</m:t>
                        </m:r>
                      </m:den>
                    </m:f>
                  </m:oMath>
                </a14:m>
                <a:r>
                  <a:rPr lang="en-US" altLang="ko-KR" sz="2000" dirty="0" smtClean="0">
                    <a:latin typeface="Calibri" panose="020F0502020204030204" pitchFamily="34" charset="0"/>
                    <a:cs typeface="Calibri" panose="020F0502020204030204" pitchFamily="34" charset="0"/>
                  </a:rPr>
                  <a:t> for </a:t>
                </a:r>
                <a:r>
                  <a:rPr lang="en-US" altLang="ko-KR" sz="2000" dirty="0">
                    <a:latin typeface="Calibri" panose="020F0502020204030204" pitchFamily="34" charset="0"/>
                    <a:cs typeface="Calibri" panose="020F0502020204030204" pitchFamily="34" charset="0"/>
                  </a:rPr>
                  <a:t>different lattice geometries</a:t>
                </a:r>
                <a:endParaRPr lang="ko-KR" altLang="en-US" sz="2000" dirty="0">
                  <a:latin typeface="Calibri" panose="020F0502020204030204" pitchFamily="34" charset="0"/>
                  <a:cs typeface="Calibri" panose="020F0502020204030204" pitchFamily="34" charset="0"/>
                </a:endParaRPr>
              </a:p>
            </p:txBody>
          </p:sp>
        </mc:Choice>
        <mc:Fallback>
          <p:sp>
            <p:nvSpPr>
              <p:cNvPr id="2" name="제목 1"/>
              <p:cNvSpPr>
                <a:spLocks noGrp="1" noRot="1" noChangeAspect="1" noMove="1" noResize="1" noEditPoints="1" noAdjustHandles="1" noChangeArrowheads="1" noChangeShapeType="1" noTextEdit="1"/>
              </p:cNvSpPr>
              <p:nvPr>
                <p:ph type="title"/>
              </p:nvPr>
            </p:nvSpPr>
            <p:spPr>
              <a:xfrm>
                <a:off x="446856" y="116632"/>
                <a:ext cx="8229600" cy="1143000"/>
              </a:xfrm>
              <a:blipFill rotWithShape="1">
                <a:blip r:embed="rId2"/>
                <a:stretch>
                  <a:fillRect/>
                </a:stretch>
              </a:blipFill>
            </p:spPr>
            <p:txBody>
              <a:bodyPr/>
              <a:lstStyle/>
              <a:p>
                <a:r>
                  <a:rPr lang="ko-KR" alt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4" y="1176999"/>
            <a:ext cx="5515188" cy="5321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12" name="TextBox 11"/>
              <p:cNvSpPr txBox="1"/>
              <p:nvPr/>
            </p:nvSpPr>
            <p:spPr>
              <a:xfrm>
                <a:off x="5580112" y="1340768"/>
                <a:ext cx="3275856" cy="646331"/>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a. </a:t>
                </a:r>
                <a:r>
                  <a:rPr lang="en-US" altLang="ko-KR" dirty="0" smtClean="0">
                    <a:latin typeface="Calibri" panose="020F0502020204030204" pitchFamily="34" charset="0"/>
                    <a:cs typeface="Calibri" panose="020F0502020204030204" pitchFamily="34" charset="0"/>
                  </a:rPr>
                  <a:t>Triangular lattice</a:t>
                </a:r>
              </a:p>
              <a:p>
                <a:pPr algn="ctr"/>
                <a:r>
                  <a:rPr lang="en-US" altLang="ko-KR" dirty="0" smtClean="0">
                    <a:latin typeface="Calibri" panose="020F0502020204030204" pitchFamily="34" charset="0"/>
                    <a:cs typeface="Calibri" panose="020F0502020204030204" pitchFamily="34" charset="0"/>
                  </a:rPr>
                  <a:t>   </a:t>
                </a:r>
                <a:r>
                  <a:rPr lang="en-US" altLang="ko-KR" dirty="0" err="1" smtClean="0">
                    <a:latin typeface="Calibri" panose="020F0502020204030204" pitchFamily="34" charset="0"/>
                    <a:cs typeface="Calibri" panose="020F0502020204030204" pitchFamily="34" charset="0"/>
                  </a:rPr>
                  <a:t>nbd</a:t>
                </a:r>
                <a:r>
                  <a:rPr lang="en-US" altLang="ko-KR" dirty="0" smtClean="0">
                    <a:latin typeface="Calibri" panose="020F0502020204030204" pitchFamily="34" charset="0"/>
                    <a:cs typeface="Calibri" panose="020F0502020204030204" pitchFamily="34" charset="0"/>
                  </a:rPr>
                  <a:t> size </a:t>
                </a:r>
                <a14:m>
                  <m:oMath xmlns:m="http://schemas.openxmlformats.org/officeDocument/2006/math">
                    <m:r>
                      <a:rPr lang="en-US" altLang="ko-KR" b="0" i="1" smtClean="0">
                        <a:latin typeface="Cambria Math"/>
                      </a:rPr>
                      <m:t>𝑁</m:t>
                    </m:r>
                    <m:r>
                      <a:rPr lang="en-US" altLang="ko-KR" b="0" i="1" smtClean="0">
                        <a:latin typeface="Cambria Math"/>
                      </a:rPr>
                      <m:t>=3</m:t>
                    </m:r>
                  </m:oMath>
                </a14:m>
                <a:endParaRPr lang="en-US" altLang="ko-KR" b="1" dirty="0" smtClean="0">
                  <a:latin typeface="Calibri" panose="020F0502020204030204" pitchFamily="34" charset="0"/>
                  <a:cs typeface="Calibri" panose="020F0502020204030204" pitchFamily="34"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5580112" y="1340768"/>
                <a:ext cx="3275856" cy="646331"/>
              </a:xfrm>
              <a:prstGeom prst="rect">
                <a:avLst/>
              </a:prstGeom>
              <a:blipFill rotWithShape="1">
                <a:blip r:embed="rId4"/>
                <a:stretch>
                  <a:fillRect t="-4717" b="-1415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5422513" y="2115381"/>
                <a:ext cx="3275856" cy="646331"/>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b. </a:t>
                </a:r>
                <a:r>
                  <a:rPr lang="en-US" altLang="ko-KR" dirty="0" smtClean="0">
                    <a:latin typeface="Calibri" panose="020F0502020204030204" pitchFamily="34" charset="0"/>
                    <a:cs typeface="Calibri" panose="020F0502020204030204" pitchFamily="34" charset="0"/>
                  </a:rPr>
                  <a:t>Square lattice</a:t>
                </a:r>
              </a:p>
              <a:p>
                <a:pPr algn="ctr"/>
                <a:r>
                  <a:rPr lang="en-US" altLang="ko-KR" dirty="0" smtClean="0">
                    <a:latin typeface="Calibri" panose="020F0502020204030204" pitchFamily="34" charset="0"/>
                    <a:cs typeface="Calibri" panose="020F0502020204030204" pitchFamily="34" charset="0"/>
                  </a:rPr>
                  <a:t>       </a:t>
                </a:r>
                <a:r>
                  <a:rPr lang="en-US" altLang="ko-KR" dirty="0" err="1" smtClean="0">
                    <a:latin typeface="Calibri" panose="020F0502020204030204" pitchFamily="34" charset="0"/>
                    <a:cs typeface="Calibri" panose="020F0502020204030204" pitchFamily="34" charset="0"/>
                  </a:rPr>
                  <a:t>nbd</a:t>
                </a:r>
                <a:r>
                  <a:rPr lang="en-US" altLang="ko-KR" dirty="0" smtClean="0">
                    <a:latin typeface="Calibri" panose="020F0502020204030204" pitchFamily="34" charset="0"/>
                    <a:cs typeface="Calibri" panose="020F0502020204030204" pitchFamily="34" charset="0"/>
                  </a:rPr>
                  <a:t> size </a:t>
                </a:r>
                <a14:m>
                  <m:oMath xmlns:m="http://schemas.openxmlformats.org/officeDocument/2006/math">
                    <m:r>
                      <a:rPr lang="en-US" altLang="ko-KR" b="0" i="1" smtClean="0">
                        <a:latin typeface="Cambria Math"/>
                      </a:rPr>
                      <m:t>𝑁</m:t>
                    </m:r>
                    <m:r>
                      <a:rPr lang="en-US" altLang="ko-KR" b="0" i="1" smtClean="0">
                        <a:latin typeface="Cambria Math"/>
                      </a:rPr>
                      <m:t>=4</m:t>
                    </m:r>
                  </m:oMath>
                </a14:m>
                <a:endParaRPr lang="ko-KR" altLang="en-US" b="1" dirty="0">
                  <a:latin typeface="Calibri" panose="020F0502020204030204" pitchFamily="34" charset="0"/>
                  <a:cs typeface="Calibri" panose="020F0502020204030204" pitchFamily="34" charset="0"/>
                </a:endParaRPr>
              </a:p>
            </p:txBody>
          </p:sp>
        </mc:Choice>
        <mc:Fallback>
          <p:sp>
            <p:nvSpPr>
              <p:cNvPr id="13" name="TextBox 12"/>
              <p:cNvSpPr txBox="1">
                <a:spLocks noRot="1" noChangeAspect="1" noMove="1" noResize="1" noEditPoints="1" noAdjustHandles="1" noChangeArrowheads="1" noChangeShapeType="1" noTextEdit="1"/>
              </p:cNvSpPr>
              <p:nvPr/>
            </p:nvSpPr>
            <p:spPr>
              <a:xfrm>
                <a:off x="5422513" y="2115381"/>
                <a:ext cx="3275856" cy="646331"/>
              </a:xfrm>
              <a:prstGeom prst="rect">
                <a:avLst/>
              </a:prstGeom>
              <a:blipFill rotWithShape="1">
                <a:blip r:embed="rId5"/>
                <a:stretch>
                  <a:fillRect t="-4717" b="-1415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5580112" y="2924944"/>
                <a:ext cx="3275856" cy="646331"/>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c. </a:t>
                </a:r>
                <a:r>
                  <a:rPr lang="en-US" altLang="ko-KR" dirty="0" smtClean="0">
                    <a:latin typeface="Calibri" panose="020F0502020204030204" pitchFamily="34" charset="0"/>
                    <a:cs typeface="Calibri" panose="020F0502020204030204" pitchFamily="34" charset="0"/>
                  </a:rPr>
                  <a:t>Hexagonal lattice</a:t>
                </a:r>
              </a:p>
              <a:p>
                <a:pPr algn="ctr"/>
                <a:r>
                  <a:rPr lang="en-US" altLang="ko-KR" dirty="0" err="1" smtClean="0">
                    <a:latin typeface="Calibri" panose="020F0502020204030204" pitchFamily="34" charset="0"/>
                    <a:cs typeface="Calibri" panose="020F0502020204030204" pitchFamily="34" charset="0"/>
                  </a:rPr>
                  <a:t>nbd</a:t>
                </a:r>
                <a:r>
                  <a:rPr lang="en-US" altLang="ko-KR" dirty="0" smtClean="0">
                    <a:latin typeface="Calibri" panose="020F0502020204030204" pitchFamily="34" charset="0"/>
                    <a:cs typeface="Calibri" panose="020F0502020204030204" pitchFamily="34" charset="0"/>
                  </a:rPr>
                  <a:t> size </a:t>
                </a:r>
                <a14:m>
                  <m:oMath xmlns:m="http://schemas.openxmlformats.org/officeDocument/2006/math">
                    <m:r>
                      <a:rPr lang="en-US" altLang="ko-KR" b="0" i="1" smtClean="0">
                        <a:latin typeface="Cambria Math"/>
                      </a:rPr>
                      <m:t>𝑁</m:t>
                    </m:r>
                    <m:r>
                      <a:rPr lang="en-US" altLang="ko-KR" b="0" i="1" smtClean="0">
                        <a:latin typeface="Cambria Math"/>
                      </a:rPr>
                      <m:t>=6</m:t>
                    </m:r>
                  </m:oMath>
                </a14:m>
                <a:endParaRPr lang="ko-KR" altLang="en-US" b="1" dirty="0">
                  <a:latin typeface="Calibri" panose="020F0502020204030204" pitchFamily="34" charset="0"/>
                  <a:cs typeface="Calibri" panose="020F0502020204030204" pitchFamily="34" charset="0"/>
                </a:endParaRPr>
              </a:p>
            </p:txBody>
          </p:sp>
        </mc:Choice>
        <mc:Fallback>
          <p:sp>
            <p:nvSpPr>
              <p:cNvPr id="15" name="TextBox 14"/>
              <p:cNvSpPr txBox="1">
                <a:spLocks noRot="1" noChangeAspect="1" noMove="1" noResize="1" noEditPoints="1" noAdjustHandles="1" noChangeArrowheads="1" noChangeShapeType="1" noTextEdit="1"/>
              </p:cNvSpPr>
              <p:nvPr/>
            </p:nvSpPr>
            <p:spPr>
              <a:xfrm>
                <a:off x="5580112" y="2924944"/>
                <a:ext cx="3275856" cy="646331"/>
              </a:xfrm>
              <a:prstGeom prst="rect">
                <a:avLst/>
              </a:prstGeom>
              <a:blipFill rotWithShape="1">
                <a:blip r:embed="rId6"/>
                <a:stretch>
                  <a:fillRect t="-4717" b="-1415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5422513" y="3757585"/>
                <a:ext cx="3275856" cy="646331"/>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d. </a:t>
                </a:r>
                <a:r>
                  <a:rPr lang="en-US" altLang="ko-KR" dirty="0" smtClean="0">
                    <a:latin typeface="Calibri" panose="020F0502020204030204" pitchFamily="34" charset="0"/>
                    <a:cs typeface="Calibri" panose="020F0502020204030204" pitchFamily="34" charset="0"/>
                  </a:rPr>
                  <a:t>Square lattice</a:t>
                </a:r>
              </a:p>
              <a:p>
                <a:pPr algn="ctr"/>
                <a:r>
                  <a:rPr lang="en-US" altLang="ko-KR" dirty="0" smtClean="0">
                    <a:latin typeface="Calibri" panose="020F0502020204030204" pitchFamily="34" charset="0"/>
                    <a:cs typeface="Calibri" panose="020F0502020204030204" pitchFamily="34" charset="0"/>
                  </a:rPr>
                  <a:t>       </a:t>
                </a:r>
                <a:r>
                  <a:rPr lang="en-US" altLang="ko-KR" dirty="0" err="1" smtClean="0">
                    <a:latin typeface="Calibri" panose="020F0502020204030204" pitchFamily="34" charset="0"/>
                    <a:cs typeface="Calibri" panose="020F0502020204030204" pitchFamily="34" charset="0"/>
                  </a:rPr>
                  <a:t>nbd</a:t>
                </a:r>
                <a:r>
                  <a:rPr lang="en-US" altLang="ko-KR" dirty="0" smtClean="0">
                    <a:latin typeface="Calibri" panose="020F0502020204030204" pitchFamily="34" charset="0"/>
                    <a:cs typeface="Calibri" panose="020F0502020204030204" pitchFamily="34" charset="0"/>
                  </a:rPr>
                  <a:t> size </a:t>
                </a:r>
                <a14:m>
                  <m:oMath xmlns:m="http://schemas.openxmlformats.org/officeDocument/2006/math">
                    <m:r>
                      <a:rPr lang="en-US" altLang="ko-KR" b="0" i="1" smtClean="0">
                        <a:latin typeface="Cambria Math"/>
                      </a:rPr>
                      <m:t>𝑁</m:t>
                    </m:r>
                    <m:r>
                      <a:rPr lang="en-US" altLang="ko-KR" b="0" i="1" smtClean="0">
                        <a:latin typeface="Cambria Math"/>
                      </a:rPr>
                      <m:t>=8</m:t>
                    </m:r>
                  </m:oMath>
                </a14:m>
                <a:endParaRPr lang="ko-KR" altLang="en-US" b="1" dirty="0">
                  <a:latin typeface="Calibri" panose="020F0502020204030204" pitchFamily="34" charset="0"/>
                  <a:cs typeface="Calibri" panose="020F0502020204030204" pitchFamily="34" charset="0"/>
                </a:endParaRPr>
              </a:p>
            </p:txBody>
          </p:sp>
        </mc:Choice>
        <mc:Fallback>
          <p:sp>
            <p:nvSpPr>
              <p:cNvPr id="16" name="TextBox 15"/>
              <p:cNvSpPr txBox="1">
                <a:spLocks noRot="1" noChangeAspect="1" noMove="1" noResize="1" noEditPoints="1" noAdjustHandles="1" noChangeArrowheads="1" noChangeShapeType="1" noTextEdit="1"/>
              </p:cNvSpPr>
              <p:nvPr/>
            </p:nvSpPr>
            <p:spPr>
              <a:xfrm>
                <a:off x="5422513" y="3757585"/>
                <a:ext cx="3275856" cy="646331"/>
              </a:xfrm>
              <a:prstGeom prst="rect">
                <a:avLst/>
              </a:prstGeom>
              <a:blipFill rotWithShape="1">
                <a:blip r:embed="rId7"/>
                <a:stretch>
                  <a:fillRect t="-4717" b="-14151"/>
                </a:stretch>
              </a:blipFill>
            </p:spPr>
            <p:txBody>
              <a:bodyPr/>
              <a:lstStyle/>
              <a:p>
                <a:r>
                  <a:rPr lang="ko-KR" altLang="en-US">
                    <a:noFill/>
                  </a:rPr>
                  <a:t> </a:t>
                </a:r>
              </a:p>
            </p:txBody>
          </p:sp>
        </mc:Fallback>
      </mc:AlternateContent>
      <p:sp>
        <p:nvSpPr>
          <p:cNvPr id="24" name="TextBox 23"/>
          <p:cNvSpPr txBox="1"/>
          <p:nvPr/>
        </p:nvSpPr>
        <p:spPr>
          <a:xfrm>
            <a:off x="6292655" y="5089460"/>
            <a:ext cx="2448272" cy="369332"/>
          </a:xfrm>
          <a:prstGeom prst="rect">
            <a:avLst/>
          </a:prstGeom>
          <a:noFill/>
        </p:spPr>
        <p:txBody>
          <a:bodyPr wrap="square" rtlCol="0">
            <a:spAutoFit/>
          </a:bodyPr>
          <a:lstStyle/>
          <a:p>
            <a:pPr algn="ctr"/>
            <a:r>
              <a:rPr lang="en-US" altLang="ko-KR" dirty="0" err="1" smtClean="0">
                <a:latin typeface="Calibri" panose="020F0502020204030204" pitchFamily="34" charset="0"/>
                <a:cs typeface="Calibri" panose="020F0502020204030204" pitchFamily="34" charset="0"/>
              </a:rPr>
              <a:t>asynchoronous</a:t>
            </a:r>
            <a:endParaRPr lang="ko-KR" altLang="en-US" dirty="0">
              <a:latin typeface="Calibri" panose="020F0502020204030204" pitchFamily="34" charset="0"/>
              <a:cs typeface="Calibri" panose="020F0502020204030204" pitchFamily="34" charset="0"/>
            </a:endParaRPr>
          </a:p>
        </p:txBody>
      </p:sp>
      <p:cxnSp>
        <p:nvCxnSpPr>
          <p:cNvPr id="25" name="직선 연결선 24"/>
          <p:cNvCxnSpPr/>
          <p:nvPr/>
        </p:nvCxnSpPr>
        <p:spPr>
          <a:xfrm>
            <a:off x="5711140" y="6170729"/>
            <a:ext cx="864096" cy="0"/>
          </a:xfrm>
          <a:prstGeom prst="line">
            <a:avLst/>
          </a:prstGeom>
          <a:ln w="508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75236" y="5996808"/>
            <a:ext cx="2448272" cy="369332"/>
          </a:xfrm>
          <a:prstGeom prst="rect">
            <a:avLst/>
          </a:prstGeom>
          <a:noFill/>
        </p:spPr>
        <p:txBody>
          <a:bodyPr wrap="square" rtlCol="0">
            <a:spAutoFit/>
          </a:bodyPr>
          <a:lstStyle/>
          <a:p>
            <a:pPr algn="ctr"/>
            <a:r>
              <a:rPr lang="en-US" altLang="ko-KR" dirty="0" smtClean="0">
                <a:latin typeface="Calibri" panose="020F0502020204030204" pitchFamily="34" charset="0"/>
                <a:cs typeface="Calibri" panose="020F0502020204030204" pitchFamily="34" charset="0"/>
              </a:rPr>
              <a:t>Well-mixed populations</a:t>
            </a:r>
            <a:endParaRPr lang="ko-KR" altLang="en-US" dirty="0">
              <a:latin typeface="Calibri" panose="020F0502020204030204" pitchFamily="34" charset="0"/>
              <a:cs typeface="Calibri" panose="020F0502020204030204" pitchFamily="34" charset="0"/>
            </a:endParaRPr>
          </a:p>
        </p:txBody>
      </p:sp>
      <p:sp>
        <p:nvSpPr>
          <p:cNvPr id="29" name="직사각형 28"/>
          <p:cNvSpPr/>
          <p:nvPr/>
        </p:nvSpPr>
        <p:spPr>
          <a:xfrm>
            <a:off x="6390570" y="5181793"/>
            <a:ext cx="184666" cy="184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6376506" y="5564288"/>
            <a:ext cx="184666" cy="18466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p:cNvSpPr txBox="1"/>
          <p:nvPr/>
        </p:nvSpPr>
        <p:spPr>
          <a:xfrm>
            <a:off x="6292655" y="5471955"/>
            <a:ext cx="2448272" cy="369332"/>
          </a:xfrm>
          <a:prstGeom prst="rect">
            <a:avLst/>
          </a:prstGeom>
          <a:noFill/>
        </p:spPr>
        <p:txBody>
          <a:bodyPr wrap="square" rtlCol="0">
            <a:spAutoFit/>
          </a:bodyPr>
          <a:lstStyle/>
          <a:p>
            <a:pPr algn="ctr"/>
            <a:r>
              <a:rPr lang="en-US" altLang="ko-KR" dirty="0" err="1" smtClean="0">
                <a:latin typeface="Calibri" panose="020F0502020204030204" pitchFamily="34" charset="0"/>
                <a:cs typeface="Calibri" panose="020F0502020204030204" pitchFamily="34" charset="0"/>
              </a:rPr>
              <a:t>synchoronous</a:t>
            </a:r>
            <a:endParaRPr lang="ko-KR"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12575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latin typeface="Calibri" panose="020F0502020204030204" pitchFamily="34" charset="0"/>
                <a:cs typeface="Calibri" panose="020F0502020204030204" pitchFamily="34" charset="0"/>
              </a:rPr>
              <a:t>Results</a:t>
            </a:r>
            <a:endParaRPr lang="ko-KR" altLang="en-US" dirty="0">
              <a:latin typeface="Calibri" panose="020F0502020204030204" pitchFamily="34" charset="0"/>
              <a:cs typeface="Calibri" panose="020F0502020204030204" pitchFamily="34" charset="0"/>
            </a:endParaRPr>
          </a:p>
        </p:txBody>
      </p:sp>
      <p:sp>
        <p:nvSpPr>
          <p:cNvPr id="3" name="TextBox 2"/>
          <p:cNvSpPr txBox="1"/>
          <p:nvPr/>
        </p:nvSpPr>
        <p:spPr>
          <a:xfrm>
            <a:off x="384435" y="1340768"/>
            <a:ext cx="8280920" cy="2585323"/>
          </a:xfrm>
          <a:prstGeom prst="rect">
            <a:avLst/>
          </a:prstGeom>
          <a:noFill/>
        </p:spPr>
        <p:txBody>
          <a:bodyPr wrap="square" rtlCol="0">
            <a:spAutoFit/>
          </a:bodyPr>
          <a:lstStyle/>
          <a:p>
            <a:r>
              <a:rPr lang="en-US" altLang="ko-KR" dirty="0"/>
              <a:t>Our results show that spatial extension generally fails to </a:t>
            </a:r>
            <a:r>
              <a:rPr lang="en-US" altLang="ko-KR" dirty="0" smtClean="0"/>
              <a:t>promote cooperative </a:t>
            </a:r>
            <a:r>
              <a:rPr lang="en-US" altLang="ko-KR" dirty="0" err="1" smtClean="0"/>
              <a:t>behaviour</a:t>
            </a:r>
            <a:r>
              <a:rPr lang="en-US" altLang="ko-KR" dirty="0" smtClean="0"/>
              <a:t> in the hawk–dove or snowdrift game.</a:t>
            </a:r>
          </a:p>
          <a:p>
            <a:endParaRPr lang="en-US" altLang="ko-KR" dirty="0"/>
          </a:p>
          <a:p>
            <a:r>
              <a:rPr lang="en-US" altLang="ko-KR" dirty="0" smtClean="0"/>
              <a:t>In contrast to the Prisoner’s Dilemma</a:t>
            </a:r>
            <a:r>
              <a:rPr lang="en-US" altLang="ko-KR" dirty="0"/>
              <a:t>, </a:t>
            </a:r>
            <a:r>
              <a:rPr lang="en-US" altLang="ko-KR" dirty="0" smtClean="0"/>
              <a:t>the snowdrift game is a </a:t>
            </a:r>
            <a:r>
              <a:rPr lang="en-US" altLang="ko-KR" dirty="0"/>
              <a:t>simple model for </a:t>
            </a:r>
            <a:r>
              <a:rPr lang="en-US" altLang="ko-KR" dirty="0" smtClean="0"/>
              <a:t>the evolution of cooperation </a:t>
            </a:r>
            <a:r>
              <a:rPr lang="en-US" altLang="ko-KR" dirty="0"/>
              <a:t>when defection is not an </a:t>
            </a:r>
            <a:r>
              <a:rPr lang="en-US" altLang="ko-KR" b="1" dirty="0"/>
              <a:t>evolutionarily stable strategy</a:t>
            </a:r>
            <a:r>
              <a:rPr lang="en-US" altLang="ko-KR" dirty="0" smtClean="0"/>
              <a:t>.</a:t>
            </a:r>
          </a:p>
          <a:p>
            <a:endParaRPr lang="en-US" altLang="ko-KR" dirty="0"/>
          </a:p>
          <a:p>
            <a:r>
              <a:rPr lang="en-US" altLang="ko-KR" dirty="0"/>
              <a:t>We therefore conclude that spatial structure may be rarely </a:t>
            </a:r>
            <a:r>
              <a:rPr lang="en-US" altLang="ko-KR" dirty="0" smtClean="0"/>
              <a:t>beneficial</a:t>
            </a:r>
            <a:r>
              <a:rPr lang="en-US" altLang="ko-KR" dirty="0"/>
              <a:t>, but often detrimental, to cooperation in such schemes.</a:t>
            </a:r>
            <a:endParaRPr lang="ko-KR" altLang="en-US" dirty="0"/>
          </a:p>
        </p:txBody>
      </p:sp>
      <p:sp>
        <p:nvSpPr>
          <p:cNvPr id="4" name="직사각형 3"/>
          <p:cNvSpPr/>
          <p:nvPr/>
        </p:nvSpPr>
        <p:spPr>
          <a:xfrm>
            <a:off x="519482" y="4149566"/>
            <a:ext cx="8064896" cy="2431435"/>
          </a:xfrm>
          <a:prstGeom prst="rect">
            <a:avLst/>
          </a:prstGeom>
          <a:solidFill>
            <a:schemeClr val="bg2">
              <a:lumMod val="90000"/>
            </a:schemeClr>
          </a:solidFill>
        </p:spPr>
        <p:txBody>
          <a:bodyPr wrap="square">
            <a:spAutoFit/>
          </a:bodyPr>
          <a:lstStyle/>
          <a:p>
            <a:r>
              <a:rPr lang="en-US" altLang="ko-KR" b="1" i="1" dirty="0" smtClean="0">
                <a:ea typeface="Cambria Math"/>
              </a:rPr>
              <a:t>Evolutionarily Stable Strategy </a:t>
            </a:r>
            <a:r>
              <a:rPr lang="en-US" altLang="ko-KR" b="1" dirty="0" smtClean="0">
                <a:ea typeface="Cambria Math"/>
              </a:rPr>
              <a:t>[ESS] :</a:t>
            </a:r>
          </a:p>
          <a:p>
            <a:endParaRPr lang="en-US" altLang="ko-KR" sz="1500" dirty="0">
              <a:ea typeface="Cambria Math"/>
            </a:endParaRPr>
          </a:p>
          <a:p>
            <a:r>
              <a:rPr lang="en-US" altLang="ko-KR" sz="1700" dirty="0" smtClean="0">
                <a:ea typeface="Cambria Math"/>
              </a:rPr>
              <a:t>For the two strategies, S, T,</a:t>
            </a:r>
          </a:p>
          <a:p>
            <a:r>
              <a:rPr lang="en-US" altLang="ko-KR" sz="1700" dirty="0" smtClean="0">
                <a:ea typeface="Cambria Math"/>
              </a:rPr>
              <a:t>S is </a:t>
            </a:r>
            <a:r>
              <a:rPr lang="en-US" altLang="ko-KR" sz="1700" b="1" dirty="0" smtClean="0">
                <a:ea typeface="Cambria Math"/>
              </a:rPr>
              <a:t>an Evolutionarily Stable Strategy</a:t>
            </a:r>
            <a:r>
              <a:rPr lang="en-US" altLang="ko-KR" sz="1700" dirty="0" smtClean="0">
                <a:ea typeface="Cambria Math"/>
              </a:rPr>
              <a:t> if S satisfies that conditions</a:t>
            </a:r>
          </a:p>
          <a:p>
            <a:pPr marL="342900" indent="-342900">
              <a:buAutoNum type="arabicPeriod"/>
            </a:pPr>
            <a:r>
              <a:rPr lang="en-US" altLang="ko-KR" sz="1700" dirty="0" smtClean="0">
                <a:ea typeface="Cambria Math"/>
              </a:rPr>
              <a:t>E(S,S) &gt; E(T,S) for all T≠S or</a:t>
            </a:r>
          </a:p>
          <a:p>
            <a:pPr marL="342900" indent="-342900">
              <a:buAutoNum type="arabicPeriod"/>
            </a:pPr>
            <a:r>
              <a:rPr lang="en-US" altLang="ko-KR" sz="1700" dirty="0" smtClean="0">
                <a:ea typeface="Cambria Math"/>
              </a:rPr>
              <a:t>E(S,S) = E(T,S) and E(S,T) &gt; E(T,T) for all </a:t>
            </a:r>
            <a:r>
              <a:rPr lang="en-US" altLang="ko-KR" sz="1700" dirty="0">
                <a:ea typeface="Cambria Math"/>
              </a:rPr>
              <a:t> T≠</a:t>
            </a:r>
            <a:r>
              <a:rPr lang="en-US" altLang="ko-KR" sz="1700" dirty="0" smtClean="0">
                <a:ea typeface="Cambria Math"/>
              </a:rPr>
              <a:t>S ,</a:t>
            </a:r>
          </a:p>
          <a:p>
            <a:endParaRPr lang="en-US" altLang="ko-KR" sz="1700" dirty="0" smtClean="0">
              <a:ea typeface="Cambria Math"/>
            </a:endParaRPr>
          </a:p>
          <a:p>
            <a:r>
              <a:rPr lang="en-US" altLang="ko-KR" sz="1700" dirty="0">
                <a:ea typeface="Cambria Math"/>
              </a:rPr>
              <a:t>w</a:t>
            </a:r>
            <a:r>
              <a:rPr lang="en-US" altLang="ko-KR" sz="1700" dirty="0" smtClean="0">
                <a:ea typeface="Cambria Math"/>
              </a:rPr>
              <a:t>here E(A,B) : an expected benefit that an individual of strategy A gets when</a:t>
            </a:r>
          </a:p>
          <a:p>
            <a:r>
              <a:rPr lang="en-US" altLang="ko-KR" sz="1700" dirty="0">
                <a:ea typeface="Cambria Math"/>
              </a:rPr>
              <a:t> </a:t>
            </a:r>
            <a:r>
              <a:rPr lang="en-US" altLang="ko-KR" sz="1700" dirty="0" smtClean="0">
                <a:ea typeface="Cambria Math"/>
              </a:rPr>
              <a:t>                  individual of A and B are competing each other  </a:t>
            </a:r>
            <a:endParaRPr lang="en-US" altLang="ko-KR" sz="1700" dirty="0">
              <a:ea typeface="Cambria Math"/>
            </a:endParaRPr>
          </a:p>
        </p:txBody>
      </p:sp>
    </p:spTree>
    <p:extLst>
      <p:ext uri="{BB962C8B-B14F-4D97-AF65-F5344CB8AC3E}">
        <p14:creationId xmlns:p14="http://schemas.microsoft.com/office/powerpoint/2010/main" val="32450357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latin typeface="Calibri" panose="020F0502020204030204" pitchFamily="34" charset="0"/>
                <a:cs typeface="Calibri" panose="020F0502020204030204" pitchFamily="34" charset="0"/>
              </a:rPr>
              <a:t>Results</a:t>
            </a:r>
            <a:endParaRPr lang="ko-KR" altLang="en-US" dirty="0">
              <a:latin typeface="Calibri" panose="020F0502020204030204" pitchFamily="34" charset="0"/>
              <a:cs typeface="Calibri" panose="020F0502020204030204" pitchFamily="34" charset="0"/>
            </a:endParaRPr>
          </a:p>
        </p:txBody>
      </p:sp>
      <p:sp>
        <p:nvSpPr>
          <p:cNvPr id="3" name="TextBox 2"/>
          <p:cNvSpPr txBox="1"/>
          <p:nvPr/>
        </p:nvSpPr>
        <p:spPr>
          <a:xfrm>
            <a:off x="384435" y="1340768"/>
            <a:ext cx="8280920" cy="5078313"/>
          </a:xfrm>
          <a:prstGeom prst="rect">
            <a:avLst/>
          </a:prstGeom>
          <a:noFill/>
        </p:spPr>
        <p:txBody>
          <a:bodyPr wrap="square" rtlCol="0">
            <a:spAutoFit/>
          </a:bodyPr>
          <a:lstStyle/>
          <a:p>
            <a:r>
              <a:rPr lang="en-US" altLang="ko-KR" dirty="0"/>
              <a:t>Even though determination of payoff matrices in real systems </a:t>
            </a:r>
            <a:r>
              <a:rPr lang="en-US" altLang="ko-KR" dirty="0" smtClean="0"/>
              <a:t>is notoriously </a:t>
            </a:r>
            <a:r>
              <a:rPr lang="en-US" altLang="ko-KR" dirty="0"/>
              <a:t>difficult, our results may be relevant for many </a:t>
            </a:r>
            <a:r>
              <a:rPr lang="en-US" altLang="ko-KR" dirty="0" smtClean="0"/>
              <a:t>natural populations</a:t>
            </a:r>
            <a:r>
              <a:rPr lang="en-US" altLang="ko-KR" dirty="0"/>
              <a:t>. </a:t>
            </a:r>
            <a:endParaRPr lang="en-US" altLang="ko-KR" dirty="0" smtClean="0"/>
          </a:p>
          <a:p>
            <a:endParaRPr lang="en-US" altLang="ko-KR" dirty="0" smtClean="0"/>
          </a:p>
          <a:p>
            <a:r>
              <a:rPr lang="en-US" altLang="ko-KR" dirty="0"/>
              <a:t>(ex) </a:t>
            </a:r>
            <a:r>
              <a:rPr lang="en-US" altLang="ko-KR" dirty="0" smtClean="0"/>
              <a:t>Predator </a:t>
            </a:r>
            <a:r>
              <a:rPr lang="en-US" altLang="ko-KR" dirty="0"/>
              <a:t>inspection </a:t>
            </a:r>
            <a:r>
              <a:rPr lang="en-US" altLang="ko-KR" dirty="0" smtClean="0"/>
              <a:t>in sticklebacks in</a:t>
            </a:r>
            <a:r>
              <a:rPr lang="ko-KR" altLang="en-US" dirty="0"/>
              <a:t> </a:t>
            </a:r>
            <a:r>
              <a:rPr lang="en-US" altLang="ko-KR" dirty="0" smtClean="0"/>
              <a:t>Prisoners’ Dilemma -&gt; snowdrift.</a:t>
            </a:r>
          </a:p>
          <a:p>
            <a:endParaRPr lang="en-US" altLang="ko-KR" dirty="0" smtClean="0"/>
          </a:p>
          <a:p>
            <a:r>
              <a:rPr lang="en-US" altLang="ko-KR" dirty="0"/>
              <a:t> </a:t>
            </a:r>
            <a:r>
              <a:rPr lang="en-US" altLang="ko-KR" dirty="0" smtClean="0"/>
              <a:t>     RNA  phages in Prisoners’ Dilemma -&gt; snowdrift (selection alters the </a:t>
            </a:r>
          </a:p>
          <a:p>
            <a:r>
              <a:rPr lang="en-US" altLang="ko-KR" dirty="0"/>
              <a:t> </a:t>
            </a:r>
            <a:r>
              <a:rPr lang="en-US" altLang="ko-KR" dirty="0" smtClean="0"/>
              <a:t>     pay-off structure)</a:t>
            </a:r>
          </a:p>
          <a:p>
            <a:endParaRPr lang="en-US" altLang="ko-KR" dirty="0" smtClean="0"/>
          </a:p>
          <a:p>
            <a:r>
              <a:rPr lang="en-US" altLang="ko-KR" dirty="0"/>
              <a:t> </a:t>
            </a:r>
            <a:r>
              <a:rPr lang="en-US" altLang="ko-KR" dirty="0" smtClean="0"/>
              <a:t>     Alarm calls in </a:t>
            </a:r>
            <a:r>
              <a:rPr lang="en-US" altLang="ko-KR" dirty="0" err="1" smtClean="0"/>
              <a:t>meerkat</a:t>
            </a:r>
            <a:r>
              <a:rPr lang="en-US" altLang="ko-KR" dirty="0" smtClean="0"/>
              <a:t> and fighting in large ungulates in snowdrift or </a:t>
            </a:r>
          </a:p>
          <a:p>
            <a:r>
              <a:rPr lang="en-US" altLang="ko-KR" dirty="0"/>
              <a:t> </a:t>
            </a:r>
            <a:r>
              <a:rPr lang="en-US" altLang="ko-KR" dirty="0" smtClean="0"/>
              <a:t>     hawk-dove game.</a:t>
            </a:r>
          </a:p>
          <a:p>
            <a:endParaRPr lang="en-US" altLang="ko-KR" dirty="0"/>
          </a:p>
          <a:p>
            <a:endParaRPr lang="en-US" altLang="ko-KR" dirty="0" smtClean="0"/>
          </a:p>
          <a:p>
            <a:r>
              <a:rPr lang="en-US" altLang="ko-KR" dirty="0"/>
              <a:t>Overall, our results indicate that spatial extension of natural populations may decrease cooperation and lead to more </a:t>
            </a:r>
            <a:r>
              <a:rPr lang="en-US" altLang="ko-KR" dirty="0" smtClean="0"/>
              <a:t>frequent escalations of conflicts in situations in which cooperation persists in well-mixed </a:t>
            </a:r>
            <a:r>
              <a:rPr lang="en-US" altLang="ko-KR" dirty="0"/>
              <a:t>populations. Thus, spatial structure may not be </a:t>
            </a:r>
            <a:r>
              <a:rPr lang="en-US" altLang="ko-KR" dirty="0" smtClean="0"/>
              <a:t>as universally </a:t>
            </a:r>
            <a:r>
              <a:rPr lang="en-US" altLang="ko-KR" dirty="0"/>
              <a:t>beneficial for cooperation as previously thought.</a:t>
            </a:r>
            <a:endParaRPr lang="en-US" altLang="ko-KR" dirty="0" smtClean="0"/>
          </a:p>
          <a:p>
            <a:r>
              <a:rPr lang="en-US" altLang="ko-KR" dirty="0"/>
              <a:t> </a:t>
            </a:r>
            <a:r>
              <a:rPr lang="en-US" altLang="ko-KR" dirty="0" smtClean="0"/>
              <a:t>     </a:t>
            </a:r>
            <a:endParaRPr lang="en-US" altLang="ko-KR" dirty="0"/>
          </a:p>
        </p:txBody>
      </p:sp>
    </p:spTree>
    <p:extLst>
      <p:ext uri="{BB962C8B-B14F-4D97-AF65-F5344CB8AC3E}">
        <p14:creationId xmlns:p14="http://schemas.microsoft.com/office/powerpoint/2010/main" val="14228958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latin typeface="Calibri" panose="020F0502020204030204" pitchFamily="34" charset="0"/>
                <a:cs typeface="Calibri" panose="020F0502020204030204" pitchFamily="34" charset="0"/>
              </a:rPr>
              <a:t>Methods</a:t>
            </a:r>
            <a:endParaRPr lang="ko-KR" altLang="en-US" dirty="0">
              <a:latin typeface="Calibri" panose="020F0502020204030204" pitchFamily="34" charset="0"/>
              <a:cs typeface="Calibri" panose="020F050202020403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33" y="1412776"/>
            <a:ext cx="8210550"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20103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latin typeface="Calibri" panose="020F0502020204030204" pitchFamily="34" charset="0"/>
                <a:cs typeface="Calibri" panose="020F0502020204030204" pitchFamily="34" charset="0"/>
              </a:rPr>
              <a:t>Methods</a:t>
            </a:r>
            <a:endParaRPr lang="ko-KR" altLang="en-US" dirty="0">
              <a:latin typeface="Calibri" panose="020F0502020204030204" pitchFamily="34" charset="0"/>
              <a:cs typeface="Calibri" panose="020F050202020403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00" y="1340768"/>
            <a:ext cx="8191500" cy="520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75160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latin typeface="Calibri" panose="020F0502020204030204" pitchFamily="34" charset="0"/>
                <a:cs typeface="Calibri" panose="020F0502020204030204" pitchFamily="34" charset="0"/>
              </a:rPr>
              <a:t>Methods</a:t>
            </a:r>
            <a:endParaRPr lang="ko-KR" altLang="en-US" dirty="0">
              <a:latin typeface="Calibri" panose="020F0502020204030204" pitchFamily="34" charset="0"/>
              <a:cs typeface="Calibri" panose="020F0502020204030204" pitchFamily="34"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296" y="1117250"/>
            <a:ext cx="7172310" cy="5583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6618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What is snowdrift games?</a:t>
            </a:r>
            <a:endParaRPr lang="ko-KR" altLang="en-US" dirty="0">
              <a:latin typeface="Calibri" panose="020F0502020204030204" pitchFamily="34" charset="0"/>
              <a:cs typeface="Calibri" panose="020F0502020204030204" pitchFamily="34" charset="0"/>
            </a:endParaRPr>
          </a:p>
        </p:txBody>
      </p:sp>
      <p:grpSp>
        <p:nvGrpSpPr>
          <p:cNvPr id="38" name="그룹 37"/>
          <p:cNvGrpSpPr/>
          <p:nvPr/>
        </p:nvGrpSpPr>
        <p:grpSpPr>
          <a:xfrm>
            <a:off x="933737" y="3441038"/>
            <a:ext cx="2602218" cy="1211332"/>
            <a:chOff x="3336926" y="3633788"/>
            <a:chExt cx="1541462" cy="717550"/>
          </a:xfrm>
        </p:grpSpPr>
        <p:sp>
          <p:nvSpPr>
            <p:cNvPr id="39" name="Freeform 10154"/>
            <p:cNvSpPr>
              <a:spLocks/>
            </p:cNvSpPr>
            <p:nvPr/>
          </p:nvSpPr>
          <p:spPr bwMode="auto">
            <a:xfrm>
              <a:off x="3343276" y="3633788"/>
              <a:ext cx="1520825" cy="603250"/>
            </a:xfrm>
            <a:custGeom>
              <a:avLst/>
              <a:gdLst>
                <a:gd name="T0" fmla="*/ 464 w 958"/>
                <a:gd name="T1" fmla="*/ 0 h 380"/>
                <a:gd name="T2" fmla="*/ 532 w 958"/>
                <a:gd name="T3" fmla="*/ 3 h 380"/>
                <a:gd name="T4" fmla="*/ 578 w 958"/>
                <a:gd name="T5" fmla="*/ 7 h 380"/>
                <a:gd name="T6" fmla="*/ 609 w 958"/>
                <a:gd name="T7" fmla="*/ 21 h 380"/>
                <a:gd name="T8" fmla="*/ 649 w 958"/>
                <a:gd name="T9" fmla="*/ 56 h 380"/>
                <a:gd name="T10" fmla="*/ 687 w 958"/>
                <a:gd name="T11" fmla="*/ 97 h 380"/>
                <a:gd name="T12" fmla="*/ 721 w 958"/>
                <a:gd name="T13" fmla="*/ 130 h 380"/>
                <a:gd name="T14" fmla="*/ 750 w 958"/>
                <a:gd name="T15" fmla="*/ 144 h 380"/>
                <a:gd name="T16" fmla="*/ 790 w 958"/>
                <a:gd name="T17" fmla="*/ 144 h 380"/>
                <a:gd name="T18" fmla="*/ 836 w 958"/>
                <a:gd name="T19" fmla="*/ 144 h 380"/>
                <a:gd name="T20" fmla="*/ 840 w 958"/>
                <a:gd name="T21" fmla="*/ 144 h 380"/>
                <a:gd name="T22" fmla="*/ 868 w 958"/>
                <a:gd name="T23" fmla="*/ 147 h 380"/>
                <a:gd name="T24" fmla="*/ 915 w 958"/>
                <a:gd name="T25" fmla="*/ 170 h 380"/>
                <a:gd name="T26" fmla="*/ 946 w 958"/>
                <a:gd name="T27" fmla="*/ 211 h 380"/>
                <a:gd name="T28" fmla="*/ 958 w 958"/>
                <a:gd name="T29" fmla="*/ 262 h 380"/>
                <a:gd name="T30" fmla="*/ 946 w 958"/>
                <a:gd name="T31" fmla="*/ 314 h 380"/>
                <a:gd name="T32" fmla="*/ 915 w 958"/>
                <a:gd name="T33" fmla="*/ 355 h 380"/>
                <a:gd name="T34" fmla="*/ 868 w 958"/>
                <a:gd name="T35" fmla="*/ 377 h 380"/>
                <a:gd name="T36" fmla="*/ 840 w 958"/>
                <a:gd name="T37" fmla="*/ 380 h 380"/>
                <a:gd name="T38" fmla="*/ 798 w 958"/>
                <a:gd name="T39" fmla="*/ 380 h 380"/>
                <a:gd name="T40" fmla="*/ 733 w 958"/>
                <a:gd name="T41" fmla="*/ 380 h 380"/>
                <a:gd name="T42" fmla="*/ 647 w 958"/>
                <a:gd name="T43" fmla="*/ 380 h 380"/>
                <a:gd name="T44" fmla="*/ 548 w 958"/>
                <a:gd name="T45" fmla="*/ 380 h 380"/>
                <a:gd name="T46" fmla="*/ 443 w 958"/>
                <a:gd name="T47" fmla="*/ 380 h 380"/>
                <a:gd name="T48" fmla="*/ 341 w 958"/>
                <a:gd name="T49" fmla="*/ 380 h 380"/>
                <a:gd name="T50" fmla="*/ 97 w 958"/>
                <a:gd name="T51" fmla="*/ 378 h 380"/>
                <a:gd name="T52" fmla="*/ 53 w 958"/>
                <a:gd name="T53" fmla="*/ 365 h 380"/>
                <a:gd name="T54" fmla="*/ 24 w 958"/>
                <a:gd name="T55" fmla="*/ 342 h 380"/>
                <a:gd name="T56" fmla="*/ 7 w 958"/>
                <a:gd name="T57" fmla="*/ 312 h 380"/>
                <a:gd name="T58" fmla="*/ 0 w 958"/>
                <a:gd name="T59" fmla="*/ 279 h 380"/>
                <a:gd name="T60" fmla="*/ 3 w 958"/>
                <a:gd name="T61" fmla="*/ 247 h 380"/>
                <a:gd name="T62" fmla="*/ 21 w 958"/>
                <a:gd name="T63" fmla="*/ 207 h 380"/>
                <a:gd name="T64" fmla="*/ 55 w 958"/>
                <a:gd name="T65" fmla="*/ 157 h 380"/>
                <a:gd name="T66" fmla="*/ 101 w 958"/>
                <a:gd name="T67" fmla="*/ 106 h 380"/>
                <a:gd name="T68" fmla="*/ 154 w 958"/>
                <a:gd name="T69" fmla="*/ 59 h 380"/>
                <a:gd name="T70" fmla="*/ 210 w 958"/>
                <a:gd name="T71" fmla="*/ 25 h 380"/>
                <a:gd name="T72" fmla="*/ 265 w 958"/>
                <a:gd name="T73" fmla="*/ 8 h 380"/>
                <a:gd name="T74" fmla="*/ 342 w 958"/>
                <a:gd name="T75" fmla="*/ 1 h 380"/>
                <a:gd name="T76" fmla="*/ 425 w 958"/>
                <a:gd name="T7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8" h="380">
                  <a:moveTo>
                    <a:pt x="425" y="0"/>
                  </a:moveTo>
                  <a:lnTo>
                    <a:pt x="464" y="0"/>
                  </a:lnTo>
                  <a:lnTo>
                    <a:pt x="501" y="1"/>
                  </a:lnTo>
                  <a:lnTo>
                    <a:pt x="532" y="3"/>
                  </a:lnTo>
                  <a:lnTo>
                    <a:pt x="558" y="4"/>
                  </a:lnTo>
                  <a:lnTo>
                    <a:pt x="578" y="7"/>
                  </a:lnTo>
                  <a:lnTo>
                    <a:pt x="590" y="10"/>
                  </a:lnTo>
                  <a:lnTo>
                    <a:pt x="609" y="21"/>
                  </a:lnTo>
                  <a:lnTo>
                    <a:pt x="629" y="38"/>
                  </a:lnTo>
                  <a:lnTo>
                    <a:pt x="649" y="56"/>
                  </a:lnTo>
                  <a:lnTo>
                    <a:pt x="667" y="77"/>
                  </a:lnTo>
                  <a:lnTo>
                    <a:pt x="687" y="97"/>
                  </a:lnTo>
                  <a:lnTo>
                    <a:pt x="704" y="115"/>
                  </a:lnTo>
                  <a:lnTo>
                    <a:pt x="721" y="130"/>
                  </a:lnTo>
                  <a:lnTo>
                    <a:pt x="737" y="140"/>
                  </a:lnTo>
                  <a:lnTo>
                    <a:pt x="750" y="144"/>
                  </a:lnTo>
                  <a:lnTo>
                    <a:pt x="771" y="144"/>
                  </a:lnTo>
                  <a:lnTo>
                    <a:pt x="790" y="144"/>
                  </a:lnTo>
                  <a:lnTo>
                    <a:pt x="826" y="144"/>
                  </a:lnTo>
                  <a:lnTo>
                    <a:pt x="836" y="144"/>
                  </a:lnTo>
                  <a:lnTo>
                    <a:pt x="840" y="144"/>
                  </a:lnTo>
                  <a:lnTo>
                    <a:pt x="840" y="144"/>
                  </a:lnTo>
                  <a:lnTo>
                    <a:pt x="840" y="144"/>
                  </a:lnTo>
                  <a:lnTo>
                    <a:pt x="868" y="147"/>
                  </a:lnTo>
                  <a:lnTo>
                    <a:pt x="892" y="156"/>
                  </a:lnTo>
                  <a:lnTo>
                    <a:pt x="915" y="170"/>
                  </a:lnTo>
                  <a:lnTo>
                    <a:pt x="933" y="189"/>
                  </a:lnTo>
                  <a:lnTo>
                    <a:pt x="946" y="211"/>
                  </a:lnTo>
                  <a:lnTo>
                    <a:pt x="955" y="236"/>
                  </a:lnTo>
                  <a:lnTo>
                    <a:pt x="958" y="262"/>
                  </a:lnTo>
                  <a:lnTo>
                    <a:pt x="955" y="289"/>
                  </a:lnTo>
                  <a:lnTo>
                    <a:pt x="946" y="314"/>
                  </a:lnTo>
                  <a:lnTo>
                    <a:pt x="933" y="337"/>
                  </a:lnTo>
                  <a:lnTo>
                    <a:pt x="915" y="355"/>
                  </a:lnTo>
                  <a:lnTo>
                    <a:pt x="892" y="368"/>
                  </a:lnTo>
                  <a:lnTo>
                    <a:pt x="868" y="377"/>
                  </a:lnTo>
                  <a:lnTo>
                    <a:pt x="840" y="380"/>
                  </a:lnTo>
                  <a:lnTo>
                    <a:pt x="840" y="380"/>
                  </a:lnTo>
                  <a:lnTo>
                    <a:pt x="840" y="380"/>
                  </a:lnTo>
                  <a:lnTo>
                    <a:pt x="798" y="380"/>
                  </a:lnTo>
                  <a:lnTo>
                    <a:pt x="769" y="380"/>
                  </a:lnTo>
                  <a:lnTo>
                    <a:pt x="733" y="380"/>
                  </a:lnTo>
                  <a:lnTo>
                    <a:pt x="692" y="380"/>
                  </a:lnTo>
                  <a:lnTo>
                    <a:pt x="647" y="380"/>
                  </a:lnTo>
                  <a:lnTo>
                    <a:pt x="599" y="380"/>
                  </a:lnTo>
                  <a:lnTo>
                    <a:pt x="548" y="380"/>
                  </a:lnTo>
                  <a:lnTo>
                    <a:pt x="496" y="380"/>
                  </a:lnTo>
                  <a:lnTo>
                    <a:pt x="443" y="380"/>
                  </a:lnTo>
                  <a:lnTo>
                    <a:pt x="391" y="380"/>
                  </a:lnTo>
                  <a:lnTo>
                    <a:pt x="341" y="380"/>
                  </a:lnTo>
                  <a:lnTo>
                    <a:pt x="126" y="380"/>
                  </a:lnTo>
                  <a:lnTo>
                    <a:pt x="97" y="378"/>
                  </a:lnTo>
                  <a:lnTo>
                    <a:pt x="74" y="373"/>
                  </a:lnTo>
                  <a:lnTo>
                    <a:pt x="53" y="365"/>
                  </a:lnTo>
                  <a:lnTo>
                    <a:pt x="37" y="355"/>
                  </a:lnTo>
                  <a:lnTo>
                    <a:pt x="24" y="342"/>
                  </a:lnTo>
                  <a:lnTo>
                    <a:pt x="15" y="327"/>
                  </a:lnTo>
                  <a:lnTo>
                    <a:pt x="7" y="312"/>
                  </a:lnTo>
                  <a:lnTo>
                    <a:pt x="3" y="296"/>
                  </a:lnTo>
                  <a:lnTo>
                    <a:pt x="0" y="279"/>
                  </a:lnTo>
                  <a:lnTo>
                    <a:pt x="0" y="262"/>
                  </a:lnTo>
                  <a:lnTo>
                    <a:pt x="3" y="247"/>
                  </a:lnTo>
                  <a:lnTo>
                    <a:pt x="10" y="229"/>
                  </a:lnTo>
                  <a:lnTo>
                    <a:pt x="21" y="207"/>
                  </a:lnTo>
                  <a:lnTo>
                    <a:pt x="37" y="183"/>
                  </a:lnTo>
                  <a:lnTo>
                    <a:pt x="55" y="157"/>
                  </a:lnTo>
                  <a:lnTo>
                    <a:pt x="78" y="131"/>
                  </a:lnTo>
                  <a:lnTo>
                    <a:pt x="101" y="106"/>
                  </a:lnTo>
                  <a:lnTo>
                    <a:pt x="126" y="81"/>
                  </a:lnTo>
                  <a:lnTo>
                    <a:pt x="154" y="59"/>
                  </a:lnTo>
                  <a:lnTo>
                    <a:pt x="181" y="41"/>
                  </a:lnTo>
                  <a:lnTo>
                    <a:pt x="210" y="25"/>
                  </a:lnTo>
                  <a:lnTo>
                    <a:pt x="237" y="13"/>
                  </a:lnTo>
                  <a:lnTo>
                    <a:pt x="265" y="8"/>
                  </a:lnTo>
                  <a:lnTo>
                    <a:pt x="303" y="4"/>
                  </a:lnTo>
                  <a:lnTo>
                    <a:pt x="342" y="1"/>
                  </a:lnTo>
                  <a:lnTo>
                    <a:pt x="384" y="0"/>
                  </a:lnTo>
                  <a:lnTo>
                    <a:pt x="425" y="0"/>
                  </a:lnTo>
                  <a:close/>
                </a:path>
              </a:pathLst>
            </a:custGeom>
            <a:solidFill>
              <a:srgbClr val="A7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0" name="Freeform 10155"/>
            <p:cNvSpPr>
              <a:spLocks/>
            </p:cNvSpPr>
            <p:nvPr/>
          </p:nvSpPr>
          <p:spPr bwMode="auto">
            <a:xfrm>
              <a:off x="3502026" y="3676650"/>
              <a:ext cx="390525" cy="214313"/>
            </a:xfrm>
            <a:custGeom>
              <a:avLst/>
              <a:gdLst>
                <a:gd name="T0" fmla="*/ 246 w 246"/>
                <a:gd name="T1" fmla="*/ 0 h 135"/>
                <a:gd name="T2" fmla="*/ 246 w 246"/>
                <a:gd name="T3" fmla="*/ 135 h 135"/>
                <a:gd name="T4" fmla="*/ 0 w 246"/>
                <a:gd name="T5" fmla="*/ 135 h 135"/>
                <a:gd name="T6" fmla="*/ 1 w 246"/>
                <a:gd name="T7" fmla="*/ 133 h 135"/>
                <a:gd name="T8" fmla="*/ 6 w 246"/>
                <a:gd name="T9" fmla="*/ 126 h 135"/>
                <a:gd name="T10" fmla="*/ 13 w 246"/>
                <a:gd name="T11" fmla="*/ 116 h 135"/>
                <a:gd name="T12" fmla="*/ 22 w 246"/>
                <a:gd name="T13" fmla="*/ 104 h 135"/>
                <a:gd name="T14" fmla="*/ 34 w 246"/>
                <a:gd name="T15" fmla="*/ 90 h 135"/>
                <a:gd name="T16" fmla="*/ 48 w 246"/>
                <a:gd name="T17" fmla="*/ 74 h 135"/>
                <a:gd name="T18" fmla="*/ 64 w 246"/>
                <a:gd name="T19" fmla="*/ 58 h 135"/>
                <a:gd name="T20" fmla="*/ 80 w 246"/>
                <a:gd name="T21" fmla="*/ 44 h 135"/>
                <a:gd name="T22" fmla="*/ 98 w 246"/>
                <a:gd name="T23" fmla="*/ 31 h 135"/>
                <a:gd name="T24" fmla="*/ 118 w 246"/>
                <a:gd name="T25" fmla="*/ 21 h 135"/>
                <a:gd name="T26" fmla="*/ 141 w 246"/>
                <a:gd name="T27" fmla="*/ 14 h 135"/>
                <a:gd name="T28" fmla="*/ 166 w 246"/>
                <a:gd name="T29" fmla="*/ 8 h 135"/>
                <a:gd name="T30" fmla="*/ 190 w 246"/>
                <a:gd name="T31" fmla="*/ 4 h 135"/>
                <a:gd name="T32" fmla="*/ 212 w 246"/>
                <a:gd name="T33" fmla="*/ 3 h 135"/>
                <a:gd name="T34" fmla="*/ 229 w 246"/>
                <a:gd name="T35" fmla="*/ 2 h 135"/>
                <a:gd name="T36" fmla="*/ 241 w 246"/>
                <a:gd name="T37" fmla="*/ 0 h 135"/>
                <a:gd name="T38" fmla="*/ 246 w 246"/>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135">
                  <a:moveTo>
                    <a:pt x="246" y="0"/>
                  </a:moveTo>
                  <a:lnTo>
                    <a:pt x="246" y="135"/>
                  </a:lnTo>
                  <a:lnTo>
                    <a:pt x="0" y="135"/>
                  </a:lnTo>
                  <a:lnTo>
                    <a:pt x="1" y="133"/>
                  </a:lnTo>
                  <a:lnTo>
                    <a:pt x="6" y="126"/>
                  </a:lnTo>
                  <a:lnTo>
                    <a:pt x="13" y="116"/>
                  </a:lnTo>
                  <a:lnTo>
                    <a:pt x="22" y="104"/>
                  </a:lnTo>
                  <a:lnTo>
                    <a:pt x="34" y="90"/>
                  </a:lnTo>
                  <a:lnTo>
                    <a:pt x="48" y="74"/>
                  </a:lnTo>
                  <a:lnTo>
                    <a:pt x="64" y="58"/>
                  </a:lnTo>
                  <a:lnTo>
                    <a:pt x="80" y="44"/>
                  </a:lnTo>
                  <a:lnTo>
                    <a:pt x="98" y="31"/>
                  </a:lnTo>
                  <a:lnTo>
                    <a:pt x="118" y="21"/>
                  </a:lnTo>
                  <a:lnTo>
                    <a:pt x="141" y="14"/>
                  </a:lnTo>
                  <a:lnTo>
                    <a:pt x="166" y="8"/>
                  </a:lnTo>
                  <a:lnTo>
                    <a:pt x="190" y="4"/>
                  </a:lnTo>
                  <a:lnTo>
                    <a:pt x="212" y="3"/>
                  </a:lnTo>
                  <a:lnTo>
                    <a:pt x="229" y="2"/>
                  </a:lnTo>
                  <a:lnTo>
                    <a:pt x="241" y="0"/>
                  </a:lnTo>
                  <a:lnTo>
                    <a:pt x="24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1" name="Freeform 10156"/>
            <p:cNvSpPr>
              <a:spLocks/>
            </p:cNvSpPr>
            <p:nvPr/>
          </p:nvSpPr>
          <p:spPr bwMode="auto">
            <a:xfrm>
              <a:off x="3938588" y="3675063"/>
              <a:ext cx="501650" cy="215900"/>
            </a:xfrm>
            <a:custGeom>
              <a:avLst/>
              <a:gdLst>
                <a:gd name="T0" fmla="*/ 34 w 316"/>
                <a:gd name="T1" fmla="*/ 0 h 136"/>
                <a:gd name="T2" fmla="*/ 56 w 316"/>
                <a:gd name="T3" fmla="*/ 0 h 136"/>
                <a:gd name="T4" fmla="*/ 81 w 316"/>
                <a:gd name="T5" fmla="*/ 1 h 136"/>
                <a:gd name="T6" fmla="*/ 107 w 316"/>
                <a:gd name="T7" fmla="*/ 1 h 136"/>
                <a:gd name="T8" fmla="*/ 134 w 316"/>
                <a:gd name="T9" fmla="*/ 3 h 136"/>
                <a:gd name="T10" fmla="*/ 159 w 316"/>
                <a:gd name="T11" fmla="*/ 5 h 136"/>
                <a:gd name="T12" fmla="*/ 181 w 316"/>
                <a:gd name="T13" fmla="*/ 8 h 136"/>
                <a:gd name="T14" fmla="*/ 199 w 316"/>
                <a:gd name="T15" fmla="*/ 11 h 136"/>
                <a:gd name="T16" fmla="*/ 211 w 316"/>
                <a:gd name="T17" fmla="*/ 16 h 136"/>
                <a:gd name="T18" fmla="*/ 220 w 316"/>
                <a:gd name="T19" fmla="*/ 22 h 136"/>
                <a:gd name="T20" fmla="*/ 232 w 316"/>
                <a:gd name="T21" fmla="*/ 33 h 136"/>
                <a:gd name="T22" fmla="*/ 244 w 316"/>
                <a:gd name="T23" fmla="*/ 45 h 136"/>
                <a:gd name="T24" fmla="*/ 257 w 316"/>
                <a:gd name="T25" fmla="*/ 59 h 136"/>
                <a:gd name="T26" fmla="*/ 269 w 316"/>
                <a:gd name="T27" fmla="*/ 75 h 136"/>
                <a:gd name="T28" fmla="*/ 282 w 316"/>
                <a:gd name="T29" fmla="*/ 91 h 136"/>
                <a:gd name="T30" fmla="*/ 292 w 316"/>
                <a:gd name="T31" fmla="*/ 105 h 136"/>
                <a:gd name="T32" fmla="*/ 301 w 316"/>
                <a:gd name="T33" fmla="*/ 118 h 136"/>
                <a:gd name="T34" fmla="*/ 309 w 316"/>
                <a:gd name="T35" fmla="*/ 127 h 136"/>
                <a:gd name="T36" fmla="*/ 314 w 316"/>
                <a:gd name="T37" fmla="*/ 134 h 136"/>
                <a:gd name="T38" fmla="*/ 316 w 316"/>
                <a:gd name="T39" fmla="*/ 136 h 136"/>
                <a:gd name="T40" fmla="*/ 0 w 316"/>
                <a:gd name="T41" fmla="*/ 136 h 136"/>
                <a:gd name="T42" fmla="*/ 0 w 316"/>
                <a:gd name="T43" fmla="*/ 0 h 136"/>
                <a:gd name="T44" fmla="*/ 5 w 316"/>
                <a:gd name="T45" fmla="*/ 0 h 136"/>
                <a:gd name="T46" fmla="*/ 17 w 316"/>
                <a:gd name="T47" fmla="*/ 0 h 136"/>
                <a:gd name="T48" fmla="*/ 34 w 316"/>
                <a:gd name="T49"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6" h="136">
                  <a:moveTo>
                    <a:pt x="34" y="0"/>
                  </a:moveTo>
                  <a:lnTo>
                    <a:pt x="56" y="0"/>
                  </a:lnTo>
                  <a:lnTo>
                    <a:pt x="81" y="1"/>
                  </a:lnTo>
                  <a:lnTo>
                    <a:pt x="107" y="1"/>
                  </a:lnTo>
                  <a:lnTo>
                    <a:pt x="134" y="3"/>
                  </a:lnTo>
                  <a:lnTo>
                    <a:pt x="159" y="5"/>
                  </a:lnTo>
                  <a:lnTo>
                    <a:pt x="181" y="8"/>
                  </a:lnTo>
                  <a:lnTo>
                    <a:pt x="199" y="11"/>
                  </a:lnTo>
                  <a:lnTo>
                    <a:pt x="211" y="16"/>
                  </a:lnTo>
                  <a:lnTo>
                    <a:pt x="220" y="22"/>
                  </a:lnTo>
                  <a:lnTo>
                    <a:pt x="232" y="33"/>
                  </a:lnTo>
                  <a:lnTo>
                    <a:pt x="244" y="45"/>
                  </a:lnTo>
                  <a:lnTo>
                    <a:pt x="257" y="59"/>
                  </a:lnTo>
                  <a:lnTo>
                    <a:pt x="269" y="75"/>
                  </a:lnTo>
                  <a:lnTo>
                    <a:pt x="282" y="91"/>
                  </a:lnTo>
                  <a:lnTo>
                    <a:pt x="292" y="105"/>
                  </a:lnTo>
                  <a:lnTo>
                    <a:pt x="301" y="118"/>
                  </a:lnTo>
                  <a:lnTo>
                    <a:pt x="309" y="127"/>
                  </a:lnTo>
                  <a:lnTo>
                    <a:pt x="314" y="134"/>
                  </a:lnTo>
                  <a:lnTo>
                    <a:pt x="316" y="136"/>
                  </a:lnTo>
                  <a:lnTo>
                    <a:pt x="0" y="136"/>
                  </a:lnTo>
                  <a:lnTo>
                    <a:pt x="0" y="0"/>
                  </a:lnTo>
                  <a:lnTo>
                    <a:pt x="5" y="0"/>
                  </a:lnTo>
                  <a:lnTo>
                    <a:pt x="17" y="0"/>
                  </a:lnTo>
                  <a:lnTo>
                    <a:pt x="3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2" name="Freeform 10157"/>
            <p:cNvSpPr>
              <a:spLocks/>
            </p:cNvSpPr>
            <p:nvPr/>
          </p:nvSpPr>
          <p:spPr bwMode="auto">
            <a:xfrm>
              <a:off x="3681413" y="4164013"/>
              <a:ext cx="1196975" cy="80963"/>
            </a:xfrm>
            <a:custGeom>
              <a:avLst/>
              <a:gdLst>
                <a:gd name="T0" fmla="*/ 30 w 754"/>
                <a:gd name="T1" fmla="*/ 0 h 51"/>
                <a:gd name="T2" fmla="*/ 724 w 754"/>
                <a:gd name="T3" fmla="*/ 0 h 51"/>
                <a:gd name="T4" fmla="*/ 736 w 754"/>
                <a:gd name="T5" fmla="*/ 1 h 51"/>
                <a:gd name="T6" fmla="*/ 745 w 754"/>
                <a:gd name="T7" fmla="*/ 6 h 51"/>
                <a:gd name="T8" fmla="*/ 751 w 754"/>
                <a:gd name="T9" fmla="*/ 16 h 51"/>
                <a:gd name="T10" fmla="*/ 754 w 754"/>
                <a:gd name="T11" fmla="*/ 25 h 51"/>
                <a:gd name="T12" fmla="*/ 751 w 754"/>
                <a:gd name="T13" fmla="*/ 35 h 51"/>
                <a:gd name="T14" fmla="*/ 745 w 754"/>
                <a:gd name="T15" fmla="*/ 43 h 51"/>
                <a:gd name="T16" fmla="*/ 736 w 754"/>
                <a:gd name="T17" fmla="*/ 48 h 51"/>
                <a:gd name="T18" fmla="*/ 724 w 754"/>
                <a:gd name="T19" fmla="*/ 51 h 51"/>
                <a:gd name="T20" fmla="*/ 30 w 754"/>
                <a:gd name="T21" fmla="*/ 51 h 51"/>
                <a:gd name="T22" fmla="*/ 18 w 754"/>
                <a:gd name="T23" fmla="*/ 48 h 51"/>
                <a:gd name="T24" fmla="*/ 7 w 754"/>
                <a:gd name="T25" fmla="*/ 43 h 51"/>
                <a:gd name="T26" fmla="*/ 1 w 754"/>
                <a:gd name="T27" fmla="*/ 35 h 51"/>
                <a:gd name="T28" fmla="*/ 0 w 754"/>
                <a:gd name="T29" fmla="*/ 25 h 51"/>
                <a:gd name="T30" fmla="*/ 1 w 754"/>
                <a:gd name="T31" fmla="*/ 16 h 51"/>
                <a:gd name="T32" fmla="*/ 7 w 754"/>
                <a:gd name="T33" fmla="*/ 6 h 51"/>
                <a:gd name="T34" fmla="*/ 18 w 754"/>
                <a:gd name="T35" fmla="*/ 1 h 51"/>
                <a:gd name="T36" fmla="*/ 30 w 754"/>
                <a:gd name="T3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4" h="51">
                  <a:moveTo>
                    <a:pt x="30" y="0"/>
                  </a:moveTo>
                  <a:lnTo>
                    <a:pt x="724" y="0"/>
                  </a:lnTo>
                  <a:lnTo>
                    <a:pt x="736" y="1"/>
                  </a:lnTo>
                  <a:lnTo>
                    <a:pt x="745" y="6"/>
                  </a:lnTo>
                  <a:lnTo>
                    <a:pt x="751" y="16"/>
                  </a:lnTo>
                  <a:lnTo>
                    <a:pt x="754" y="25"/>
                  </a:lnTo>
                  <a:lnTo>
                    <a:pt x="751" y="35"/>
                  </a:lnTo>
                  <a:lnTo>
                    <a:pt x="745" y="43"/>
                  </a:lnTo>
                  <a:lnTo>
                    <a:pt x="736" y="48"/>
                  </a:lnTo>
                  <a:lnTo>
                    <a:pt x="724" y="51"/>
                  </a:lnTo>
                  <a:lnTo>
                    <a:pt x="30" y="51"/>
                  </a:lnTo>
                  <a:lnTo>
                    <a:pt x="18" y="48"/>
                  </a:lnTo>
                  <a:lnTo>
                    <a:pt x="7" y="43"/>
                  </a:lnTo>
                  <a:lnTo>
                    <a:pt x="1" y="35"/>
                  </a:lnTo>
                  <a:lnTo>
                    <a:pt x="0" y="25"/>
                  </a:lnTo>
                  <a:lnTo>
                    <a:pt x="1" y="16"/>
                  </a:lnTo>
                  <a:lnTo>
                    <a:pt x="7" y="6"/>
                  </a:lnTo>
                  <a:lnTo>
                    <a:pt x="18" y="1"/>
                  </a:lnTo>
                  <a:lnTo>
                    <a:pt x="30" y="0"/>
                  </a:lnTo>
                  <a:close/>
                </a:path>
              </a:pathLst>
            </a:custGeom>
            <a:solidFill>
              <a:srgbClr val="E2DEC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3" name="Freeform 10158"/>
            <p:cNvSpPr>
              <a:spLocks/>
            </p:cNvSpPr>
            <p:nvPr/>
          </p:nvSpPr>
          <p:spPr bwMode="auto">
            <a:xfrm>
              <a:off x="3527426" y="4089400"/>
              <a:ext cx="261938" cy="261938"/>
            </a:xfrm>
            <a:custGeom>
              <a:avLst/>
              <a:gdLst>
                <a:gd name="T0" fmla="*/ 82 w 165"/>
                <a:gd name="T1" fmla="*/ 0 h 165"/>
                <a:gd name="T2" fmla="*/ 104 w 165"/>
                <a:gd name="T3" fmla="*/ 4 h 165"/>
                <a:gd name="T4" fmla="*/ 124 w 165"/>
                <a:gd name="T5" fmla="*/ 12 h 165"/>
                <a:gd name="T6" fmla="*/ 140 w 165"/>
                <a:gd name="T7" fmla="*/ 25 h 165"/>
                <a:gd name="T8" fmla="*/ 153 w 165"/>
                <a:gd name="T9" fmla="*/ 42 h 165"/>
                <a:gd name="T10" fmla="*/ 162 w 165"/>
                <a:gd name="T11" fmla="*/ 61 h 165"/>
                <a:gd name="T12" fmla="*/ 165 w 165"/>
                <a:gd name="T13" fmla="*/ 82 h 165"/>
                <a:gd name="T14" fmla="*/ 162 w 165"/>
                <a:gd name="T15" fmla="*/ 105 h 165"/>
                <a:gd name="T16" fmla="*/ 153 w 165"/>
                <a:gd name="T17" fmla="*/ 124 h 165"/>
                <a:gd name="T18" fmla="*/ 140 w 165"/>
                <a:gd name="T19" fmla="*/ 141 h 165"/>
                <a:gd name="T20" fmla="*/ 124 w 165"/>
                <a:gd name="T21" fmla="*/ 154 h 165"/>
                <a:gd name="T22" fmla="*/ 104 w 165"/>
                <a:gd name="T23" fmla="*/ 162 h 165"/>
                <a:gd name="T24" fmla="*/ 82 w 165"/>
                <a:gd name="T25" fmla="*/ 165 h 165"/>
                <a:gd name="T26" fmla="*/ 60 w 165"/>
                <a:gd name="T27" fmla="*/ 162 h 165"/>
                <a:gd name="T28" fmla="*/ 40 w 165"/>
                <a:gd name="T29" fmla="*/ 154 h 165"/>
                <a:gd name="T30" fmla="*/ 23 w 165"/>
                <a:gd name="T31" fmla="*/ 141 h 165"/>
                <a:gd name="T32" fmla="*/ 11 w 165"/>
                <a:gd name="T33" fmla="*/ 124 h 165"/>
                <a:gd name="T34" fmla="*/ 2 w 165"/>
                <a:gd name="T35" fmla="*/ 105 h 165"/>
                <a:gd name="T36" fmla="*/ 0 w 165"/>
                <a:gd name="T37" fmla="*/ 82 h 165"/>
                <a:gd name="T38" fmla="*/ 2 w 165"/>
                <a:gd name="T39" fmla="*/ 61 h 165"/>
                <a:gd name="T40" fmla="*/ 11 w 165"/>
                <a:gd name="T41" fmla="*/ 42 h 165"/>
                <a:gd name="T42" fmla="*/ 23 w 165"/>
                <a:gd name="T43" fmla="*/ 25 h 165"/>
                <a:gd name="T44" fmla="*/ 40 w 165"/>
                <a:gd name="T45" fmla="*/ 12 h 165"/>
                <a:gd name="T46" fmla="*/ 60 w 165"/>
                <a:gd name="T47" fmla="*/ 4 h 165"/>
                <a:gd name="T48" fmla="*/ 82 w 165"/>
                <a:gd name="T49"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65">
                  <a:moveTo>
                    <a:pt x="82" y="0"/>
                  </a:moveTo>
                  <a:lnTo>
                    <a:pt x="104" y="4"/>
                  </a:lnTo>
                  <a:lnTo>
                    <a:pt x="124" y="12"/>
                  </a:lnTo>
                  <a:lnTo>
                    <a:pt x="140" y="25"/>
                  </a:lnTo>
                  <a:lnTo>
                    <a:pt x="153" y="42"/>
                  </a:lnTo>
                  <a:lnTo>
                    <a:pt x="162" y="61"/>
                  </a:lnTo>
                  <a:lnTo>
                    <a:pt x="165" y="82"/>
                  </a:lnTo>
                  <a:lnTo>
                    <a:pt x="162" y="105"/>
                  </a:lnTo>
                  <a:lnTo>
                    <a:pt x="153" y="124"/>
                  </a:lnTo>
                  <a:lnTo>
                    <a:pt x="140" y="141"/>
                  </a:lnTo>
                  <a:lnTo>
                    <a:pt x="124" y="154"/>
                  </a:lnTo>
                  <a:lnTo>
                    <a:pt x="104" y="162"/>
                  </a:lnTo>
                  <a:lnTo>
                    <a:pt x="82" y="165"/>
                  </a:lnTo>
                  <a:lnTo>
                    <a:pt x="60" y="162"/>
                  </a:lnTo>
                  <a:lnTo>
                    <a:pt x="40" y="154"/>
                  </a:lnTo>
                  <a:lnTo>
                    <a:pt x="23" y="141"/>
                  </a:lnTo>
                  <a:lnTo>
                    <a:pt x="11" y="124"/>
                  </a:lnTo>
                  <a:lnTo>
                    <a:pt x="2" y="105"/>
                  </a:lnTo>
                  <a:lnTo>
                    <a:pt x="0" y="82"/>
                  </a:lnTo>
                  <a:lnTo>
                    <a:pt x="2" y="61"/>
                  </a:lnTo>
                  <a:lnTo>
                    <a:pt x="11" y="42"/>
                  </a:lnTo>
                  <a:lnTo>
                    <a:pt x="23" y="25"/>
                  </a:lnTo>
                  <a:lnTo>
                    <a:pt x="40" y="12"/>
                  </a:lnTo>
                  <a:lnTo>
                    <a:pt x="60" y="4"/>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4" name="Freeform 10159"/>
            <p:cNvSpPr>
              <a:spLocks/>
            </p:cNvSpPr>
            <p:nvPr/>
          </p:nvSpPr>
          <p:spPr bwMode="auto">
            <a:xfrm>
              <a:off x="3590926" y="4152900"/>
              <a:ext cx="133350" cy="134938"/>
            </a:xfrm>
            <a:custGeom>
              <a:avLst/>
              <a:gdLst>
                <a:gd name="T0" fmla="*/ 42 w 84"/>
                <a:gd name="T1" fmla="*/ 0 h 85"/>
                <a:gd name="T2" fmla="*/ 59 w 84"/>
                <a:gd name="T3" fmla="*/ 4 h 85"/>
                <a:gd name="T4" fmla="*/ 72 w 84"/>
                <a:gd name="T5" fmla="*/ 13 h 85"/>
                <a:gd name="T6" fmla="*/ 81 w 84"/>
                <a:gd name="T7" fmla="*/ 27 h 85"/>
                <a:gd name="T8" fmla="*/ 84 w 84"/>
                <a:gd name="T9" fmla="*/ 42 h 85"/>
                <a:gd name="T10" fmla="*/ 81 w 84"/>
                <a:gd name="T11" fmla="*/ 59 h 85"/>
                <a:gd name="T12" fmla="*/ 72 w 84"/>
                <a:gd name="T13" fmla="*/ 72 h 85"/>
                <a:gd name="T14" fmla="*/ 59 w 84"/>
                <a:gd name="T15" fmla="*/ 82 h 85"/>
                <a:gd name="T16" fmla="*/ 42 w 84"/>
                <a:gd name="T17" fmla="*/ 85 h 85"/>
                <a:gd name="T18" fmla="*/ 25 w 84"/>
                <a:gd name="T19" fmla="*/ 82 h 85"/>
                <a:gd name="T20" fmla="*/ 12 w 84"/>
                <a:gd name="T21" fmla="*/ 72 h 85"/>
                <a:gd name="T22" fmla="*/ 3 w 84"/>
                <a:gd name="T23" fmla="*/ 59 h 85"/>
                <a:gd name="T24" fmla="*/ 0 w 84"/>
                <a:gd name="T25" fmla="*/ 42 h 85"/>
                <a:gd name="T26" fmla="*/ 3 w 84"/>
                <a:gd name="T27" fmla="*/ 27 h 85"/>
                <a:gd name="T28" fmla="*/ 12 w 84"/>
                <a:gd name="T29" fmla="*/ 13 h 85"/>
                <a:gd name="T30" fmla="*/ 25 w 84"/>
                <a:gd name="T31" fmla="*/ 4 h 85"/>
                <a:gd name="T32" fmla="*/ 42 w 84"/>
                <a:gd name="T3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85">
                  <a:moveTo>
                    <a:pt x="42" y="0"/>
                  </a:moveTo>
                  <a:lnTo>
                    <a:pt x="59" y="4"/>
                  </a:lnTo>
                  <a:lnTo>
                    <a:pt x="72" y="13"/>
                  </a:lnTo>
                  <a:lnTo>
                    <a:pt x="81" y="27"/>
                  </a:lnTo>
                  <a:lnTo>
                    <a:pt x="84" y="42"/>
                  </a:lnTo>
                  <a:lnTo>
                    <a:pt x="81" y="59"/>
                  </a:lnTo>
                  <a:lnTo>
                    <a:pt x="72" y="72"/>
                  </a:lnTo>
                  <a:lnTo>
                    <a:pt x="59" y="82"/>
                  </a:lnTo>
                  <a:lnTo>
                    <a:pt x="42" y="85"/>
                  </a:lnTo>
                  <a:lnTo>
                    <a:pt x="25" y="82"/>
                  </a:lnTo>
                  <a:lnTo>
                    <a:pt x="12" y="72"/>
                  </a:lnTo>
                  <a:lnTo>
                    <a:pt x="3" y="59"/>
                  </a:lnTo>
                  <a:lnTo>
                    <a:pt x="0" y="42"/>
                  </a:lnTo>
                  <a:lnTo>
                    <a:pt x="3" y="27"/>
                  </a:lnTo>
                  <a:lnTo>
                    <a:pt x="12" y="13"/>
                  </a:lnTo>
                  <a:lnTo>
                    <a:pt x="25" y="4"/>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5" name="Freeform 10160"/>
            <p:cNvSpPr>
              <a:spLocks/>
            </p:cNvSpPr>
            <p:nvPr/>
          </p:nvSpPr>
          <p:spPr bwMode="auto">
            <a:xfrm>
              <a:off x="3608388" y="4171950"/>
              <a:ext cx="100013" cy="98425"/>
            </a:xfrm>
            <a:custGeom>
              <a:avLst/>
              <a:gdLst>
                <a:gd name="T0" fmla="*/ 31 w 63"/>
                <a:gd name="T1" fmla="*/ 0 h 62"/>
                <a:gd name="T2" fmla="*/ 43 w 63"/>
                <a:gd name="T3" fmla="*/ 3 h 62"/>
                <a:gd name="T4" fmla="*/ 53 w 63"/>
                <a:gd name="T5" fmla="*/ 9 h 62"/>
                <a:gd name="T6" fmla="*/ 60 w 63"/>
                <a:gd name="T7" fmla="*/ 18 h 62"/>
                <a:gd name="T8" fmla="*/ 63 w 63"/>
                <a:gd name="T9" fmla="*/ 30 h 62"/>
                <a:gd name="T10" fmla="*/ 60 w 63"/>
                <a:gd name="T11" fmla="*/ 43 h 62"/>
                <a:gd name="T12" fmla="*/ 53 w 63"/>
                <a:gd name="T13" fmla="*/ 53 h 62"/>
                <a:gd name="T14" fmla="*/ 43 w 63"/>
                <a:gd name="T15" fmla="*/ 59 h 62"/>
                <a:gd name="T16" fmla="*/ 31 w 63"/>
                <a:gd name="T17" fmla="*/ 62 h 62"/>
                <a:gd name="T18" fmla="*/ 19 w 63"/>
                <a:gd name="T19" fmla="*/ 59 h 62"/>
                <a:gd name="T20" fmla="*/ 9 w 63"/>
                <a:gd name="T21" fmla="*/ 53 h 62"/>
                <a:gd name="T22" fmla="*/ 2 w 63"/>
                <a:gd name="T23" fmla="*/ 43 h 62"/>
                <a:gd name="T24" fmla="*/ 0 w 63"/>
                <a:gd name="T25" fmla="*/ 30 h 62"/>
                <a:gd name="T26" fmla="*/ 2 w 63"/>
                <a:gd name="T27" fmla="*/ 18 h 62"/>
                <a:gd name="T28" fmla="*/ 9 w 63"/>
                <a:gd name="T29" fmla="*/ 9 h 62"/>
                <a:gd name="T30" fmla="*/ 19 w 63"/>
                <a:gd name="T31" fmla="*/ 3 h 62"/>
                <a:gd name="T32" fmla="*/ 31 w 63"/>
                <a:gd name="T3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62">
                  <a:moveTo>
                    <a:pt x="31" y="0"/>
                  </a:moveTo>
                  <a:lnTo>
                    <a:pt x="43" y="3"/>
                  </a:lnTo>
                  <a:lnTo>
                    <a:pt x="53" y="9"/>
                  </a:lnTo>
                  <a:lnTo>
                    <a:pt x="60" y="18"/>
                  </a:lnTo>
                  <a:lnTo>
                    <a:pt x="63" y="30"/>
                  </a:lnTo>
                  <a:lnTo>
                    <a:pt x="60" y="43"/>
                  </a:lnTo>
                  <a:lnTo>
                    <a:pt x="53" y="53"/>
                  </a:lnTo>
                  <a:lnTo>
                    <a:pt x="43" y="59"/>
                  </a:lnTo>
                  <a:lnTo>
                    <a:pt x="31" y="62"/>
                  </a:lnTo>
                  <a:lnTo>
                    <a:pt x="19" y="59"/>
                  </a:lnTo>
                  <a:lnTo>
                    <a:pt x="9" y="53"/>
                  </a:lnTo>
                  <a:lnTo>
                    <a:pt x="2" y="43"/>
                  </a:lnTo>
                  <a:lnTo>
                    <a:pt x="0" y="30"/>
                  </a:lnTo>
                  <a:lnTo>
                    <a:pt x="2" y="18"/>
                  </a:lnTo>
                  <a:lnTo>
                    <a:pt x="9" y="9"/>
                  </a:lnTo>
                  <a:lnTo>
                    <a:pt x="19" y="3"/>
                  </a:lnTo>
                  <a:lnTo>
                    <a:pt x="3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6" name="Freeform 10161"/>
            <p:cNvSpPr>
              <a:spLocks/>
            </p:cNvSpPr>
            <p:nvPr/>
          </p:nvSpPr>
          <p:spPr bwMode="auto">
            <a:xfrm>
              <a:off x="4440238" y="4089400"/>
              <a:ext cx="261938" cy="261938"/>
            </a:xfrm>
            <a:custGeom>
              <a:avLst/>
              <a:gdLst>
                <a:gd name="T0" fmla="*/ 82 w 165"/>
                <a:gd name="T1" fmla="*/ 0 h 165"/>
                <a:gd name="T2" fmla="*/ 104 w 165"/>
                <a:gd name="T3" fmla="*/ 4 h 165"/>
                <a:gd name="T4" fmla="*/ 124 w 165"/>
                <a:gd name="T5" fmla="*/ 12 h 165"/>
                <a:gd name="T6" fmla="*/ 140 w 165"/>
                <a:gd name="T7" fmla="*/ 25 h 165"/>
                <a:gd name="T8" fmla="*/ 153 w 165"/>
                <a:gd name="T9" fmla="*/ 42 h 165"/>
                <a:gd name="T10" fmla="*/ 162 w 165"/>
                <a:gd name="T11" fmla="*/ 61 h 165"/>
                <a:gd name="T12" fmla="*/ 165 w 165"/>
                <a:gd name="T13" fmla="*/ 82 h 165"/>
                <a:gd name="T14" fmla="*/ 162 w 165"/>
                <a:gd name="T15" fmla="*/ 105 h 165"/>
                <a:gd name="T16" fmla="*/ 153 w 165"/>
                <a:gd name="T17" fmla="*/ 124 h 165"/>
                <a:gd name="T18" fmla="*/ 140 w 165"/>
                <a:gd name="T19" fmla="*/ 141 h 165"/>
                <a:gd name="T20" fmla="*/ 124 w 165"/>
                <a:gd name="T21" fmla="*/ 154 h 165"/>
                <a:gd name="T22" fmla="*/ 104 w 165"/>
                <a:gd name="T23" fmla="*/ 162 h 165"/>
                <a:gd name="T24" fmla="*/ 82 w 165"/>
                <a:gd name="T25" fmla="*/ 165 h 165"/>
                <a:gd name="T26" fmla="*/ 60 w 165"/>
                <a:gd name="T27" fmla="*/ 162 h 165"/>
                <a:gd name="T28" fmla="*/ 40 w 165"/>
                <a:gd name="T29" fmla="*/ 154 h 165"/>
                <a:gd name="T30" fmla="*/ 23 w 165"/>
                <a:gd name="T31" fmla="*/ 141 h 165"/>
                <a:gd name="T32" fmla="*/ 10 w 165"/>
                <a:gd name="T33" fmla="*/ 124 h 165"/>
                <a:gd name="T34" fmla="*/ 2 w 165"/>
                <a:gd name="T35" fmla="*/ 105 h 165"/>
                <a:gd name="T36" fmla="*/ 0 w 165"/>
                <a:gd name="T37" fmla="*/ 82 h 165"/>
                <a:gd name="T38" fmla="*/ 2 w 165"/>
                <a:gd name="T39" fmla="*/ 61 h 165"/>
                <a:gd name="T40" fmla="*/ 10 w 165"/>
                <a:gd name="T41" fmla="*/ 42 h 165"/>
                <a:gd name="T42" fmla="*/ 23 w 165"/>
                <a:gd name="T43" fmla="*/ 25 h 165"/>
                <a:gd name="T44" fmla="*/ 40 w 165"/>
                <a:gd name="T45" fmla="*/ 12 h 165"/>
                <a:gd name="T46" fmla="*/ 60 w 165"/>
                <a:gd name="T47" fmla="*/ 4 h 165"/>
                <a:gd name="T48" fmla="*/ 82 w 165"/>
                <a:gd name="T49"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65">
                  <a:moveTo>
                    <a:pt x="82" y="0"/>
                  </a:moveTo>
                  <a:lnTo>
                    <a:pt x="104" y="4"/>
                  </a:lnTo>
                  <a:lnTo>
                    <a:pt x="124" y="12"/>
                  </a:lnTo>
                  <a:lnTo>
                    <a:pt x="140" y="25"/>
                  </a:lnTo>
                  <a:lnTo>
                    <a:pt x="153" y="42"/>
                  </a:lnTo>
                  <a:lnTo>
                    <a:pt x="162" y="61"/>
                  </a:lnTo>
                  <a:lnTo>
                    <a:pt x="165" y="82"/>
                  </a:lnTo>
                  <a:lnTo>
                    <a:pt x="162" y="105"/>
                  </a:lnTo>
                  <a:lnTo>
                    <a:pt x="153" y="124"/>
                  </a:lnTo>
                  <a:lnTo>
                    <a:pt x="140" y="141"/>
                  </a:lnTo>
                  <a:lnTo>
                    <a:pt x="124" y="154"/>
                  </a:lnTo>
                  <a:lnTo>
                    <a:pt x="104" y="162"/>
                  </a:lnTo>
                  <a:lnTo>
                    <a:pt x="82" y="165"/>
                  </a:lnTo>
                  <a:lnTo>
                    <a:pt x="60" y="162"/>
                  </a:lnTo>
                  <a:lnTo>
                    <a:pt x="40" y="154"/>
                  </a:lnTo>
                  <a:lnTo>
                    <a:pt x="23" y="141"/>
                  </a:lnTo>
                  <a:lnTo>
                    <a:pt x="10" y="124"/>
                  </a:lnTo>
                  <a:lnTo>
                    <a:pt x="2" y="105"/>
                  </a:lnTo>
                  <a:lnTo>
                    <a:pt x="0" y="82"/>
                  </a:lnTo>
                  <a:lnTo>
                    <a:pt x="2" y="61"/>
                  </a:lnTo>
                  <a:lnTo>
                    <a:pt x="10" y="42"/>
                  </a:lnTo>
                  <a:lnTo>
                    <a:pt x="23" y="25"/>
                  </a:lnTo>
                  <a:lnTo>
                    <a:pt x="40" y="12"/>
                  </a:lnTo>
                  <a:lnTo>
                    <a:pt x="60" y="4"/>
                  </a:lnTo>
                  <a:lnTo>
                    <a:pt x="8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7" name="Freeform 10162"/>
            <p:cNvSpPr>
              <a:spLocks/>
            </p:cNvSpPr>
            <p:nvPr/>
          </p:nvSpPr>
          <p:spPr bwMode="auto">
            <a:xfrm>
              <a:off x="4503738" y="4152900"/>
              <a:ext cx="133350" cy="134938"/>
            </a:xfrm>
            <a:custGeom>
              <a:avLst/>
              <a:gdLst>
                <a:gd name="T0" fmla="*/ 42 w 84"/>
                <a:gd name="T1" fmla="*/ 0 h 85"/>
                <a:gd name="T2" fmla="*/ 58 w 84"/>
                <a:gd name="T3" fmla="*/ 4 h 85"/>
                <a:gd name="T4" fmla="*/ 72 w 84"/>
                <a:gd name="T5" fmla="*/ 13 h 85"/>
                <a:gd name="T6" fmla="*/ 82 w 84"/>
                <a:gd name="T7" fmla="*/ 27 h 85"/>
                <a:gd name="T8" fmla="*/ 84 w 84"/>
                <a:gd name="T9" fmla="*/ 42 h 85"/>
                <a:gd name="T10" fmla="*/ 82 w 84"/>
                <a:gd name="T11" fmla="*/ 59 h 85"/>
                <a:gd name="T12" fmla="*/ 72 w 84"/>
                <a:gd name="T13" fmla="*/ 72 h 85"/>
                <a:gd name="T14" fmla="*/ 58 w 84"/>
                <a:gd name="T15" fmla="*/ 82 h 85"/>
                <a:gd name="T16" fmla="*/ 42 w 84"/>
                <a:gd name="T17" fmla="*/ 85 h 85"/>
                <a:gd name="T18" fmla="*/ 25 w 84"/>
                <a:gd name="T19" fmla="*/ 82 h 85"/>
                <a:gd name="T20" fmla="*/ 12 w 84"/>
                <a:gd name="T21" fmla="*/ 72 h 85"/>
                <a:gd name="T22" fmla="*/ 3 w 84"/>
                <a:gd name="T23" fmla="*/ 59 h 85"/>
                <a:gd name="T24" fmla="*/ 0 w 84"/>
                <a:gd name="T25" fmla="*/ 42 h 85"/>
                <a:gd name="T26" fmla="*/ 3 w 84"/>
                <a:gd name="T27" fmla="*/ 27 h 85"/>
                <a:gd name="T28" fmla="*/ 12 w 84"/>
                <a:gd name="T29" fmla="*/ 13 h 85"/>
                <a:gd name="T30" fmla="*/ 25 w 84"/>
                <a:gd name="T31" fmla="*/ 4 h 85"/>
                <a:gd name="T32" fmla="*/ 42 w 84"/>
                <a:gd name="T3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85">
                  <a:moveTo>
                    <a:pt x="42" y="0"/>
                  </a:moveTo>
                  <a:lnTo>
                    <a:pt x="58" y="4"/>
                  </a:lnTo>
                  <a:lnTo>
                    <a:pt x="72" y="13"/>
                  </a:lnTo>
                  <a:lnTo>
                    <a:pt x="82" y="27"/>
                  </a:lnTo>
                  <a:lnTo>
                    <a:pt x="84" y="42"/>
                  </a:lnTo>
                  <a:lnTo>
                    <a:pt x="82" y="59"/>
                  </a:lnTo>
                  <a:lnTo>
                    <a:pt x="72" y="72"/>
                  </a:lnTo>
                  <a:lnTo>
                    <a:pt x="58" y="82"/>
                  </a:lnTo>
                  <a:lnTo>
                    <a:pt x="42" y="85"/>
                  </a:lnTo>
                  <a:lnTo>
                    <a:pt x="25" y="82"/>
                  </a:lnTo>
                  <a:lnTo>
                    <a:pt x="12" y="72"/>
                  </a:lnTo>
                  <a:lnTo>
                    <a:pt x="3" y="59"/>
                  </a:lnTo>
                  <a:lnTo>
                    <a:pt x="0" y="42"/>
                  </a:lnTo>
                  <a:lnTo>
                    <a:pt x="3" y="27"/>
                  </a:lnTo>
                  <a:lnTo>
                    <a:pt x="12" y="13"/>
                  </a:lnTo>
                  <a:lnTo>
                    <a:pt x="25" y="4"/>
                  </a:lnTo>
                  <a:lnTo>
                    <a:pt x="4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8" name="Freeform 10163"/>
            <p:cNvSpPr>
              <a:spLocks/>
            </p:cNvSpPr>
            <p:nvPr/>
          </p:nvSpPr>
          <p:spPr bwMode="auto">
            <a:xfrm>
              <a:off x="4521201" y="4171950"/>
              <a:ext cx="96838" cy="98425"/>
            </a:xfrm>
            <a:custGeom>
              <a:avLst/>
              <a:gdLst>
                <a:gd name="T0" fmla="*/ 31 w 61"/>
                <a:gd name="T1" fmla="*/ 0 h 62"/>
                <a:gd name="T2" fmla="*/ 43 w 61"/>
                <a:gd name="T3" fmla="*/ 3 h 62"/>
                <a:gd name="T4" fmla="*/ 53 w 61"/>
                <a:gd name="T5" fmla="*/ 9 h 62"/>
                <a:gd name="T6" fmla="*/ 60 w 61"/>
                <a:gd name="T7" fmla="*/ 18 h 62"/>
                <a:gd name="T8" fmla="*/ 61 w 61"/>
                <a:gd name="T9" fmla="*/ 30 h 62"/>
                <a:gd name="T10" fmla="*/ 60 w 61"/>
                <a:gd name="T11" fmla="*/ 43 h 62"/>
                <a:gd name="T12" fmla="*/ 53 w 61"/>
                <a:gd name="T13" fmla="*/ 53 h 62"/>
                <a:gd name="T14" fmla="*/ 43 w 61"/>
                <a:gd name="T15" fmla="*/ 59 h 62"/>
                <a:gd name="T16" fmla="*/ 31 w 61"/>
                <a:gd name="T17" fmla="*/ 62 h 62"/>
                <a:gd name="T18" fmla="*/ 19 w 61"/>
                <a:gd name="T19" fmla="*/ 59 h 62"/>
                <a:gd name="T20" fmla="*/ 9 w 61"/>
                <a:gd name="T21" fmla="*/ 53 h 62"/>
                <a:gd name="T22" fmla="*/ 2 w 61"/>
                <a:gd name="T23" fmla="*/ 43 h 62"/>
                <a:gd name="T24" fmla="*/ 0 w 61"/>
                <a:gd name="T25" fmla="*/ 30 h 62"/>
                <a:gd name="T26" fmla="*/ 2 w 61"/>
                <a:gd name="T27" fmla="*/ 18 h 62"/>
                <a:gd name="T28" fmla="*/ 9 w 61"/>
                <a:gd name="T29" fmla="*/ 9 h 62"/>
                <a:gd name="T30" fmla="*/ 19 w 61"/>
                <a:gd name="T31" fmla="*/ 3 h 62"/>
                <a:gd name="T32" fmla="*/ 31 w 61"/>
                <a:gd name="T3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62">
                  <a:moveTo>
                    <a:pt x="31" y="0"/>
                  </a:moveTo>
                  <a:lnTo>
                    <a:pt x="43" y="3"/>
                  </a:lnTo>
                  <a:lnTo>
                    <a:pt x="53" y="9"/>
                  </a:lnTo>
                  <a:lnTo>
                    <a:pt x="60" y="18"/>
                  </a:lnTo>
                  <a:lnTo>
                    <a:pt x="61" y="30"/>
                  </a:lnTo>
                  <a:lnTo>
                    <a:pt x="60" y="43"/>
                  </a:lnTo>
                  <a:lnTo>
                    <a:pt x="53" y="53"/>
                  </a:lnTo>
                  <a:lnTo>
                    <a:pt x="43" y="59"/>
                  </a:lnTo>
                  <a:lnTo>
                    <a:pt x="31" y="62"/>
                  </a:lnTo>
                  <a:lnTo>
                    <a:pt x="19" y="59"/>
                  </a:lnTo>
                  <a:lnTo>
                    <a:pt x="9" y="53"/>
                  </a:lnTo>
                  <a:lnTo>
                    <a:pt x="2" y="43"/>
                  </a:lnTo>
                  <a:lnTo>
                    <a:pt x="0" y="30"/>
                  </a:lnTo>
                  <a:lnTo>
                    <a:pt x="2" y="18"/>
                  </a:lnTo>
                  <a:lnTo>
                    <a:pt x="9" y="9"/>
                  </a:lnTo>
                  <a:lnTo>
                    <a:pt x="19" y="3"/>
                  </a:lnTo>
                  <a:lnTo>
                    <a:pt x="3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9" name="Freeform 10164"/>
            <p:cNvSpPr>
              <a:spLocks/>
            </p:cNvSpPr>
            <p:nvPr/>
          </p:nvSpPr>
          <p:spPr bwMode="auto">
            <a:xfrm>
              <a:off x="3387726" y="3862388"/>
              <a:ext cx="1444625" cy="82550"/>
            </a:xfrm>
            <a:custGeom>
              <a:avLst/>
              <a:gdLst>
                <a:gd name="T0" fmla="*/ 722 w 910"/>
                <a:gd name="T1" fmla="*/ 0 h 52"/>
                <a:gd name="T2" fmla="*/ 743 w 910"/>
                <a:gd name="T3" fmla="*/ 0 h 52"/>
                <a:gd name="T4" fmla="*/ 762 w 910"/>
                <a:gd name="T5" fmla="*/ 0 h 52"/>
                <a:gd name="T6" fmla="*/ 798 w 910"/>
                <a:gd name="T7" fmla="*/ 0 h 52"/>
                <a:gd name="T8" fmla="*/ 808 w 910"/>
                <a:gd name="T9" fmla="*/ 0 h 52"/>
                <a:gd name="T10" fmla="*/ 812 w 910"/>
                <a:gd name="T11" fmla="*/ 0 h 52"/>
                <a:gd name="T12" fmla="*/ 812 w 910"/>
                <a:gd name="T13" fmla="*/ 0 h 52"/>
                <a:gd name="T14" fmla="*/ 812 w 910"/>
                <a:gd name="T15" fmla="*/ 0 h 52"/>
                <a:gd name="T16" fmla="*/ 813 w 910"/>
                <a:gd name="T17" fmla="*/ 0 h 52"/>
                <a:gd name="T18" fmla="*/ 813 w 910"/>
                <a:gd name="T19" fmla="*/ 0 h 52"/>
                <a:gd name="T20" fmla="*/ 813 w 910"/>
                <a:gd name="T21" fmla="*/ 0 h 52"/>
                <a:gd name="T22" fmla="*/ 813 w 910"/>
                <a:gd name="T23" fmla="*/ 0 h 52"/>
                <a:gd name="T24" fmla="*/ 813 w 910"/>
                <a:gd name="T25" fmla="*/ 0 h 52"/>
                <a:gd name="T26" fmla="*/ 815 w 910"/>
                <a:gd name="T27" fmla="*/ 0 h 52"/>
                <a:gd name="T28" fmla="*/ 815 w 910"/>
                <a:gd name="T29" fmla="*/ 0 h 52"/>
                <a:gd name="T30" fmla="*/ 815 w 910"/>
                <a:gd name="T31" fmla="*/ 0 h 52"/>
                <a:gd name="T32" fmla="*/ 815 w 910"/>
                <a:gd name="T33" fmla="*/ 0 h 52"/>
                <a:gd name="T34" fmla="*/ 815 w 910"/>
                <a:gd name="T35" fmla="*/ 0 h 52"/>
                <a:gd name="T36" fmla="*/ 815 w 910"/>
                <a:gd name="T37" fmla="*/ 0 h 52"/>
                <a:gd name="T38" fmla="*/ 845 w 910"/>
                <a:gd name="T39" fmla="*/ 4 h 52"/>
                <a:gd name="T40" fmla="*/ 870 w 910"/>
                <a:gd name="T41" fmla="*/ 16 h 52"/>
                <a:gd name="T42" fmla="*/ 893 w 910"/>
                <a:gd name="T43" fmla="*/ 31 h 52"/>
                <a:gd name="T44" fmla="*/ 910 w 910"/>
                <a:gd name="T45" fmla="*/ 52 h 52"/>
                <a:gd name="T46" fmla="*/ 0 w 910"/>
                <a:gd name="T47" fmla="*/ 52 h 52"/>
                <a:gd name="T48" fmla="*/ 12 w 910"/>
                <a:gd name="T49" fmla="*/ 37 h 52"/>
                <a:gd name="T50" fmla="*/ 25 w 910"/>
                <a:gd name="T51" fmla="*/ 18 h 52"/>
                <a:gd name="T52" fmla="*/ 663 w 910"/>
                <a:gd name="T53" fmla="*/ 18 h 52"/>
                <a:gd name="T54" fmla="*/ 665 w 910"/>
                <a:gd name="T55" fmla="*/ 18 h 52"/>
                <a:gd name="T56" fmla="*/ 673 w 910"/>
                <a:gd name="T57" fmla="*/ 14 h 52"/>
                <a:gd name="T58" fmla="*/ 684 w 910"/>
                <a:gd name="T59" fmla="*/ 12 h 52"/>
                <a:gd name="T60" fmla="*/ 695 w 910"/>
                <a:gd name="T61" fmla="*/ 8 h 52"/>
                <a:gd name="T62" fmla="*/ 707 w 910"/>
                <a:gd name="T63" fmla="*/ 4 h 52"/>
                <a:gd name="T64" fmla="*/ 716 w 910"/>
                <a:gd name="T65" fmla="*/ 1 h 52"/>
                <a:gd name="T66" fmla="*/ 722 w 910"/>
                <a:gd name="T6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0" h="52">
                  <a:moveTo>
                    <a:pt x="722" y="0"/>
                  </a:moveTo>
                  <a:lnTo>
                    <a:pt x="743" y="0"/>
                  </a:lnTo>
                  <a:lnTo>
                    <a:pt x="762" y="0"/>
                  </a:lnTo>
                  <a:lnTo>
                    <a:pt x="798" y="0"/>
                  </a:lnTo>
                  <a:lnTo>
                    <a:pt x="808" y="0"/>
                  </a:lnTo>
                  <a:lnTo>
                    <a:pt x="812" y="0"/>
                  </a:lnTo>
                  <a:lnTo>
                    <a:pt x="812" y="0"/>
                  </a:lnTo>
                  <a:lnTo>
                    <a:pt x="812" y="0"/>
                  </a:lnTo>
                  <a:lnTo>
                    <a:pt x="813" y="0"/>
                  </a:lnTo>
                  <a:lnTo>
                    <a:pt x="813" y="0"/>
                  </a:lnTo>
                  <a:lnTo>
                    <a:pt x="813" y="0"/>
                  </a:lnTo>
                  <a:lnTo>
                    <a:pt x="813" y="0"/>
                  </a:lnTo>
                  <a:lnTo>
                    <a:pt x="813" y="0"/>
                  </a:lnTo>
                  <a:lnTo>
                    <a:pt x="815" y="0"/>
                  </a:lnTo>
                  <a:lnTo>
                    <a:pt x="815" y="0"/>
                  </a:lnTo>
                  <a:lnTo>
                    <a:pt x="815" y="0"/>
                  </a:lnTo>
                  <a:lnTo>
                    <a:pt x="815" y="0"/>
                  </a:lnTo>
                  <a:lnTo>
                    <a:pt x="815" y="0"/>
                  </a:lnTo>
                  <a:lnTo>
                    <a:pt x="815" y="0"/>
                  </a:lnTo>
                  <a:lnTo>
                    <a:pt x="845" y="4"/>
                  </a:lnTo>
                  <a:lnTo>
                    <a:pt x="870" y="16"/>
                  </a:lnTo>
                  <a:lnTo>
                    <a:pt x="893" y="31"/>
                  </a:lnTo>
                  <a:lnTo>
                    <a:pt x="910" y="52"/>
                  </a:lnTo>
                  <a:lnTo>
                    <a:pt x="0" y="52"/>
                  </a:lnTo>
                  <a:lnTo>
                    <a:pt x="12" y="37"/>
                  </a:lnTo>
                  <a:lnTo>
                    <a:pt x="25" y="18"/>
                  </a:lnTo>
                  <a:lnTo>
                    <a:pt x="663" y="18"/>
                  </a:lnTo>
                  <a:lnTo>
                    <a:pt x="665" y="18"/>
                  </a:lnTo>
                  <a:lnTo>
                    <a:pt x="673" y="14"/>
                  </a:lnTo>
                  <a:lnTo>
                    <a:pt x="684" y="12"/>
                  </a:lnTo>
                  <a:lnTo>
                    <a:pt x="695" y="8"/>
                  </a:lnTo>
                  <a:lnTo>
                    <a:pt x="707" y="4"/>
                  </a:lnTo>
                  <a:lnTo>
                    <a:pt x="716" y="1"/>
                  </a:lnTo>
                  <a:lnTo>
                    <a:pt x="722" y="0"/>
                  </a:lnTo>
                  <a:close/>
                </a:path>
              </a:pathLst>
            </a:custGeom>
            <a:solidFill>
              <a:srgbClr val="B5001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50" name="Freeform 10165"/>
            <p:cNvSpPr>
              <a:spLocks/>
            </p:cNvSpPr>
            <p:nvPr/>
          </p:nvSpPr>
          <p:spPr bwMode="auto">
            <a:xfrm>
              <a:off x="3336926" y="3776663"/>
              <a:ext cx="165100" cy="198438"/>
            </a:xfrm>
            <a:custGeom>
              <a:avLst/>
              <a:gdLst>
                <a:gd name="T0" fmla="*/ 90 w 104"/>
                <a:gd name="T1" fmla="*/ 0 h 125"/>
                <a:gd name="T2" fmla="*/ 97 w 104"/>
                <a:gd name="T3" fmla="*/ 4 h 125"/>
                <a:gd name="T4" fmla="*/ 103 w 104"/>
                <a:gd name="T5" fmla="*/ 11 h 125"/>
                <a:gd name="T6" fmla="*/ 104 w 104"/>
                <a:gd name="T7" fmla="*/ 20 h 125"/>
                <a:gd name="T8" fmla="*/ 100 w 104"/>
                <a:gd name="T9" fmla="*/ 28 h 125"/>
                <a:gd name="T10" fmla="*/ 31 w 104"/>
                <a:gd name="T11" fmla="*/ 118 h 125"/>
                <a:gd name="T12" fmla="*/ 24 w 104"/>
                <a:gd name="T13" fmla="*/ 125 h 125"/>
                <a:gd name="T14" fmla="*/ 15 w 104"/>
                <a:gd name="T15" fmla="*/ 125 h 125"/>
                <a:gd name="T16" fmla="*/ 7 w 104"/>
                <a:gd name="T17" fmla="*/ 122 h 125"/>
                <a:gd name="T18" fmla="*/ 2 w 104"/>
                <a:gd name="T19" fmla="*/ 114 h 125"/>
                <a:gd name="T20" fmla="*/ 0 w 104"/>
                <a:gd name="T21" fmla="*/ 106 h 125"/>
                <a:gd name="T22" fmla="*/ 3 w 104"/>
                <a:gd name="T23" fmla="*/ 99 h 125"/>
                <a:gd name="T24" fmla="*/ 74 w 104"/>
                <a:gd name="T25" fmla="*/ 7 h 125"/>
                <a:gd name="T26" fmla="*/ 80 w 104"/>
                <a:gd name="T27" fmla="*/ 2 h 125"/>
                <a:gd name="T28" fmla="*/ 90 w 104"/>
                <a:gd name="T29"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25">
                  <a:moveTo>
                    <a:pt x="90" y="0"/>
                  </a:moveTo>
                  <a:lnTo>
                    <a:pt x="97" y="4"/>
                  </a:lnTo>
                  <a:lnTo>
                    <a:pt x="103" y="11"/>
                  </a:lnTo>
                  <a:lnTo>
                    <a:pt x="104" y="20"/>
                  </a:lnTo>
                  <a:lnTo>
                    <a:pt x="100" y="28"/>
                  </a:lnTo>
                  <a:lnTo>
                    <a:pt x="31" y="118"/>
                  </a:lnTo>
                  <a:lnTo>
                    <a:pt x="24" y="125"/>
                  </a:lnTo>
                  <a:lnTo>
                    <a:pt x="15" y="125"/>
                  </a:lnTo>
                  <a:lnTo>
                    <a:pt x="7" y="122"/>
                  </a:lnTo>
                  <a:lnTo>
                    <a:pt x="2" y="114"/>
                  </a:lnTo>
                  <a:lnTo>
                    <a:pt x="0" y="106"/>
                  </a:lnTo>
                  <a:lnTo>
                    <a:pt x="3" y="99"/>
                  </a:lnTo>
                  <a:lnTo>
                    <a:pt x="74" y="7"/>
                  </a:lnTo>
                  <a:lnTo>
                    <a:pt x="80" y="2"/>
                  </a:lnTo>
                  <a:lnTo>
                    <a:pt x="9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51" name="Freeform 10166"/>
            <p:cNvSpPr>
              <a:spLocks/>
            </p:cNvSpPr>
            <p:nvPr/>
          </p:nvSpPr>
          <p:spPr bwMode="auto">
            <a:xfrm>
              <a:off x="3340101" y="3792538"/>
              <a:ext cx="103188" cy="123825"/>
            </a:xfrm>
            <a:custGeom>
              <a:avLst/>
              <a:gdLst>
                <a:gd name="T0" fmla="*/ 53 w 65"/>
                <a:gd name="T1" fmla="*/ 0 h 78"/>
                <a:gd name="T2" fmla="*/ 57 w 65"/>
                <a:gd name="T3" fmla="*/ 0 h 78"/>
                <a:gd name="T4" fmla="*/ 61 w 65"/>
                <a:gd name="T5" fmla="*/ 1 h 78"/>
                <a:gd name="T6" fmla="*/ 64 w 65"/>
                <a:gd name="T7" fmla="*/ 5 h 78"/>
                <a:gd name="T8" fmla="*/ 65 w 65"/>
                <a:gd name="T9" fmla="*/ 9 h 78"/>
                <a:gd name="T10" fmla="*/ 65 w 65"/>
                <a:gd name="T11" fmla="*/ 13 h 78"/>
                <a:gd name="T12" fmla="*/ 64 w 65"/>
                <a:gd name="T13" fmla="*/ 17 h 78"/>
                <a:gd name="T14" fmla="*/ 19 w 65"/>
                <a:gd name="T15" fmla="*/ 74 h 78"/>
                <a:gd name="T16" fmla="*/ 17 w 65"/>
                <a:gd name="T17" fmla="*/ 77 h 78"/>
                <a:gd name="T18" fmla="*/ 14 w 65"/>
                <a:gd name="T19" fmla="*/ 78 h 78"/>
                <a:gd name="T20" fmla="*/ 10 w 65"/>
                <a:gd name="T21" fmla="*/ 78 h 78"/>
                <a:gd name="T22" fmla="*/ 8 w 65"/>
                <a:gd name="T23" fmla="*/ 78 h 78"/>
                <a:gd name="T24" fmla="*/ 5 w 65"/>
                <a:gd name="T25" fmla="*/ 77 h 78"/>
                <a:gd name="T26" fmla="*/ 1 w 65"/>
                <a:gd name="T27" fmla="*/ 73 h 78"/>
                <a:gd name="T28" fmla="*/ 0 w 65"/>
                <a:gd name="T29" fmla="*/ 69 h 78"/>
                <a:gd name="T30" fmla="*/ 1 w 65"/>
                <a:gd name="T31" fmla="*/ 65 h 78"/>
                <a:gd name="T32" fmla="*/ 2 w 65"/>
                <a:gd name="T33" fmla="*/ 61 h 78"/>
                <a:gd name="T34" fmla="*/ 47 w 65"/>
                <a:gd name="T35" fmla="*/ 3 h 78"/>
                <a:gd name="T36" fmla="*/ 50 w 65"/>
                <a:gd name="T37" fmla="*/ 1 h 78"/>
                <a:gd name="T38" fmla="*/ 53 w 65"/>
                <a:gd name="T3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8">
                  <a:moveTo>
                    <a:pt x="53" y="0"/>
                  </a:moveTo>
                  <a:lnTo>
                    <a:pt x="57" y="0"/>
                  </a:lnTo>
                  <a:lnTo>
                    <a:pt x="61" y="1"/>
                  </a:lnTo>
                  <a:lnTo>
                    <a:pt x="64" y="5"/>
                  </a:lnTo>
                  <a:lnTo>
                    <a:pt x="65" y="9"/>
                  </a:lnTo>
                  <a:lnTo>
                    <a:pt x="65" y="13"/>
                  </a:lnTo>
                  <a:lnTo>
                    <a:pt x="64" y="17"/>
                  </a:lnTo>
                  <a:lnTo>
                    <a:pt x="19" y="74"/>
                  </a:lnTo>
                  <a:lnTo>
                    <a:pt x="17" y="77"/>
                  </a:lnTo>
                  <a:lnTo>
                    <a:pt x="14" y="78"/>
                  </a:lnTo>
                  <a:lnTo>
                    <a:pt x="10" y="78"/>
                  </a:lnTo>
                  <a:lnTo>
                    <a:pt x="8" y="78"/>
                  </a:lnTo>
                  <a:lnTo>
                    <a:pt x="5" y="77"/>
                  </a:lnTo>
                  <a:lnTo>
                    <a:pt x="1" y="73"/>
                  </a:lnTo>
                  <a:lnTo>
                    <a:pt x="0" y="69"/>
                  </a:lnTo>
                  <a:lnTo>
                    <a:pt x="1" y="65"/>
                  </a:lnTo>
                  <a:lnTo>
                    <a:pt x="2" y="61"/>
                  </a:lnTo>
                  <a:lnTo>
                    <a:pt x="47" y="3"/>
                  </a:lnTo>
                  <a:lnTo>
                    <a:pt x="50" y="1"/>
                  </a:lnTo>
                  <a:lnTo>
                    <a:pt x="5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52" name="Freeform 10167"/>
            <p:cNvSpPr>
              <a:spLocks/>
            </p:cNvSpPr>
            <p:nvPr/>
          </p:nvSpPr>
          <p:spPr bwMode="auto">
            <a:xfrm>
              <a:off x="4783138" y="3922713"/>
              <a:ext cx="80963" cy="119063"/>
            </a:xfrm>
            <a:custGeom>
              <a:avLst/>
              <a:gdLst>
                <a:gd name="T0" fmla="*/ 18 w 51"/>
                <a:gd name="T1" fmla="*/ 0 h 75"/>
                <a:gd name="T2" fmla="*/ 26 w 51"/>
                <a:gd name="T3" fmla="*/ 7 h 75"/>
                <a:gd name="T4" fmla="*/ 39 w 51"/>
                <a:gd name="T5" fmla="*/ 29 h 75"/>
                <a:gd name="T6" fmla="*/ 48 w 51"/>
                <a:gd name="T7" fmla="*/ 54 h 75"/>
                <a:gd name="T8" fmla="*/ 51 w 51"/>
                <a:gd name="T9" fmla="*/ 72 h 75"/>
                <a:gd name="T10" fmla="*/ 40 w 51"/>
                <a:gd name="T11" fmla="*/ 75 h 75"/>
                <a:gd name="T12" fmla="*/ 25 w 51"/>
                <a:gd name="T13" fmla="*/ 71 h 75"/>
                <a:gd name="T14" fmla="*/ 12 w 51"/>
                <a:gd name="T15" fmla="*/ 63 h 75"/>
                <a:gd name="T16" fmla="*/ 2 w 51"/>
                <a:gd name="T17" fmla="*/ 50 h 75"/>
                <a:gd name="T18" fmla="*/ 0 w 51"/>
                <a:gd name="T19" fmla="*/ 34 h 75"/>
                <a:gd name="T20" fmla="*/ 2 w 51"/>
                <a:gd name="T21" fmla="*/ 17 h 75"/>
                <a:gd name="T22" fmla="*/ 12 w 51"/>
                <a:gd name="T23" fmla="*/ 4 h 75"/>
                <a:gd name="T24" fmla="*/ 18 w 51"/>
                <a:gd name="T2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75">
                  <a:moveTo>
                    <a:pt x="18" y="0"/>
                  </a:moveTo>
                  <a:lnTo>
                    <a:pt x="26" y="7"/>
                  </a:lnTo>
                  <a:lnTo>
                    <a:pt x="39" y="29"/>
                  </a:lnTo>
                  <a:lnTo>
                    <a:pt x="48" y="54"/>
                  </a:lnTo>
                  <a:lnTo>
                    <a:pt x="51" y="72"/>
                  </a:lnTo>
                  <a:lnTo>
                    <a:pt x="40" y="75"/>
                  </a:lnTo>
                  <a:lnTo>
                    <a:pt x="25" y="71"/>
                  </a:lnTo>
                  <a:lnTo>
                    <a:pt x="12" y="63"/>
                  </a:lnTo>
                  <a:lnTo>
                    <a:pt x="2" y="50"/>
                  </a:lnTo>
                  <a:lnTo>
                    <a:pt x="0" y="34"/>
                  </a:lnTo>
                  <a:lnTo>
                    <a:pt x="2" y="17"/>
                  </a:lnTo>
                  <a:lnTo>
                    <a:pt x="12" y="4"/>
                  </a:lnTo>
                  <a:lnTo>
                    <a:pt x="18" y="0"/>
                  </a:lnTo>
                  <a:close/>
                </a:path>
              </a:pathLst>
            </a:custGeom>
            <a:solidFill>
              <a:srgbClr val="D6CE4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53" name="Freeform 10168"/>
            <p:cNvSpPr>
              <a:spLocks/>
            </p:cNvSpPr>
            <p:nvPr/>
          </p:nvSpPr>
          <p:spPr bwMode="auto">
            <a:xfrm>
              <a:off x="3663951" y="3681413"/>
              <a:ext cx="176213" cy="209550"/>
            </a:xfrm>
            <a:custGeom>
              <a:avLst/>
              <a:gdLst>
                <a:gd name="T0" fmla="*/ 111 w 111"/>
                <a:gd name="T1" fmla="*/ 0 h 132"/>
                <a:gd name="T2" fmla="*/ 53 w 111"/>
                <a:gd name="T3" fmla="*/ 132 h 132"/>
                <a:gd name="T4" fmla="*/ 0 w 111"/>
                <a:gd name="T5" fmla="*/ 132 h 132"/>
                <a:gd name="T6" fmla="*/ 56 w 111"/>
                <a:gd name="T7" fmla="*/ 7 h 132"/>
                <a:gd name="T8" fmla="*/ 60 w 111"/>
                <a:gd name="T9" fmla="*/ 7 h 132"/>
                <a:gd name="T10" fmla="*/ 81 w 111"/>
                <a:gd name="T11" fmla="*/ 3 h 132"/>
                <a:gd name="T12" fmla="*/ 87 w 111"/>
                <a:gd name="T13" fmla="*/ 1 h 132"/>
                <a:gd name="T14" fmla="*/ 111 w 111"/>
                <a:gd name="T15" fmla="*/ 0 h 132"/>
                <a:gd name="T16" fmla="*/ 111 w 111"/>
                <a:gd name="T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132">
                  <a:moveTo>
                    <a:pt x="111" y="0"/>
                  </a:moveTo>
                  <a:lnTo>
                    <a:pt x="53" y="132"/>
                  </a:lnTo>
                  <a:lnTo>
                    <a:pt x="0" y="132"/>
                  </a:lnTo>
                  <a:lnTo>
                    <a:pt x="56" y="7"/>
                  </a:lnTo>
                  <a:lnTo>
                    <a:pt x="60" y="7"/>
                  </a:lnTo>
                  <a:lnTo>
                    <a:pt x="81" y="3"/>
                  </a:lnTo>
                  <a:lnTo>
                    <a:pt x="87" y="1"/>
                  </a:lnTo>
                  <a:lnTo>
                    <a:pt x="111" y="0"/>
                  </a:lnTo>
                  <a:lnTo>
                    <a:pt x="111" y="0"/>
                  </a:lnTo>
                  <a:close/>
                </a:path>
              </a:pathLst>
            </a:custGeom>
            <a:solidFill>
              <a:srgbClr val="0006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54" name="Freeform 10169"/>
            <p:cNvSpPr>
              <a:spLocks/>
            </p:cNvSpPr>
            <p:nvPr/>
          </p:nvSpPr>
          <p:spPr bwMode="auto">
            <a:xfrm>
              <a:off x="3992563" y="3676650"/>
              <a:ext cx="176213" cy="214313"/>
            </a:xfrm>
            <a:custGeom>
              <a:avLst/>
              <a:gdLst>
                <a:gd name="T0" fmla="*/ 60 w 111"/>
                <a:gd name="T1" fmla="*/ 0 h 135"/>
                <a:gd name="T2" fmla="*/ 67 w 111"/>
                <a:gd name="T3" fmla="*/ 0 h 135"/>
                <a:gd name="T4" fmla="*/ 79 w 111"/>
                <a:gd name="T5" fmla="*/ 0 h 135"/>
                <a:gd name="T6" fmla="*/ 93 w 111"/>
                <a:gd name="T7" fmla="*/ 2 h 135"/>
                <a:gd name="T8" fmla="*/ 105 w 111"/>
                <a:gd name="T9" fmla="*/ 3 h 135"/>
                <a:gd name="T10" fmla="*/ 111 w 111"/>
                <a:gd name="T11" fmla="*/ 3 h 135"/>
                <a:gd name="T12" fmla="*/ 54 w 111"/>
                <a:gd name="T13" fmla="*/ 135 h 135"/>
                <a:gd name="T14" fmla="*/ 0 w 111"/>
                <a:gd name="T15" fmla="*/ 135 h 135"/>
                <a:gd name="T16" fmla="*/ 60 w 111"/>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135">
                  <a:moveTo>
                    <a:pt x="60" y="0"/>
                  </a:moveTo>
                  <a:lnTo>
                    <a:pt x="67" y="0"/>
                  </a:lnTo>
                  <a:lnTo>
                    <a:pt x="79" y="0"/>
                  </a:lnTo>
                  <a:lnTo>
                    <a:pt x="93" y="2"/>
                  </a:lnTo>
                  <a:lnTo>
                    <a:pt x="105" y="3"/>
                  </a:lnTo>
                  <a:lnTo>
                    <a:pt x="111" y="3"/>
                  </a:lnTo>
                  <a:lnTo>
                    <a:pt x="54" y="135"/>
                  </a:lnTo>
                  <a:lnTo>
                    <a:pt x="0" y="135"/>
                  </a:lnTo>
                  <a:lnTo>
                    <a:pt x="60" y="0"/>
                  </a:lnTo>
                  <a:close/>
                </a:path>
              </a:pathLst>
            </a:custGeom>
            <a:solidFill>
              <a:srgbClr val="0006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55" name="Freeform 10170"/>
            <p:cNvSpPr>
              <a:spLocks/>
            </p:cNvSpPr>
            <p:nvPr/>
          </p:nvSpPr>
          <p:spPr bwMode="auto">
            <a:xfrm>
              <a:off x="4146551" y="3689350"/>
              <a:ext cx="182563" cy="201613"/>
            </a:xfrm>
            <a:custGeom>
              <a:avLst/>
              <a:gdLst>
                <a:gd name="T0" fmla="*/ 56 w 115"/>
                <a:gd name="T1" fmla="*/ 0 h 127"/>
                <a:gd name="T2" fmla="*/ 64 w 115"/>
                <a:gd name="T3" fmla="*/ 2 h 127"/>
                <a:gd name="T4" fmla="*/ 68 w 115"/>
                <a:gd name="T5" fmla="*/ 3 h 127"/>
                <a:gd name="T6" fmla="*/ 80 w 115"/>
                <a:gd name="T7" fmla="*/ 7 h 127"/>
                <a:gd name="T8" fmla="*/ 80 w 115"/>
                <a:gd name="T9" fmla="*/ 7 h 127"/>
                <a:gd name="T10" fmla="*/ 90 w 115"/>
                <a:gd name="T11" fmla="*/ 13 h 127"/>
                <a:gd name="T12" fmla="*/ 94 w 115"/>
                <a:gd name="T13" fmla="*/ 17 h 127"/>
                <a:gd name="T14" fmla="*/ 101 w 115"/>
                <a:gd name="T15" fmla="*/ 24 h 127"/>
                <a:gd name="T16" fmla="*/ 106 w 115"/>
                <a:gd name="T17" fmla="*/ 29 h 127"/>
                <a:gd name="T18" fmla="*/ 114 w 115"/>
                <a:gd name="T19" fmla="*/ 37 h 127"/>
                <a:gd name="T20" fmla="*/ 115 w 115"/>
                <a:gd name="T21" fmla="*/ 38 h 127"/>
                <a:gd name="T22" fmla="*/ 75 w 115"/>
                <a:gd name="T23" fmla="*/ 127 h 127"/>
                <a:gd name="T24" fmla="*/ 0 w 115"/>
                <a:gd name="T25" fmla="*/ 127 h 127"/>
                <a:gd name="T26" fmla="*/ 56 w 11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 h="127">
                  <a:moveTo>
                    <a:pt x="56" y="0"/>
                  </a:moveTo>
                  <a:lnTo>
                    <a:pt x="64" y="2"/>
                  </a:lnTo>
                  <a:lnTo>
                    <a:pt x="68" y="3"/>
                  </a:lnTo>
                  <a:lnTo>
                    <a:pt x="80" y="7"/>
                  </a:lnTo>
                  <a:lnTo>
                    <a:pt x="80" y="7"/>
                  </a:lnTo>
                  <a:lnTo>
                    <a:pt x="90" y="13"/>
                  </a:lnTo>
                  <a:lnTo>
                    <a:pt x="94" y="17"/>
                  </a:lnTo>
                  <a:lnTo>
                    <a:pt x="101" y="24"/>
                  </a:lnTo>
                  <a:lnTo>
                    <a:pt x="106" y="29"/>
                  </a:lnTo>
                  <a:lnTo>
                    <a:pt x="114" y="37"/>
                  </a:lnTo>
                  <a:lnTo>
                    <a:pt x="115" y="38"/>
                  </a:lnTo>
                  <a:lnTo>
                    <a:pt x="75" y="127"/>
                  </a:lnTo>
                  <a:lnTo>
                    <a:pt x="0" y="127"/>
                  </a:lnTo>
                  <a:lnTo>
                    <a:pt x="56" y="0"/>
                  </a:lnTo>
                  <a:close/>
                </a:path>
              </a:pathLst>
            </a:custGeom>
            <a:solidFill>
              <a:srgbClr val="00062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grpSp>
      <p:grpSp>
        <p:nvGrpSpPr>
          <p:cNvPr id="57" name="그룹 56"/>
          <p:cNvGrpSpPr/>
          <p:nvPr/>
        </p:nvGrpSpPr>
        <p:grpSpPr>
          <a:xfrm>
            <a:off x="5445376" y="3457117"/>
            <a:ext cx="2588819" cy="1179174"/>
            <a:chOff x="3455194" y="5151437"/>
            <a:chExt cx="1533525" cy="698501"/>
          </a:xfrm>
        </p:grpSpPr>
        <p:sp>
          <p:nvSpPr>
            <p:cNvPr id="58" name="직사각형 57"/>
            <p:cNvSpPr/>
            <p:nvPr/>
          </p:nvSpPr>
          <p:spPr>
            <a:xfrm>
              <a:off x="4928394" y="5359400"/>
              <a:ext cx="48419" cy="80169"/>
            </a:xfrm>
            <a:prstGeom prst="rect">
              <a:avLst/>
            </a:prstGeom>
            <a:solidFill>
              <a:srgbClr val="E2DE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Rectangle 10417"/>
            <p:cNvSpPr>
              <a:spLocks noChangeArrowheads="1"/>
            </p:cNvSpPr>
            <p:nvPr/>
          </p:nvSpPr>
          <p:spPr bwMode="auto">
            <a:xfrm>
              <a:off x="3901282" y="5668962"/>
              <a:ext cx="588963" cy="57150"/>
            </a:xfrm>
            <a:prstGeom prst="rect">
              <a:avLst/>
            </a:prstGeom>
            <a:solidFill>
              <a:srgbClr val="E2DEC8"/>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60" name="Freeform 10418"/>
            <p:cNvSpPr>
              <a:spLocks/>
            </p:cNvSpPr>
            <p:nvPr/>
          </p:nvSpPr>
          <p:spPr bwMode="auto">
            <a:xfrm>
              <a:off x="3455194" y="5529262"/>
              <a:ext cx="155575" cy="158750"/>
            </a:xfrm>
            <a:custGeom>
              <a:avLst/>
              <a:gdLst>
                <a:gd name="T0" fmla="*/ 50 w 98"/>
                <a:gd name="T1" fmla="*/ 0 h 100"/>
                <a:gd name="T2" fmla="*/ 68 w 98"/>
                <a:gd name="T3" fmla="*/ 4 h 100"/>
                <a:gd name="T4" fmla="*/ 84 w 98"/>
                <a:gd name="T5" fmla="*/ 14 h 100"/>
                <a:gd name="T6" fmla="*/ 94 w 98"/>
                <a:gd name="T7" fmla="*/ 30 h 100"/>
                <a:gd name="T8" fmla="*/ 98 w 98"/>
                <a:gd name="T9" fmla="*/ 50 h 100"/>
                <a:gd name="T10" fmla="*/ 94 w 98"/>
                <a:gd name="T11" fmla="*/ 69 h 100"/>
                <a:gd name="T12" fmla="*/ 84 w 98"/>
                <a:gd name="T13" fmla="*/ 85 h 100"/>
                <a:gd name="T14" fmla="*/ 68 w 98"/>
                <a:gd name="T15" fmla="*/ 96 h 100"/>
                <a:gd name="T16" fmla="*/ 50 w 98"/>
                <a:gd name="T17" fmla="*/ 100 h 100"/>
                <a:gd name="T18" fmla="*/ 30 w 98"/>
                <a:gd name="T19" fmla="*/ 96 h 100"/>
                <a:gd name="T20" fmla="*/ 14 w 98"/>
                <a:gd name="T21" fmla="*/ 85 h 100"/>
                <a:gd name="T22" fmla="*/ 4 w 98"/>
                <a:gd name="T23" fmla="*/ 69 h 100"/>
                <a:gd name="T24" fmla="*/ 0 w 98"/>
                <a:gd name="T25" fmla="*/ 50 h 100"/>
                <a:gd name="T26" fmla="*/ 4 w 98"/>
                <a:gd name="T27" fmla="*/ 30 h 100"/>
                <a:gd name="T28" fmla="*/ 14 w 98"/>
                <a:gd name="T29" fmla="*/ 14 h 100"/>
                <a:gd name="T30" fmla="*/ 30 w 98"/>
                <a:gd name="T31" fmla="*/ 4 h 100"/>
                <a:gd name="T32" fmla="*/ 50 w 98"/>
                <a:gd name="T33"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100">
                  <a:moveTo>
                    <a:pt x="50" y="0"/>
                  </a:moveTo>
                  <a:lnTo>
                    <a:pt x="68" y="4"/>
                  </a:lnTo>
                  <a:lnTo>
                    <a:pt x="84" y="14"/>
                  </a:lnTo>
                  <a:lnTo>
                    <a:pt x="94" y="30"/>
                  </a:lnTo>
                  <a:lnTo>
                    <a:pt x="98" y="50"/>
                  </a:lnTo>
                  <a:lnTo>
                    <a:pt x="94" y="69"/>
                  </a:lnTo>
                  <a:lnTo>
                    <a:pt x="84" y="85"/>
                  </a:lnTo>
                  <a:lnTo>
                    <a:pt x="68" y="96"/>
                  </a:lnTo>
                  <a:lnTo>
                    <a:pt x="50" y="100"/>
                  </a:lnTo>
                  <a:lnTo>
                    <a:pt x="30" y="96"/>
                  </a:lnTo>
                  <a:lnTo>
                    <a:pt x="14" y="85"/>
                  </a:lnTo>
                  <a:lnTo>
                    <a:pt x="4" y="69"/>
                  </a:lnTo>
                  <a:lnTo>
                    <a:pt x="0" y="50"/>
                  </a:lnTo>
                  <a:lnTo>
                    <a:pt x="4" y="30"/>
                  </a:lnTo>
                  <a:lnTo>
                    <a:pt x="14" y="14"/>
                  </a:lnTo>
                  <a:lnTo>
                    <a:pt x="30" y="4"/>
                  </a:lnTo>
                  <a:lnTo>
                    <a:pt x="5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61" name="Freeform 10419"/>
            <p:cNvSpPr>
              <a:spLocks/>
            </p:cNvSpPr>
            <p:nvPr/>
          </p:nvSpPr>
          <p:spPr bwMode="auto">
            <a:xfrm>
              <a:off x="3521869" y="5151437"/>
              <a:ext cx="1438275" cy="538163"/>
            </a:xfrm>
            <a:custGeom>
              <a:avLst/>
              <a:gdLst>
                <a:gd name="T0" fmla="*/ 415 w 906"/>
                <a:gd name="T1" fmla="*/ 1 h 339"/>
                <a:gd name="T2" fmla="*/ 461 w 906"/>
                <a:gd name="T3" fmla="*/ 1 h 339"/>
                <a:gd name="T4" fmla="*/ 529 w 906"/>
                <a:gd name="T5" fmla="*/ 1 h 339"/>
                <a:gd name="T6" fmla="*/ 610 w 906"/>
                <a:gd name="T7" fmla="*/ 1 h 339"/>
                <a:gd name="T8" fmla="*/ 693 w 906"/>
                <a:gd name="T9" fmla="*/ 2 h 339"/>
                <a:gd name="T10" fmla="*/ 766 w 906"/>
                <a:gd name="T11" fmla="*/ 2 h 339"/>
                <a:gd name="T12" fmla="*/ 820 w 906"/>
                <a:gd name="T13" fmla="*/ 2 h 339"/>
                <a:gd name="T14" fmla="*/ 846 w 906"/>
                <a:gd name="T15" fmla="*/ 6 h 339"/>
                <a:gd name="T16" fmla="*/ 866 w 906"/>
                <a:gd name="T17" fmla="*/ 34 h 339"/>
                <a:gd name="T18" fmla="*/ 883 w 906"/>
                <a:gd name="T19" fmla="*/ 80 h 339"/>
                <a:gd name="T20" fmla="*/ 896 w 906"/>
                <a:gd name="T21" fmla="*/ 139 h 339"/>
                <a:gd name="T22" fmla="*/ 903 w 906"/>
                <a:gd name="T23" fmla="*/ 200 h 339"/>
                <a:gd name="T24" fmla="*/ 906 w 906"/>
                <a:gd name="T25" fmla="*/ 259 h 339"/>
                <a:gd name="T26" fmla="*/ 903 w 906"/>
                <a:gd name="T27" fmla="*/ 305 h 339"/>
                <a:gd name="T28" fmla="*/ 893 w 906"/>
                <a:gd name="T29" fmla="*/ 332 h 339"/>
                <a:gd name="T30" fmla="*/ 873 w 906"/>
                <a:gd name="T31" fmla="*/ 336 h 339"/>
                <a:gd name="T32" fmla="*/ 826 w 906"/>
                <a:gd name="T33" fmla="*/ 336 h 339"/>
                <a:gd name="T34" fmla="*/ 750 w 906"/>
                <a:gd name="T35" fmla="*/ 336 h 339"/>
                <a:gd name="T36" fmla="*/ 653 w 906"/>
                <a:gd name="T37" fmla="*/ 336 h 339"/>
                <a:gd name="T38" fmla="*/ 543 w 906"/>
                <a:gd name="T39" fmla="*/ 338 h 339"/>
                <a:gd name="T40" fmla="*/ 427 w 906"/>
                <a:gd name="T41" fmla="*/ 338 h 339"/>
                <a:gd name="T42" fmla="*/ 313 w 906"/>
                <a:gd name="T43" fmla="*/ 338 h 339"/>
                <a:gd name="T44" fmla="*/ 205 w 906"/>
                <a:gd name="T45" fmla="*/ 338 h 339"/>
                <a:gd name="T46" fmla="*/ 115 w 906"/>
                <a:gd name="T47" fmla="*/ 338 h 339"/>
                <a:gd name="T48" fmla="*/ 48 w 906"/>
                <a:gd name="T49" fmla="*/ 339 h 339"/>
                <a:gd name="T50" fmla="*/ 10 w 906"/>
                <a:gd name="T51" fmla="*/ 339 h 339"/>
                <a:gd name="T52" fmla="*/ 5 w 906"/>
                <a:gd name="T53" fmla="*/ 335 h 339"/>
                <a:gd name="T54" fmla="*/ 2 w 906"/>
                <a:gd name="T55" fmla="*/ 309 h 339"/>
                <a:gd name="T56" fmla="*/ 1 w 906"/>
                <a:gd name="T57" fmla="*/ 268 h 339"/>
                <a:gd name="T58" fmla="*/ 1 w 906"/>
                <a:gd name="T59" fmla="*/ 222 h 339"/>
                <a:gd name="T60" fmla="*/ 8 w 906"/>
                <a:gd name="T61" fmla="*/ 186 h 339"/>
                <a:gd name="T62" fmla="*/ 15 w 906"/>
                <a:gd name="T63" fmla="*/ 169 h 339"/>
                <a:gd name="T64" fmla="*/ 26 w 906"/>
                <a:gd name="T65" fmla="*/ 154 h 339"/>
                <a:gd name="T66" fmla="*/ 46 w 906"/>
                <a:gd name="T67" fmla="*/ 142 h 339"/>
                <a:gd name="T68" fmla="*/ 120 w 906"/>
                <a:gd name="T69" fmla="*/ 140 h 339"/>
                <a:gd name="T70" fmla="*/ 174 w 906"/>
                <a:gd name="T71" fmla="*/ 140 h 339"/>
                <a:gd name="T72" fmla="*/ 217 w 906"/>
                <a:gd name="T73" fmla="*/ 140 h 339"/>
                <a:gd name="T74" fmla="*/ 237 w 906"/>
                <a:gd name="T75" fmla="*/ 137 h 339"/>
                <a:gd name="T76" fmla="*/ 250 w 906"/>
                <a:gd name="T77" fmla="*/ 122 h 339"/>
                <a:gd name="T78" fmla="*/ 271 w 906"/>
                <a:gd name="T79" fmla="*/ 95 h 339"/>
                <a:gd name="T80" fmla="*/ 296 w 906"/>
                <a:gd name="T81" fmla="*/ 67 h 339"/>
                <a:gd name="T82" fmla="*/ 315 w 906"/>
                <a:gd name="T83" fmla="*/ 42 h 339"/>
                <a:gd name="T84" fmla="*/ 340 w 906"/>
                <a:gd name="T85" fmla="*/ 19 h 339"/>
                <a:gd name="T86" fmla="*/ 382 w 906"/>
                <a:gd name="T87" fmla="*/ 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6" h="339">
                  <a:moveTo>
                    <a:pt x="404" y="0"/>
                  </a:moveTo>
                  <a:lnTo>
                    <a:pt x="415" y="1"/>
                  </a:lnTo>
                  <a:lnTo>
                    <a:pt x="435" y="1"/>
                  </a:lnTo>
                  <a:lnTo>
                    <a:pt x="461" y="1"/>
                  </a:lnTo>
                  <a:lnTo>
                    <a:pt x="494" y="1"/>
                  </a:lnTo>
                  <a:lnTo>
                    <a:pt x="529" y="1"/>
                  </a:lnTo>
                  <a:lnTo>
                    <a:pt x="568" y="1"/>
                  </a:lnTo>
                  <a:lnTo>
                    <a:pt x="610" y="1"/>
                  </a:lnTo>
                  <a:lnTo>
                    <a:pt x="652" y="2"/>
                  </a:lnTo>
                  <a:lnTo>
                    <a:pt x="693" y="2"/>
                  </a:lnTo>
                  <a:lnTo>
                    <a:pt x="731" y="2"/>
                  </a:lnTo>
                  <a:lnTo>
                    <a:pt x="766" y="2"/>
                  </a:lnTo>
                  <a:lnTo>
                    <a:pt x="796" y="2"/>
                  </a:lnTo>
                  <a:lnTo>
                    <a:pt x="820" y="2"/>
                  </a:lnTo>
                  <a:lnTo>
                    <a:pt x="837" y="2"/>
                  </a:lnTo>
                  <a:lnTo>
                    <a:pt x="846" y="6"/>
                  </a:lnTo>
                  <a:lnTo>
                    <a:pt x="856" y="17"/>
                  </a:lnTo>
                  <a:lnTo>
                    <a:pt x="866" y="34"/>
                  </a:lnTo>
                  <a:lnTo>
                    <a:pt x="875" y="55"/>
                  </a:lnTo>
                  <a:lnTo>
                    <a:pt x="883" y="80"/>
                  </a:lnTo>
                  <a:lnTo>
                    <a:pt x="889" y="108"/>
                  </a:lnTo>
                  <a:lnTo>
                    <a:pt x="896" y="139"/>
                  </a:lnTo>
                  <a:lnTo>
                    <a:pt x="900" y="170"/>
                  </a:lnTo>
                  <a:lnTo>
                    <a:pt x="903" y="200"/>
                  </a:lnTo>
                  <a:lnTo>
                    <a:pt x="906" y="230"/>
                  </a:lnTo>
                  <a:lnTo>
                    <a:pt x="906" y="259"/>
                  </a:lnTo>
                  <a:lnTo>
                    <a:pt x="906" y="284"/>
                  </a:lnTo>
                  <a:lnTo>
                    <a:pt x="903" y="305"/>
                  </a:lnTo>
                  <a:lnTo>
                    <a:pt x="900" y="322"/>
                  </a:lnTo>
                  <a:lnTo>
                    <a:pt x="893" y="332"/>
                  </a:lnTo>
                  <a:lnTo>
                    <a:pt x="885" y="336"/>
                  </a:lnTo>
                  <a:lnTo>
                    <a:pt x="873" y="336"/>
                  </a:lnTo>
                  <a:lnTo>
                    <a:pt x="854" y="336"/>
                  </a:lnTo>
                  <a:lnTo>
                    <a:pt x="826" y="336"/>
                  </a:lnTo>
                  <a:lnTo>
                    <a:pt x="791" y="336"/>
                  </a:lnTo>
                  <a:lnTo>
                    <a:pt x="750" y="336"/>
                  </a:lnTo>
                  <a:lnTo>
                    <a:pt x="704" y="336"/>
                  </a:lnTo>
                  <a:lnTo>
                    <a:pt x="653" y="336"/>
                  </a:lnTo>
                  <a:lnTo>
                    <a:pt x="600" y="336"/>
                  </a:lnTo>
                  <a:lnTo>
                    <a:pt x="543" y="338"/>
                  </a:lnTo>
                  <a:lnTo>
                    <a:pt x="486" y="338"/>
                  </a:lnTo>
                  <a:lnTo>
                    <a:pt x="427" y="338"/>
                  </a:lnTo>
                  <a:lnTo>
                    <a:pt x="369" y="338"/>
                  </a:lnTo>
                  <a:lnTo>
                    <a:pt x="313" y="338"/>
                  </a:lnTo>
                  <a:lnTo>
                    <a:pt x="258" y="338"/>
                  </a:lnTo>
                  <a:lnTo>
                    <a:pt x="205" y="338"/>
                  </a:lnTo>
                  <a:lnTo>
                    <a:pt x="158" y="338"/>
                  </a:lnTo>
                  <a:lnTo>
                    <a:pt x="115" y="338"/>
                  </a:lnTo>
                  <a:lnTo>
                    <a:pt x="78" y="339"/>
                  </a:lnTo>
                  <a:lnTo>
                    <a:pt x="48" y="339"/>
                  </a:lnTo>
                  <a:lnTo>
                    <a:pt x="25" y="339"/>
                  </a:lnTo>
                  <a:lnTo>
                    <a:pt x="10" y="339"/>
                  </a:lnTo>
                  <a:lnTo>
                    <a:pt x="5" y="339"/>
                  </a:lnTo>
                  <a:lnTo>
                    <a:pt x="5" y="335"/>
                  </a:lnTo>
                  <a:lnTo>
                    <a:pt x="4" y="324"/>
                  </a:lnTo>
                  <a:lnTo>
                    <a:pt x="2" y="309"/>
                  </a:lnTo>
                  <a:lnTo>
                    <a:pt x="1" y="289"/>
                  </a:lnTo>
                  <a:lnTo>
                    <a:pt x="1" y="268"/>
                  </a:lnTo>
                  <a:lnTo>
                    <a:pt x="0" y="245"/>
                  </a:lnTo>
                  <a:lnTo>
                    <a:pt x="1" y="222"/>
                  </a:lnTo>
                  <a:lnTo>
                    <a:pt x="4" y="203"/>
                  </a:lnTo>
                  <a:lnTo>
                    <a:pt x="8" y="186"/>
                  </a:lnTo>
                  <a:lnTo>
                    <a:pt x="13" y="173"/>
                  </a:lnTo>
                  <a:lnTo>
                    <a:pt x="15" y="169"/>
                  </a:lnTo>
                  <a:lnTo>
                    <a:pt x="19" y="161"/>
                  </a:lnTo>
                  <a:lnTo>
                    <a:pt x="26" y="154"/>
                  </a:lnTo>
                  <a:lnTo>
                    <a:pt x="34" y="148"/>
                  </a:lnTo>
                  <a:lnTo>
                    <a:pt x="46" y="142"/>
                  </a:lnTo>
                  <a:lnTo>
                    <a:pt x="60" y="140"/>
                  </a:lnTo>
                  <a:lnTo>
                    <a:pt x="120" y="140"/>
                  </a:lnTo>
                  <a:lnTo>
                    <a:pt x="148" y="140"/>
                  </a:lnTo>
                  <a:lnTo>
                    <a:pt x="174" y="140"/>
                  </a:lnTo>
                  <a:lnTo>
                    <a:pt x="197" y="140"/>
                  </a:lnTo>
                  <a:lnTo>
                    <a:pt x="217" y="140"/>
                  </a:lnTo>
                  <a:lnTo>
                    <a:pt x="235" y="140"/>
                  </a:lnTo>
                  <a:lnTo>
                    <a:pt x="237" y="137"/>
                  </a:lnTo>
                  <a:lnTo>
                    <a:pt x="242" y="131"/>
                  </a:lnTo>
                  <a:lnTo>
                    <a:pt x="250" y="122"/>
                  </a:lnTo>
                  <a:lnTo>
                    <a:pt x="260" y="108"/>
                  </a:lnTo>
                  <a:lnTo>
                    <a:pt x="271" y="95"/>
                  </a:lnTo>
                  <a:lnTo>
                    <a:pt x="284" y="81"/>
                  </a:lnTo>
                  <a:lnTo>
                    <a:pt x="296" y="67"/>
                  </a:lnTo>
                  <a:lnTo>
                    <a:pt x="306" y="53"/>
                  </a:lnTo>
                  <a:lnTo>
                    <a:pt x="315" y="42"/>
                  </a:lnTo>
                  <a:lnTo>
                    <a:pt x="323" y="34"/>
                  </a:lnTo>
                  <a:lnTo>
                    <a:pt x="340" y="19"/>
                  </a:lnTo>
                  <a:lnTo>
                    <a:pt x="361" y="9"/>
                  </a:lnTo>
                  <a:lnTo>
                    <a:pt x="382" y="2"/>
                  </a:lnTo>
                  <a:lnTo>
                    <a:pt x="404" y="0"/>
                  </a:lnTo>
                  <a:close/>
                </a:path>
              </a:pathLst>
            </a:custGeom>
            <a:solidFill>
              <a:srgbClr val="20BA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62" name="Freeform 10420"/>
            <p:cNvSpPr>
              <a:spLocks/>
            </p:cNvSpPr>
            <p:nvPr/>
          </p:nvSpPr>
          <p:spPr bwMode="auto">
            <a:xfrm>
              <a:off x="3940969" y="5194300"/>
              <a:ext cx="342900" cy="179388"/>
            </a:xfrm>
            <a:custGeom>
              <a:avLst/>
              <a:gdLst>
                <a:gd name="T0" fmla="*/ 165 w 216"/>
                <a:gd name="T1" fmla="*/ 0 h 113"/>
                <a:gd name="T2" fmla="*/ 184 w 216"/>
                <a:gd name="T3" fmla="*/ 0 h 113"/>
                <a:gd name="T4" fmla="*/ 216 w 216"/>
                <a:gd name="T5" fmla="*/ 0 h 113"/>
                <a:gd name="T6" fmla="*/ 216 w 216"/>
                <a:gd name="T7" fmla="*/ 113 h 113"/>
                <a:gd name="T8" fmla="*/ 0 w 216"/>
                <a:gd name="T9" fmla="*/ 113 h 113"/>
                <a:gd name="T10" fmla="*/ 2 w 216"/>
                <a:gd name="T11" fmla="*/ 110 h 113"/>
                <a:gd name="T12" fmla="*/ 7 w 216"/>
                <a:gd name="T13" fmla="*/ 104 h 113"/>
                <a:gd name="T14" fmla="*/ 15 w 216"/>
                <a:gd name="T15" fmla="*/ 93 h 113"/>
                <a:gd name="T16" fmla="*/ 25 w 216"/>
                <a:gd name="T17" fmla="*/ 80 h 113"/>
                <a:gd name="T18" fmla="*/ 37 w 216"/>
                <a:gd name="T19" fmla="*/ 66 h 113"/>
                <a:gd name="T20" fmla="*/ 49 w 216"/>
                <a:gd name="T21" fmla="*/ 50 h 113"/>
                <a:gd name="T22" fmla="*/ 61 w 216"/>
                <a:gd name="T23" fmla="*/ 36 h 113"/>
                <a:gd name="T24" fmla="*/ 74 w 216"/>
                <a:gd name="T25" fmla="*/ 22 h 113"/>
                <a:gd name="T26" fmla="*/ 83 w 216"/>
                <a:gd name="T27" fmla="*/ 15 h 113"/>
                <a:gd name="T28" fmla="*/ 96 w 216"/>
                <a:gd name="T29" fmla="*/ 7 h 113"/>
                <a:gd name="T30" fmla="*/ 113 w 216"/>
                <a:gd name="T31" fmla="*/ 2 h 113"/>
                <a:gd name="T32" fmla="*/ 131 w 216"/>
                <a:gd name="T33" fmla="*/ 0 h 113"/>
                <a:gd name="T34" fmla="*/ 147 w 216"/>
                <a:gd name="T35" fmla="*/ 0 h 113"/>
                <a:gd name="T36" fmla="*/ 165 w 216"/>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6" h="113">
                  <a:moveTo>
                    <a:pt x="165" y="0"/>
                  </a:moveTo>
                  <a:lnTo>
                    <a:pt x="184" y="0"/>
                  </a:lnTo>
                  <a:lnTo>
                    <a:pt x="216" y="0"/>
                  </a:lnTo>
                  <a:lnTo>
                    <a:pt x="216" y="113"/>
                  </a:lnTo>
                  <a:lnTo>
                    <a:pt x="0" y="113"/>
                  </a:lnTo>
                  <a:lnTo>
                    <a:pt x="2" y="110"/>
                  </a:lnTo>
                  <a:lnTo>
                    <a:pt x="7" y="104"/>
                  </a:lnTo>
                  <a:lnTo>
                    <a:pt x="15" y="93"/>
                  </a:lnTo>
                  <a:lnTo>
                    <a:pt x="25" y="80"/>
                  </a:lnTo>
                  <a:lnTo>
                    <a:pt x="37" y="66"/>
                  </a:lnTo>
                  <a:lnTo>
                    <a:pt x="49" y="50"/>
                  </a:lnTo>
                  <a:lnTo>
                    <a:pt x="61" y="36"/>
                  </a:lnTo>
                  <a:lnTo>
                    <a:pt x="74" y="22"/>
                  </a:lnTo>
                  <a:lnTo>
                    <a:pt x="83" y="15"/>
                  </a:lnTo>
                  <a:lnTo>
                    <a:pt x="96" y="7"/>
                  </a:lnTo>
                  <a:lnTo>
                    <a:pt x="113" y="2"/>
                  </a:lnTo>
                  <a:lnTo>
                    <a:pt x="131" y="0"/>
                  </a:lnTo>
                  <a:lnTo>
                    <a:pt x="147" y="0"/>
                  </a:lnTo>
                  <a:lnTo>
                    <a:pt x="16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63" name="Rectangle 10421"/>
            <p:cNvSpPr>
              <a:spLocks noChangeArrowheads="1"/>
            </p:cNvSpPr>
            <p:nvPr/>
          </p:nvSpPr>
          <p:spPr bwMode="auto">
            <a:xfrm>
              <a:off x="4333082" y="5194300"/>
              <a:ext cx="246063" cy="179388"/>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64" name="Freeform 10422"/>
            <p:cNvSpPr>
              <a:spLocks/>
            </p:cNvSpPr>
            <p:nvPr/>
          </p:nvSpPr>
          <p:spPr bwMode="auto">
            <a:xfrm>
              <a:off x="4625182" y="5194300"/>
              <a:ext cx="260350" cy="179388"/>
            </a:xfrm>
            <a:custGeom>
              <a:avLst/>
              <a:gdLst>
                <a:gd name="T0" fmla="*/ 30 w 164"/>
                <a:gd name="T1" fmla="*/ 0 h 113"/>
                <a:gd name="T2" fmla="*/ 50 w 164"/>
                <a:gd name="T3" fmla="*/ 0 h 113"/>
                <a:gd name="T4" fmla="*/ 70 w 164"/>
                <a:gd name="T5" fmla="*/ 0 h 113"/>
                <a:gd name="T6" fmla="*/ 88 w 164"/>
                <a:gd name="T7" fmla="*/ 0 h 113"/>
                <a:gd name="T8" fmla="*/ 102 w 164"/>
                <a:gd name="T9" fmla="*/ 0 h 113"/>
                <a:gd name="T10" fmla="*/ 117 w 164"/>
                <a:gd name="T11" fmla="*/ 3 h 113"/>
                <a:gd name="T12" fmla="*/ 129 w 164"/>
                <a:gd name="T13" fmla="*/ 11 h 113"/>
                <a:gd name="T14" fmla="*/ 139 w 164"/>
                <a:gd name="T15" fmla="*/ 22 h 113"/>
                <a:gd name="T16" fmla="*/ 147 w 164"/>
                <a:gd name="T17" fmla="*/ 36 h 113"/>
                <a:gd name="T18" fmla="*/ 152 w 164"/>
                <a:gd name="T19" fmla="*/ 47 h 113"/>
                <a:gd name="T20" fmla="*/ 155 w 164"/>
                <a:gd name="T21" fmla="*/ 57 h 113"/>
                <a:gd name="T22" fmla="*/ 159 w 164"/>
                <a:gd name="T23" fmla="*/ 70 h 113"/>
                <a:gd name="T24" fmla="*/ 161 w 164"/>
                <a:gd name="T25" fmla="*/ 84 h 113"/>
                <a:gd name="T26" fmla="*/ 163 w 164"/>
                <a:gd name="T27" fmla="*/ 98 h 113"/>
                <a:gd name="T28" fmla="*/ 164 w 164"/>
                <a:gd name="T29" fmla="*/ 109 h 113"/>
                <a:gd name="T30" fmla="*/ 164 w 164"/>
                <a:gd name="T31" fmla="*/ 113 h 113"/>
                <a:gd name="T32" fmla="*/ 0 w 164"/>
                <a:gd name="T33" fmla="*/ 113 h 113"/>
                <a:gd name="T34" fmla="*/ 0 w 164"/>
                <a:gd name="T35" fmla="*/ 0 h 113"/>
                <a:gd name="T36" fmla="*/ 15 w 164"/>
                <a:gd name="T37" fmla="*/ 0 h 113"/>
                <a:gd name="T38" fmla="*/ 30 w 164"/>
                <a:gd name="T3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4" h="113">
                  <a:moveTo>
                    <a:pt x="30" y="0"/>
                  </a:moveTo>
                  <a:lnTo>
                    <a:pt x="50" y="0"/>
                  </a:lnTo>
                  <a:lnTo>
                    <a:pt x="70" y="0"/>
                  </a:lnTo>
                  <a:lnTo>
                    <a:pt x="88" y="0"/>
                  </a:lnTo>
                  <a:lnTo>
                    <a:pt x="102" y="0"/>
                  </a:lnTo>
                  <a:lnTo>
                    <a:pt x="117" y="3"/>
                  </a:lnTo>
                  <a:lnTo>
                    <a:pt x="129" y="11"/>
                  </a:lnTo>
                  <a:lnTo>
                    <a:pt x="139" y="22"/>
                  </a:lnTo>
                  <a:lnTo>
                    <a:pt x="147" y="36"/>
                  </a:lnTo>
                  <a:lnTo>
                    <a:pt x="152" y="47"/>
                  </a:lnTo>
                  <a:lnTo>
                    <a:pt x="155" y="57"/>
                  </a:lnTo>
                  <a:lnTo>
                    <a:pt x="159" y="70"/>
                  </a:lnTo>
                  <a:lnTo>
                    <a:pt x="161" y="84"/>
                  </a:lnTo>
                  <a:lnTo>
                    <a:pt x="163" y="98"/>
                  </a:lnTo>
                  <a:lnTo>
                    <a:pt x="164" y="109"/>
                  </a:lnTo>
                  <a:lnTo>
                    <a:pt x="164" y="113"/>
                  </a:lnTo>
                  <a:lnTo>
                    <a:pt x="0" y="113"/>
                  </a:lnTo>
                  <a:lnTo>
                    <a:pt x="0" y="0"/>
                  </a:lnTo>
                  <a:lnTo>
                    <a:pt x="15" y="0"/>
                  </a:lnTo>
                  <a:lnTo>
                    <a:pt x="3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65" name="Freeform 10423"/>
            <p:cNvSpPr>
              <a:spLocks/>
            </p:cNvSpPr>
            <p:nvPr/>
          </p:nvSpPr>
          <p:spPr bwMode="auto">
            <a:xfrm>
              <a:off x="4417219" y="5470525"/>
              <a:ext cx="414338" cy="217488"/>
            </a:xfrm>
            <a:custGeom>
              <a:avLst/>
              <a:gdLst>
                <a:gd name="T0" fmla="*/ 131 w 261"/>
                <a:gd name="T1" fmla="*/ 0 h 137"/>
                <a:gd name="T2" fmla="*/ 160 w 261"/>
                <a:gd name="T3" fmla="*/ 3 h 137"/>
                <a:gd name="T4" fmla="*/ 188 w 261"/>
                <a:gd name="T5" fmla="*/ 12 h 137"/>
                <a:gd name="T6" fmla="*/ 212 w 261"/>
                <a:gd name="T7" fmla="*/ 27 h 137"/>
                <a:gd name="T8" fmla="*/ 232 w 261"/>
                <a:gd name="T9" fmla="*/ 46 h 137"/>
                <a:gd name="T10" fmla="*/ 248 w 261"/>
                <a:gd name="T11" fmla="*/ 68 h 137"/>
                <a:gd name="T12" fmla="*/ 258 w 261"/>
                <a:gd name="T13" fmla="*/ 95 h 137"/>
                <a:gd name="T14" fmla="*/ 261 w 261"/>
                <a:gd name="T15" fmla="*/ 122 h 137"/>
                <a:gd name="T16" fmla="*/ 261 w 261"/>
                <a:gd name="T17" fmla="*/ 137 h 137"/>
                <a:gd name="T18" fmla="*/ 0 w 261"/>
                <a:gd name="T19" fmla="*/ 137 h 137"/>
                <a:gd name="T20" fmla="*/ 0 w 261"/>
                <a:gd name="T21" fmla="*/ 122 h 137"/>
                <a:gd name="T22" fmla="*/ 4 w 261"/>
                <a:gd name="T23" fmla="*/ 95 h 137"/>
                <a:gd name="T24" fmla="*/ 13 w 261"/>
                <a:gd name="T25" fmla="*/ 68 h 137"/>
                <a:gd name="T26" fmla="*/ 29 w 261"/>
                <a:gd name="T27" fmla="*/ 46 h 137"/>
                <a:gd name="T28" fmla="*/ 49 w 261"/>
                <a:gd name="T29" fmla="*/ 27 h 137"/>
                <a:gd name="T30" fmla="*/ 74 w 261"/>
                <a:gd name="T31" fmla="*/ 12 h 137"/>
                <a:gd name="T32" fmla="*/ 101 w 261"/>
                <a:gd name="T33" fmla="*/ 3 h 137"/>
                <a:gd name="T34" fmla="*/ 131 w 261"/>
                <a:gd name="T3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1" h="137">
                  <a:moveTo>
                    <a:pt x="131" y="0"/>
                  </a:moveTo>
                  <a:lnTo>
                    <a:pt x="160" y="3"/>
                  </a:lnTo>
                  <a:lnTo>
                    <a:pt x="188" y="12"/>
                  </a:lnTo>
                  <a:lnTo>
                    <a:pt x="212" y="27"/>
                  </a:lnTo>
                  <a:lnTo>
                    <a:pt x="232" y="46"/>
                  </a:lnTo>
                  <a:lnTo>
                    <a:pt x="248" y="68"/>
                  </a:lnTo>
                  <a:lnTo>
                    <a:pt x="258" y="95"/>
                  </a:lnTo>
                  <a:lnTo>
                    <a:pt x="261" y="122"/>
                  </a:lnTo>
                  <a:lnTo>
                    <a:pt x="261" y="137"/>
                  </a:lnTo>
                  <a:lnTo>
                    <a:pt x="0" y="137"/>
                  </a:lnTo>
                  <a:lnTo>
                    <a:pt x="0" y="122"/>
                  </a:lnTo>
                  <a:lnTo>
                    <a:pt x="4" y="95"/>
                  </a:lnTo>
                  <a:lnTo>
                    <a:pt x="13" y="68"/>
                  </a:lnTo>
                  <a:lnTo>
                    <a:pt x="29" y="46"/>
                  </a:lnTo>
                  <a:lnTo>
                    <a:pt x="49" y="27"/>
                  </a:lnTo>
                  <a:lnTo>
                    <a:pt x="74" y="12"/>
                  </a:lnTo>
                  <a:lnTo>
                    <a:pt x="101" y="3"/>
                  </a:lnTo>
                  <a:lnTo>
                    <a:pt x="13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66" name="Freeform 10424"/>
            <p:cNvSpPr>
              <a:spLocks/>
            </p:cNvSpPr>
            <p:nvPr/>
          </p:nvSpPr>
          <p:spPr bwMode="auto">
            <a:xfrm>
              <a:off x="3536157" y="5470525"/>
              <a:ext cx="414338" cy="217488"/>
            </a:xfrm>
            <a:custGeom>
              <a:avLst/>
              <a:gdLst>
                <a:gd name="T0" fmla="*/ 130 w 261"/>
                <a:gd name="T1" fmla="*/ 0 h 137"/>
                <a:gd name="T2" fmla="*/ 160 w 261"/>
                <a:gd name="T3" fmla="*/ 4 h 137"/>
                <a:gd name="T4" fmla="*/ 187 w 261"/>
                <a:gd name="T5" fmla="*/ 13 h 137"/>
                <a:gd name="T6" fmla="*/ 212 w 261"/>
                <a:gd name="T7" fmla="*/ 28 h 137"/>
                <a:gd name="T8" fmla="*/ 232 w 261"/>
                <a:gd name="T9" fmla="*/ 46 h 137"/>
                <a:gd name="T10" fmla="*/ 247 w 261"/>
                <a:gd name="T11" fmla="*/ 70 h 137"/>
                <a:gd name="T12" fmla="*/ 257 w 261"/>
                <a:gd name="T13" fmla="*/ 95 h 137"/>
                <a:gd name="T14" fmla="*/ 261 w 261"/>
                <a:gd name="T15" fmla="*/ 123 h 137"/>
                <a:gd name="T16" fmla="*/ 261 w 261"/>
                <a:gd name="T17" fmla="*/ 137 h 137"/>
                <a:gd name="T18" fmla="*/ 0 w 261"/>
                <a:gd name="T19" fmla="*/ 137 h 137"/>
                <a:gd name="T20" fmla="*/ 0 w 261"/>
                <a:gd name="T21" fmla="*/ 123 h 137"/>
                <a:gd name="T22" fmla="*/ 2 w 261"/>
                <a:gd name="T23" fmla="*/ 95 h 137"/>
                <a:gd name="T24" fmla="*/ 13 w 261"/>
                <a:gd name="T25" fmla="*/ 70 h 137"/>
                <a:gd name="T26" fmla="*/ 29 w 261"/>
                <a:gd name="T27" fmla="*/ 46 h 137"/>
                <a:gd name="T28" fmla="*/ 48 w 261"/>
                <a:gd name="T29" fmla="*/ 28 h 137"/>
                <a:gd name="T30" fmla="*/ 73 w 261"/>
                <a:gd name="T31" fmla="*/ 13 h 137"/>
                <a:gd name="T32" fmla="*/ 101 w 261"/>
                <a:gd name="T33" fmla="*/ 4 h 137"/>
                <a:gd name="T34" fmla="*/ 130 w 261"/>
                <a:gd name="T3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1" h="137">
                  <a:moveTo>
                    <a:pt x="130" y="0"/>
                  </a:moveTo>
                  <a:lnTo>
                    <a:pt x="160" y="4"/>
                  </a:lnTo>
                  <a:lnTo>
                    <a:pt x="187" y="13"/>
                  </a:lnTo>
                  <a:lnTo>
                    <a:pt x="212" y="28"/>
                  </a:lnTo>
                  <a:lnTo>
                    <a:pt x="232" y="46"/>
                  </a:lnTo>
                  <a:lnTo>
                    <a:pt x="247" y="70"/>
                  </a:lnTo>
                  <a:lnTo>
                    <a:pt x="257" y="95"/>
                  </a:lnTo>
                  <a:lnTo>
                    <a:pt x="261" y="123"/>
                  </a:lnTo>
                  <a:lnTo>
                    <a:pt x="261" y="137"/>
                  </a:lnTo>
                  <a:lnTo>
                    <a:pt x="0" y="137"/>
                  </a:lnTo>
                  <a:lnTo>
                    <a:pt x="0" y="123"/>
                  </a:lnTo>
                  <a:lnTo>
                    <a:pt x="2" y="95"/>
                  </a:lnTo>
                  <a:lnTo>
                    <a:pt x="13" y="70"/>
                  </a:lnTo>
                  <a:lnTo>
                    <a:pt x="29" y="46"/>
                  </a:lnTo>
                  <a:lnTo>
                    <a:pt x="48" y="28"/>
                  </a:lnTo>
                  <a:lnTo>
                    <a:pt x="73" y="13"/>
                  </a:lnTo>
                  <a:lnTo>
                    <a:pt x="101" y="4"/>
                  </a:lnTo>
                  <a:lnTo>
                    <a:pt x="13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67" name="Freeform 10425"/>
            <p:cNvSpPr>
              <a:spLocks/>
            </p:cNvSpPr>
            <p:nvPr/>
          </p:nvSpPr>
          <p:spPr bwMode="auto">
            <a:xfrm>
              <a:off x="4471194" y="5543550"/>
              <a:ext cx="306388" cy="306388"/>
            </a:xfrm>
            <a:custGeom>
              <a:avLst/>
              <a:gdLst>
                <a:gd name="T0" fmla="*/ 97 w 193"/>
                <a:gd name="T1" fmla="*/ 0 h 193"/>
                <a:gd name="T2" fmla="*/ 122 w 193"/>
                <a:gd name="T3" fmla="*/ 4 h 193"/>
                <a:gd name="T4" fmla="*/ 146 w 193"/>
                <a:gd name="T5" fmla="*/ 13 h 193"/>
                <a:gd name="T6" fmla="*/ 165 w 193"/>
                <a:gd name="T7" fmla="*/ 29 h 193"/>
                <a:gd name="T8" fmla="*/ 180 w 193"/>
                <a:gd name="T9" fmla="*/ 47 h 193"/>
                <a:gd name="T10" fmla="*/ 189 w 193"/>
                <a:gd name="T11" fmla="*/ 71 h 193"/>
                <a:gd name="T12" fmla="*/ 193 w 193"/>
                <a:gd name="T13" fmla="*/ 96 h 193"/>
                <a:gd name="T14" fmla="*/ 189 w 193"/>
                <a:gd name="T15" fmla="*/ 122 h 193"/>
                <a:gd name="T16" fmla="*/ 180 w 193"/>
                <a:gd name="T17" fmla="*/ 144 h 193"/>
                <a:gd name="T18" fmla="*/ 165 w 193"/>
                <a:gd name="T19" fmla="*/ 164 h 193"/>
                <a:gd name="T20" fmla="*/ 146 w 193"/>
                <a:gd name="T21" fmla="*/ 180 h 193"/>
                <a:gd name="T22" fmla="*/ 122 w 193"/>
                <a:gd name="T23" fmla="*/ 189 h 193"/>
                <a:gd name="T24" fmla="*/ 97 w 193"/>
                <a:gd name="T25" fmla="*/ 193 h 193"/>
                <a:gd name="T26" fmla="*/ 71 w 193"/>
                <a:gd name="T27" fmla="*/ 189 h 193"/>
                <a:gd name="T28" fmla="*/ 49 w 193"/>
                <a:gd name="T29" fmla="*/ 180 h 193"/>
                <a:gd name="T30" fmla="*/ 29 w 193"/>
                <a:gd name="T31" fmla="*/ 164 h 193"/>
                <a:gd name="T32" fmla="*/ 13 w 193"/>
                <a:gd name="T33" fmla="*/ 144 h 193"/>
                <a:gd name="T34" fmla="*/ 4 w 193"/>
                <a:gd name="T35" fmla="*/ 122 h 193"/>
                <a:gd name="T36" fmla="*/ 0 w 193"/>
                <a:gd name="T37" fmla="*/ 96 h 193"/>
                <a:gd name="T38" fmla="*/ 4 w 193"/>
                <a:gd name="T39" fmla="*/ 71 h 193"/>
                <a:gd name="T40" fmla="*/ 13 w 193"/>
                <a:gd name="T41" fmla="*/ 47 h 193"/>
                <a:gd name="T42" fmla="*/ 29 w 193"/>
                <a:gd name="T43" fmla="*/ 29 h 193"/>
                <a:gd name="T44" fmla="*/ 49 w 193"/>
                <a:gd name="T45" fmla="*/ 13 h 193"/>
                <a:gd name="T46" fmla="*/ 71 w 193"/>
                <a:gd name="T47" fmla="*/ 4 h 193"/>
                <a:gd name="T48" fmla="*/ 97 w 193"/>
                <a:gd name="T4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3" h="193">
                  <a:moveTo>
                    <a:pt x="97" y="0"/>
                  </a:moveTo>
                  <a:lnTo>
                    <a:pt x="122" y="4"/>
                  </a:lnTo>
                  <a:lnTo>
                    <a:pt x="146" y="13"/>
                  </a:lnTo>
                  <a:lnTo>
                    <a:pt x="165" y="29"/>
                  </a:lnTo>
                  <a:lnTo>
                    <a:pt x="180" y="47"/>
                  </a:lnTo>
                  <a:lnTo>
                    <a:pt x="189" y="71"/>
                  </a:lnTo>
                  <a:lnTo>
                    <a:pt x="193" y="96"/>
                  </a:lnTo>
                  <a:lnTo>
                    <a:pt x="189" y="122"/>
                  </a:lnTo>
                  <a:lnTo>
                    <a:pt x="180" y="144"/>
                  </a:lnTo>
                  <a:lnTo>
                    <a:pt x="165" y="164"/>
                  </a:lnTo>
                  <a:lnTo>
                    <a:pt x="146" y="180"/>
                  </a:lnTo>
                  <a:lnTo>
                    <a:pt x="122" y="189"/>
                  </a:lnTo>
                  <a:lnTo>
                    <a:pt x="97" y="193"/>
                  </a:lnTo>
                  <a:lnTo>
                    <a:pt x="71" y="189"/>
                  </a:lnTo>
                  <a:lnTo>
                    <a:pt x="49" y="180"/>
                  </a:lnTo>
                  <a:lnTo>
                    <a:pt x="29" y="164"/>
                  </a:lnTo>
                  <a:lnTo>
                    <a:pt x="13" y="144"/>
                  </a:lnTo>
                  <a:lnTo>
                    <a:pt x="4" y="122"/>
                  </a:lnTo>
                  <a:lnTo>
                    <a:pt x="0" y="96"/>
                  </a:lnTo>
                  <a:lnTo>
                    <a:pt x="4" y="71"/>
                  </a:lnTo>
                  <a:lnTo>
                    <a:pt x="13" y="47"/>
                  </a:lnTo>
                  <a:lnTo>
                    <a:pt x="29" y="29"/>
                  </a:lnTo>
                  <a:lnTo>
                    <a:pt x="49" y="13"/>
                  </a:lnTo>
                  <a:lnTo>
                    <a:pt x="71" y="4"/>
                  </a:lnTo>
                  <a:lnTo>
                    <a:pt x="97"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68" name="Freeform 10426"/>
            <p:cNvSpPr>
              <a:spLocks/>
            </p:cNvSpPr>
            <p:nvPr/>
          </p:nvSpPr>
          <p:spPr bwMode="auto">
            <a:xfrm>
              <a:off x="4545807" y="5618162"/>
              <a:ext cx="157163" cy="157163"/>
            </a:xfrm>
            <a:custGeom>
              <a:avLst/>
              <a:gdLst>
                <a:gd name="T0" fmla="*/ 50 w 99"/>
                <a:gd name="T1" fmla="*/ 0 h 99"/>
                <a:gd name="T2" fmla="*/ 69 w 99"/>
                <a:gd name="T3" fmla="*/ 4 h 99"/>
                <a:gd name="T4" fmla="*/ 84 w 99"/>
                <a:gd name="T5" fmla="*/ 15 h 99"/>
                <a:gd name="T6" fmla="*/ 95 w 99"/>
                <a:gd name="T7" fmla="*/ 30 h 99"/>
                <a:gd name="T8" fmla="*/ 99 w 99"/>
                <a:gd name="T9" fmla="*/ 49 h 99"/>
                <a:gd name="T10" fmla="*/ 95 w 99"/>
                <a:gd name="T11" fmla="*/ 68 h 99"/>
                <a:gd name="T12" fmla="*/ 84 w 99"/>
                <a:gd name="T13" fmla="*/ 84 h 99"/>
                <a:gd name="T14" fmla="*/ 69 w 99"/>
                <a:gd name="T15" fmla="*/ 95 h 99"/>
                <a:gd name="T16" fmla="*/ 50 w 99"/>
                <a:gd name="T17" fmla="*/ 99 h 99"/>
                <a:gd name="T18" fmla="*/ 31 w 99"/>
                <a:gd name="T19" fmla="*/ 95 h 99"/>
                <a:gd name="T20" fmla="*/ 15 w 99"/>
                <a:gd name="T21" fmla="*/ 84 h 99"/>
                <a:gd name="T22" fmla="*/ 4 w 99"/>
                <a:gd name="T23" fmla="*/ 68 h 99"/>
                <a:gd name="T24" fmla="*/ 0 w 99"/>
                <a:gd name="T25" fmla="*/ 49 h 99"/>
                <a:gd name="T26" fmla="*/ 4 w 99"/>
                <a:gd name="T27" fmla="*/ 30 h 99"/>
                <a:gd name="T28" fmla="*/ 15 w 99"/>
                <a:gd name="T29" fmla="*/ 15 h 99"/>
                <a:gd name="T30" fmla="*/ 31 w 99"/>
                <a:gd name="T31" fmla="*/ 4 h 99"/>
                <a:gd name="T32" fmla="*/ 50 w 99"/>
                <a:gd name="T3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99">
                  <a:moveTo>
                    <a:pt x="50" y="0"/>
                  </a:moveTo>
                  <a:lnTo>
                    <a:pt x="69" y="4"/>
                  </a:lnTo>
                  <a:lnTo>
                    <a:pt x="84" y="15"/>
                  </a:lnTo>
                  <a:lnTo>
                    <a:pt x="95" y="30"/>
                  </a:lnTo>
                  <a:lnTo>
                    <a:pt x="99" y="49"/>
                  </a:lnTo>
                  <a:lnTo>
                    <a:pt x="95" y="68"/>
                  </a:lnTo>
                  <a:lnTo>
                    <a:pt x="84" y="84"/>
                  </a:lnTo>
                  <a:lnTo>
                    <a:pt x="69" y="95"/>
                  </a:lnTo>
                  <a:lnTo>
                    <a:pt x="50" y="99"/>
                  </a:lnTo>
                  <a:lnTo>
                    <a:pt x="31" y="95"/>
                  </a:lnTo>
                  <a:lnTo>
                    <a:pt x="15" y="84"/>
                  </a:lnTo>
                  <a:lnTo>
                    <a:pt x="4" y="68"/>
                  </a:lnTo>
                  <a:lnTo>
                    <a:pt x="0" y="49"/>
                  </a:lnTo>
                  <a:lnTo>
                    <a:pt x="4" y="30"/>
                  </a:lnTo>
                  <a:lnTo>
                    <a:pt x="15" y="15"/>
                  </a:lnTo>
                  <a:lnTo>
                    <a:pt x="31" y="4"/>
                  </a:lnTo>
                  <a:lnTo>
                    <a:pt x="5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69" name="Freeform 10427"/>
            <p:cNvSpPr>
              <a:spLocks/>
            </p:cNvSpPr>
            <p:nvPr/>
          </p:nvSpPr>
          <p:spPr bwMode="auto">
            <a:xfrm>
              <a:off x="4568032" y="5638800"/>
              <a:ext cx="114300" cy="114300"/>
            </a:xfrm>
            <a:custGeom>
              <a:avLst/>
              <a:gdLst>
                <a:gd name="T0" fmla="*/ 36 w 72"/>
                <a:gd name="T1" fmla="*/ 0 h 72"/>
                <a:gd name="T2" fmla="*/ 49 w 72"/>
                <a:gd name="T3" fmla="*/ 3 h 72"/>
                <a:gd name="T4" fmla="*/ 61 w 72"/>
                <a:gd name="T5" fmla="*/ 11 h 72"/>
                <a:gd name="T6" fmla="*/ 69 w 72"/>
                <a:gd name="T7" fmla="*/ 23 h 72"/>
                <a:gd name="T8" fmla="*/ 72 w 72"/>
                <a:gd name="T9" fmla="*/ 36 h 72"/>
                <a:gd name="T10" fmla="*/ 69 w 72"/>
                <a:gd name="T11" fmla="*/ 50 h 72"/>
                <a:gd name="T12" fmla="*/ 61 w 72"/>
                <a:gd name="T13" fmla="*/ 62 h 72"/>
                <a:gd name="T14" fmla="*/ 49 w 72"/>
                <a:gd name="T15" fmla="*/ 70 h 72"/>
                <a:gd name="T16" fmla="*/ 36 w 72"/>
                <a:gd name="T17" fmla="*/ 72 h 72"/>
                <a:gd name="T18" fmla="*/ 22 w 72"/>
                <a:gd name="T19" fmla="*/ 70 h 72"/>
                <a:gd name="T20" fmla="*/ 10 w 72"/>
                <a:gd name="T21" fmla="*/ 62 h 72"/>
                <a:gd name="T22" fmla="*/ 2 w 72"/>
                <a:gd name="T23" fmla="*/ 50 h 72"/>
                <a:gd name="T24" fmla="*/ 0 w 72"/>
                <a:gd name="T25" fmla="*/ 36 h 72"/>
                <a:gd name="T26" fmla="*/ 2 w 72"/>
                <a:gd name="T27" fmla="*/ 23 h 72"/>
                <a:gd name="T28" fmla="*/ 10 w 72"/>
                <a:gd name="T29" fmla="*/ 11 h 72"/>
                <a:gd name="T30" fmla="*/ 22 w 72"/>
                <a:gd name="T31" fmla="*/ 3 h 72"/>
                <a:gd name="T32" fmla="*/ 36 w 72"/>
                <a:gd name="T3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lnTo>
                    <a:pt x="49" y="3"/>
                  </a:lnTo>
                  <a:lnTo>
                    <a:pt x="61" y="11"/>
                  </a:lnTo>
                  <a:lnTo>
                    <a:pt x="69" y="23"/>
                  </a:lnTo>
                  <a:lnTo>
                    <a:pt x="72" y="36"/>
                  </a:lnTo>
                  <a:lnTo>
                    <a:pt x="69" y="50"/>
                  </a:lnTo>
                  <a:lnTo>
                    <a:pt x="61" y="62"/>
                  </a:lnTo>
                  <a:lnTo>
                    <a:pt x="49" y="70"/>
                  </a:lnTo>
                  <a:lnTo>
                    <a:pt x="36" y="72"/>
                  </a:lnTo>
                  <a:lnTo>
                    <a:pt x="22" y="70"/>
                  </a:lnTo>
                  <a:lnTo>
                    <a:pt x="10" y="62"/>
                  </a:lnTo>
                  <a:lnTo>
                    <a:pt x="2" y="50"/>
                  </a:lnTo>
                  <a:lnTo>
                    <a:pt x="0" y="36"/>
                  </a:lnTo>
                  <a:lnTo>
                    <a:pt x="2" y="23"/>
                  </a:lnTo>
                  <a:lnTo>
                    <a:pt x="10" y="11"/>
                  </a:lnTo>
                  <a:lnTo>
                    <a:pt x="22" y="3"/>
                  </a:lnTo>
                  <a:lnTo>
                    <a:pt x="3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0" name="Freeform 10428"/>
            <p:cNvSpPr>
              <a:spLocks/>
            </p:cNvSpPr>
            <p:nvPr/>
          </p:nvSpPr>
          <p:spPr bwMode="auto">
            <a:xfrm>
              <a:off x="3572669" y="5513387"/>
              <a:ext cx="339725" cy="336550"/>
            </a:xfrm>
            <a:custGeom>
              <a:avLst/>
              <a:gdLst>
                <a:gd name="T0" fmla="*/ 107 w 214"/>
                <a:gd name="T1" fmla="*/ 0 h 212"/>
                <a:gd name="T2" fmla="*/ 135 w 214"/>
                <a:gd name="T3" fmla="*/ 2 h 212"/>
                <a:gd name="T4" fmla="*/ 160 w 214"/>
                <a:gd name="T5" fmla="*/ 14 h 212"/>
                <a:gd name="T6" fmla="*/ 183 w 214"/>
                <a:gd name="T7" fmla="*/ 30 h 212"/>
                <a:gd name="T8" fmla="*/ 198 w 214"/>
                <a:gd name="T9" fmla="*/ 52 h 212"/>
                <a:gd name="T10" fmla="*/ 210 w 214"/>
                <a:gd name="T11" fmla="*/ 77 h 212"/>
                <a:gd name="T12" fmla="*/ 214 w 214"/>
                <a:gd name="T13" fmla="*/ 106 h 212"/>
                <a:gd name="T14" fmla="*/ 210 w 214"/>
                <a:gd name="T15" fmla="*/ 133 h 212"/>
                <a:gd name="T16" fmla="*/ 198 w 214"/>
                <a:gd name="T17" fmla="*/ 159 h 212"/>
                <a:gd name="T18" fmla="*/ 183 w 214"/>
                <a:gd name="T19" fmla="*/ 180 h 212"/>
                <a:gd name="T20" fmla="*/ 160 w 214"/>
                <a:gd name="T21" fmla="*/ 197 h 212"/>
                <a:gd name="T22" fmla="*/ 135 w 214"/>
                <a:gd name="T23" fmla="*/ 208 h 212"/>
                <a:gd name="T24" fmla="*/ 107 w 214"/>
                <a:gd name="T25" fmla="*/ 212 h 212"/>
                <a:gd name="T26" fmla="*/ 79 w 214"/>
                <a:gd name="T27" fmla="*/ 208 h 212"/>
                <a:gd name="T28" fmla="*/ 53 w 214"/>
                <a:gd name="T29" fmla="*/ 197 h 212"/>
                <a:gd name="T30" fmla="*/ 32 w 214"/>
                <a:gd name="T31" fmla="*/ 180 h 212"/>
                <a:gd name="T32" fmla="*/ 15 w 214"/>
                <a:gd name="T33" fmla="*/ 159 h 212"/>
                <a:gd name="T34" fmla="*/ 4 w 214"/>
                <a:gd name="T35" fmla="*/ 133 h 212"/>
                <a:gd name="T36" fmla="*/ 0 w 214"/>
                <a:gd name="T37" fmla="*/ 106 h 212"/>
                <a:gd name="T38" fmla="*/ 4 w 214"/>
                <a:gd name="T39" fmla="*/ 77 h 212"/>
                <a:gd name="T40" fmla="*/ 15 w 214"/>
                <a:gd name="T41" fmla="*/ 52 h 212"/>
                <a:gd name="T42" fmla="*/ 32 w 214"/>
                <a:gd name="T43" fmla="*/ 30 h 212"/>
                <a:gd name="T44" fmla="*/ 53 w 214"/>
                <a:gd name="T45" fmla="*/ 14 h 212"/>
                <a:gd name="T46" fmla="*/ 79 w 214"/>
                <a:gd name="T47" fmla="*/ 2 h 212"/>
                <a:gd name="T48" fmla="*/ 107 w 214"/>
                <a:gd name="T49"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4" h="212">
                  <a:moveTo>
                    <a:pt x="107" y="0"/>
                  </a:moveTo>
                  <a:lnTo>
                    <a:pt x="135" y="2"/>
                  </a:lnTo>
                  <a:lnTo>
                    <a:pt x="160" y="14"/>
                  </a:lnTo>
                  <a:lnTo>
                    <a:pt x="183" y="30"/>
                  </a:lnTo>
                  <a:lnTo>
                    <a:pt x="198" y="52"/>
                  </a:lnTo>
                  <a:lnTo>
                    <a:pt x="210" y="77"/>
                  </a:lnTo>
                  <a:lnTo>
                    <a:pt x="214" y="106"/>
                  </a:lnTo>
                  <a:lnTo>
                    <a:pt x="210" y="133"/>
                  </a:lnTo>
                  <a:lnTo>
                    <a:pt x="198" y="159"/>
                  </a:lnTo>
                  <a:lnTo>
                    <a:pt x="183" y="180"/>
                  </a:lnTo>
                  <a:lnTo>
                    <a:pt x="160" y="197"/>
                  </a:lnTo>
                  <a:lnTo>
                    <a:pt x="135" y="208"/>
                  </a:lnTo>
                  <a:lnTo>
                    <a:pt x="107" y="212"/>
                  </a:lnTo>
                  <a:lnTo>
                    <a:pt x="79" y="208"/>
                  </a:lnTo>
                  <a:lnTo>
                    <a:pt x="53" y="197"/>
                  </a:lnTo>
                  <a:lnTo>
                    <a:pt x="32" y="180"/>
                  </a:lnTo>
                  <a:lnTo>
                    <a:pt x="15" y="159"/>
                  </a:lnTo>
                  <a:lnTo>
                    <a:pt x="4" y="133"/>
                  </a:lnTo>
                  <a:lnTo>
                    <a:pt x="0" y="106"/>
                  </a:lnTo>
                  <a:lnTo>
                    <a:pt x="4" y="77"/>
                  </a:lnTo>
                  <a:lnTo>
                    <a:pt x="15" y="52"/>
                  </a:lnTo>
                  <a:lnTo>
                    <a:pt x="32" y="30"/>
                  </a:lnTo>
                  <a:lnTo>
                    <a:pt x="53" y="14"/>
                  </a:lnTo>
                  <a:lnTo>
                    <a:pt x="79" y="2"/>
                  </a:lnTo>
                  <a:lnTo>
                    <a:pt x="107"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1" name="Freeform 10429"/>
            <p:cNvSpPr>
              <a:spLocks/>
            </p:cNvSpPr>
            <p:nvPr/>
          </p:nvSpPr>
          <p:spPr bwMode="auto">
            <a:xfrm>
              <a:off x="3656807" y="5594350"/>
              <a:ext cx="173038" cy="171450"/>
            </a:xfrm>
            <a:custGeom>
              <a:avLst/>
              <a:gdLst>
                <a:gd name="T0" fmla="*/ 54 w 109"/>
                <a:gd name="T1" fmla="*/ 0 h 108"/>
                <a:gd name="T2" fmla="*/ 72 w 109"/>
                <a:gd name="T3" fmla="*/ 2 h 108"/>
                <a:gd name="T4" fmla="*/ 86 w 109"/>
                <a:gd name="T5" fmla="*/ 10 h 108"/>
                <a:gd name="T6" fmla="*/ 98 w 109"/>
                <a:gd name="T7" fmla="*/ 22 h 108"/>
                <a:gd name="T8" fmla="*/ 106 w 109"/>
                <a:gd name="T9" fmla="*/ 38 h 108"/>
                <a:gd name="T10" fmla="*/ 109 w 109"/>
                <a:gd name="T11" fmla="*/ 55 h 108"/>
                <a:gd name="T12" fmla="*/ 106 w 109"/>
                <a:gd name="T13" fmla="*/ 72 h 108"/>
                <a:gd name="T14" fmla="*/ 98 w 109"/>
                <a:gd name="T15" fmla="*/ 86 h 108"/>
                <a:gd name="T16" fmla="*/ 86 w 109"/>
                <a:gd name="T17" fmla="*/ 98 h 108"/>
                <a:gd name="T18" fmla="*/ 72 w 109"/>
                <a:gd name="T19" fmla="*/ 106 h 108"/>
                <a:gd name="T20" fmla="*/ 54 w 109"/>
                <a:gd name="T21" fmla="*/ 108 h 108"/>
                <a:gd name="T22" fmla="*/ 37 w 109"/>
                <a:gd name="T23" fmla="*/ 106 h 108"/>
                <a:gd name="T24" fmla="*/ 22 w 109"/>
                <a:gd name="T25" fmla="*/ 98 h 108"/>
                <a:gd name="T26" fmla="*/ 10 w 109"/>
                <a:gd name="T27" fmla="*/ 86 h 108"/>
                <a:gd name="T28" fmla="*/ 2 w 109"/>
                <a:gd name="T29" fmla="*/ 72 h 108"/>
                <a:gd name="T30" fmla="*/ 0 w 109"/>
                <a:gd name="T31" fmla="*/ 55 h 108"/>
                <a:gd name="T32" fmla="*/ 2 w 109"/>
                <a:gd name="T33" fmla="*/ 38 h 108"/>
                <a:gd name="T34" fmla="*/ 10 w 109"/>
                <a:gd name="T35" fmla="*/ 22 h 108"/>
                <a:gd name="T36" fmla="*/ 22 w 109"/>
                <a:gd name="T37" fmla="*/ 10 h 108"/>
                <a:gd name="T38" fmla="*/ 37 w 109"/>
                <a:gd name="T39" fmla="*/ 2 h 108"/>
                <a:gd name="T40" fmla="*/ 54 w 109"/>
                <a:gd name="T4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108">
                  <a:moveTo>
                    <a:pt x="54" y="0"/>
                  </a:moveTo>
                  <a:lnTo>
                    <a:pt x="72" y="2"/>
                  </a:lnTo>
                  <a:lnTo>
                    <a:pt x="86" y="10"/>
                  </a:lnTo>
                  <a:lnTo>
                    <a:pt x="98" y="22"/>
                  </a:lnTo>
                  <a:lnTo>
                    <a:pt x="106" y="38"/>
                  </a:lnTo>
                  <a:lnTo>
                    <a:pt x="109" y="55"/>
                  </a:lnTo>
                  <a:lnTo>
                    <a:pt x="106" y="72"/>
                  </a:lnTo>
                  <a:lnTo>
                    <a:pt x="98" y="86"/>
                  </a:lnTo>
                  <a:lnTo>
                    <a:pt x="86" y="98"/>
                  </a:lnTo>
                  <a:lnTo>
                    <a:pt x="72" y="106"/>
                  </a:lnTo>
                  <a:lnTo>
                    <a:pt x="54" y="108"/>
                  </a:lnTo>
                  <a:lnTo>
                    <a:pt x="37" y="106"/>
                  </a:lnTo>
                  <a:lnTo>
                    <a:pt x="22" y="98"/>
                  </a:lnTo>
                  <a:lnTo>
                    <a:pt x="10" y="86"/>
                  </a:lnTo>
                  <a:lnTo>
                    <a:pt x="2" y="72"/>
                  </a:lnTo>
                  <a:lnTo>
                    <a:pt x="0" y="55"/>
                  </a:lnTo>
                  <a:lnTo>
                    <a:pt x="2" y="38"/>
                  </a:lnTo>
                  <a:lnTo>
                    <a:pt x="10" y="22"/>
                  </a:lnTo>
                  <a:lnTo>
                    <a:pt x="22" y="10"/>
                  </a:lnTo>
                  <a:lnTo>
                    <a:pt x="37" y="2"/>
                  </a:lnTo>
                  <a:lnTo>
                    <a:pt x="5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2" name="Freeform 10430"/>
            <p:cNvSpPr>
              <a:spLocks/>
            </p:cNvSpPr>
            <p:nvPr/>
          </p:nvSpPr>
          <p:spPr bwMode="auto">
            <a:xfrm>
              <a:off x="3679032" y="5616575"/>
              <a:ext cx="127000" cy="127000"/>
            </a:xfrm>
            <a:custGeom>
              <a:avLst/>
              <a:gdLst>
                <a:gd name="T0" fmla="*/ 40 w 80"/>
                <a:gd name="T1" fmla="*/ 0 h 80"/>
                <a:gd name="T2" fmla="*/ 55 w 80"/>
                <a:gd name="T3" fmla="*/ 4 h 80"/>
                <a:gd name="T4" fmla="*/ 68 w 80"/>
                <a:gd name="T5" fmla="*/ 12 h 80"/>
                <a:gd name="T6" fmla="*/ 76 w 80"/>
                <a:gd name="T7" fmla="*/ 25 h 80"/>
                <a:gd name="T8" fmla="*/ 80 w 80"/>
                <a:gd name="T9" fmla="*/ 41 h 80"/>
                <a:gd name="T10" fmla="*/ 76 w 80"/>
                <a:gd name="T11" fmla="*/ 55 h 80"/>
                <a:gd name="T12" fmla="*/ 68 w 80"/>
                <a:gd name="T13" fmla="*/ 68 h 80"/>
                <a:gd name="T14" fmla="*/ 55 w 80"/>
                <a:gd name="T15" fmla="*/ 77 h 80"/>
                <a:gd name="T16" fmla="*/ 40 w 80"/>
                <a:gd name="T17" fmla="*/ 80 h 80"/>
                <a:gd name="T18" fmla="*/ 25 w 80"/>
                <a:gd name="T19" fmla="*/ 77 h 80"/>
                <a:gd name="T20" fmla="*/ 12 w 80"/>
                <a:gd name="T21" fmla="*/ 68 h 80"/>
                <a:gd name="T22" fmla="*/ 3 w 80"/>
                <a:gd name="T23" fmla="*/ 55 h 80"/>
                <a:gd name="T24" fmla="*/ 0 w 80"/>
                <a:gd name="T25" fmla="*/ 41 h 80"/>
                <a:gd name="T26" fmla="*/ 3 w 80"/>
                <a:gd name="T27" fmla="*/ 25 h 80"/>
                <a:gd name="T28" fmla="*/ 12 w 80"/>
                <a:gd name="T29" fmla="*/ 12 h 80"/>
                <a:gd name="T30" fmla="*/ 25 w 80"/>
                <a:gd name="T31" fmla="*/ 4 h 80"/>
                <a:gd name="T32" fmla="*/ 40 w 80"/>
                <a:gd name="T3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80">
                  <a:moveTo>
                    <a:pt x="40" y="0"/>
                  </a:moveTo>
                  <a:lnTo>
                    <a:pt x="55" y="4"/>
                  </a:lnTo>
                  <a:lnTo>
                    <a:pt x="68" y="12"/>
                  </a:lnTo>
                  <a:lnTo>
                    <a:pt x="76" y="25"/>
                  </a:lnTo>
                  <a:lnTo>
                    <a:pt x="80" y="41"/>
                  </a:lnTo>
                  <a:lnTo>
                    <a:pt x="76" y="55"/>
                  </a:lnTo>
                  <a:lnTo>
                    <a:pt x="68" y="68"/>
                  </a:lnTo>
                  <a:lnTo>
                    <a:pt x="55" y="77"/>
                  </a:lnTo>
                  <a:lnTo>
                    <a:pt x="40" y="80"/>
                  </a:lnTo>
                  <a:lnTo>
                    <a:pt x="25" y="77"/>
                  </a:lnTo>
                  <a:lnTo>
                    <a:pt x="12" y="68"/>
                  </a:lnTo>
                  <a:lnTo>
                    <a:pt x="3" y="55"/>
                  </a:lnTo>
                  <a:lnTo>
                    <a:pt x="0" y="41"/>
                  </a:lnTo>
                  <a:lnTo>
                    <a:pt x="3" y="25"/>
                  </a:lnTo>
                  <a:lnTo>
                    <a:pt x="12" y="12"/>
                  </a:lnTo>
                  <a:lnTo>
                    <a:pt x="25" y="4"/>
                  </a:lnTo>
                  <a:lnTo>
                    <a:pt x="4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3" name="Freeform 10431"/>
            <p:cNvSpPr>
              <a:spLocks/>
            </p:cNvSpPr>
            <p:nvPr/>
          </p:nvSpPr>
          <p:spPr bwMode="auto">
            <a:xfrm>
              <a:off x="4928394" y="5513387"/>
              <a:ext cx="60325" cy="125413"/>
            </a:xfrm>
            <a:custGeom>
              <a:avLst/>
              <a:gdLst>
                <a:gd name="T0" fmla="*/ 20 w 38"/>
                <a:gd name="T1" fmla="*/ 0 h 79"/>
                <a:gd name="T2" fmla="*/ 25 w 38"/>
                <a:gd name="T3" fmla="*/ 0 h 79"/>
                <a:gd name="T4" fmla="*/ 31 w 38"/>
                <a:gd name="T5" fmla="*/ 2 h 79"/>
                <a:gd name="T6" fmla="*/ 35 w 38"/>
                <a:gd name="T7" fmla="*/ 7 h 79"/>
                <a:gd name="T8" fmla="*/ 38 w 38"/>
                <a:gd name="T9" fmla="*/ 13 h 79"/>
                <a:gd name="T10" fmla="*/ 38 w 38"/>
                <a:gd name="T11" fmla="*/ 18 h 79"/>
                <a:gd name="T12" fmla="*/ 38 w 38"/>
                <a:gd name="T13" fmla="*/ 60 h 79"/>
                <a:gd name="T14" fmla="*/ 38 w 38"/>
                <a:gd name="T15" fmla="*/ 66 h 79"/>
                <a:gd name="T16" fmla="*/ 35 w 38"/>
                <a:gd name="T17" fmla="*/ 72 h 79"/>
                <a:gd name="T18" fmla="*/ 31 w 38"/>
                <a:gd name="T19" fmla="*/ 76 h 79"/>
                <a:gd name="T20" fmla="*/ 25 w 38"/>
                <a:gd name="T21" fmla="*/ 78 h 79"/>
                <a:gd name="T22" fmla="*/ 20 w 38"/>
                <a:gd name="T23" fmla="*/ 79 h 79"/>
                <a:gd name="T24" fmla="*/ 14 w 38"/>
                <a:gd name="T25" fmla="*/ 78 h 79"/>
                <a:gd name="T26" fmla="*/ 8 w 38"/>
                <a:gd name="T27" fmla="*/ 76 h 79"/>
                <a:gd name="T28" fmla="*/ 4 w 38"/>
                <a:gd name="T29" fmla="*/ 72 h 79"/>
                <a:gd name="T30" fmla="*/ 2 w 38"/>
                <a:gd name="T31" fmla="*/ 66 h 79"/>
                <a:gd name="T32" fmla="*/ 0 w 38"/>
                <a:gd name="T33" fmla="*/ 60 h 79"/>
                <a:gd name="T34" fmla="*/ 0 w 38"/>
                <a:gd name="T35" fmla="*/ 18 h 79"/>
                <a:gd name="T36" fmla="*/ 2 w 38"/>
                <a:gd name="T37" fmla="*/ 13 h 79"/>
                <a:gd name="T38" fmla="*/ 4 w 38"/>
                <a:gd name="T39" fmla="*/ 7 h 79"/>
                <a:gd name="T40" fmla="*/ 8 w 38"/>
                <a:gd name="T41" fmla="*/ 2 h 79"/>
                <a:gd name="T42" fmla="*/ 14 w 38"/>
                <a:gd name="T43" fmla="*/ 0 h 79"/>
                <a:gd name="T44" fmla="*/ 20 w 38"/>
                <a:gd name="T45"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79">
                  <a:moveTo>
                    <a:pt x="20" y="0"/>
                  </a:moveTo>
                  <a:lnTo>
                    <a:pt x="25" y="0"/>
                  </a:lnTo>
                  <a:lnTo>
                    <a:pt x="31" y="2"/>
                  </a:lnTo>
                  <a:lnTo>
                    <a:pt x="35" y="7"/>
                  </a:lnTo>
                  <a:lnTo>
                    <a:pt x="38" y="13"/>
                  </a:lnTo>
                  <a:lnTo>
                    <a:pt x="38" y="18"/>
                  </a:lnTo>
                  <a:lnTo>
                    <a:pt x="38" y="60"/>
                  </a:lnTo>
                  <a:lnTo>
                    <a:pt x="38" y="66"/>
                  </a:lnTo>
                  <a:lnTo>
                    <a:pt x="35" y="72"/>
                  </a:lnTo>
                  <a:lnTo>
                    <a:pt x="31" y="76"/>
                  </a:lnTo>
                  <a:lnTo>
                    <a:pt x="25" y="78"/>
                  </a:lnTo>
                  <a:lnTo>
                    <a:pt x="20" y="79"/>
                  </a:lnTo>
                  <a:lnTo>
                    <a:pt x="14" y="78"/>
                  </a:lnTo>
                  <a:lnTo>
                    <a:pt x="8" y="76"/>
                  </a:lnTo>
                  <a:lnTo>
                    <a:pt x="4" y="72"/>
                  </a:lnTo>
                  <a:lnTo>
                    <a:pt x="2" y="66"/>
                  </a:lnTo>
                  <a:lnTo>
                    <a:pt x="0" y="60"/>
                  </a:lnTo>
                  <a:lnTo>
                    <a:pt x="0" y="18"/>
                  </a:lnTo>
                  <a:lnTo>
                    <a:pt x="2" y="13"/>
                  </a:lnTo>
                  <a:lnTo>
                    <a:pt x="4" y="7"/>
                  </a:lnTo>
                  <a:lnTo>
                    <a:pt x="8" y="2"/>
                  </a:lnTo>
                  <a:lnTo>
                    <a:pt x="14" y="0"/>
                  </a:lnTo>
                  <a:lnTo>
                    <a:pt x="20" y="0"/>
                  </a:lnTo>
                  <a:close/>
                </a:path>
              </a:pathLst>
            </a:custGeom>
            <a:solidFill>
              <a:srgbClr val="D6CE4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4" name="Freeform 10432"/>
            <p:cNvSpPr>
              <a:spLocks noEditPoints="1"/>
            </p:cNvSpPr>
            <p:nvPr/>
          </p:nvSpPr>
          <p:spPr bwMode="auto">
            <a:xfrm>
              <a:off x="4306094" y="5154612"/>
              <a:ext cx="4763" cy="533400"/>
            </a:xfrm>
            <a:custGeom>
              <a:avLst/>
              <a:gdLst>
                <a:gd name="T0" fmla="*/ 0 w 3"/>
                <a:gd name="T1" fmla="*/ 168 h 336"/>
                <a:gd name="T2" fmla="*/ 3 w 3"/>
                <a:gd name="T3" fmla="*/ 168 h 336"/>
                <a:gd name="T4" fmla="*/ 3 w 3"/>
                <a:gd name="T5" fmla="*/ 336 h 336"/>
                <a:gd name="T6" fmla="*/ 0 w 3"/>
                <a:gd name="T7" fmla="*/ 336 h 336"/>
                <a:gd name="T8" fmla="*/ 0 w 3"/>
                <a:gd name="T9" fmla="*/ 168 h 336"/>
                <a:gd name="T10" fmla="*/ 0 w 3"/>
                <a:gd name="T11" fmla="*/ 0 h 336"/>
                <a:gd name="T12" fmla="*/ 3 w 3"/>
                <a:gd name="T13" fmla="*/ 0 h 336"/>
                <a:gd name="T14" fmla="*/ 3 w 3"/>
                <a:gd name="T15" fmla="*/ 138 h 336"/>
                <a:gd name="T16" fmla="*/ 0 w 3"/>
                <a:gd name="T17" fmla="*/ 138 h 336"/>
                <a:gd name="T18" fmla="*/ 0 w 3"/>
                <a:gd name="T19"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36">
                  <a:moveTo>
                    <a:pt x="0" y="168"/>
                  </a:moveTo>
                  <a:lnTo>
                    <a:pt x="3" y="168"/>
                  </a:lnTo>
                  <a:lnTo>
                    <a:pt x="3" y="336"/>
                  </a:lnTo>
                  <a:lnTo>
                    <a:pt x="0" y="336"/>
                  </a:lnTo>
                  <a:lnTo>
                    <a:pt x="0" y="168"/>
                  </a:lnTo>
                  <a:close/>
                  <a:moveTo>
                    <a:pt x="0" y="0"/>
                  </a:moveTo>
                  <a:lnTo>
                    <a:pt x="3" y="0"/>
                  </a:lnTo>
                  <a:lnTo>
                    <a:pt x="3" y="138"/>
                  </a:lnTo>
                  <a:lnTo>
                    <a:pt x="0" y="138"/>
                  </a:lnTo>
                  <a:lnTo>
                    <a:pt x="0" y="0"/>
                  </a:lnTo>
                  <a:close/>
                </a:path>
              </a:pathLst>
            </a:custGeom>
            <a:solidFill>
              <a:srgbClr val="13A3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5" name="Freeform 10433"/>
            <p:cNvSpPr>
              <a:spLocks noEditPoints="1"/>
            </p:cNvSpPr>
            <p:nvPr/>
          </p:nvSpPr>
          <p:spPr bwMode="auto">
            <a:xfrm>
              <a:off x="4602957" y="5165725"/>
              <a:ext cx="7938" cy="304800"/>
            </a:xfrm>
            <a:custGeom>
              <a:avLst/>
              <a:gdLst>
                <a:gd name="T0" fmla="*/ 0 w 5"/>
                <a:gd name="T1" fmla="*/ 161 h 192"/>
                <a:gd name="T2" fmla="*/ 5 w 5"/>
                <a:gd name="T3" fmla="*/ 161 h 192"/>
                <a:gd name="T4" fmla="*/ 5 w 5"/>
                <a:gd name="T5" fmla="*/ 192 h 192"/>
                <a:gd name="T6" fmla="*/ 0 w 5"/>
                <a:gd name="T7" fmla="*/ 192 h 192"/>
                <a:gd name="T8" fmla="*/ 0 w 5"/>
                <a:gd name="T9" fmla="*/ 161 h 192"/>
                <a:gd name="T10" fmla="*/ 0 w 5"/>
                <a:gd name="T11" fmla="*/ 0 h 192"/>
                <a:gd name="T12" fmla="*/ 5 w 5"/>
                <a:gd name="T13" fmla="*/ 0 h 192"/>
                <a:gd name="T14" fmla="*/ 5 w 5"/>
                <a:gd name="T15" fmla="*/ 131 h 192"/>
                <a:gd name="T16" fmla="*/ 0 w 5"/>
                <a:gd name="T17" fmla="*/ 131 h 192"/>
                <a:gd name="T18" fmla="*/ 0 w 5"/>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92">
                  <a:moveTo>
                    <a:pt x="0" y="161"/>
                  </a:moveTo>
                  <a:lnTo>
                    <a:pt x="5" y="161"/>
                  </a:lnTo>
                  <a:lnTo>
                    <a:pt x="5" y="192"/>
                  </a:lnTo>
                  <a:lnTo>
                    <a:pt x="0" y="192"/>
                  </a:lnTo>
                  <a:lnTo>
                    <a:pt x="0" y="161"/>
                  </a:lnTo>
                  <a:close/>
                  <a:moveTo>
                    <a:pt x="0" y="0"/>
                  </a:moveTo>
                  <a:lnTo>
                    <a:pt x="5" y="0"/>
                  </a:lnTo>
                  <a:lnTo>
                    <a:pt x="5" y="131"/>
                  </a:lnTo>
                  <a:lnTo>
                    <a:pt x="0" y="131"/>
                  </a:lnTo>
                  <a:lnTo>
                    <a:pt x="0" y="0"/>
                  </a:lnTo>
                  <a:close/>
                </a:path>
              </a:pathLst>
            </a:custGeom>
            <a:solidFill>
              <a:srgbClr val="13A3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6" name="Rectangle 10434"/>
            <p:cNvSpPr>
              <a:spLocks noChangeArrowheads="1"/>
            </p:cNvSpPr>
            <p:nvPr/>
          </p:nvSpPr>
          <p:spPr bwMode="auto">
            <a:xfrm>
              <a:off x="4602957" y="5470525"/>
              <a:ext cx="7938" cy="20638"/>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7" name="Freeform 10438"/>
            <p:cNvSpPr>
              <a:spLocks noEditPoints="1"/>
            </p:cNvSpPr>
            <p:nvPr/>
          </p:nvSpPr>
          <p:spPr bwMode="auto">
            <a:xfrm>
              <a:off x="3550444" y="5373687"/>
              <a:ext cx="1400175" cy="47625"/>
            </a:xfrm>
            <a:custGeom>
              <a:avLst/>
              <a:gdLst>
                <a:gd name="T0" fmla="*/ 668 w 882"/>
                <a:gd name="T1" fmla="*/ 0 h 30"/>
                <a:gd name="T2" fmla="*/ 878 w 882"/>
                <a:gd name="T3" fmla="*/ 0 h 30"/>
                <a:gd name="T4" fmla="*/ 882 w 882"/>
                <a:gd name="T5" fmla="*/ 30 h 30"/>
                <a:gd name="T6" fmla="*/ 668 w 882"/>
                <a:gd name="T7" fmla="*/ 30 h 30"/>
                <a:gd name="T8" fmla="*/ 668 w 882"/>
                <a:gd name="T9" fmla="*/ 0 h 30"/>
                <a:gd name="T10" fmla="*/ 479 w 882"/>
                <a:gd name="T11" fmla="*/ 0 h 30"/>
                <a:gd name="T12" fmla="*/ 663 w 882"/>
                <a:gd name="T13" fmla="*/ 0 h 30"/>
                <a:gd name="T14" fmla="*/ 663 w 882"/>
                <a:gd name="T15" fmla="*/ 30 h 30"/>
                <a:gd name="T16" fmla="*/ 479 w 882"/>
                <a:gd name="T17" fmla="*/ 30 h 30"/>
                <a:gd name="T18" fmla="*/ 479 w 882"/>
                <a:gd name="T19" fmla="*/ 0 h 30"/>
                <a:gd name="T20" fmla="*/ 42 w 882"/>
                <a:gd name="T21" fmla="*/ 0 h 30"/>
                <a:gd name="T22" fmla="*/ 102 w 882"/>
                <a:gd name="T23" fmla="*/ 0 h 30"/>
                <a:gd name="T24" fmla="*/ 130 w 882"/>
                <a:gd name="T25" fmla="*/ 0 h 30"/>
                <a:gd name="T26" fmla="*/ 143 w 882"/>
                <a:gd name="T27" fmla="*/ 0 h 30"/>
                <a:gd name="T28" fmla="*/ 168 w 882"/>
                <a:gd name="T29" fmla="*/ 0 h 30"/>
                <a:gd name="T30" fmla="*/ 179 w 882"/>
                <a:gd name="T31" fmla="*/ 0 h 30"/>
                <a:gd name="T32" fmla="*/ 199 w 882"/>
                <a:gd name="T33" fmla="*/ 0 h 30"/>
                <a:gd name="T34" fmla="*/ 476 w 882"/>
                <a:gd name="T35" fmla="*/ 0 h 30"/>
                <a:gd name="T36" fmla="*/ 476 w 882"/>
                <a:gd name="T37" fmla="*/ 30 h 30"/>
                <a:gd name="T38" fmla="*/ 0 w 882"/>
                <a:gd name="T39" fmla="*/ 30 h 30"/>
                <a:gd name="T40" fmla="*/ 0 w 882"/>
                <a:gd name="T41" fmla="*/ 25 h 30"/>
                <a:gd name="T42" fmla="*/ 0 w 882"/>
                <a:gd name="T43" fmla="*/ 23 h 30"/>
                <a:gd name="T44" fmla="*/ 3 w 882"/>
                <a:gd name="T45" fmla="*/ 21 h 30"/>
                <a:gd name="T46" fmla="*/ 7 w 882"/>
                <a:gd name="T47" fmla="*/ 16 h 30"/>
                <a:gd name="T48" fmla="*/ 9 w 882"/>
                <a:gd name="T49" fmla="*/ 13 h 30"/>
                <a:gd name="T50" fmla="*/ 13 w 882"/>
                <a:gd name="T51" fmla="*/ 9 h 30"/>
                <a:gd name="T52" fmla="*/ 17 w 882"/>
                <a:gd name="T53" fmla="*/ 6 h 30"/>
                <a:gd name="T54" fmla="*/ 24 w 882"/>
                <a:gd name="T55" fmla="*/ 4 h 30"/>
                <a:gd name="T56" fmla="*/ 28 w 882"/>
                <a:gd name="T57" fmla="*/ 2 h 30"/>
                <a:gd name="T58" fmla="*/ 42 w 882"/>
                <a:gd name="T5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82" h="30">
                  <a:moveTo>
                    <a:pt x="668" y="0"/>
                  </a:moveTo>
                  <a:lnTo>
                    <a:pt x="878" y="0"/>
                  </a:lnTo>
                  <a:lnTo>
                    <a:pt x="882" y="30"/>
                  </a:lnTo>
                  <a:lnTo>
                    <a:pt x="668" y="30"/>
                  </a:lnTo>
                  <a:lnTo>
                    <a:pt x="668" y="0"/>
                  </a:lnTo>
                  <a:close/>
                  <a:moveTo>
                    <a:pt x="479" y="0"/>
                  </a:moveTo>
                  <a:lnTo>
                    <a:pt x="663" y="0"/>
                  </a:lnTo>
                  <a:lnTo>
                    <a:pt x="663" y="30"/>
                  </a:lnTo>
                  <a:lnTo>
                    <a:pt x="479" y="30"/>
                  </a:lnTo>
                  <a:lnTo>
                    <a:pt x="479" y="0"/>
                  </a:lnTo>
                  <a:close/>
                  <a:moveTo>
                    <a:pt x="42" y="0"/>
                  </a:moveTo>
                  <a:lnTo>
                    <a:pt x="102" y="0"/>
                  </a:lnTo>
                  <a:lnTo>
                    <a:pt x="130" y="0"/>
                  </a:lnTo>
                  <a:lnTo>
                    <a:pt x="143" y="0"/>
                  </a:lnTo>
                  <a:lnTo>
                    <a:pt x="168" y="0"/>
                  </a:lnTo>
                  <a:lnTo>
                    <a:pt x="179" y="0"/>
                  </a:lnTo>
                  <a:lnTo>
                    <a:pt x="199" y="0"/>
                  </a:lnTo>
                  <a:lnTo>
                    <a:pt x="476" y="0"/>
                  </a:lnTo>
                  <a:lnTo>
                    <a:pt x="476" y="30"/>
                  </a:lnTo>
                  <a:lnTo>
                    <a:pt x="0" y="30"/>
                  </a:lnTo>
                  <a:lnTo>
                    <a:pt x="0" y="25"/>
                  </a:lnTo>
                  <a:lnTo>
                    <a:pt x="0" y="23"/>
                  </a:lnTo>
                  <a:lnTo>
                    <a:pt x="3" y="21"/>
                  </a:lnTo>
                  <a:lnTo>
                    <a:pt x="7" y="16"/>
                  </a:lnTo>
                  <a:lnTo>
                    <a:pt x="9" y="13"/>
                  </a:lnTo>
                  <a:lnTo>
                    <a:pt x="13" y="9"/>
                  </a:lnTo>
                  <a:lnTo>
                    <a:pt x="17" y="6"/>
                  </a:lnTo>
                  <a:lnTo>
                    <a:pt x="24" y="4"/>
                  </a:lnTo>
                  <a:lnTo>
                    <a:pt x="28" y="2"/>
                  </a:lnTo>
                  <a:lnTo>
                    <a:pt x="42" y="0"/>
                  </a:lnTo>
                  <a:close/>
                </a:path>
              </a:pathLst>
            </a:custGeom>
            <a:solidFill>
              <a:srgbClr val="38CA1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8" name="Rectangle 10439"/>
            <p:cNvSpPr>
              <a:spLocks noChangeArrowheads="1"/>
            </p:cNvSpPr>
            <p:nvPr/>
          </p:nvSpPr>
          <p:spPr bwMode="auto">
            <a:xfrm>
              <a:off x="4306094" y="5373687"/>
              <a:ext cx="4763" cy="47625"/>
            </a:xfrm>
            <a:prstGeom prst="rect">
              <a:avLst/>
            </a:prstGeom>
            <a:solidFill>
              <a:srgbClr val="2EB71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79" name="Rectangle 10440"/>
            <p:cNvSpPr>
              <a:spLocks noChangeArrowheads="1"/>
            </p:cNvSpPr>
            <p:nvPr/>
          </p:nvSpPr>
          <p:spPr bwMode="auto">
            <a:xfrm>
              <a:off x="4602957" y="5373687"/>
              <a:ext cx="7938" cy="47625"/>
            </a:xfrm>
            <a:prstGeom prst="rect">
              <a:avLst/>
            </a:prstGeom>
            <a:solidFill>
              <a:srgbClr val="2EB71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0" name="Freeform 10441"/>
            <p:cNvSpPr>
              <a:spLocks/>
            </p:cNvSpPr>
            <p:nvPr/>
          </p:nvSpPr>
          <p:spPr bwMode="auto">
            <a:xfrm>
              <a:off x="3523457" y="5407025"/>
              <a:ext cx="68263" cy="96838"/>
            </a:xfrm>
            <a:custGeom>
              <a:avLst/>
              <a:gdLst>
                <a:gd name="T0" fmla="*/ 20 w 43"/>
                <a:gd name="T1" fmla="*/ 0 h 61"/>
                <a:gd name="T2" fmla="*/ 24 w 43"/>
                <a:gd name="T3" fmla="*/ 0 h 61"/>
                <a:gd name="T4" fmla="*/ 34 w 43"/>
                <a:gd name="T5" fmla="*/ 6 h 61"/>
                <a:gd name="T6" fmla="*/ 41 w 43"/>
                <a:gd name="T7" fmla="*/ 17 h 61"/>
                <a:gd name="T8" fmla="*/ 43 w 43"/>
                <a:gd name="T9" fmla="*/ 30 h 61"/>
                <a:gd name="T10" fmla="*/ 41 w 43"/>
                <a:gd name="T11" fmla="*/ 42 h 61"/>
                <a:gd name="T12" fmla="*/ 34 w 43"/>
                <a:gd name="T13" fmla="*/ 52 h 61"/>
                <a:gd name="T14" fmla="*/ 24 w 43"/>
                <a:gd name="T15" fmla="*/ 59 h 61"/>
                <a:gd name="T16" fmla="*/ 10 w 43"/>
                <a:gd name="T17" fmla="*/ 61 h 61"/>
                <a:gd name="T18" fmla="*/ 0 w 43"/>
                <a:gd name="T19" fmla="*/ 59 h 61"/>
                <a:gd name="T20" fmla="*/ 3 w 43"/>
                <a:gd name="T21" fmla="*/ 42 h 61"/>
                <a:gd name="T22" fmla="*/ 7 w 43"/>
                <a:gd name="T23" fmla="*/ 25 h 61"/>
                <a:gd name="T24" fmla="*/ 12 w 43"/>
                <a:gd name="T25" fmla="*/ 12 h 61"/>
                <a:gd name="T26" fmla="*/ 14 w 43"/>
                <a:gd name="T27" fmla="*/ 8 h 61"/>
                <a:gd name="T28" fmla="*/ 18 w 43"/>
                <a:gd name="T29" fmla="*/ 0 h 61"/>
                <a:gd name="T30" fmla="*/ 20 w 43"/>
                <a:gd name="T3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61">
                  <a:moveTo>
                    <a:pt x="20" y="0"/>
                  </a:moveTo>
                  <a:lnTo>
                    <a:pt x="24" y="0"/>
                  </a:lnTo>
                  <a:lnTo>
                    <a:pt x="34" y="6"/>
                  </a:lnTo>
                  <a:lnTo>
                    <a:pt x="41" y="17"/>
                  </a:lnTo>
                  <a:lnTo>
                    <a:pt x="43" y="30"/>
                  </a:lnTo>
                  <a:lnTo>
                    <a:pt x="41" y="42"/>
                  </a:lnTo>
                  <a:lnTo>
                    <a:pt x="34" y="52"/>
                  </a:lnTo>
                  <a:lnTo>
                    <a:pt x="24" y="59"/>
                  </a:lnTo>
                  <a:lnTo>
                    <a:pt x="10" y="61"/>
                  </a:lnTo>
                  <a:lnTo>
                    <a:pt x="0" y="59"/>
                  </a:lnTo>
                  <a:lnTo>
                    <a:pt x="3" y="42"/>
                  </a:lnTo>
                  <a:lnTo>
                    <a:pt x="7" y="25"/>
                  </a:lnTo>
                  <a:lnTo>
                    <a:pt x="12" y="12"/>
                  </a:lnTo>
                  <a:lnTo>
                    <a:pt x="14" y="8"/>
                  </a:lnTo>
                  <a:lnTo>
                    <a:pt x="18" y="0"/>
                  </a:lnTo>
                  <a:lnTo>
                    <a:pt x="20" y="0"/>
                  </a:lnTo>
                  <a:close/>
                </a:path>
              </a:pathLst>
            </a:custGeom>
            <a:solidFill>
              <a:srgbClr val="D6CE4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1" name="Freeform 10442"/>
            <p:cNvSpPr>
              <a:spLocks/>
            </p:cNvSpPr>
            <p:nvPr/>
          </p:nvSpPr>
          <p:spPr bwMode="auto">
            <a:xfrm>
              <a:off x="4166394" y="5194300"/>
              <a:ext cx="117475" cy="179388"/>
            </a:xfrm>
            <a:custGeom>
              <a:avLst/>
              <a:gdLst>
                <a:gd name="T0" fmla="*/ 50 w 74"/>
                <a:gd name="T1" fmla="*/ 0 h 113"/>
                <a:gd name="T2" fmla="*/ 74 w 74"/>
                <a:gd name="T3" fmla="*/ 0 h 113"/>
                <a:gd name="T4" fmla="*/ 74 w 74"/>
                <a:gd name="T5" fmla="*/ 32 h 113"/>
                <a:gd name="T6" fmla="*/ 38 w 74"/>
                <a:gd name="T7" fmla="*/ 113 h 113"/>
                <a:gd name="T8" fmla="*/ 0 w 74"/>
                <a:gd name="T9" fmla="*/ 113 h 113"/>
                <a:gd name="T10" fmla="*/ 50 w 74"/>
                <a:gd name="T11" fmla="*/ 0 h 113"/>
              </a:gdLst>
              <a:ahLst/>
              <a:cxnLst>
                <a:cxn ang="0">
                  <a:pos x="T0" y="T1"/>
                </a:cxn>
                <a:cxn ang="0">
                  <a:pos x="T2" y="T3"/>
                </a:cxn>
                <a:cxn ang="0">
                  <a:pos x="T4" y="T5"/>
                </a:cxn>
                <a:cxn ang="0">
                  <a:pos x="T6" y="T7"/>
                </a:cxn>
                <a:cxn ang="0">
                  <a:pos x="T8" y="T9"/>
                </a:cxn>
                <a:cxn ang="0">
                  <a:pos x="T10" y="T11"/>
                </a:cxn>
              </a:cxnLst>
              <a:rect l="0" t="0" r="r" b="b"/>
              <a:pathLst>
                <a:path w="74" h="113">
                  <a:moveTo>
                    <a:pt x="50" y="0"/>
                  </a:moveTo>
                  <a:lnTo>
                    <a:pt x="74" y="0"/>
                  </a:lnTo>
                  <a:lnTo>
                    <a:pt x="74" y="32"/>
                  </a:lnTo>
                  <a:lnTo>
                    <a:pt x="38" y="113"/>
                  </a:lnTo>
                  <a:lnTo>
                    <a:pt x="0" y="113"/>
                  </a:lnTo>
                  <a:lnTo>
                    <a:pt x="50" y="0"/>
                  </a:lnTo>
                  <a:close/>
                </a:path>
              </a:pathLst>
            </a:custGeom>
            <a:solidFill>
              <a:srgbClr val="00001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2" name="Freeform 10443"/>
            <p:cNvSpPr>
              <a:spLocks/>
            </p:cNvSpPr>
            <p:nvPr/>
          </p:nvSpPr>
          <p:spPr bwMode="auto">
            <a:xfrm>
              <a:off x="4034632" y="5194300"/>
              <a:ext cx="139700" cy="179388"/>
            </a:xfrm>
            <a:custGeom>
              <a:avLst/>
              <a:gdLst>
                <a:gd name="T0" fmla="*/ 72 w 88"/>
                <a:gd name="T1" fmla="*/ 0 h 113"/>
                <a:gd name="T2" fmla="*/ 88 w 88"/>
                <a:gd name="T3" fmla="*/ 0 h 113"/>
                <a:gd name="T4" fmla="*/ 88 w 88"/>
                <a:gd name="T5" fmla="*/ 0 h 113"/>
                <a:gd name="T6" fmla="*/ 38 w 88"/>
                <a:gd name="T7" fmla="*/ 113 h 113"/>
                <a:gd name="T8" fmla="*/ 0 w 88"/>
                <a:gd name="T9" fmla="*/ 113 h 113"/>
                <a:gd name="T10" fmla="*/ 49 w 88"/>
                <a:gd name="T11" fmla="*/ 4 h 113"/>
                <a:gd name="T12" fmla="*/ 51 w 88"/>
                <a:gd name="T13" fmla="*/ 3 h 113"/>
                <a:gd name="T14" fmla="*/ 55 w 88"/>
                <a:gd name="T15" fmla="*/ 2 h 113"/>
                <a:gd name="T16" fmla="*/ 72 w 88"/>
                <a:gd name="T1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13">
                  <a:moveTo>
                    <a:pt x="72" y="0"/>
                  </a:moveTo>
                  <a:lnTo>
                    <a:pt x="88" y="0"/>
                  </a:lnTo>
                  <a:lnTo>
                    <a:pt x="88" y="0"/>
                  </a:lnTo>
                  <a:lnTo>
                    <a:pt x="38" y="113"/>
                  </a:lnTo>
                  <a:lnTo>
                    <a:pt x="0" y="113"/>
                  </a:lnTo>
                  <a:lnTo>
                    <a:pt x="49" y="4"/>
                  </a:lnTo>
                  <a:lnTo>
                    <a:pt x="51" y="3"/>
                  </a:lnTo>
                  <a:lnTo>
                    <a:pt x="55" y="2"/>
                  </a:lnTo>
                  <a:lnTo>
                    <a:pt x="72" y="0"/>
                  </a:lnTo>
                  <a:close/>
                </a:path>
              </a:pathLst>
            </a:custGeom>
            <a:solidFill>
              <a:srgbClr val="00001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3" name="Freeform 10444"/>
            <p:cNvSpPr>
              <a:spLocks/>
            </p:cNvSpPr>
            <p:nvPr/>
          </p:nvSpPr>
          <p:spPr bwMode="auto">
            <a:xfrm>
              <a:off x="4455319" y="5194300"/>
              <a:ext cx="123825" cy="179388"/>
            </a:xfrm>
            <a:custGeom>
              <a:avLst/>
              <a:gdLst>
                <a:gd name="T0" fmla="*/ 50 w 78"/>
                <a:gd name="T1" fmla="*/ 0 h 113"/>
                <a:gd name="T2" fmla="*/ 78 w 78"/>
                <a:gd name="T3" fmla="*/ 0 h 113"/>
                <a:gd name="T4" fmla="*/ 78 w 78"/>
                <a:gd name="T5" fmla="*/ 21 h 113"/>
                <a:gd name="T6" fmla="*/ 38 w 78"/>
                <a:gd name="T7" fmla="*/ 113 h 113"/>
                <a:gd name="T8" fmla="*/ 0 w 78"/>
                <a:gd name="T9" fmla="*/ 113 h 113"/>
                <a:gd name="T10" fmla="*/ 50 w 78"/>
                <a:gd name="T11" fmla="*/ 0 h 113"/>
              </a:gdLst>
              <a:ahLst/>
              <a:cxnLst>
                <a:cxn ang="0">
                  <a:pos x="T0" y="T1"/>
                </a:cxn>
                <a:cxn ang="0">
                  <a:pos x="T2" y="T3"/>
                </a:cxn>
                <a:cxn ang="0">
                  <a:pos x="T4" y="T5"/>
                </a:cxn>
                <a:cxn ang="0">
                  <a:pos x="T6" y="T7"/>
                </a:cxn>
                <a:cxn ang="0">
                  <a:pos x="T8" y="T9"/>
                </a:cxn>
                <a:cxn ang="0">
                  <a:pos x="T10" y="T11"/>
                </a:cxn>
              </a:cxnLst>
              <a:rect l="0" t="0" r="r" b="b"/>
              <a:pathLst>
                <a:path w="78" h="113">
                  <a:moveTo>
                    <a:pt x="50" y="0"/>
                  </a:moveTo>
                  <a:lnTo>
                    <a:pt x="78" y="0"/>
                  </a:lnTo>
                  <a:lnTo>
                    <a:pt x="78" y="21"/>
                  </a:lnTo>
                  <a:lnTo>
                    <a:pt x="38" y="113"/>
                  </a:lnTo>
                  <a:lnTo>
                    <a:pt x="0" y="113"/>
                  </a:lnTo>
                  <a:lnTo>
                    <a:pt x="50" y="0"/>
                  </a:lnTo>
                  <a:close/>
                </a:path>
              </a:pathLst>
            </a:custGeom>
            <a:solidFill>
              <a:srgbClr val="00001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4" name="Freeform 10445"/>
            <p:cNvSpPr>
              <a:spLocks/>
            </p:cNvSpPr>
            <p:nvPr/>
          </p:nvSpPr>
          <p:spPr bwMode="auto">
            <a:xfrm>
              <a:off x="4333082" y="5194300"/>
              <a:ext cx="125413" cy="179388"/>
            </a:xfrm>
            <a:custGeom>
              <a:avLst/>
              <a:gdLst>
                <a:gd name="T0" fmla="*/ 41 w 79"/>
                <a:gd name="T1" fmla="*/ 0 h 113"/>
                <a:gd name="T2" fmla="*/ 79 w 79"/>
                <a:gd name="T3" fmla="*/ 0 h 113"/>
                <a:gd name="T4" fmla="*/ 30 w 79"/>
                <a:gd name="T5" fmla="*/ 113 h 113"/>
                <a:gd name="T6" fmla="*/ 0 w 79"/>
                <a:gd name="T7" fmla="*/ 113 h 113"/>
                <a:gd name="T8" fmla="*/ 0 w 79"/>
                <a:gd name="T9" fmla="*/ 92 h 113"/>
                <a:gd name="T10" fmla="*/ 41 w 79"/>
                <a:gd name="T11" fmla="*/ 0 h 113"/>
              </a:gdLst>
              <a:ahLst/>
              <a:cxnLst>
                <a:cxn ang="0">
                  <a:pos x="T0" y="T1"/>
                </a:cxn>
                <a:cxn ang="0">
                  <a:pos x="T2" y="T3"/>
                </a:cxn>
                <a:cxn ang="0">
                  <a:pos x="T4" y="T5"/>
                </a:cxn>
                <a:cxn ang="0">
                  <a:pos x="T6" y="T7"/>
                </a:cxn>
                <a:cxn ang="0">
                  <a:pos x="T8" y="T9"/>
                </a:cxn>
                <a:cxn ang="0">
                  <a:pos x="T10" y="T11"/>
                </a:cxn>
              </a:cxnLst>
              <a:rect l="0" t="0" r="r" b="b"/>
              <a:pathLst>
                <a:path w="79" h="113">
                  <a:moveTo>
                    <a:pt x="41" y="0"/>
                  </a:moveTo>
                  <a:lnTo>
                    <a:pt x="79" y="0"/>
                  </a:lnTo>
                  <a:lnTo>
                    <a:pt x="30" y="113"/>
                  </a:lnTo>
                  <a:lnTo>
                    <a:pt x="0" y="113"/>
                  </a:lnTo>
                  <a:lnTo>
                    <a:pt x="0" y="92"/>
                  </a:lnTo>
                  <a:lnTo>
                    <a:pt x="41" y="0"/>
                  </a:lnTo>
                  <a:close/>
                </a:path>
              </a:pathLst>
            </a:custGeom>
            <a:solidFill>
              <a:srgbClr val="00001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5" name="Freeform 10446"/>
            <p:cNvSpPr>
              <a:spLocks/>
            </p:cNvSpPr>
            <p:nvPr/>
          </p:nvSpPr>
          <p:spPr bwMode="auto">
            <a:xfrm>
              <a:off x="4631532" y="5194300"/>
              <a:ext cx="139700" cy="179388"/>
            </a:xfrm>
            <a:custGeom>
              <a:avLst/>
              <a:gdLst>
                <a:gd name="T0" fmla="*/ 50 w 88"/>
                <a:gd name="T1" fmla="*/ 0 h 113"/>
                <a:gd name="T2" fmla="*/ 88 w 88"/>
                <a:gd name="T3" fmla="*/ 0 h 113"/>
                <a:gd name="T4" fmla="*/ 38 w 88"/>
                <a:gd name="T5" fmla="*/ 113 h 113"/>
                <a:gd name="T6" fmla="*/ 0 w 88"/>
                <a:gd name="T7" fmla="*/ 113 h 113"/>
                <a:gd name="T8" fmla="*/ 50 w 88"/>
                <a:gd name="T9" fmla="*/ 0 h 113"/>
              </a:gdLst>
              <a:ahLst/>
              <a:cxnLst>
                <a:cxn ang="0">
                  <a:pos x="T0" y="T1"/>
                </a:cxn>
                <a:cxn ang="0">
                  <a:pos x="T2" y="T3"/>
                </a:cxn>
                <a:cxn ang="0">
                  <a:pos x="T4" y="T5"/>
                </a:cxn>
                <a:cxn ang="0">
                  <a:pos x="T6" y="T7"/>
                </a:cxn>
                <a:cxn ang="0">
                  <a:pos x="T8" y="T9"/>
                </a:cxn>
              </a:cxnLst>
              <a:rect l="0" t="0" r="r" b="b"/>
              <a:pathLst>
                <a:path w="88" h="113">
                  <a:moveTo>
                    <a:pt x="50" y="0"/>
                  </a:moveTo>
                  <a:lnTo>
                    <a:pt x="88" y="0"/>
                  </a:lnTo>
                  <a:lnTo>
                    <a:pt x="38" y="113"/>
                  </a:lnTo>
                  <a:lnTo>
                    <a:pt x="0" y="113"/>
                  </a:lnTo>
                  <a:lnTo>
                    <a:pt x="50" y="0"/>
                  </a:lnTo>
                  <a:close/>
                </a:path>
              </a:pathLst>
            </a:custGeom>
            <a:solidFill>
              <a:srgbClr val="00001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86" name="Freeform 10447"/>
            <p:cNvSpPr>
              <a:spLocks/>
            </p:cNvSpPr>
            <p:nvPr/>
          </p:nvSpPr>
          <p:spPr bwMode="auto">
            <a:xfrm>
              <a:off x="4744244" y="5205412"/>
              <a:ext cx="127000" cy="168275"/>
            </a:xfrm>
            <a:custGeom>
              <a:avLst/>
              <a:gdLst>
                <a:gd name="T0" fmla="*/ 47 w 80"/>
                <a:gd name="T1" fmla="*/ 0 h 106"/>
                <a:gd name="T2" fmla="*/ 50 w 80"/>
                <a:gd name="T3" fmla="*/ 1 h 106"/>
                <a:gd name="T4" fmla="*/ 58 w 80"/>
                <a:gd name="T5" fmla="*/ 8 h 106"/>
                <a:gd name="T6" fmla="*/ 61 w 80"/>
                <a:gd name="T7" fmla="*/ 13 h 106"/>
                <a:gd name="T8" fmla="*/ 67 w 80"/>
                <a:gd name="T9" fmla="*/ 21 h 106"/>
                <a:gd name="T10" fmla="*/ 71 w 80"/>
                <a:gd name="T11" fmla="*/ 26 h 106"/>
                <a:gd name="T12" fmla="*/ 75 w 80"/>
                <a:gd name="T13" fmla="*/ 34 h 106"/>
                <a:gd name="T14" fmla="*/ 76 w 80"/>
                <a:gd name="T15" fmla="*/ 39 h 106"/>
                <a:gd name="T16" fmla="*/ 78 w 80"/>
                <a:gd name="T17" fmla="*/ 46 h 106"/>
                <a:gd name="T18" fmla="*/ 80 w 80"/>
                <a:gd name="T19" fmla="*/ 48 h 106"/>
                <a:gd name="T20" fmla="*/ 55 w 80"/>
                <a:gd name="T21" fmla="*/ 106 h 106"/>
                <a:gd name="T22" fmla="*/ 0 w 80"/>
                <a:gd name="T23" fmla="*/ 106 h 106"/>
                <a:gd name="T24" fmla="*/ 47 w 80"/>
                <a:gd name="T2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06">
                  <a:moveTo>
                    <a:pt x="47" y="0"/>
                  </a:moveTo>
                  <a:lnTo>
                    <a:pt x="50" y="1"/>
                  </a:lnTo>
                  <a:lnTo>
                    <a:pt x="58" y="8"/>
                  </a:lnTo>
                  <a:lnTo>
                    <a:pt x="61" y="13"/>
                  </a:lnTo>
                  <a:lnTo>
                    <a:pt x="67" y="21"/>
                  </a:lnTo>
                  <a:lnTo>
                    <a:pt x="71" y="26"/>
                  </a:lnTo>
                  <a:lnTo>
                    <a:pt x="75" y="34"/>
                  </a:lnTo>
                  <a:lnTo>
                    <a:pt x="76" y="39"/>
                  </a:lnTo>
                  <a:lnTo>
                    <a:pt x="78" y="46"/>
                  </a:lnTo>
                  <a:lnTo>
                    <a:pt x="80" y="48"/>
                  </a:lnTo>
                  <a:lnTo>
                    <a:pt x="55" y="106"/>
                  </a:lnTo>
                  <a:lnTo>
                    <a:pt x="0" y="106"/>
                  </a:lnTo>
                  <a:lnTo>
                    <a:pt x="47" y="0"/>
                  </a:lnTo>
                  <a:close/>
                </a:path>
              </a:pathLst>
            </a:custGeom>
            <a:solidFill>
              <a:srgbClr val="00001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grpSp>
      <p:cxnSp>
        <p:nvCxnSpPr>
          <p:cNvPr id="88" name="직선 연결선 87"/>
          <p:cNvCxnSpPr/>
          <p:nvPr/>
        </p:nvCxnSpPr>
        <p:spPr>
          <a:xfrm>
            <a:off x="611560" y="4687210"/>
            <a:ext cx="7920880" cy="0"/>
          </a:xfrm>
          <a:prstGeom prst="line">
            <a:avLst/>
          </a:prstGeom>
          <a:ln w="120650">
            <a:solidFill>
              <a:srgbClr val="6E5620"/>
            </a:solidFill>
          </a:ln>
        </p:spPr>
        <p:style>
          <a:lnRef idx="1">
            <a:schemeClr val="accent1"/>
          </a:lnRef>
          <a:fillRef idx="0">
            <a:schemeClr val="accent1"/>
          </a:fillRef>
          <a:effectRef idx="0">
            <a:schemeClr val="accent1"/>
          </a:effectRef>
          <a:fontRef idx="minor">
            <a:schemeClr val="tx1"/>
          </a:fontRef>
        </p:style>
      </p:cxnSp>
      <p:sp>
        <p:nvSpPr>
          <p:cNvPr id="91" name="포인트가 32개인 별 90"/>
          <p:cNvSpPr/>
          <p:nvPr/>
        </p:nvSpPr>
        <p:spPr>
          <a:xfrm>
            <a:off x="3669212" y="2907731"/>
            <a:ext cx="1661560" cy="1661560"/>
          </a:xfrm>
          <a:prstGeom prst="star3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800" b="1" dirty="0" smtClean="0">
                <a:latin typeface="Calibri" panose="020F0502020204030204" pitchFamily="34" charset="0"/>
                <a:cs typeface="Calibri" panose="020F0502020204030204" pitchFamily="34" charset="0"/>
              </a:rPr>
              <a:t>VS</a:t>
            </a:r>
            <a:endParaRPr lang="ko-KR" altLang="en-US" sz="4800" b="1"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2" name="제목 1"/>
              <p:cNvSpPr txBox="1">
                <a:spLocks/>
              </p:cNvSpPr>
              <p:nvPr/>
            </p:nvSpPr>
            <p:spPr>
              <a:xfrm>
                <a:off x="0" y="1628800"/>
                <a:ext cx="9154344" cy="1143000"/>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dirty="0" smtClean="0">
                    <a:latin typeface="Calibri" panose="020F0502020204030204" pitchFamily="34" charset="0"/>
                    <a:cs typeface="Calibri" panose="020F0502020204030204" pitchFamily="34" charset="0"/>
                  </a:rPr>
                  <a:t>snowdrift games </a:t>
                </a:r>
                <a14:m>
                  <m:oMath xmlns:m="http://schemas.openxmlformats.org/officeDocument/2006/math">
                    <m:r>
                      <a:rPr lang="en-US" altLang="ko-KR" i="1" smtClean="0">
                        <a:solidFill>
                          <a:srgbClr val="00B050"/>
                        </a:solidFill>
                        <a:latin typeface="Cambria Math"/>
                        <a:ea typeface="Cambria Math"/>
                        <a:cs typeface="Calibri" panose="020F0502020204030204" pitchFamily="34" charset="0"/>
                      </a:rPr>
                      <m:t>≡</m:t>
                    </m:r>
                  </m:oMath>
                </a14:m>
                <a:r>
                  <a:rPr lang="ko-KR" altLang="en-US" dirty="0" smtClean="0">
                    <a:latin typeface="Calibri" panose="020F0502020204030204" pitchFamily="34" charset="0"/>
                    <a:cs typeface="Calibri" panose="020F0502020204030204" pitchFamily="34" charset="0"/>
                  </a:rPr>
                  <a:t> </a:t>
                </a:r>
                <a:r>
                  <a:rPr lang="en-US" altLang="ko-KR" dirty="0" smtClean="0">
                    <a:latin typeface="Calibri" panose="020F0502020204030204" pitchFamily="34" charset="0"/>
                    <a:cs typeface="Calibri" panose="020F0502020204030204" pitchFamily="34" charset="0"/>
                  </a:rPr>
                  <a:t>chicken games</a:t>
                </a:r>
                <a:endParaRPr lang="ko-KR" altLang="en-US" dirty="0">
                  <a:latin typeface="Calibri" panose="020F0502020204030204" pitchFamily="34" charset="0"/>
                  <a:cs typeface="Calibri" panose="020F0502020204030204" pitchFamily="34" charset="0"/>
                </a:endParaRPr>
              </a:p>
            </p:txBody>
          </p:sp>
        </mc:Choice>
        <mc:Fallback xmlns="">
          <p:sp>
            <p:nvSpPr>
              <p:cNvPr id="92" name="제목 1"/>
              <p:cNvSpPr txBox="1">
                <a:spLocks noRot="1" noChangeAspect="1" noMove="1" noResize="1" noEditPoints="1" noAdjustHandles="1" noChangeArrowheads="1" noChangeShapeType="1" noTextEdit="1"/>
              </p:cNvSpPr>
              <p:nvPr/>
            </p:nvSpPr>
            <p:spPr>
              <a:xfrm>
                <a:off x="0" y="1628800"/>
                <a:ext cx="9154344" cy="1143000"/>
              </a:xfrm>
              <a:prstGeom prst="rect">
                <a:avLst/>
              </a:prstGeom>
              <a:blipFill rotWithShape="1">
                <a:blip r:embed="rId2"/>
                <a:stretch>
                  <a:fillRect b="-8511"/>
                </a:stretch>
              </a:blipFill>
            </p:spPr>
            <p:txBody>
              <a:bodyPr/>
              <a:lstStyle/>
              <a:p>
                <a:r>
                  <a:rPr lang="ko-KR" altLang="en-US">
                    <a:noFill/>
                  </a:rPr>
                  <a:t> </a:t>
                </a:r>
              </a:p>
            </p:txBody>
          </p:sp>
        </mc:Fallback>
      </mc:AlternateContent>
      <p:sp>
        <p:nvSpPr>
          <p:cNvPr id="95" name="제목 1"/>
          <p:cNvSpPr txBox="1">
            <a:spLocks/>
          </p:cNvSpPr>
          <p:nvPr/>
        </p:nvSpPr>
        <p:spPr>
          <a:xfrm>
            <a:off x="10344" y="5007056"/>
            <a:ext cx="9144000" cy="571500"/>
          </a:xfrm>
          <a:prstGeom prst="rect">
            <a:avLst/>
          </a:prstGeom>
        </p:spPr>
        <p:txBody>
          <a:bodyPr vert="horz" lIns="91440" tIns="45720" rIns="91440" bIns="45720" rtlCol="0" anchor="ctr">
            <a:normAutofit lnSpcReduction="10000"/>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3300" dirty="0" smtClean="0">
                <a:latin typeface="Calibri" panose="020F0502020204030204" pitchFamily="34" charset="0"/>
                <a:cs typeface="Calibri" panose="020F0502020204030204" pitchFamily="34" charset="0"/>
              </a:rPr>
              <a:t>Good example of chicken games : car battle</a:t>
            </a:r>
            <a:endParaRPr lang="ko-KR" altLang="en-US" sz="3300" dirty="0">
              <a:latin typeface="Calibri" panose="020F0502020204030204" pitchFamily="34" charset="0"/>
              <a:cs typeface="Calibri" panose="020F0502020204030204" pitchFamily="34" charset="0"/>
            </a:endParaRPr>
          </a:p>
        </p:txBody>
      </p:sp>
      <p:sp>
        <p:nvSpPr>
          <p:cNvPr id="3" name="TextBox 2"/>
          <p:cNvSpPr txBox="1"/>
          <p:nvPr/>
        </p:nvSpPr>
        <p:spPr>
          <a:xfrm>
            <a:off x="5445376" y="2492233"/>
            <a:ext cx="1227644" cy="415498"/>
          </a:xfrm>
          <a:prstGeom prst="rect">
            <a:avLst/>
          </a:prstGeom>
          <a:noFill/>
        </p:spPr>
        <p:txBody>
          <a:bodyPr wrap="none" rtlCol="0">
            <a:spAutoFit/>
          </a:bodyPr>
          <a:lstStyle/>
          <a:p>
            <a:r>
              <a:rPr lang="en-US" altLang="ko-KR" sz="2100" dirty="0" smtClean="0"/>
              <a:t>(coward)</a:t>
            </a:r>
            <a:endParaRPr lang="ko-KR" altLang="en-US" sz="2100" dirty="0"/>
          </a:p>
        </p:txBody>
      </p:sp>
    </p:spTree>
    <p:extLst>
      <p:ext uri="{BB962C8B-B14F-4D97-AF65-F5344CB8AC3E}">
        <p14:creationId xmlns:p14="http://schemas.microsoft.com/office/powerpoint/2010/main" val="1242729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What is chicken games?</a:t>
            </a:r>
            <a:endParaRPr lang="ko-KR" altLang="en-US" dirty="0"/>
          </a:p>
        </p:txBody>
      </p:sp>
    </p:spTree>
    <p:extLst>
      <p:ext uri="{BB962C8B-B14F-4D97-AF65-F5344CB8AC3E}">
        <p14:creationId xmlns:p14="http://schemas.microsoft.com/office/powerpoint/2010/main" val="2582763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What is chicken games?</a:t>
            </a:r>
            <a:endParaRPr lang="ko-KR" altLang="en-US" dirty="0"/>
          </a:p>
        </p:txBody>
      </p:sp>
      <p:sp>
        <p:nvSpPr>
          <p:cNvPr id="4" name="직사각형 3"/>
          <p:cNvSpPr/>
          <p:nvPr/>
        </p:nvSpPr>
        <p:spPr>
          <a:xfrm>
            <a:off x="1259632" y="1419569"/>
            <a:ext cx="1728192" cy="453650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연결선 5"/>
          <p:cNvCxnSpPr>
            <a:stCxn id="4" idx="0"/>
            <a:endCxn id="4" idx="2"/>
          </p:cNvCxnSpPr>
          <p:nvPr/>
        </p:nvCxnSpPr>
        <p:spPr>
          <a:xfrm>
            <a:off x="2123728" y="1419569"/>
            <a:ext cx="0" cy="4536504"/>
          </a:xfrm>
          <a:prstGeom prst="line">
            <a:avLst/>
          </a:prstGeom>
          <a:ln w="1016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모서리가 둥근 직사각형 6"/>
          <p:cNvSpPr/>
          <p:nvPr/>
        </p:nvSpPr>
        <p:spPr>
          <a:xfrm>
            <a:off x="1799692" y="2107952"/>
            <a:ext cx="648072" cy="936104"/>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871700" y="2649250"/>
            <a:ext cx="504056" cy="14401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1871700" y="2251968"/>
            <a:ext cx="504056" cy="72008"/>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1871700" y="2960412"/>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2297470" y="2960412"/>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모서리가 둥근 직사각형 11"/>
          <p:cNvSpPr/>
          <p:nvPr/>
        </p:nvSpPr>
        <p:spPr>
          <a:xfrm>
            <a:off x="1798677" y="4194689"/>
            <a:ext cx="648072" cy="936104"/>
          </a:xfrm>
          <a:prstGeom prst="roundRect">
            <a:avLst/>
          </a:prstGeom>
          <a:solidFill>
            <a:srgbClr val="00B050"/>
          </a:solidFill>
          <a:ln>
            <a:solidFill>
              <a:srgbClr val="00B05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1870685" y="4460479"/>
            <a:ext cx="504056" cy="144016"/>
          </a:xfrm>
          <a:prstGeom prst="rect">
            <a:avLst/>
          </a:prstGeom>
          <a:solidFill>
            <a:schemeClr val="tx2">
              <a:lumMod val="40000"/>
              <a:lumOff val="60000"/>
            </a:schemeClr>
          </a:solidFill>
          <a:ln>
            <a:solidFill>
              <a:schemeClr val="tx2">
                <a:lumMod val="40000"/>
                <a:lumOff val="60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1870685" y="4911543"/>
            <a:ext cx="504056" cy="72008"/>
          </a:xfrm>
          <a:prstGeom prst="rect">
            <a:avLst/>
          </a:prstGeom>
          <a:solidFill>
            <a:schemeClr val="tx2">
              <a:lumMod val="40000"/>
              <a:lumOff val="60000"/>
            </a:schemeClr>
          </a:solidFill>
          <a:ln>
            <a:solidFill>
              <a:schemeClr val="tx2">
                <a:lumMod val="40000"/>
                <a:lumOff val="60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870685" y="4217451"/>
            <a:ext cx="72008" cy="83644"/>
          </a:xfrm>
          <a:prstGeom prst="rect">
            <a:avLst/>
          </a:prstGeom>
          <a:solidFill>
            <a:srgbClr val="FFFF00"/>
          </a:solidFill>
          <a:ln>
            <a:solidFill>
              <a:srgbClr val="FFFF0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2296455" y="4217451"/>
            <a:ext cx="72008" cy="83644"/>
          </a:xfrm>
          <a:prstGeom prst="rect">
            <a:avLst/>
          </a:prstGeom>
          <a:solidFill>
            <a:srgbClr val="FFFF00"/>
          </a:solidFill>
          <a:ln>
            <a:solidFill>
              <a:srgbClr val="FFFF0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포인트가 32개인 별 27"/>
          <p:cNvSpPr/>
          <p:nvPr/>
        </p:nvSpPr>
        <p:spPr>
          <a:xfrm>
            <a:off x="1647069" y="3147761"/>
            <a:ext cx="953317" cy="953317"/>
          </a:xfrm>
          <a:prstGeom prst="star3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latin typeface="Calibri" panose="020F0502020204030204" pitchFamily="34" charset="0"/>
                <a:cs typeface="Calibri" panose="020F0502020204030204" pitchFamily="34" charset="0"/>
              </a:rPr>
              <a:t>Crash</a:t>
            </a:r>
            <a:endParaRPr lang="ko-KR" altLang="en-US" sz="1100" b="1" dirty="0">
              <a:latin typeface="Calibri" panose="020F0502020204030204" pitchFamily="34" charset="0"/>
              <a:cs typeface="Calibri" panose="020F0502020204030204" pitchFamily="34" charset="0"/>
            </a:endParaRPr>
          </a:p>
        </p:txBody>
      </p:sp>
      <p:sp>
        <p:nvSpPr>
          <p:cNvPr id="66" name="TextBox 65"/>
          <p:cNvSpPr txBox="1"/>
          <p:nvPr/>
        </p:nvSpPr>
        <p:spPr>
          <a:xfrm>
            <a:off x="1259632" y="6140520"/>
            <a:ext cx="1728192" cy="369332"/>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Both defector</a:t>
            </a:r>
            <a:endParaRPr lang="ko-KR"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1710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What is chicken games?</a:t>
            </a:r>
            <a:endParaRPr lang="ko-KR" altLang="en-US" dirty="0"/>
          </a:p>
        </p:txBody>
      </p:sp>
      <p:sp>
        <p:nvSpPr>
          <p:cNvPr id="4" name="직사각형 3"/>
          <p:cNvSpPr/>
          <p:nvPr/>
        </p:nvSpPr>
        <p:spPr>
          <a:xfrm>
            <a:off x="1259632" y="1419569"/>
            <a:ext cx="1728192" cy="453650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연결선 5"/>
          <p:cNvCxnSpPr>
            <a:stCxn id="4" idx="0"/>
            <a:endCxn id="4" idx="2"/>
          </p:cNvCxnSpPr>
          <p:nvPr/>
        </p:nvCxnSpPr>
        <p:spPr>
          <a:xfrm>
            <a:off x="2123728" y="1419569"/>
            <a:ext cx="0" cy="4536504"/>
          </a:xfrm>
          <a:prstGeom prst="line">
            <a:avLst/>
          </a:prstGeom>
          <a:ln w="1016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모서리가 둥근 직사각형 6"/>
          <p:cNvSpPr/>
          <p:nvPr/>
        </p:nvSpPr>
        <p:spPr>
          <a:xfrm>
            <a:off x="1799692" y="2107952"/>
            <a:ext cx="648072" cy="936104"/>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871700" y="2649250"/>
            <a:ext cx="504056" cy="14401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1871700" y="2251968"/>
            <a:ext cx="504056" cy="72008"/>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1871700" y="2960412"/>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2297470" y="2960412"/>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모서리가 둥근 직사각형 11"/>
          <p:cNvSpPr/>
          <p:nvPr/>
        </p:nvSpPr>
        <p:spPr>
          <a:xfrm>
            <a:off x="1798677" y="4194689"/>
            <a:ext cx="648072" cy="936104"/>
          </a:xfrm>
          <a:prstGeom prst="roundRect">
            <a:avLst/>
          </a:prstGeom>
          <a:solidFill>
            <a:srgbClr val="00B050"/>
          </a:solidFill>
          <a:ln>
            <a:solidFill>
              <a:srgbClr val="00B05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1870685" y="4460479"/>
            <a:ext cx="504056" cy="144016"/>
          </a:xfrm>
          <a:prstGeom prst="rect">
            <a:avLst/>
          </a:prstGeom>
          <a:solidFill>
            <a:schemeClr val="tx2">
              <a:lumMod val="40000"/>
              <a:lumOff val="60000"/>
            </a:schemeClr>
          </a:solidFill>
          <a:ln>
            <a:solidFill>
              <a:schemeClr val="tx2">
                <a:lumMod val="40000"/>
                <a:lumOff val="60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1870685" y="4911543"/>
            <a:ext cx="504056" cy="72008"/>
          </a:xfrm>
          <a:prstGeom prst="rect">
            <a:avLst/>
          </a:prstGeom>
          <a:solidFill>
            <a:schemeClr val="tx2">
              <a:lumMod val="40000"/>
              <a:lumOff val="60000"/>
            </a:schemeClr>
          </a:solidFill>
          <a:ln>
            <a:solidFill>
              <a:schemeClr val="tx2">
                <a:lumMod val="40000"/>
                <a:lumOff val="60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870685" y="4217451"/>
            <a:ext cx="72008" cy="83644"/>
          </a:xfrm>
          <a:prstGeom prst="rect">
            <a:avLst/>
          </a:prstGeom>
          <a:solidFill>
            <a:srgbClr val="FFFF00"/>
          </a:solidFill>
          <a:ln>
            <a:solidFill>
              <a:srgbClr val="FFFF0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2296455" y="4217451"/>
            <a:ext cx="72008" cy="83644"/>
          </a:xfrm>
          <a:prstGeom prst="rect">
            <a:avLst/>
          </a:prstGeom>
          <a:solidFill>
            <a:srgbClr val="FFFF00"/>
          </a:solidFill>
          <a:ln>
            <a:solidFill>
              <a:srgbClr val="FFFF0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포인트가 32개인 별 27"/>
          <p:cNvSpPr/>
          <p:nvPr/>
        </p:nvSpPr>
        <p:spPr>
          <a:xfrm>
            <a:off x="1647069" y="3147761"/>
            <a:ext cx="953317" cy="953317"/>
          </a:xfrm>
          <a:prstGeom prst="star3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latin typeface="Calibri" panose="020F0502020204030204" pitchFamily="34" charset="0"/>
                <a:cs typeface="Calibri" panose="020F0502020204030204" pitchFamily="34" charset="0"/>
              </a:rPr>
              <a:t>Crash</a:t>
            </a:r>
            <a:endParaRPr lang="ko-KR" altLang="en-US" sz="1100" b="1" dirty="0">
              <a:latin typeface="Calibri" panose="020F0502020204030204" pitchFamily="34" charset="0"/>
              <a:cs typeface="Calibri" panose="020F0502020204030204" pitchFamily="34" charset="0"/>
            </a:endParaRPr>
          </a:p>
        </p:txBody>
      </p:sp>
      <p:sp>
        <p:nvSpPr>
          <p:cNvPr id="66" name="TextBox 65"/>
          <p:cNvSpPr txBox="1"/>
          <p:nvPr/>
        </p:nvSpPr>
        <p:spPr>
          <a:xfrm>
            <a:off x="1259632" y="6140520"/>
            <a:ext cx="1728192" cy="369332"/>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Both defector</a:t>
            </a:r>
            <a:endParaRPr lang="ko-KR" altLang="en-US" b="1" dirty="0">
              <a:latin typeface="Calibri" panose="020F0502020204030204" pitchFamily="34" charset="0"/>
              <a:cs typeface="Calibri" panose="020F0502020204030204" pitchFamily="34" charset="0"/>
            </a:endParaRPr>
          </a:p>
        </p:txBody>
      </p:sp>
      <p:sp>
        <p:nvSpPr>
          <p:cNvPr id="76" name="TextBox 75"/>
          <p:cNvSpPr txBox="1"/>
          <p:nvPr/>
        </p:nvSpPr>
        <p:spPr>
          <a:xfrm>
            <a:off x="395536" y="3147761"/>
            <a:ext cx="1143310" cy="923330"/>
          </a:xfrm>
          <a:prstGeom prst="rect">
            <a:avLst/>
          </a:prstGeom>
          <a:solidFill>
            <a:srgbClr val="FFFF00"/>
          </a:solid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Both are winner but die.</a:t>
            </a:r>
            <a:endParaRPr lang="ko-KR"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7708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cs typeface="Calibri" panose="020F0502020204030204" pitchFamily="34" charset="0"/>
              </a:rPr>
              <a:t>What is chicken games?</a:t>
            </a:r>
            <a:endParaRPr lang="ko-KR" altLang="en-US" dirty="0"/>
          </a:p>
        </p:txBody>
      </p:sp>
      <p:sp>
        <p:nvSpPr>
          <p:cNvPr id="4" name="직사각형 3"/>
          <p:cNvSpPr/>
          <p:nvPr/>
        </p:nvSpPr>
        <p:spPr>
          <a:xfrm>
            <a:off x="1259632" y="1419569"/>
            <a:ext cx="1728192" cy="453650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연결선 5"/>
          <p:cNvCxnSpPr>
            <a:stCxn id="4" idx="0"/>
            <a:endCxn id="4" idx="2"/>
          </p:cNvCxnSpPr>
          <p:nvPr/>
        </p:nvCxnSpPr>
        <p:spPr>
          <a:xfrm>
            <a:off x="2123728" y="1419569"/>
            <a:ext cx="0" cy="4536504"/>
          </a:xfrm>
          <a:prstGeom prst="line">
            <a:avLst/>
          </a:prstGeom>
          <a:ln w="1016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모서리가 둥근 직사각형 6"/>
          <p:cNvSpPr/>
          <p:nvPr/>
        </p:nvSpPr>
        <p:spPr>
          <a:xfrm>
            <a:off x="1799692" y="2107952"/>
            <a:ext cx="648072" cy="936104"/>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871700" y="2649250"/>
            <a:ext cx="504056" cy="14401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1871700" y="2251968"/>
            <a:ext cx="504056" cy="72008"/>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1871700" y="2960412"/>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2297470" y="2960412"/>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모서리가 둥근 직사각형 11"/>
          <p:cNvSpPr/>
          <p:nvPr/>
        </p:nvSpPr>
        <p:spPr>
          <a:xfrm>
            <a:off x="1798677" y="4194689"/>
            <a:ext cx="648072" cy="936104"/>
          </a:xfrm>
          <a:prstGeom prst="roundRect">
            <a:avLst/>
          </a:prstGeom>
          <a:solidFill>
            <a:srgbClr val="00B050"/>
          </a:solidFill>
          <a:ln>
            <a:solidFill>
              <a:srgbClr val="00B05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1870685" y="4460479"/>
            <a:ext cx="504056" cy="144016"/>
          </a:xfrm>
          <a:prstGeom prst="rect">
            <a:avLst/>
          </a:prstGeom>
          <a:solidFill>
            <a:schemeClr val="tx2">
              <a:lumMod val="40000"/>
              <a:lumOff val="60000"/>
            </a:schemeClr>
          </a:solidFill>
          <a:ln>
            <a:solidFill>
              <a:schemeClr val="tx2">
                <a:lumMod val="40000"/>
                <a:lumOff val="60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1870685" y="4911543"/>
            <a:ext cx="504056" cy="72008"/>
          </a:xfrm>
          <a:prstGeom prst="rect">
            <a:avLst/>
          </a:prstGeom>
          <a:solidFill>
            <a:schemeClr val="tx2">
              <a:lumMod val="40000"/>
              <a:lumOff val="60000"/>
            </a:schemeClr>
          </a:solidFill>
          <a:ln>
            <a:solidFill>
              <a:schemeClr val="tx2">
                <a:lumMod val="40000"/>
                <a:lumOff val="60000"/>
              </a:schemeClr>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870685" y="4217451"/>
            <a:ext cx="72008" cy="83644"/>
          </a:xfrm>
          <a:prstGeom prst="rect">
            <a:avLst/>
          </a:prstGeom>
          <a:solidFill>
            <a:srgbClr val="FFFF00"/>
          </a:solidFill>
          <a:ln>
            <a:solidFill>
              <a:srgbClr val="FFFF0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2296455" y="4217451"/>
            <a:ext cx="72008" cy="83644"/>
          </a:xfrm>
          <a:prstGeom prst="rect">
            <a:avLst/>
          </a:prstGeom>
          <a:solidFill>
            <a:srgbClr val="FFFF00"/>
          </a:solidFill>
          <a:ln>
            <a:solidFill>
              <a:srgbClr val="FFFF00"/>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포인트가 32개인 별 27"/>
          <p:cNvSpPr/>
          <p:nvPr/>
        </p:nvSpPr>
        <p:spPr>
          <a:xfrm>
            <a:off x="1647069" y="3147761"/>
            <a:ext cx="953317" cy="953317"/>
          </a:xfrm>
          <a:prstGeom prst="star3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latin typeface="Calibri" panose="020F0502020204030204" pitchFamily="34" charset="0"/>
                <a:cs typeface="Calibri" panose="020F0502020204030204" pitchFamily="34" charset="0"/>
              </a:rPr>
              <a:t>Crash</a:t>
            </a:r>
            <a:endParaRPr lang="ko-KR" altLang="en-US" sz="1100" b="1" dirty="0">
              <a:latin typeface="Calibri" panose="020F0502020204030204" pitchFamily="34" charset="0"/>
              <a:cs typeface="Calibri" panose="020F0502020204030204" pitchFamily="34" charset="0"/>
            </a:endParaRPr>
          </a:p>
        </p:txBody>
      </p:sp>
      <p:sp>
        <p:nvSpPr>
          <p:cNvPr id="29" name="직사각형 28"/>
          <p:cNvSpPr/>
          <p:nvPr/>
        </p:nvSpPr>
        <p:spPr>
          <a:xfrm>
            <a:off x="3663513" y="1419569"/>
            <a:ext cx="1728192" cy="453650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0" name="직선 연결선 29"/>
          <p:cNvCxnSpPr>
            <a:stCxn id="29" idx="0"/>
            <a:endCxn id="29" idx="2"/>
          </p:cNvCxnSpPr>
          <p:nvPr/>
        </p:nvCxnSpPr>
        <p:spPr>
          <a:xfrm>
            <a:off x="4527609" y="1419569"/>
            <a:ext cx="0" cy="4536504"/>
          </a:xfrm>
          <a:prstGeom prst="line">
            <a:avLst/>
          </a:prstGeom>
          <a:ln w="1016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모서리가 둥근 직사각형 30"/>
          <p:cNvSpPr/>
          <p:nvPr/>
        </p:nvSpPr>
        <p:spPr>
          <a:xfrm>
            <a:off x="4203573" y="1639900"/>
            <a:ext cx="648072" cy="936104"/>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4275581" y="2181198"/>
            <a:ext cx="504056" cy="144016"/>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a:off x="4275581" y="1783916"/>
            <a:ext cx="504056" cy="72008"/>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4275581" y="2492360"/>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a:off x="4701351" y="2492360"/>
            <a:ext cx="72008" cy="8364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모서리가 둥근 직사각형 35"/>
          <p:cNvSpPr/>
          <p:nvPr/>
        </p:nvSpPr>
        <p:spPr>
          <a:xfrm>
            <a:off x="4226749" y="4362345"/>
            <a:ext cx="648072" cy="936104"/>
          </a:xfrm>
          <a:prstGeom prst="roundRect">
            <a:avLst/>
          </a:prstGeom>
          <a:solidFill>
            <a:srgbClr val="00B050"/>
          </a:solidFill>
          <a:ln>
            <a:solidFill>
              <a:srgbClr val="00B050"/>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p:cNvSpPr/>
          <p:nvPr/>
        </p:nvSpPr>
        <p:spPr>
          <a:xfrm>
            <a:off x="4368796" y="4653515"/>
            <a:ext cx="504056" cy="144016"/>
          </a:xfrm>
          <a:prstGeom prst="rect">
            <a:avLst/>
          </a:prstGeom>
          <a:solidFill>
            <a:schemeClr val="tx2">
              <a:lumMod val="40000"/>
              <a:lumOff val="60000"/>
            </a:schemeClr>
          </a:solidFill>
          <a:ln>
            <a:solidFill>
              <a:schemeClr val="tx2">
                <a:lumMod val="40000"/>
                <a:lumOff val="60000"/>
              </a:schemeClr>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4152772" y="4998053"/>
            <a:ext cx="504056" cy="72008"/>
          </a:xfrm>
          <a:prstGeom prst="rect">
            <a:avLst/>
          </a:prstGeom>
          <a:solidFill>
            <a:schemeClr val="tx2">
              <a:lumMod val="40000"/>
              <a:lumOff val="60000"/>
            </a:schemeClr>
          </a:solidFill>
          <a:ln>
            <a:solidFill>
              <a:schemeClr val="tx2">
                <a:lumMod val="40000"/>
                <a:lumOff val="60000"/>
              </a:schemeClr>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38"/>
          <p:cNvSpPr/>
          <p:nvPr/>
        </p:nvSpPr>
        <p:spPr>
          <a:xfrm>
            <a:off x="4620824" y="4343285"/>
            <a:ext cx="72008" cy="83644"/>
          </a:xfrm>
          <a:prstGeom prst="rect">
            <a:avLst/>
          </a:prstGeom>
          <a:solidFill>
            <a:srgbClr val="FFFF00"/>
          </a:solidFill>
          <a:ln>
            <a:solidFill>
              <a:srgbClr val="FFFF00"/>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a:off x="4911840" y="4544491"/>
            <a:ext cx="72008" cy="83644"/>
          </a:xfrm>
          <a:prstGeom prst="rect">
            <a:avLst/>
          </a:prstGeom>
          <a:solidFill>
            <a:srgbClr val="FFFF00"/>
          </a:solidFill>
          <a:ln>
            <a:solidFill>
              <a:srgbClr val="FFFF00"/>
            </a:solidFill>
          </a:ln>
          <a:scene3d>
            <a:camera prst="orthographicFront">
              <a:rot lat="0" lon="0" rev="194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아래쪽 화살표 47"/>
          <p:cNvSpPr/>
          <p:nvPr/>
        </p:nvSpPr>
        <p:spPr>
          <a:xfrm>
            <a:off x="4341311" y="2679709"/>
            <a:ext cx="360040" cy="72687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아래쪽 화살표 48"/>
          <p:cNvSpPr/>
          <p:nvPr/>
        </p:nvSpPr>
        <p:spPr>
          <a:xfrm rot="12996462">
            <a:off x="4901700" y="3783616"/>
            <a:ext cx="360040" cy="59490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p:cNvSpPr txBox="1"/>
          <p:nvPr/>
        </p:nvSpPr>
        <p:spPr>
          <a:xfrm>
            <a:off x="1259632" y="6140520"/>
            <a:ext cx="1728192" cy="369332"/>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Both defector</a:t>
            </a:r>
            <a:endParaRPr lang="ko-KR" altLang="en-US" b="1" dirty="0">
              <a:latin typeface="Calibri" panose="020F0502020204030204" pitchFamily="34" charset="0"/>
              <a:cs typeface="Calibri" panose="020F0502020204030204" pitchFamily="34" charset="0"/>
            </a:endParaRPr>
          </a:p>
        </p:txBody>
      </p:sp>
      <p:sp>
        <p:nvSpPr>
          <p:cNvPr id="67" name="TextBox 66"/>
          <p:cNvSpPr txBox="1"/>
          <p:nvPr/>
        </p:nvSpPr>
        <p:spPr>
          <a:xfrm>
            <a:off x="3675419" y="6168511"/>
            <a:ext cx="1728192" cy="646331"/>
          </a:xfrm>
          <a:prstGeom prst="rect">
            <a:avLst/>
          </a:prstGeom>
          <a:no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Relatively cooperator</a:t>
            </a:r>
            <a:endParaRPr lang="ko-KR" altLang="en-US" b="1" dirty="0">
              <a:latin typeface="Calibri" panose="020F0502020204030204" pitchFamily="34" charset="0"/>
              <a:cs typeface="Calibri" panose="020F0502020204030204" pitchFamily="34" charset="0"/>
            </a:endParaRPr>
          </a:p>
        </p:txBody>
      </p:sp>
      <p:sp>
        <p:nvSpPr>
          <p:cNvPr id="76" name="TextBox 75"/>
          <p:cNvSpPr txBox="1"/>
          <p:nvPr/>
        </p:nvSpPr>
        <p:spPr>
          <a:xfrm>
            <a:off x="395536" y="3147761"/>
            <a:ext cx="1143310" cy="923330"/>
          </a:xfrm>
          <a:prstGeom prst="rect">
            <a:avLst/>
          </a:prstGeom>
          <a:solidFill>
            <a:srgbClr val="FFFF00"/>
          </a:solidFill>
        </p:spPr>
        <p:txBody>
          <a:bodyPr wrap="square" rtlCol="0">
            <a:spAutoFit/>
          </a:bodyPr>
          <a:lstStyle/>
          <a:p>
            <a:pPr algn="ctr"/>
            <a:r>
              <a:rPr lang="en-US" altLang="ko-KR" b="1" dirty="0" smtClean="0">
                <a:latin typeface="Calibri" panose="020F0502020204030204" pitchFamily="34" charset="0"/>
                <a:cs typeface="Calibri" panose="020F0502020204030204" pitchFamily="34" charset="0"/>
              </a:rPr>
              <a:t>Both are winner but die.</a:t>
            </a:r>
            <a:endParaRPr lang="ko-KR"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0395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TotalTime>
  <Words>2715</Words>
  <Application>Microsoft Office PowerPoint</Application>
  <PresentationFormat>화면 슬라이드 쇼(4:3)</PresentationFormat>
  <Paragraphs>483</Paragraphs>
  <Slides>47</Slides>
  <Notes>11</Notes>
  <HiddenSlides>0</HiddenSlides>
  <MMClips>0</MMClips>
  <ScaleCrop>false</ScaleCrop>
  <HeadingPairs>
    <vt:vector size="4" baseType="variant">
      <vt:variant>
        <vt:lpstr>테마</vt:lpstr>
      </vt:variant>
      <vt:variant>
        <vt:i4>1</vt:i4>
      </vt:variant>
      <vt:variant>
        <vt:lpstr>슬라이드 제목</vt:lpstr>
      </vt:variant>
      <vt:variant>
        <vt:i4>47</vt:i4>
      </vt:variant>
    </vt:vector>
  </HeadingPairs>
  <TitlesOfParts>
    <vt:vector size="48" baseType="lpstr">
      <vt:lpstr>Office 테마</vt:lpstr>
      <vt:lpstr>Spatial structure often inhibits the evolution of cooperation in the snowdrift game</vt:lpstr>
      <vt:lpstr>Abstract</vt:lpstr>
      <vt:lpstr>What is snowdrift games?</vt:lpstr>
      <vt:lpstr>What is snowdrift games?</vt:lpstr>
      <vt:lpstr>What is snowdrift games?</vt:lpstr>
      <vt:lpstr>What is chicken games?</vt:lpstr>
      <vt:lpstr>What is chicken games?</vt:lpstr>
      <vt:lpstr>What is chicken games?</vt:lpstr>
      <vt:lpstr>What is chicken games?</vt:lpstr>
      <vt:lpstr>What is chicken games?</vt:lpstr>
      <vt:lpstr>What is chicken games?</vt:lpstr>
      <vt:lpstr>What is chicken games?</vt:lpstr>
      <vt:lpstr>Relation of Prisoners’ Dilemma</vt:lpstr>
      <vt:lpstr>Relation of Prisoners’ Dilemma</vt:lpstr>
      <vt:lpstr>Relation of Prisoners’ Dilemma</vt:lpstr>
      <vt:lpstr>Relation of Prisoners’ Dilemma</vt:lpstr>
      <vt:lpstr>Relation of Prisoners’ Dilemma</vt:lpstr>
      <vt:lpstr>Relation of Prisoners’ Dilemma</vt:lpstr>
      <vt:lpstr>Assumptions in snowdrift games</vt:lpstr>
      <vt:lpstr>Assumptions in snowdrift games</vt:lpstr>
      <vt:lpstr>Assumptions in snowdrift games</vt:lpstr>
      <vt:lpstr>Assumptions in snowdrift games</vt:lpstr>
      <vt:lpstr>Assumptions in snowdrift games</vt:lpstr>
      <vt:lpstr>Assumptions in snowdrift games</vt:lpstr>
      <vt:lpstr>Assumptions in snowdrift games</vt:lpstr>
      <vt:lpstr>Assumptions in snowdrift games</vt:lpstr>
      <vt:lpstr>Assumptions in snowdrift games</vt:lpstr>
      <vt:lpstr>The equilibrium frequency of cooperator in the snowdrift game</vt:lpstr>
      <vt:lpstr>On a lattice</vt:lpstr>
      <vt:lpstr>In well-mixed population</vt:lpstr>
      <vt:lpstr>Figure 1 Frequency of cooperators as a function of the cost-to-benefit ratio   r=c/(2b-c) in the snowdrift game for different lattice geometries.</vt:lpstr>
      <vt:lpstr>PowerPoint 프레젠테이션</vt:lpstr>
      <vt:lpstr>Figure 2 Snapshots of equilibrium configurations of cooperators (black) and defectors (white) in the spatial Prisoner’s Dilemma and spatial snowdrift game on a square lattice with N=4  neighbours near the extinction threshold of cooperators.</vt:lpstr>
      <vt:lpstr>Introduction of hawk-dove game</vt:lpstr>
      <vt:lpstr>Introduction of hawk-dove game</vt:lpstr>
      <vt:lpstr>Introduction of hawk-dove game</vt:lpstr>
      <vt:lpstr>Introduction of hawk-dove game</vt:lpstr>
      <vt:lpstr>Introduction of hawk-dove game</vt:lpstr>
      <vt:lpstr>Why we using hawk-dove game</vt:lpstr>
      <vt:lpstr>A function of the parameter  r=β/γ</vt:lpstr>
      <vt:lpstr>A function of the parameter  r=β/γ</vt:lpstr>
      <vt:lpstr>Figure 3 Average mixed strategy at stochastic equilibrium in the spatial hawk–dove game as a function of the parameter r=β/γ for different lattice geometries</vt:lpstr>
      <vt:lpstr>Results</vt:lpstr>
      <vt:lpstr>Results</vt:lpstr>
      <vt:lpstr>Methods</vt:lpstr>
      <vt:lpstr>Methods</vt:lpstr>
      <vt:lpstr>Methods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structure often inhibits the evolution of cooperation in the snowdrift game</dc:title>
  <dc:creator>residue</dc:creator>
  <cp:lastModifiedBy>residue</cp:lastModifiedBy>
  <cp:revision>61</cp:revision>
  <dcterms:created xsi:type="dcterms:W3CDTF">2018-11-15T08:27:46Z</dcterms:created>
  <dcterms:modified xsi:type="dcterms:W3CDTF">2018-11-18T08:24:36Z</dcterms:modified>
</cp:coreProperties>
</file>