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2"/>
  </p:notesMasterIdLst>
  <p:sldIdLst>
    <p:sldId id="257" r:id="rId3"/>
    <p:sldId id="256" r:id="rId4"/>
    <p:sldId id="259" r:id="rId5"/>
    <p:sldId id="260" r:id="rId6"/>
    <p:sldId id="261" r:id="rId7"/>
    <p:sldId id="322" r:id="rId8"/>
    <p:sldId id="263" r:id="rId9"/>
    <p:sldId id="323" r:id="rId10"/>
    <p:sldId id="324" r:id="rId11"/>
    <p:sldId id="325" r:id="rId12"/>
    <p:sldId id="326" r:id="rId13"/>
    <p:sldId id="327" r:id="rId14"/>
    <p:sldId id="277" r:id="rId15"/>
    <p:sldId id="278" r:id="rId16"/>
    <p:sldId id="279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329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43" r:id="rId36"/>
    <p:sldId id="332" r:id="rId37"/>
    <p:sldId id="258" r:id="rId38"/>
    <p:sldId id="333" r:id="rId39"/>
    <p:sldId id="334" r:id="rId40"/>
    <p:sldId id="335" r:id="rId41"/>
    <p:sldId id="262" r:id="rId42"/>
    <p:sldId id="336" r:id="rId43"/>
    <p:sldId id="264" r:id="rId44"/>
    <p:sldId id="265" r:id="rId45"/>
    <p:sldId id="266" r:id="rId46"/>
    <p:sldId id="267" r:id="rId47"/>
    <p:sldId id="268" r:id="rId48"/>
    <p:sldId id="269" r:id="rId49"/>
    <p:sldId id="271" r:id="rId50"/>
    <p:sldId id="272" r:id="rId51"/>
    <p:sldId id="337" r:id="rId52"/>
    <p:sldId id="338" r:id="rId53"/>
    <p:sldId id="339" r:id="rId54"/>
    <p:sldId id="280" r:id="rId55"/>
    <p:sldId id="281" r:id="rId56"/>
    <p:sldId id="282" r:id="rId57"/>
    <p:sldId id="283" r:id="rId58"/>
    <p:sldId id="284" r:id="rId59"/>
    <p:sldId id="285" r:id="rId60"/>
    <p:sldId id="340" r:id="rId6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952"/>
  </p:normalViewPr>
  <p:slideViewPr>
    <p:cSldViewPr snapToGrid="0">
      <p:cViewPr varScale="1">
        <p:scale>
          <a:sx n="116" d="100"/>
          <a:sy n="11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D5DA1-4418-4635-8E22-FE5F651D90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DD1264-4055-45AB-B187-ADFD8DF90631}">
      <dgm:prSet/>
      <dgm:spPr/>
      <dgm:t>
        <a:bodyPr/>
        <a:lstStyle/>
        <a:p>
          <a:r>
            <a:rPr kumimoji="1" lang="ko-KR" dirty="0"/>
            <a:t>공개 운영체제인 리눅스 기반이다</a:t>
          </a:r>
          <a:r>
            <a:rPr kumimoji="1" lang="en-US" dirty="0"/>
            <a:t>.</a:t>
          </a:r>
          <a:r>
            <a:rPr kumimoji="1" lang="ko-KR" dirty="0"/>
            <a:t> </a:t>
          </a:r>
          <a:endParaRPr lang="en-US" dirty="0"/>
        </a:p>
      </dgm:t>
    </dgm:pt>
    <dgm:pt modelId="{FFCA1556-E365-4CBC-BCB0-633CB11D0BA7}" type="parTrans" cxnId="{DE6A2133-4147-4215-BDA7-04FFCDDD2961}">
      <dgm:prSet/>
      <dgm:spPr/>
      <dgm:t>
        <a:bodyPr/>
        <a:lstStyle/>
        <a:p>
          <a:endParaRPr lang="en-US"/>
        </a:p>
      </dgm:t>
    </dgm:pt>
    <dgm:pt modelId="{10AF3E33-6767-40FB-A5C2-732461B99F66}" type="sibTrans" cxnId="{DE6A2133-4147-4215-BDA7-04FFCDDD2961}">
      <dgm:prSet/>
      <dgm:spPr/>
      <dgm:t>
        <a:bodyPr/>
        <a:lstStyle/>
        <a:p>
          <a:endParaRPr lang="en-US"/>
        </a:p>
      </dgm:t>
    </dgm:pt>
    <dgm:pt modelId="{B8717A5C-2CBB-4676-A722-B0B62F0AB3DB}">
      <dgm:prSet/>
      <dgm:spPr/>
      <dgm:t>
        <a:bodyPr/>
        <a:lstStyle/>
        <a:p>
          <a:r>
            <a:rPr kumimoji="1" lang="en-US"/>
            <a:t>Java </a:t>
          </a:r>
          <a:r>
            <a:rPr kumimoji="1" lang="ko-KR"/>
            <a:t>혹은 </a:t>
          </a:r>
          <a:r>
            <a:rPr kumimoji="1" lang="en-US"/>
            <a:t>Kotlin</a:t>
          </a:r>
          <a:r>
            <a:rPr kumimoji="1" lang="ko-KR"/>
            <a:t> 기반이다</a:t>
          </a:r>
          <a:r>
            <a:rPr kumimoji="1" lang="en-US"/>
            <a:t>.</a:t>
          </a:r>
          <a:r>
            <a:rPr kumimoji="1" lang="ko-KR"/>
            <a:t> </a:t>
          </a:r>
          <a:endParaRPr lang="en-US"/>
        </a:p>
      </dgm:t>
    </dgm:pt>
    <dgm:pt modelId="{8BFA74D8-65A5-45A2-9ADD-B5EE951C3228}" type="parTrans" cxnId="{89474D6D-B54D-44B2-BFE5-99A0C200BB8C}">
      <dgm:prSet/>
      <dgm:spPr/>
      <dgm:t>
        <a:bodyPr/>
        <a:lstStyle/>
        <a:p>
          <a:endParaRPr lang="en-US"/>
        </a:p>
      </dgm:t>
    </dgm:pt>
    <dgm:pt modelId="{2B73D126-60BF-4729-A534-24B7459B24F6}" type="sibTrans" cxnId="{89474D6D-B54D-44B2-BFE5-99A0C200BB8C}">
      <dgm:prSet/>
      <dgm:spPr/>
      <dgm:t>
        <a:bodyPr/>
        <a:lstStyle/>
        <a:p>
          <a:endParaRPr lang="en-US"/>
        </a:p>
      </dgm:t>
    </dgm:pt>
    <dgm:pt modelId="{B2E84663-9FB3-438F-A74B-2FD3E0839109}">
      <dgm:prSet/>
      <dgm:spPr/>
      <dgm:t>
        <a:bodyPr/>
        <a:lstStyle/>
        <a:p>
          <a:r>
            <a:rPr kumimoji="1" lang="ko-KR" dirty="0"/>
            <a:t>안드로이드 플랫폼 기반의 스마트폰을 여러 제조업체에서 만들 수 있다</a:t>
          </a:r>
          <a:r>
            <a:rPr kumimoji="1" lang="en-US" dirty="0"/>
            <a:t>.</a:t>
          </a:r>
          <a:r>
            <a:rPr kumimoji="1" lang="ko-KR" dirty="0"/>
            <a:t> </a:t>
          </a:r>
          <a:endParaRPr lang="en-US" dirty="0"/>
        </a:p>
      </dgm:t>
    </dgm:pt>
    <dgm:pt modelId="{883FE821-22EE-453B-BEBD-C2D10C749964}" type="parTrans" cxnId="{100045A7-9507-47B9-B31A-557A3709FC8A}">
      <dgm:prSet/>
      <dgm:spPr/>
      <dgm:t>
        <a:bodyPr/>
        <a:lstStyle/>
        <a:p>
          <a:endParaRPr lang="en-US"/>
        </a:p>
      </dgm:t>
    </dgm:pt>
    <dgm:pt modelId="{B7391B95-CCD4-4D8A-BC1C-8932A65A1B19}" type="sibTrans" cxnId="{100045A7-9507-47B9-B31A-557A3709FC8A}">
      <dgm:prSet/>
      <dgm:spPr/>
      <dgm:t>
        <a:bodyPr/>
        <a:lstStyle/>
        <a:p>
          <a:endParaRPr lang="en-US"/>
        </a:p>
      </dgm:t>
    </dgm:pt>
    <dgm:pt modelId="{418369E5-9D18-4F65-B9FB-13D886B4D4F3}">
      <dgm:prSet/>
      <dgm:spPr/>
      <dgm:t>
        <a:bodyPr/>
        <a:lstStyle/>
        <a:p>
          <a:r>
            <a:rPr kumimoji="1" lang="ko-KR" dirty="0"/>
            <a:t>개발자가 만든 앱은 구글</a:t>
          </a:r>
          <a:r>
            <a:rPr kumimoji="1" lang="en-US" dirty="0"/>
            <a:t> Play</a:t>
          </a:r>
          <a:r>
            <a:rPr kumimoji="1" lang="ko-KR" dirty="0"/>
            <a:t> 스토어 뿐만 아니라 다양한 방법으로 사용자에게 배포할 수 있다</a:t>
          </a:r>
          <a:r>
            <a:rPr kumimoji="1" lang="en-US" dirty="0"/>
            <a:t>.</a:t>
          </a:r>
          <a:r>
            <a:rPr kumimoji="1" lang="ko-KR" dirty="0"/>
            <a:t>  </a:t>
          </a:r>
          <a:endParaRPr lang="en-US" dirty="0"/>
        </a:p>
      </dgm:t>
    </dgm:pt>
    <dgm:pt modelId="{9B4D785A-DE9B-4E1D-9441-C0F739B7926B}" type="parTrans" cxnId="{4116037D-6082-4473-83F6-8D2DDE5B768D}">
      <dgm:prSet/>
      <dgm:spPr/>
      <dgm:t>
        <a:bodyPr/>
        <a:lstStyle/>
        <a:p>
          <a:endParaRPr lang="en-US"/>
        </a:p>
      </dgm:t>
    </dgm:pt>
    <dgm:pt modelId="{356552F7-1FCE-4215-8567-EA4ADA57CF56}" type="sibTrans" cxnId="{4116037D-6082-4473-83F6-8D2DDE5B768D}">
      <dgm:prSet/>
      <dgm:spPr/>
      <dgm:t>
        <a:bodyPr/>
        <a:lstStyle/>
        <a:p>
          <a:endParaRPr lang="en-US"/>
        </a:p>
      </dgm:t>
    </dgm:pt>
    <dgm:pt modelId="{785E43E8-A938-984A-AE62-76582B2876DF}" type="pres">
      <dgm:prSet presAssocID="{23CD5DA1-4418-4635-8E22-FE5F651D9024}" presName="vert0" presStyleCnt="0">
        <dgm:presLayoutVars>
          <dgm:dir/>
          <dgm:animOne val="branch"/>
          <dgm:animLvl val="lvl"/>
        </dgm:presLayoutVars>
      </dgm:prSet>
      <dgm:spPr/>
    </dgm:pt>
    <dgm:pt modelId="{8EB20472-4044-FD4A-B20B-424C13E0501C}" type="pres">
      <dgm:prSet presAssocID="{BEDD1264-4055-45AB-B187-ADFD8DF90631}" presName="thickLine" presStyleLbl="alignNode1" presStyleIdx="0" presStyleCnt="4"/>
      <dgm:spPr/>
    </dgm:pt>
    <dgm:pt modelId="{BBBE571C-2FD1-844B-B2A5-04BCFE918EF0}" type="pres">
      <dgm:prSet presAssocID="{BEDD1264-4055-45AB-B187-ADFD8DF90631}" presName="horz1" presStyleCnt="0"/>
      <dgm:spPr/>
    </dgm:pt>
    <dgm:pt modelId="{AD5247CE-5777-B64D-91DB-7D62495EB1F0}" type="pres">
      <dgm:prSet presAssocID="{BEDD1264-4055-45AB-B187-ADFD8DF90631}" presName="tx1" presStyleLbl="revTx" presStyleIdx="0" presStyleCnt="4"/>
      <dgm:spPr/>
    </dgm:pt>
    <dgm:pt modelId="{5E04C42B-FB5A-1E42-BC68-1774D7F7BF3D}" type="pres">
      <dgm:prSet presAssocID="{BEDD1264-4055-45AB-B187-ADFD8DF90631}" presName="vert1" presStyleCnt="0"/>
      <dgm:spPr/>
    </dgm:pt>
    <dgm:pt modelId="{A9A46A47-0A8E-6247-A59E-B36A97B1ADC6}" type="pres">
      <dgm:prSet presAssocID="{B8717A5C-2CBB-4676-A722-B0B62F0AB3DB}" presName="thickLine" presStyleLbl="alignNode1" presStyleIdx="1" presStyleCnt="4"/>
      <dgm:spPr/>
    </dgm:pt>
    <dgm:pt modelId="{F036C9E7-17CF-A346-9D20-1D4D5D56E00E}" type="pres">
      <dgm:prSet presAssocID="{B8717A5C-2CBB-4676-A722-B0B62F0AB3DB}" presName="horz1" presStyleCnt="0"/>
      <dgm:spPr/>
    </dgm:pt>
    <dgm:pt modelId="{54556E2F-6EA5-DA47-AB36-C49A64F229DF}" type="pres">
      <dgm:prSet presAssocID="{B8717A5C-2CBB-4676-A722-B0B62F0AB3DB}" presName="tx1" presStyleLbl="revTx" presStyleIdx="1" presStyleCnt="4"/>
      <dgm:spPr/>
    </dgm:pt>
    <dgm:pt modelId="{1D80451A-D6D7-1E40-A49C-D397284C7144}" type="pres">
      <dgm:prSet presAssocID="{B8717A5C-2CBB-4676-A722-B0B62F0AB3DB}" presName="vert1" presStyleCnt="0"/>
      <dgm:spPr/>
    </dgm:pt>
    <dgm:pt modelId="{1DEDF8F2-4DFC-BB43-BC6B-D28EF31648C5}" type="pres">
      <dgm:prSet presAssocID="{B2E84663-9FB3-438F-A74B-2FD3E0839109}" presName="thickLine" presStyleLbl="alignNode1" presStyleIdx="2" presStyleCnt="4"/>
      <dgm:spPr/>
    </dgm:pt>
    <dgm:pt modelId="{0A4A3E4A-2457-B943-9B3D-D7EB6E91F40F}" type="pres">
      <dgm:prSet presAssocID="{B2E84663-9FB3-438F-A74B-2FD3E0839109}" presName="horz1" presStyleCnt="0"/>
      <dgm:spPr/>
    </dgm:pt>
    <dgm:pt modelId="{8C2D183C-D8E9-BC44-9242-75F7987BFB79}" type="pres">
      <dgm:prSet presAssocID="{B2E84663-9FB3-438F-A74B-2FD3E0839109}" presName="tx1" presStyleLbl="revTx" presStyleIdx="2" presStyleCnt="4"/>
      <dgm:spPr/>
    </dgm:pt>
    <dgm:pt modelId="{B2BAB1D3-B565-834B-8998-11F4092D2D5E}" type="pres">
      <dgm:prSet presAssocID="{B2E84663-9FB3-438F-A74B-2FD3E0839109}" presName="vert1" presStyleCnt="0"/>
      <dgm:spPr/>
    </dgm:pt>
    <dgm:pt modelId="{0F492733-5EDC-DC42-9DD4-FD77904AC999}" type="pres">
      <dgm:prSet presAssocID="{418369E5-9D18-4F65-B9FB-13D886B4D4F3}" presName="thickLine" presStyleLbl="alignNode1" presStyleIdx="3" presStyleCnt="4"/>
      <dgm:spPr/>
    </dgm:pt>
    <dgm:pt modelId="{C41CAD6E-E788-FE45-ABF6-0C45D7E1194E}" type="pres">
      <dgm:prSet presAssocID="{418369E5-9D18-4F65-B9FB-13D886B4D4F3}" presName="horz1" presStyleCnt="0"/>
      <dgm:spPr/>
    </dgm:pt>
    <dgm:pt modelId="{7E0C160C-E925-C64B-8CB0-F15D1DF3A3BC}" type="pres">
      <dgm:prSet presAssocID="{418369E5-9D18-4F65-B9FB-13D886B4D4F3}" presName="tx1" presStyleLbl="revTx" presStyleIdx="3" presStyleCnt="4"/>
      <dgm:spPr/>
    </dgm:pt>
    <dgm:pt modelId="{EAE96CFC-5993-084C-B009-4FC4CAAD1174}" type="pres">
      <dgm:prSet presAssocID="{418369E5-9D18-4F65-B9FB-13D886B4D4F3}" presName="vert1" presStyleCnt="0"/>
      <dgm:spPr/>
    </dgm:pt>
  </dgm:ptLst>
  <dgm:cxnLst>
    <dgm:cxn modelId="{FE7D3D00-1C19-A946-BA77-1C0833CB46D6}" type="presOf" srcId="{B2E84663-9FB3-438F-A74B-2FD3E0839109}" destId="{8C2D183C-D8E9-BC44-9242-75F7987BFB79}" srcOrd="0" destOrd="0" presId="urn:microsoft.com/office/officeart/2008/layout/LinedList"/>
    <dgm:cxn modelId="{86D07F01-8AF9-0E46-B283-4BB4028C5ADA}" type="presOf" srcId="{BEDD1264-4055-45AB-B187-ADFD8DF90631}" destId="{AD5247CE-5777-B64D-91DB-7D62495EB1F0}" srcOrd="0" destOrd="0" presId="urn:microsoft.com/office/officeart/2008/layout/LinedList"/>
    <dgm:cxn modelId="{DE6A2133-4147-4215-BDA7-04FFCDDD2961}" srcId="{23CD5DA1-4418-4635-8E22-FE5F651D9024}" destId="{BEDD1264-4055-45AB-B187-ADFD8DF90631}" srcOrd="0" destOrd="0" parTransId="{FFCA1556-E365-4CBC-BCB0-633CB11D0BA7}" sibTransId="{10AF3E33-6767-40FB-A5C2-732461B99F66}"/>
    <dgm:cxn modelId="{89474D6D-B54D-44B2-BFE5-99A0C200BB8C}" srcId="{23CD5DA1-4418-4635-8E22-FE5F651D9024}" destId="{B8717A5C-2CBB-4676-A722-B0B62F0AB3DB}" srcOrd="1" destOrd="0" parTransId="{8BFA74D8-65A5-45A2-9ADD-B5EE951C3228}" sibTransId="{2B73D126-60BF-4729-A534-24B7459B24F6}"/>
    <dgm:cxn modelId="{4116037D-6082-4473-83F6-8D2DDE5B768D}" srcId="{23CD5DA1-4418-4635-8E22-FE5F651D9024}" destId="{418369E5-9D18-4F65-B9FB-13D886B4D4F3}" srcOrd="3" destOrd="0" parTransId="{9B4D785A-DE9B-4E1D-9441-C0F739B7926B}" sibTransId="{356552F7-1FCE-4215-8567-EA4ADA57CF56}"/>
    <dgm:cxn modelId="{100045A7-9507-47B9-B31A-557A3709FC8A}" srcId="{23CD5DA1-4418-4635-8E22-FE5F651D9024}" destId="{B2E84663-9FB3-438F-A74B-2FD3E0839109}" srcOrd="2" destOrd="0" parTransId="{883FE821-22EE-453B-BEBD-C2D10C749964}" sibTransId="{B7391B95-CCD4-4D8A-BC1C-8932A65A1B19}"/>
    <dgm:cxn modelId="{FB1766DB-261F-BC4D-AFD4-85E05CD7ED77}" type="presOf" srcId="{23CD5DA1-4418-4635-8E22-FE5F651D9024}" destId="{785E43E8-A938-984A-AE62-76582B2876DF}" srcOrd="0" destOrd="0" presId="urn:microsoft.com/office/officeart/2008/layout/LinedList"/>
    <dgm:cxn modelId="{131EE4E2-3189-EB4D-A202-6FF0C603D354}" type="presOf" srcId="{418369E5-9D18-4F65-B9FB-13D886B4D4F3}" destId="{7E0C160C-E925-C64B-8CB0-F15D1DF3A3BC}" srcOrd="0" destOrd="0" presId="urn:microsoft.com/office/officeart/2008/layout/LinedList"/>
    <dgm:cxn modelId="{2ECDDBF1-F224-B44C-860D-B2336AD43122}" type="presOf" srcId="{B8717A5C-2CBB-4676-A722-B0B62F0AB3DB}" destId="{54556E2F-6EA5-DA47-AB36-C49A64F229DF}" srcOrd="0" destOrd="0" presId="urn:microsoft.com/office/officeart/2008/layout/LinedList"/>
    <dgm:cxn modelId="{CA6E3C1D-8834-D647-BE56-713A4DE30175}" type="presParOf" srcId="{785E43E8-A938-984A-AE62-76582B2876DF}" destId="{8EB20472-4044-FD4A-B20B-424C13E0501C}" srcOrd="0" destOrd="0" presId="urn:microsoft.com/office/officeart/2008/layout/LinedList"/>
    <dgm:cxn modelId="{9E5A952F-5296-AF4D-8E5A-83D4F978710F}" type="presParOf" srcId="{785E43E8-A938-984A-AE62-76582B2876DF}" destId="{BBBE571C-2FD1-844B-B2A5-04BCFE918EF0}" srcOrd="1" destOrd="0" presId="urn:microsoft.com/office/officeart/2008/layout/LinedList"/>
    <dgm:cxn modelId="{0ECA692F-8D30-7045-8EED-BEEB313820AE}" type="presParOf" srcId="{BBBE571C-2FD1-844B-B2A5-04BCFE918EF0}" destId="{AD5247CE-5777-B64D-91DB-7D62495EB1F0}" srcOrd="0" destOrd="0" presId="urn:microsoft.com/office/officeart/2008/layout/LinedList"/>
    <dgm:cxn modelId="{D5DFA80D-55E1-3341-9AB3-F50C99D37184}" type="presParOf" srcId="{BBBE571C-2FD1-844B-B2A5-04BCFE918EF0}" destId="{5E04C42B-FB5A-1E42-BC68-1774D7F7BF3D}" srcOrd="1" destOrd="0" presId="urn:microsoft.com/office/officeart/2008/layout/LinedList"/>
    <dgm:cxn modelId="{1F4678B8-5CA4-FD40-B817-B5BEB6A1DB75}" type="presParOf" srcId="{785E43E8-A938-984A-AE62-76582B2876DF}" destId="{A9A46A47-0A8E-6247-A59E-B36A97B1ADC6}" srcOrd="2" destOrd="0" presId="urn:microsoft.com/office/officeart/2008/layout/LinedList"/>
    <dgm:cxn modelId="{C003896D-5100-0546-BF07-B5742A3A83D1}" type="presParOf" srcId="{785E43E8-A938-984A-AE62-76582B2876DF}" destId="{F036C9E7-17CF-A346-9D20-1D4D5D56E00E}" srcOrd="3" destOrd="0" presId="urn:microsoft.com/office/officeart/2008/layout/LinedList"/>
    <dgm:cxn modelId="{FBA332C1-8B52-AE4C-9E63-848519B94FF4}" type="presParOf" srcId="{F036C9E7-17CF-A346-9D20-1D4D5D56E00E}" destId="{54556E2F-6EA5-DA47-AB36-C49A64F229DF}" srcOrd="0" destOrd="0" presId="urn:microsoft.com/office/officeart/2008/layout/LinedList"/>
    <dgm:cxn modelId="{C01FC9DA-4EFA-AC48-90B4-0EE7B44F30F9}" type="presParOf" srcId="{F036C9E7-17CF-A346-9D20-1D4D5D56E00E}" destId="{1D80451A-D6D7-1E40-A49C-D397284C7144}" srcOrd="1" destOrd="0" presId="urn:microsoft.com/office/officeart/2008/layout/LinedList"/>
    <dgm:cxn modelId="{75B1F14F-B202-564D-B85B-A90A3812D893}" type="presParOf" srcId="{785E43E8-A938-984A-AE62-76582B2876DF}" destId="{1DEDF8F2-4DFC-BB43-BC6B-D28EF31648C5}" srcOrd="4" destOrd="0" presId="urn:microsoft.com/office/officeart/2008/layout/LinedList"/>
    <dgm:cxn modelId="{451F7E4B-FFE2-B442-B248-7623D73FE29A}" type="presParOf" srcId="{785E43E8-A938-984A-AE62-76582B2876DF}" destId="{0A4A3E4A-2457-B943-9B3D-D7EB6E91F40F}" srcOrd="5" destOrd="0" presId="urn:microsoft.com/office/officeart/2008/layout/LinedList"/>
    <dgm:cxn modelId="{ACA98FEE-1F12-CF4F-84AD-1F9DB0FF8339}" type="presParOf" srcId="{0A4A3E4A-2457-B943-9B3D-D7EB6E91F40F}" destId="{8C2D183C-D8E9-BC44-9242-75F7987BFB79}" srcOrd="0" destOrd="0" presId="urn:microsoft.com/office/officeart/2008/layout/LinedList"/>
    <dgm:cxn modelId="{D79DAB99-84C5-834D-ABC4-AA86825B54E9}" type="presParOf" srcId="{0A4A3E4A-2457-B943-9B3D-D7EB6E91F40F}" destId="{B2BAB1D3-B565-834B-8998-11F4092D2D5E}" srcOrd="1" destOrd="0" presId="urn:microsoft.com/office/officeart/2008/layout/LinedList"/>
    <dgm:cxn modelId="{DD35CF3C-FCEC-3242-BFBB-F764591A87B7}" type="presParOf" srcId="{785E43E8-A938-984A-AE62-76582B2876DF}" destId="{0F492733-5EDC-DC42-9DD4-FD77904AC999}" srcOrd="6" destOrd="0" presId="urn:microsoft.com/office/officeart/2008/layout/LinedList"/>
    <dgm:cxn modelId="{AF236423-0C90-7F48-8A02-B11071C97F23}" type="presParOf" srcId="{785E43E8-A938-984A-AE62-76582B2876DF}" destId="{C41CAD6E-E788-FE45-ABF6-0C45D7E1194E}" srcOrd="7" destOrd="0" presId="urn:microsoft.com/office/officeart/2008/layout/LinedList"/>
    <dgm:cxn modelId="{71FC0877-8B6F-0745-8A16-15B9494134DA}" type="presParOf" srcId="{C41CAD6E-E788-FE45-ABF6-0C45D7E1194E}" destId="{7E0C160C-E925-C64B-8CB0-F15D1DF3A3BC}" srcOrd="0" destOrd="0" presId="urn:microsoft.com/office/officeart/2008/layout/LinedList"/>
    <dgm:cxn modelId="{DFA4F388-8F9C-0E48-BAD9-5FBB8191D043}" type="presParOf" srcId="{C41CAD6E-E788-FE45-ABF6-0C45D7E1194E}" destId="{EAE96CFC-5993-084C-B009-4FC4CAAD11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20472-4044-FD4A-B20B-424C13E0501C}">
      <dsp:nvSpPr>
        <dsp:cNvPr id="0" name=""/>
        <dsp:cNvSpPr/>
      </dsp:nvSpPr>
      <dsp:spPr>
        <a:xfrm>
          <a:off x="0" y="0"/>
          <a:ext cx="11033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247CE-5777-B64D-91DB-7D62495EB1F0}">
      <dsp:nvSpPr>
        <dsp:cNvPr id="0" name=""/>
        <dsp:cNvSpPr/>
      </dsp:nvSpPr>
      <dsp:spPr>
        <a:xfrm>
          <a:off x="0" y="0"/>
          <a:ext cx="11033852" cy="594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 dirty="0"/>
            <a:t>공개 운영체제인 리눅스 기반이다</a:t>
          </a:r>
          <a:r>
            <a:rPr kumimoji="1" lang="en-US" sz="2000" kern="1200" dirty="0"/>
            <a:t>.</a:t>
          </a:r>
          <a:r>
            <a:rPr kumimoji="1" lang="ko-KR" sz="2000" kern="1200" dirty="0"/>
            <a:t> </a:t>
          </a:r>
          <a:endParaRPr lang="en-US" sz="2000" kern="1200" dirty="0"/>
        </a:p>
      </dsp:txBody>
      <dsp:txXfrm>
        <a:off x="0" y="0"/>
        <a:ext cx="11033852" cy="594994"/>
      </dsp:txXfrm>
    </dsp:sp>
    <dsp:sp modelId="{A9A46A47-0A8E-6247-A59E-B36A97B1ADC6}">
      <dsp:nvSpPr>
        <dsp:cNvPr id="0" name=""/>
        <dsp:cNvSpPr/>
      </dsp:nvSpPr>
      <dsp:spPr>
        <a:xfrm>
          <a:off x="0" y="594994"/>
          <a:ext cx="11033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56E2F-6EA5-DA47-AB36-C49A64F229DF}">
      <dsp:nvSpPr>
        <dsp:cNvPr id="0" name=""/>
        <dsp:cNvSpPr/>
      </dsp:nvSpPr>
      <dsp:spPr>
        <a:xfrm>
          <a:off x="0" y="594994"/>
          <a:ext cx="11033852" cy="594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Java </a:t>
          </a:r>
          <a:r>
            <a:rPr kumimoji="1" lang="ko-KR" sz="2000" kern="1200"/>
            <a:t>혹은 </a:t>
          </a:r>
          <a:r>
            <a:rPr kumimoji="1" lang="en-US" sz="2000" kern="1200"/>
            <a:t>Kotlin</a:t>
          </a:r>
          <a:r>
            <a:rPr kumimoji="1" lang="ko-KR" sz="2000" kern="1200"/>
            <a:t> 기반이다</a:t>
          </a:r>
          <a:r>
            <a:rPr kumimoji="1" lang="en-US" sz="2000" kern="1200"/>
            <a:t>.</a:t>
          </a:r>
          <a:r>
            <a:rPr kumimoji="1" lang="ko-KR" sz="2000" kern="1200"/>
            <a:t> </a:t>
          </a:r>
          <a:endParaRPr lang="en-US" sz="2000" kern="1200"/>
        </a:p>
      </dsp:txBody>
      <dsp:txXfrm>
        <a:off x="0" y="594994"/>
        <a:ext cx="11033852" cy="594994"/>
      </dsp:txXfrm>
    </dsp:sp>
    <dsp:sp modelId="{1DEDF8F2-4DFC-BB43-BC6B-D28EF31648C5}">
      <dsp:nvSpPr>
        <dsp:cNvPr id="0" name=""/>
        <dsp:cNvSpPr/>
      </dsp:nvSpPr>
      <dsp:spPr>
        <a:xfrm>
          <a:off x="0" y="1189988"/>
          <a:ext cx="11033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D183C-D8E9-BC44-9242-75F7987BFB79}">
      <dsp:nvSpPr>
        <dsp:cNvPr id="0" name=""/>
        <dsp:cNvSpPr/>
      </dsp:nvSpPr>
      <dsp:spPr>
        <a:xfrm>
          <a:off x="0" y="1189988"/>
          <a:ext cx="11033852" cy="594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 dirty="0"/>
            <a:t>안드로이드 플랫폼 기반의 스마트폰을 여러 제조업체에서 만들 수 있다</a:t>
          </a:r>
          <a:r>
            <a:rPr kumimoji="1" lang="en-US" sz="2000" kern="1200" dirty="0"/>
            <a:t>.</a:t>
          </a:r>
          <a:r>
            <a:rPr kumimoji="1" lang="ko-KR" sz="2000" kern="1200" dirty="0"/>
            <a:t> </a:t>
          </a:r>
          <a:endParaRPr lang="en-US" sz="2000" kern="1200" dirty="0"/>
        </a:p>
      </dsp:txBody>
      <dsp:txXfrm>
        <a:off x="0" y="1189988"/>
        <a:ext cx="11033852" cy="594994"/>
      </dsp:txXfrm>
    </dsp:sp>
    <dsp:sp modelId="{0F492733-5EDC-DC42-9DD4-FD77904AC999}">
      <dsp:nvSpPr>
        <dsp:cNvPr id="0" name=""/>
        <dsp:cNvSpPr/>
      </dsp:nvSpPr>
      <dsp:spPr>
        <a:xfrm>
          <a:off x="0" y="1784982"/>
          <a:ext cx="110338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C160C-E925-C64B-8CB0-F15D1DF3A3BC}">
      <dsp:nvSpPr>
        <dsp:cNvPr id="0" name=""/>
        <dsp:cNvSpPr/>
      </dsp:nvSpPr>
      <dsp:spPr>
        <a:xfrm>
          <a:off x="0" y="1784982"/>
          <a:ext cx="11033852" cy="594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000" kern="1200" dirty="0"/>
            <a:t>개발자가 만든 앱은 구글</a:t>
          </a:r>
          <a:r>
            <a:rPr kumimoji="1" lang="en-US" sz="2000" kern="1200" dirty="0"/>
            <a:t> Play</a:t>
          </a:r>
          <a:r>
            <a:rPr kumimoji="1" lang="ko-KR" sz="2000" kern="1200" dirty="0"/>
            <a:t> 스토어 뿐만 아니라 다양한 방법으로 사용자에게 배포할 수 있다</a:t>
          </a:r>
          <a:r>
            <a:rPr kumimoji="1" lang="en-US" sz="2000" kern="1200" dirty="0"/>
            <a:t>.</a:t>
          </a:r>
          <a:r>
            <a:rPr kumimoji="1" lang="ko-KR" sz="2000" kern="1200" dirty="0"/>
            <a:t>  </a:t>
          </a:r>
          <a:endParaRPr lang="en-US" sz="2000" kern="1200" dirty="0"/>
        </a:p>
      </dsp:txBody>
      <dsp:txXfrm>
        <a:off x="0" y="1784982"/>
        <a:ext cx="11033852" cy="59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9F5E-7839-B24B-96E3-3D4E7049BA3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B60A-E533-5F47-9FC3-FF597E9588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569D3A-538D-0346-9B9F-DF3AAC11F819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3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569D3A-538D-0346-9B9F-DF3AAC11F819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94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569D3A-538D-0346-9B9F-DF3AAC11F819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50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01CB4-63AE-37AD-63C7-64F991A7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D4E8C-AA17-9982-D96C-1B830765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C3492-E262-C425-D193-BB9793D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46DAB-50A6-DF7E-A687-01FDC242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7317C-9956-0B30-2AC4-16AF47C0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3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6440-AFAF-A5CB-CCD1-B93611C2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81AE1-8958-2B5A-BB6A-0C5BAD39E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0BAD3-9CA7-ADFA-681A-61461743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E9629-D0F8-7FF2-F21E-F1394096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4362-9F54-278C-902A-5610CDD4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17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635FD-DA9B-5C42-2D0D-81EA0226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3CAA7-7C17-8B3A-E01F-B964AD30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5742A-777A-8155-1BA4-9339F888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8089C-B0D6-D78F-834F-83A5E62F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8729F-7D63-623D-C236-C9AD82E8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494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 userDrawn="1"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637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865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769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04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865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020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833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7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C7AD-9117-3A4C-977D-30BEFB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6E3A5-26AD-7481-96FE-71C94A75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5660"/>
            <a:ext cx="10515600" cy="4351338"/>
          </a:xfrm>
        </p:spPr>
        <p:txBody>
          <a:bodyPr/>
          <a:lstStyle>
            <a:lvl1pPr>
              <a:defRPr sz="2400" b="0" i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C5066-1C60-9444-131B-58ED27F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FEE12-3615-D6FB-A73E-EB54D5A1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0DDE-E17C-648C-D6FF-16731FA7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189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067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8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747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629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981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72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1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51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64A9-0280-7F98-E42B-848F5CB9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27E04-D864-99FB-2B30-72C8BD29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B5250-361A-80A6-DD5A-3008597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F6718-23AC-1EA1-62E5-64C229F4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7EE9-15A8-F4A6-DDF3-9D76A18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72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29817-7513-2563-7A33-D468F5AE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AE474-C580-19C7-BDC1-6DF9FD697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40F2D-6233-B742-FB03-B5239993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298C1-8BFF-3FE6-4F91-ECDA1A6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8F83B-F912-0A24-AC41-D75FF254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63D67-1ABC-108C-F854-613D37C9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11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D4B2-2B28-3C4F-17EE-404ACFAC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BAB78-A8CF-EE13-52F4-A996B299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47A1D-FED8-5078-465F-3C5436A9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19807E-6FF7-4A66-D577-CB6965A7B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92344-9F5A-7F42-689E-437CECC66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22A7B-5E2D-9FEB-D405-BE35BC7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A27A7-F72E-8800-E7AB-5D62303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4B6B0-2277-FB9B-99F5-27FBEAC2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9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9695-44AD-5B29-5A35-7246ED6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F4E92-DD2F-8DAE-CA70-A90F421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D5799-227F-76AA-E5A8-B4AF9E82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2ED78-7FD1-2F0C-AFE7-D9E45019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5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839A09-676B-7B34-9DD5-B5A7AE3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F6717-900F-3415-4740-A1E5258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D97D-CFC0-2096-C8CB-797AB50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6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ADEE-8FC3-25C8-061D-6407F8E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E2B77-3343-F6CA-6B26-9E7682D8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C2DE2-CE78-1B76-28C9-3245DC5D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A7FA7-D328-DC6C-08A6-A99A59B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B9B8-E34F-F09F-95C2-96E2F0DC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6AD70-001B-9AEB-9900-217CB9F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60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CCB71-3CB8-3CB0-F621-42FAA0A9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E6A24-531C-F2A8-A95D-7BE35191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53413-8C36-836B-75D7-CFB49228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A5448-F59D-E980-283D-01DAE6B7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5D2F8-CEE7-A821-F1EF-3206B9C1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2F4D4-A3D9-48B3-CBAD-4507DE95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92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F3F91-D1F6-8329-33B4-99AA7880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1E661-B063-D749-544B-E6E0ACC9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7B4E7-E4E9-7543-AAA0-41D630E81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25DC7-0347-34B9-8E98-2C046440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37CEB-D444-C0FD-3205-971E0138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93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9768-D870-3D43-9576-2EC3E4E58C6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2C4434-D49E-D944-8733-679B1C6607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2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52E3-0CAA-7BBB-EFA4-367E52491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1646"/>
            <a:ext cx="7766936" cy="1646302"/>
          </a:xfrm>
        </p:spPr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안드로이드의 이해</a:t>
            </a:r>
            <a:endParaRPr kumimoji="1"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55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0040E-8BA1-4190-736E-FA9529EE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컴포넌트</a:t>
            </a:r>
            <a:r>
              <a:rPr kumimoji="1" lang="ko-KR" altLang="en-US" dirty="0"/>
              <a:t> 기반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D2BD3-D7BF-15AD-5477-DFB4DAA6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126378"/>
            <a:ext cx="11574716" cy="4351338"/>
          </a:xfrm>
        </p:spPr>
        <p:txBody>
          <a:bodyPr/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A </a:t>
            </a:r>
            <a:r>
              <a:rPr kumimoji="1" lang="ko-KR" altLang="en-US" dirty="0">
                <a:solidFill>
                  <a:srgbClr val="C00000"/>
                </a:solidFill>
              </a:rPr>
              <a:t>컴포넌트가 </a:t>
            </a:r>
            <a:r>
              <a:rPr kumimoji="1" lang="en-US" altLang="ko-KR" dirty="0">
                <a:solidFill>
                  <a:srgbClr val="C00000"/>
                </a:solidFill>
              </a:rPr>
              <a:t>B</a:t>
            </a:r>
            <a:r>
              <a:rPr kumimoji="1" lang="ko-KR" altLang="en-US" dirty="0">
                <a:solidFill>
                  <a:srgbClr val="C00000"/>
                </a:solidFill>
              </a:rPr>
              <a:t> 컴포넌트를 실행할 때 </a:t>
            </a:r>
            <a:r>
              <a:rPr kumimoji="1" lang="ko-KR" altLang="en-US" dirty="0" err="1">
                <a:solidFill>
                  <a:srgbClr val="C00000"/>
                </a:solidFill>
              </a:rPr>
              <a:t>인텐트</a:t>
            </a:r>
            <a:r>
              <a:rPr kumimoji="1" lang="en-US" altLang="ko-KR" dirty="0">
                <a:solidFill>
                  <a:srgbClr val="C00000"/>
                </a:solidFill>
              </a:rPr>
              <a:t>(Intent)</a:t>
            </a:r>
            <a:r>
              <a:rPr kumimoji="1" lang="ko-KR" altLang="en-US" dirty="0">
                <a:solidFill>
                  <a:srgbClr val="C00000"/>
                </a:solidFill>
              </a:rPr>
              <a:t>라는 것을 매개로 하여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C00000"/>
                </a:solidFill>
              </a:rPr>
              <a:t>  결합하지 않은 상태에서 독립적으로 실행하는 구조 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r>
              <a:rPr kumimoji="1" lang="ko-KR" altLang="en-US" dirty="0"/>
              <a:t>시스템이 중추의 역할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A </a:t>
            </a:r>
            <a:r>
              <a:rPr kumimoji="1" lang="ko-KR" altLang="en-US" dirty="0"/>
              <a:t>컴포넌트는 </a:t>
            </a:r>
            <a:r>
              <a:rPr kumimoji="1" lang="en-US" altLang="ko-KR" dirty="0"/>
              <a:t>B</a:t>
            </a:r>
            <a:r>
              <a:rPr kumimoji="1" lang="ko-KR" altLang="en-US" dirty="0"/>
              <a:t> 컴포넌트 실행을 시스템에 의뢰하고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en-US" altLang="ko-KR" dirty="0"/>
              <a:t>  </a:t>
            </a:r>
            <a:r>
              <a:rPr kumimoji="1" lang="ko-KR" altLang="en-US" dirty="0"/>
              <a:t>시스템에서 </a:t>
            </a:r>
            <a:r>
              <a:rPr kumimoji="1" lang="en-US" altLang="ko-KR" dirty="0"/>
              <a:t>B </a:t>
            </a:r>
            <a:r>
              <a:rPr kumimoji="1" lang="ko-KR" altLang="en-US" dirty="0"/>
              <a:t>컴포넌트를 실행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직접 연결 아님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2B8933-ABFC-4A01-5697-83B21D77E078}"/>
              </a:ext>
            </a:extLst>
          </p:cNvPr>
          <p:cNvSpPr/>
          <p:nvPr/>
        </p:nvSpPr>
        <p:spPr>
          <a:xfrm>
            <a:off x="4316506" y="3726423"/>
            <a:ext cx="6252882" cy="287767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4E2C3D-3EE1-EC2B-2374-133D9C458367}"/>
              </a:ext>
            </a:extLst>
          </p:cNvPr>
          <p:cNvSpPr/>
          <p:nvPr/>
        </p:nvSpPr>
        <p:spPr>
          <a:xfrm>
            <a:off x="4773705" y="4049152"/>
            <a:ext cx="2111189" cy="6589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Component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E16386-08BC-4BAB-6705-AD51BC2328AD}"/>
              </a:ext>
            </a:extLst>
          </p:cNvPr>
          <p:cNvSpPr/>
          <p:nvPr/>
        </p:nvSpPr>
        <p:spPr>
          <a:xfrm>
            <a:off x="8054589" y="5594187"/>
            <a:ext cx="2111189" cy="6589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Component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29550-ADAC-61BE-3B5F-90DC84F51D5F}"/>
              </a:ext>
            </a:extLst>
          </p:cNvPr>
          <p:cNvSpPr txBox="1"/>
          <p:nvPr/>
        </p:nvSpPr>
        <p:spPr>
          <a:xfrm>
            <a:off x="5420500" y="3726423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A.class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89A72-2681-0D7B-1E8F-6D0C5BF79E96}"/>
              </a:ext>
            </a:extLst>
          </p:cNvPr>
          <p:cNvSpPr txBox="1"/>
          <p:nvPr/>
        </p:nvSpPr>
        <p:spPr>
          <a:xfrm>
            <a:off x="8853985" y="505852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B.class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5EE0B1-4A9F-386A-AC25-FE292A17D24C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6575718" y="3279494"/>
            <a:ext cx="2111082" cy="86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4D00137-5EF5-CC49-8032-4F9B63F528CA}"/>
              </a:ext>
            </a:extLst>
          </p:cNvPr>
          <p:cNvSpPr/>
          <p:nvPr/>
        </p:nvSpPr>
        <p:spPr>
          <a:xfrm>
            <a:off x="8996082" y="2600045"/>
            <a:ext cx="1290918" cy="10441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Intent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A7DDFF-40F8-7525-477C-7D033F2096D6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 flipH="1">
            <a:off x="9110184" y="3644153"/>
            <a:ext cx="531357" cy="19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8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0326-FB33-967F-D118-DFF634B1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컴포넌트 기반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083D3-4D35-677D-A940-CD16B979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5" y="1253331"/>
            <a:ext cx="11641951" cy="4351338"/>
          </a:xfrm>
        </p:spPr>
        <p:txBody>
          <a:bodyPr/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main </a:t>
            </a:r>
            <a:r>
              <a:rPr kumimoji="1" lang="ko-Kore-KR" altLang="en-US" dirty="0">
                <a:solidFill>
                  <a:srgbClr val="C00000"/>
                </a:solidFill>
              </a:rPr>
              <a:t>함수</a:t>
            </a:r>
            <a:r>
              <a:rPr kumimoji="1" lang="ko-KR" altLang="en-US" dirty="0">
                <a:solidFill>
                  <a:srgbClr val="C00000"/>
                </a:solidFill>
              </a:rPr>
              <a:t> 같은 앱의 진입 지점이 따로 없다</a:t>
            </a:r>
            <a:r>
              <a:rPr kumimoji="1" lang="en-US" altLang="ko-KR" dirty="0">
                <a:solidFill>
                  <a:srgbClr val="C00000"/>
                </a:solidFill>
              </a:rPr>
              <a:t>.</a:t>
            </a:r>
            <a:r>
              <a:rPr kumimoji="1" lang="ko-KR" altLang="en-US" dirty="0">
                <a:solidFill>
                  <a:srgbClr val="C00000"/>
                </a:solidFill>
              </a:rPr>
              <a:t> </a:t>
            </a:r>
            <a:endParaRPr kumimoji="1" lang="en-US" altLang="ko-KR" dirty="0">
              <a:solidFill>
                <a:srgbClr val="C00000"/>
              </a:solidFill>
            </a:endParaRPr>
          </a:p>
          <a:p>
            <a:r>
              <a:rPr kumimoji="1" lang="ko-KR" altLang="en-US" dirty="0"/>
              <a:t>앱의 수행 시점은 다양한다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카카오톡 어플을 예로 든다면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사용자가 실행하면 </a:t>
            </a:r>
            <a:r>
              <a:rPr kumimoji="1" lang="en-US" altLang="ko-KR" dirty="0"/>
              <a:t>SMS</a:t>
            </a:r>
            <a:r>
              <a:rPr kumimoji="1" lang="ko-KR" altLang="en-US" dirty="0"/>
              <a:t> 목록부터 보여준다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SMS </a:t>
            </a:r>
            <a:r>
              <a:rPr kumimoji="1" lang="ko-KR" altLang="en-US" dirty="0"/>
              <a:t>목록 컴포넌트부터 실행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메시지가 수신된다면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SMS</a:t>
            </a:r>
            <a:r>
              <a:rPr kumimoji="1" lang="ko-KR" altLang="en-US" dirty="0"/>
              <a:t> 수신 컴포넌트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실행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7A0601-D0CE-E1EF-56CE-09966E675E1A}"/>
              </a:ext>
            </a:extLst>
          </p:cNvPr>
          <p:cNvSpPr/>
          <p:nvPr/>
        </p:nvSpPr>
        <p:spPr>
          <a:xfrm>
            <a:off x="3213847" y="3753317"/>
            <a:ext cx="6252882" cy="287767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8D066D2-5415-5B11-E6F0-381740E98FB1}"/>
              </a:ext>
            </a:extLst>
          </p:cNvPr>
          <p:cNvSpPr/>
          <p:nvPr/>
        </p:nvSpPr>
        <p:spPr>
          <a:xfrm>
            <a:off x="3671046" y="4076046"/>
            <a:ext cx="2111189" cy="6589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SMS</a:t>
            </a:r>
            <a:r>
              <a:rPr kumimoji="1" lang="ko-KR" altLang="en-US" dirty="0"/>
              <a:t> 목록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Component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CC577F-110C-BC75-FF5C-8D08BF003309}"/>
              </a:ext>
            </a:extLst>
          </p:cNvPr>
          <p:cNvSpPr/>
          <p:nvPr/>
        </p:nvSpPr>
        <p:spPr>
          <a:xfrm>
            <a:off x="3671046" y="5702767"/>
            <a:ext cx="2111189" cy="6589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SMS</a:t>
            </a:r>
            <a:r>
              <a:rPr kumimoji="1" lang="ko-KR" altLang="en-US" dirty="0"/>
              <a:t> 수신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Component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83BCEEF6-DE16-C06E-468F-4D48723826CD}"/>
              </a:ext>
            </a:extLst>
          </p:cNvPr>
          <p:cNvSpPr/>
          <p:nvPr/>
        </p:nvSpPr>
        <p:spPr>
          <a:xfrm>
            <a:off x="1667435" y="3753317"/>
            <a:ext cx="753036" cy="753036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BE4346-6F93-4C16-0B14-05E52DD019FB}"/>
              </a:ext>
            </a:extLst>
          </p:cNvPr>
          <p:cNvCxnSpPr>
            <a:cxnSpLocks/>
          </p:cNvCxnSpPr>
          <p:nvPr/>
        </p:nvCxnSpPr>
        <p:spPr>
          <a:xfrm>
            <a:off x="2578633" y="4190961"/>
            <a:ext cx="955517" cy="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접힌 도형[F] 16">
            <a:extLst>
              <a:ext uri="{FF2B5EF4-FFF2-40B4-BE49-F238E27FC236}">
                <a16:creationId xmlns:a16="http://schemas.microsoft.com/office/drawing/2014/main" id="{E3135273-C5CD-158A-6C36-B5984DEF9B15}"/>
              </a:ext>
            </a:extLst>
          </p:cNvPr>
          <p:cNvSpPr/>
          <p:nvPr/>
        </p:nvSpPr>
        <p:spPr>
          <a:xfrm>
            <a:off x="1667435" y="5630022"/>
            <a:ext cx="673633" cy="928221"/>
          </a:xfrm>
          <a:prstGeom prst="foldedCorner">
            <a:avLst>
              <a:gd name="adj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008BDE-A92E-7242-4B38-A3377390E342}"/>
              </a:ext>
            </a:extLst>
          </p:cNvPr>
          <p:cNvCxnSpPr>
            <a:cxnSpLocks/>
          </p:cNvCxnSpPr>
          <p:nvPr/>
        </p:nvCxnSpPr>
        <p:spPr>
          <a:xfrm>
            <a:off x="2578632" y="5952752"/>
            <a:ext cx="955517" cy="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B208B7EE-B495-9D6B-819B-91610839CAD3}"/>
              </a:ext>
            </a:extLst>
          </p:cNvPr>
          <p:cNvSpPr/>
          <p:nvPr/>
        </p:nvSpPr>
        <p:spPr>
          <a:xfrm>
            <a:off x="6512857" y="4862699"/>
            <a:ext cx="2111189" cy="6589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SMS</a:t>
            </a:r>
            <a:r>
              <a:rPr kumimoji="1" lang="ko-KR" altLang="en-US" dirty="0"/>
              <a:t> 발송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Component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935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D56A-E2EE-1E6E-F26B-2584A9B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컴포넌트</a:t>
            </a:r>
            <a:r>
              <a:rPr kumimoji="1" lang="ko-KR" altLang="en-US" dirty="0"/>
              <a:t> 기반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BF785-F093-C56B-2CCC-E4042C1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5660"/>
            <a:ext cx="11654118" cy="4351338"/>
          </a:xfrm>
        </p:spPr>
        <p:txBody>
          <a:bodyPr/>
          <a:lstStyle/>
          <a:p>
            <a:r>
              <a:rPr kumimoji="1" lang="ko-Kore-KR" altLang="en-US" dirty="0">
                <a:solidFill>
                  <a:srgbClr val="C00000"/>
                </a:solidFill>
              </a:rPr>
              <a:t>자기</a:t>
            </a:r>
            <a:r>
              <a:rPr kumimoji="1" lang="ko-KR" altLang="en-US" dirty="0">
                <a:solidFill>
                  <a:srgbClr val="C00000"/>
                </a:solidFill>
              </a:rPr>
              <a:t> 앱의 클래스가 아니어도 외부 앱의 컴포넌트를 실행 할 수 있다</a:t>
            </a:r>
            <a:r>
              <a:rPr kumimoji="1" lang="en-US" altLang="ko-KR" dirty="0">
                <a:solidFill>
                  <a:srgbClr val="C00000"/>
                </a:solidFill>
              </a:rPr>
              <a:t>.</a:t>
            </a:r>
          </a:p>
          <a:p>
            <a:r>
              <a:rPr kumimoji="1" lang="ko-KR" altLang="en-US" dirty="0"/>
              <a:t>사용자가 외부 앱을 실행 시키지 않아도 외부의 앱과 연동 가능</a:t>
            </a:r>
            <a:endParaRPr kumimoji="1" lang="en-US" altLang="ko-KR" dirty="0"/>
          </a:p>
          <a:p>
            <a:r>
              <a:rPr kumimoji="1" lang="ko-Kore-KR" altLang="en-US" dirty="0"/>
              <a:t>카카오</a:t>
            </a:r>
            <a:r>
              <a:rPr kumimoji="1" lang="ko-KR" altLang="en-US" dirty="0"/>
              <a:t> 톡에서 </a:t>
            </a:r>
            <a:r>
              <a:rPr kumimoji="1" lang="ko-Kore-KR" altLang="en-US" dirty="0"/>
              <a:t>스마트</a:t>
            </a:r>
            <a:r>
              <a:rPr kumimoji="1" lang="ko-KR" altLang="en-US" dirty="0"/>
              <a:t> 폰의 갤러리 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카메라 앱을 연동하여 사용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라이브러리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직접 구현하지 않아도 사용 가능한 기능처럼 제공하는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219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943" y="1191129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컨트롤이나 </a:t>
            </a:r>
            <a:r>
              <a:rPr lang="ko-KR" altLang="en-US" dirty="0" err="1"/>
              <a:t>위젯등의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구성 요소</a:t>
            </a:r>
          </a:p>
          <a:p>
            <a:pPr>
              <a:defRPr/>
            </a:pPr>
            <a:r>
              <a:rPr lang="ko-KR" altLang="en-US" dirty="0" err="1"/>
              <a:t>뷰그룹</a:t>
            </a:r>
            <a:r>
              <a:rPr lang="en-US" altLang="ko-KR" dirty="0"/>
              <a:t>(</a:t>
            </a:r>
            <a:r>
              <a:rPr lang="en-US" altLang="ko-KR" dirty="0" err="1"/>
              <a:t>ViewGroup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여러개</a:t>
            </a:r>
            <a:r>
              <a:rPr lang="ko-KR" altLang="en-US" dirty="0"/>
              <a:t> 포함하고 있는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accent1"/>
                </a:solidFill>
              </a:rPr>
              <a:t>              </a:t>
            </a:r>
            <a:r>
              <a:rPr lang="en-US" altLang="ko-KR" dirty="0" err="1">
                <a:solidFill>
                  <a:schemeClr val="accent1"/>
                </a:solidFill>
              </a:rPr>
              <a:t>ViewGroup</a:t>
            </a:r>
            <a:r>
              <a:rPr lang="ko-KR" altLang="en-US" dirty="0">
                <a:solidFill>
                  <a:schemeClr val="accent1"/>
                </a:solidFill>
              </a:rPr>
              <a:t>안에 </a:t>
            </a:r>
            <a:r>
              <a:rPr lang="en-US" altLang="ko-KR" dirty="0" err="1">
                <a:solidFill>
                  <a:schemeClr val="accent1"/>
                </a:solidFill>
              </a:rPr>
              <a:t>ViewGroup</a:t>
            </a:r>
            <a:r>
              <a:rPr lang="ko-KR" altLang="en-US" dirty="0">
                <a:solidFill>
                  <a:schemeClr val="accent1"/>
                </a:solidFill>
              </a:rPr>
              <a:t>을 </a:t>
            </a:r>
            <a:r>
              <a:rPr lang="en-US" altLang="ko-KR" dirty="0">
                <a:solidFill>
                  <a:schemeClr val="accent1"/>
                </a:solidFill>
              </a:rPr>
              <a:t>View</a:t>
            </a:r>
            <a:r>
              <a:rPr lang="ko-KR" altLang="en-US" dirty="0" err="1">
                <a:solidFill>
                  <a:schemeClr val="accent1"/>
                </a:solidFill>
              </a:rPr>
              <a:t>처럼</a:t>
            </a:r>
            <a:r>
              <a:rPr lang="ko-KR" altLang="en-US" dirty="0">
                <a:solidFill>
                  <a:schemeClr val="accent1"/>
                </a:solidFill>
              </a:rPr>
              <a:t> 넣을 수 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marL="266700" indent="-306700">
              <a:buFont typeface="Wingdings"/>
              <a:defRPr/>
            </a:pPr>
            <a:r>
              <a:rPr lang="en-US" altLang="ko-KR" dirty="0"/>
              <a:t>View</a:t>
            </a:r>
            <a:r>
              <a:rPr lang="ko-KR" altLang="en-US" dirty="0"/>
              <a:t>는 다른 </a:t>
            </a:r>
            <a:r>
              <a:rPr lang="en-US" altLang="ko-KR" dirty="0"/>
              <a:t>View</a:t>
            </a:r>
            <a:r>
              <a:rPr lang="ko-KR" altLang="en-US" dirty="0"/>
              <a:t>의 속성을 상속하여 받을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indent="0">
              <a:buFont typeface="Wingdings"/>
              <a:buNone/>
              <a:defRPr/>
            </a:pPr>
            <a:r>
              <a:rPr lang="ko-KR" altLang="en-US" dirty="0"/>
              <a:t>              </a:t>
            </a:r>
            <a:r>
              <a:rPr lang="en-US" altLang="ko-KR" dirty="0">
                <a:solidFill>
                  <a:schemeClr val="accent1"/>
                </a:solidFill>
              </a:rPr>
              <a:t>Button</a:t>
            </a:r>
            <a:r>
              <a:rPr lang="ko-KR" altLang="en-US" dirty="0">
                <a:solidFill>
                  <a:schemeClr val="accent1"/>
                </a:solidFill>
              </a:rPr>
              <a:t>은 </a:t>
            </a:r>
            <a:r>
              <a:rPr lang="en-US" altLang="ko-KR" dirty="0" err="1">
                <a:solidFill>
                  <a:schemeClr val="accent1"/>
                </a:solidFill>
              </a:rPr>
              <a:t>TextView</a:t>
            </a:r>
            <a:r>
              <a:rPr lang="ko-KR" altLang="en-US" dirty="0" err="1">
                <a:solidFill>
                  <a:schemeClr val="accent1"/>
                </a:solidFill>
              </a:rPr>
              <a:t>를</a:t>
            </a:r>
            <a:r>
              <a:rPr lang="ko-KR" altLang="en-US" dirty="0">
                <a:solidFill>
                  <a:schemeClr val="accent1"/>
                </a:solidFill>
              </a:rPr>
              <a:t> 상속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</a:p>
          <a:p>
            <a:pPr marL="266700" indent="-306700">
              <a:buFont typeface="Wingdings"/>
              <a:defRPr/>
            </a:pPr>
            <a:r>
              <a:rPr lang="ko-KR" altLang="en-US" dirty="0"/>
              <a:t>위젯</a:t>
            </a:r>
            <a:r>
              <a:rPr lang="en-US" altLang="ko-KR" dirty="0"/>
              <a:t>(Widget): View </a:t>
            </a:r>
            <a:r>
              <a:rPr lang="ko-KR" altLang="en-US" dirty="0"/>
              <a:t>중에서</a:t>
            </a:r>
            <a:r>
              <a:rPr lang="en-US" altLang="ko-KR" dirty="0"/>
              <a:t> </a:t>
            </a:r>
            <a:r>
              <a:rPr lang="ko-KR" altLang="en-US" dirty="0"/>
              <a:t>컨트롤 역할을 하는 것</a:t>
            </a:r>
          </a:p>
          <a:p>
            <a:pPr marL="266700" indent="-306700">
              <a:buFont typeface="Wingdings"/>
              <a:defRPr/>
            </a:pPr>
            <a:r>
              <a:rPr lang="ko-KR" altLang="en-US" dirty="0"/>
              <a:t>레이아웃</a:t>
            </a:r>
            <a:r>
              <a:rPr lang="en-US" altLang="ko-KR" dirty="0"/>
              <a:t>(Layout) :</a:t>
            </a:r>
            <a:r>
              <a:rPr lang="ko-KR" altLang="en-US" dirty="0"/>
              <a:t> </a:t>
            </a:r>
            <a:r>
              <a:rPr lang="en-US" altLang="ko-KR" dirty="0" err="1"/>
              <a:t>ViewGroup</a:t>
            </a:r>
            <a:r>
              <a:rPr lang="ko-KR" altLang="en-US" dirty="0"/>
              <a:t> 중 배치의 역할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772354" y="375442"/>
            <a:ext cx="2223703" cy="1559014"/>
            <a:chOff x="9103430" y="2723444"/>
            <a:chExt cx="2223703" cy="1559014"/>
          </a:xfrm>
        </p:grpSpPr>
        <p:sp>
          <p:nvSpPr>
            <p:cNvPr id="4" name="직사각형 3"/>
            <p:cNvSpPr/>
            <p:nvPr/>
          </p:nvSpPr>
          <p:spPr>
            <a:xfrm>
              <a:off x="9103430" y="2723444"/>
              <a:ext cx="1640415" cy="49388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View</a:t>
              </a:r>
            </a:p>
          </p:txBody>
        </p:sp>
        <p:cxnSp>
          <p:nvCxnSpPr>
            <p:cNvPr id="5" name="직선 화살표 연결선 4"/>
            <p:cNvCxnSpPr>
              <a:stCxn id="6" idx="0"/>
              <a:endCxn id="4" idx="2"/>
            </p:cNvCxnSpPr>
            <p:nvPr/>
          </p:nvCxnSpPr>
          <p:spPr>
            <a:xfrm rot="16200000">
              <a:off x="9638020" y="3502951"/>
              <a:ext cx="57123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9103430" y="3788569"/>
              <a:ext cx="1640416" cy="49388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ViewGroup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03720" y="3400423"/>
              <a:ext cx="1323413" cy="364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i="1">
                  <a:solidFill>
                    <a:srgbClr val="000000"/>
                  </a:solidFill>
                </a:rPr>
                <a:t>Inheritance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655910" y="3181998"/>
            <a:ext cx="3721804" cy="3087040"/>
            <a:chOff x="5566937" y="3305880"/>
            <a:chExt cx="3721804" cy="3087040"/>
          </a:xfrm>
        </p:grpSpPr>
        <p:sp>
          <p:nvSpPr>
            <p:cNvPr id="10" name="직사각형 9"/>
            <p:cNvSpPr/>
            <p:nvPr/>
          </p:nvSpPr>
          <p:spPr>
            <a:xfrm>
              <a:off x="6624564" y="4241951"/>
              <a:ext cx="1640415" cy="49388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View</a:t>
              </a:r>
            </a:p>
          </p:txBody>
        </p:sp>
        <p:cxnSp>
          <p:nvCxnSpPr>
            <p:cNvPr id="11" name="직선 화살표 연결선 10"/>
            <p:cNvCxnSpPr>
              <a:stCxn id="12" idx="0"/>
              <a:endCxn id="10" idx="2"/>
            </p:cNvCxnSpPr>
            <p:nvPr/>
          </p:nvCxnSpPr>
          <p:spPr>
            <a:xfrm rot="10800000">
              <a:off x="7444772" y="4735840"/>
              <a:ext cx="1023762" cy="2231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7648326" y="4958941"/>
              <a:ext cx="1640416" cy="49388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ViewGroup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34090" y="3305880"/>
              <a:ext cx="1640415" cy="4938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F4F4F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Arial"/>
                  <a:ea typeface="한컴 윤고딕 230"/>
                  <a:cs typeface="Arial"/>
                </a:rPr>
                <a:t>Object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rot="16200000" flipV="1">
              <a:off x="7221672" y="4018851"/>
              <a:ext cx="44620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566937" y="4958941"/>
              <a:ext cx="1640416" cy="49388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TextView</a:t>
              </a:r>
            </a:p>
          </p:txBody>
        </p:sp>
        <p:cxnSp>
          <p:nvCxnSpPr>
            <p:cNvPr id="17" name="직선 화살표 연결선 16"/>
            <p:cNvCxnSpPr>
              <a:endCxn id="10" idx="2"/>
            </p:cNvCxnSpPr>
            <p:nvPr/>
          </p:nvCxnSpPr>
          <p:spPr>
            <a:xfrm flipV="1">
              <a:off x="6387146" y="4735840"/>
              <a:ext cx="1057625" cy="2231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566937" y="5889450"/>
              <a:ext cx="1640416" cy="49388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Button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48326" y="5899032"/>
              <a:ext cx="1640416" cy="493889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LinearLayout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16200000" flipV="1">
              <a:off x="6164046" y="5675930"/>
              <a:ext cx="44620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rot="16200000" flipV="1">
              <a:off x="8245434" y="5675930"/>
              <a:ext cx="44620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35659"/>
            <a:ext cx="10515600" cy="49785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화면에 추가할 수 있는 모든 것을 </a:t>
            </a:r>
            <a:r>
              <a:rPr lang="en-US" altLang="ko-KR" dirty="0"/>
              <a:t>View</a:t>
            </a:r>
          </a:p>
          <a:p>
            <a:pPr>
              <a:defRPr/>
            </a:pPr>
            <a:r>
              <a:rPr lang="en-US" altLang="ko-KR" dirty="0"/>
              <a:t>View</a:t>
            </a:r>
            <a:r>
              <a:rPr lang="ko-KR" altLang="en-US" dirty="0"/>
              <a:t>는 </a:t>
            </a:r>
            <a:r>
              <a:rPr lang="en-US" altLang="ko-KR" dirty="0"/>
              <a:t>Widget </a:t>
            </a:r>
            <a:r>
              <a:rPr lang="ko-KR" altLang="en-US" dirty="0"/>
              <a:t>과 </a:t>
            </a:r>
            <a:r>
              <a:rPr lang="en-US" altLang="ko-KR" dirty="0"/>
              <a:t>Layout</a:t>
            </a:r>
            <a:r>
              <a:rPr lang="ko-KR" altLang="en-US" dirty="0" err="1"/>
              <a:t>으로</a:t>
            </a:r>
            <a:r>
              <a:rPr lang="ko-KR" altLang="en-US" dirty="0"/>
              <a:t> 구분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모든 </a:t>
            </a:r>
            <a:r>
              <a:rPr lang="en-US" altLang="ko-KR" dirty="0"/>
              <a:t>View</a:t>
            </a:r>
            <a:r>
              <a:rPr lang="ko-KR" altLang="en-US" dirty="0"/>
              <a:t>는 크기 속성을 가지고 있어야 함</a:t>
            </a:r>
          </a:p>
          <a:p>
            <a:pPr marL="266700" indent="-306700">
              <a:buFont typeface="Wingdings"/>
              <a:defRPr/>
            </a:pPr>
            <a:r>
              <a:rPr lang="en-US" altLang="ko-KR" dirty="0" err="1"/>
              <a:t>layout_width</a:t>
            </a:r>
            <a:r>
              <a:rPr lang="en-US" altLang="ko-KR" dirty="0"/>
              <a:t>, </a:t>
            </a:r>
            <a:r>
              <a:rPr lang="en-US" altLang="ko-KR" dirty="0" err="1"/>
              <a:t>layout_height</a:t>
            </a:r>
            <a:r>
              <a:rPr lang="ko-KR" altLang="en-US" dirty="0"/>
              <a:t> 필수</a:t>
            </a:r>
          </a:p>
          <a:p>
            <a:pPr>
              <a:defRPr/>
            </a:pPr>
            <a:endParaRPr lang="ko-KR" altLang="en-US" dirty="0"/>
          </a:p>
          <a:p>
            <a:pPr marL="266700" indent="-306700">
              <a:buFont typeface="Wingdings"/>
              <a:defRPr/>
            </a:pPr>
            <a:endParaRPr lang="ko-KR" altLang="en-US" dirty="0"/>
          </a:p>
          <a:p>
            <a:pPr marL="266700" indent="-306700">
              <a:buFont typeface="Wingdings"/>
              <a:defRPr/>
            </a:pPr>
            <a:endParaRPr lang="ko-KR" altLang="en-US" dirty="0"/>
          </a:p>
          <a:p>
            <a:pPr marL="266700" indent="-306700">
              <a:buFont typeface="Wingdings"/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1860" y="4213908"/>
            <a:ext cx="4399140" cy="2013452"/>
          </a:xfrm>
          <a:prstGeom prst="rect">
            <a:avLst/>
          </a:prstGeom>
        </p:spPr>
      </p:pic>
      <p:sp>
        <p:nvSpPr>
          <p:cNvPr id="5" name="타원형 설명선[O] 4">
            <a:extLst>
              <a:ext uri="{FF2B5EF4-FFF2-40B4-BE49-F238E27FC236}">
                <a16:creationId xmlns:a16="http://schemas.microsoft.com/office/drawing/2014/main" id="{73B99909-6AF7-11E8-2D57-721F970E8526}"/>
              </a:ext>
            </a:extLst>
          </p:cNvPr>
          <p:cNvSpPr/>
          <p:nvPr/>
        </p:nvSpPr>
        <p:spPr>
          <a:xfrm>
            <a:off x="358102" y="2645630"/>
            <a:ext cx="6916563" cy="1931397"/>
          </a:xfrm>
          <a:prstGeom prst="wedgeEllipseCallout">
            <a:avLst>
              <a:gd name="adj1" fmla="val -36365"/>
              <a:gd name="adj2" fmla="val -52868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안드로이드에서 기존 언어들의 장점을 가져오는</a:t>
            </a:r>
          </a:p>
          <a:p>
            <a:pPr algn="ctr"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과정에서 </a:t>
            </a:r>
            <a:r>
              <a:rPr lang="en-US" altLang="ko-KR" sz="1600" dirty="0">
                <a:solidFill>
                  <a:srgbClr val="000000"/>
                </a:solidFill>
              </a:rPr>
              <a:t>UI</a:t>
            </a:r>
            <a:r>
              <a:rPr lang="ko-KR" altLang="en-US" sz="1600" dirty="0">
                <a:solidFill>
                  <a:srgbClr val="000000"/>
                </a:solidFill>
              </a:rPr>
              <a:t> 용어가 혼용됨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화면의 구성 요소는 뷰</a:t>
            </a:r>
            <a:r>
              <a:rPr lang="en-US" altLang="ko-KR" sz="1600" dirty="0">
                <a:solidFill>
                  <a:srgbClr val="000000"/>
                </a:solidFill>
              </a:rPr>
              <a:t>,</a:t>
            </a:r>
            <a:r>
              <a:rPr lang="ko-KR" altLang="en-US" sz="1600" dirty="0">
                <a:solidFill>
                  <a:srgbClr val="000000"/>
                </a:solidFill>
              </a:rPr>
              <a:t> 사용자 눈에 보이는 컨트롤 역할을 하는 뷰를 위젯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srgbClr val="000000"/>
                </a:solidFill>
              </a:rPr>
              <a:t>뷰를 </a:t>
            </a:r>
            <a:r>
              <a:rPr lang="ko-KR" altLang="en-US" sz="1600" dirty="0" err="1">
                <a:solidFill>
                  <a:srgbClr val="000000"/>
                </a:solidFill>
              </a:rPr>
              <a:t>담고있는</a:t>
            </a:r>
            <a:r>
              <a:rPr lang="ko-KR" altLang="en-US" sz="1600" dirty="0">
                <a:solidFill>
                  <a:srgbClr val="000000"/>
                </a:solidFill>
              </a:rPr>
              <a:t> 그릇은 </a:t>
            </a:r>
            <a:r>
              <a:rPr lang="ko-KR" altLang="en-US" sz="1600" dirty="0" err="1">
                <a:solidFill>
                  <a:srgbClr val="000000"/>
                </a:solidFill>
              </a:rPr>
              <a:t>뷰그룹</a:t>
            </a:r>
            <a:r>
              <a:rPr lang="en-US" altLang="ko-KR" sz="1600" dirty="0">
                <a:solidFill>
                  <a:srgbClr val="000000"/>
                </a:solidFill>
              </a:rPr>
              <a:t>,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뷰그룹</a:t>
            </a:r>
            <a:r>
              <a:rPr lang="ko-KR" altLang="en-US" sz="1600" dirty="0">
                <a:solidFill>
                  <a:srgbClr val="000000"/>
                </a:solidFill>
              </a:rPr>
              <a:t> 안의 뷰의 배치하는 것을 레이아웃 이라고 정도로만 구분</a:t>
            </a:r>
            <a:r>
              <a:rPr lang="en-US" altLang="ko-KR" sz="16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android studio </a:t>
            </a:r>
            <a:r>
              <a:rPr lang="ko-KR" altLang="en-US"/>
              <a:t>시작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41299" y="1308100"/>
            <a:ext cx="11302999" cy="4960939"/>
          </a:xfrm>
        </p:spPr>
        <p:txBody>
          <a:bodyPr vert="horz" lIns="91440" tIns="45720" rIns="91440" bIns="45720"/>
          <a:lstStyle/>
          <a:p>
            <a:pPr marL="447675" lvl="1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[Start a new Android Project]</a:t>
            </a:r>
          </a:p>
          <a:p>
            <a:pPr marL="140975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자동으로 앱 제작에 필요한 파일들을 만들어 준다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483695" lvl="1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[Name] :Test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입력</a:t>
            </a:r>
          </a:p>
          <a:p>
            <a:pPr marL="483695" lvl="1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[Package name]: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자동으로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입력되는 것 그대로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140975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새로운 프로젝트를 만들 때 입력하는 패키지 이름은</a:t>
            </a:r>
          </a:p>
          <a:p>
            <a:pPr marL="140975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전 세계에서 만들어지는 앱과 중복되지 않는 유일한 이름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140975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인터넷 주소는 중복되지 않음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140975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그래서 보통 패키지 이름은 인터넷 주소의 형태로 정하는 </a:t>
            </a:r>
          </a:p>
          <a:p>
            <a:pPr marL="140975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경우가 많음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483695" lvl="1" indent="-34272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Char char="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[Empty Activity]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선택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9342" y="333124"/>
            <a:ext cx="3551359" cy="3489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790"/>
          <a:stretch>
            <a:fillRect/>
          </a:stretch>
        </p:blipFill>
        <p:spPr>
          <a:xfrm>
            <a:off x="0" y="1673"/>
            <a:ext cx="12192000" cy="6526205"/>
          </a:xfrm>
          <a:prstGeom prst="rect">
            <a:avLst/>
          </a:prstGeom>
        </p:spPr>
      </p:pic>
      <p:sp>
        <p:nvSpPr>
          <p:cNvPr id="7" name="줄무늬가 있는 오른쪽 화살표[S] 6"/>
          <p:cNvSpPr/>
          <p:nvPr/>
        </p:nvSpPr>
        <p:spPr>
          <a:xfrm>
            <a:off x="2622659" y="2911693"/>
            <a:ext cx="476249" cy="229914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2053" y="3429000"/>
            <a:ext cx="2200606" cy="902970"/>
          </a:xfrm>
          <a:prstGeom prst="rect">
            <a:avLst/>
          </a:prstGeom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커서를 중괄호 아래에 두고 마우스 오른쪽 버튼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0432" y="2541442"/>
            <a:ext cx="5669515" cy="1200329"/>
          </a:xfrm>
          <a:prstGeom prst="rect">
            <a:avLst/>
          </a:prstGeom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MainActivity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클래스는 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AppCompatActivity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클래스를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상속하여 만들어진 것이므로 부모 클래스인 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AppCompatActivity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클래스의 메서드 하나를 재정의 하는 코드를 자동으로 만들 수 있음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0260" t="43580" r="63710" b="33060"/>
          <a:stretch>
            <a:fillRect/>
          </a:stretch>
        </p:blipFill>
        <p:spPr>
          <a:xfrm>
            <a:off x="6974924" y="4104396"/>
            <a:ext cx="1953939" cy="1600825"/>
          </a:xfrm>
          <a:prstGeom prst="rect">
            <a:avLst/>
          </a:prstGeom>
        </p:spPr>
      </p:pic>
      <p:sp>
        <p:nvSpPr>
          <p:cNvPr id="11" name="줄무늬가 있는 오른쪽 화살표[S] 10"/>
          <p:cNvSpPr/>
          <p:nvPr/>
        </p:nvSpPr>
        <p:spPr>
          <a:xfrm>
            <a:off x="5923564" y="4680897"/>
            <a:ext cx="706163" cy="447822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8150"/>
          <a:stretch>
            <a:fillRect/>
          </a:stretch>
        </p:blipFill>
        <p:spPr>
          <a:xfrm>
            <a:off x="0" y="280854"/>
            <a:ext cx="12192000" cy="62962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6100" t="10060" r="36370" b="14850"/>
          <a:stretch>
            <a:fillRect/>
          </a:stretch>
        </p:blipFill>
        <p:spPr>
          <a:xfrm>
            <a:off x="6289785" y="461501"/>
            <a:ext cx="3356740" cy="5146721"/>
          </a:xfrm>
          <a:prstGeom prst="rect">
            <a:avLst/>
          </a:prstGeom>
          <a:ln>
            <a:solidFill>
              <a:srgbClr val="264C72"/>
            </a:solidFill>
          </a:ln>
        </p:spPr>
      </p:pic>
      <p:sp>
        <p:nvSpPr>
          <p:cNvPr id="7" name="줄무늬가 있는 오른쪽 화살표[S] 6"/>
          <p:cNvSpPr/>
          <p:nvPr/>
        </p:nvSpPr>
        <p:spPr>
          <a:xfrm>
            <a:off x="4905375" y="1318719"/>
            <a:ext cx="1190625" cy="377715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4550"/>
          <a:stretch>
            <a:fillRect/>
          </a:stretch>
        </p:blipFill>
        <p:spPr>
          <a:xfrm>
            <a:off x="0" y="1673"/>
            <a:ext cx="12192000" cy="654262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37846" y="694667"/>
            <a:ext cx="1443940" cy="328447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149052" y="891736"/>
            <a:ext cx="1673854" cy="328447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8449" y="2205529"/>
            <a:ext cx="1609396" cy="72258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7138" y="2526030"/>
            <a:ext cx="5915768" cy="923330"/>
          </a:xfrm>
          <a:prstGeom prst="rect">
            <a:avLst/>
          </a:prstGeom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activity_main.xml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을 클릭하여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XML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레이아웃 화면 보기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XML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코드 편집기나 디자인 화면이 보이게 됨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endParaRPr kumimoji="0" lang="ko-KR" altLang="en-US" sz="1800" b="0" i="0" u="none" strike="noStrike" kern="1200" cap="none" spc="0" normalizeH="0" baseline="0" dirty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왼쪽의 프로젝트 영역에서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app/res/layout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에서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670"/>
          <a:stretch>
            <a:fillRect/>
          </a:stretch>
        </p:blipFill>
        <p:spPr>
          <a:xfrm>
            <a:off x="0" y="1673"/>
            <a:ext cx="12192000" cy="632913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200087" y="891736"/>
            <a:ext cx="622819" cy="328447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64267" y="1926346"/>
            <a:ext cx="1673854" cy="2069223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55732" y="727512"/>
            <a:ext cx="1460362" cy="328447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1317" y="462552"/>
            <a:ext cx="6448595" cy="923330"/>
          </a:xfrm>
          <a:prstGeom prst="rect">
            <a:avLst/>
          </a:prstGeom>
          <a:solidFill>
            <a:schemeClr val="bg1"/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디자인 화면은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XML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코드를 해석하여 실제 화면으로 출력한 것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endParaRPr kumimoji="0" lang="ko-KR" altLang="en-US" sz="1800" b="0" i="0" u="none" strike="noStrike" kern="1200" cap="none" spc="0" normalizeH="0" baseline="0" dirty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실제 앱의 실행 화면을 미리 확인 가능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복잡한 화면은 제대로 표현되지 않을 수 있음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 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55733" y="1220183"/>
            <a:ext cx="2158315" cy="2578318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14048" y="1565056"/>
            <a:ext cx="2336499" cy="1395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형 설명선[O] 12"/>
          <p:cNvSpPr/>
          <p:nvPr/>
        </p:nvSpPr>
        <p:spPr>
          <a:xfrm>
            <a:off x="2109664" y="3429000"/>
            <a:ext cx="3986335" cy="2901809"/>
          </a:xfrm>
          <a:prstGeom prst="wedgeEllipseCallout">
            <a:avLst>
              <a:gd name="adj1" fmla="val -28894"/>
              <a:gd name="adj2" fmla="val -56536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</a:rPr>
              <a:t>Palette </a:t>
            </a:r>
            <a:r>
              <a:rPr lang="ko-KR" altLang="en-US">
                <a:solidFill>
                  <a:srgbClr val="FF0000"/>
                </a:solidFill>
              </a:rPr>
              <a:t>에서 필요한 </a:t>
            </a:r>
            <a:r>
              <a:rPr lang="en-US" altLang="ko-KR">
                <a:solidFill>
                  <a:srgbClr val="FF0000"/>
                </a:solidFill>
              </a:rPr>
              <a:t>Widget</a:t>
            </a:r>
            <a:r>
              <a:rPr lang="ko-KR" altLang="en-US">
                <a:solidFill>
                  <a:srgbClr val="FF0000"/>
                </a:solidFill>
              </a:rPr>
              <a:t> 선택해 드래그하면 화면에 넣을 수 있음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ko-KR" altLang="en-US">
                <a:solidFill>
                  <a:srgbClr val="FF0000"/>
                </a:solidFill>
              </a:rPr>
              <a:t> 계층 구조로 </a:t>
            </a:r>
            <a:r>
              <a:rPr lang="en-US" altLang="ko-KR">
                <a:solidFill>
                  <a:srgbClr val="FF0000"/>
                </a:solidFill>
              </a:rPr>
              <a:t>Componet Tree</a:t>
            </a:r>
            <a:r>
              <a:rPr lang="ko-KR" altLang="en-US">
                <a:solidFill>
                  <a:srgbClr val="FF0000"/>
                </a:solidFill>
              </a:rPr>
              <a:t>에 드레그한 </a:t>
            </a:r>
            <a:r>
              <a:rPr lang="en-US" altLang="ko-KR">
                <a:solidFill>
                  <a:srgbClr val="FF0000"/>
                </a:solidFill>
              </a:rPr>
              <a:t>Widget</a:t>
            </a:r>
            <a:r>
              <a:rPr lang="ko-KR" altLang="en-US">
                <a:solidFill>
                  <a:srgbClr val="FF0000"/>
                </a:solidFill>
              </a:rPr>
              <a:t>이 자동으로 추가됨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ko-KR" altLang="en-US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89B6554-A248-8899-A4AD-504FA190F7D5}"/>
              </a:ext>
            </a:extLst>
          </p:cNvPr>
          <p:cNvSpPr/>
          <p:nvPr/>
        </p:nvSpPr>
        <p:spPr>
          <a:xfrm>
            <a:off x="157907" y="1200505"/>
            <a:ext cx="11916579" cy="2379977"/>
          </a:xfrm>
          <a:prstGeom prst="roundRect">
            <a:avLst>
              <a:gd name="adj" fmla="val 833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920A42-2AF2-0C13-B77C-499A11B39B72}"/>
              </a:ext>
            </a:extLst>
          </p:cNvPr>
          <p:cNvSpPr txBox="1">
            <a:spLocks/>
          </p:cNvSpPr>
          <p:nvPr/>
        </p:nvSpPr>
        <p:spPr>
          <a:xfrm>
            <a:off x="-2892124" y="-4745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안드로이드의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특징</a:t>
            </a:r>
            <a:endParaRPr kumimoji="1" lang="ko-Kore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9F41F-5ADB-DBBC-4F45-3004B8BB73BB}"/>
              </a:ext>
            </a:extLst>
          </p:cNvPr>
          <p:cNvSpPr txBox="1"/>
          <p:nvPr/>
        </p:nvSpPr>
        <p:spPr>
          <a:xfrm>
            <a:off x="443772" y="3929968"/>
            <a:ext cx="11548354" cy="254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스마트폰 제조사들이 스마트폰을 제작할 때 구글에서 만든 안드로이드 플랫폼을 그대로 탐재하는 것이 아니라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 </a:t>
            </a:r>
            <a:r>
              <a:rPr kumimoji="1" lang="ko-KR" altLang="en-US" dirty="0"/>
              <a:t>수정 혹은 추가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로 개발된 코드가 특정 스마트폰에서 수행되지 않거나 에러가 발생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테스트가</a:t>
            </a:r>
            <a:r>
              <a:rPr kumimoji="1" lang="ko-KR" altLang="en-US" dirty="0"/>
              <a:t> 중요하다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안드로이드 앱은 스마트폰마다 다르게 동작할 수 있어서 유통되고 있는 대부분의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     </a:t>
            </a:r>
            <a:r>
              <a:rPr kumimoji="1" lang="ko-KR" altLang="en-US" dirty="0"/>
              <a:t>스마트폰에서 모두 테스트 하고 차이점을 발견하고 해결 방법을 찾는 것이 중요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크기가 다양하여 </a:t>
            </a:r>
            <a:r>
              <a:rPr kumimoji="1" lang="en-US" altLang="ko-KR" dirty="0"/>
              <a:t>UI</a:t>
            </a:r>
            <a:r>
              <a:rPr kumimoji="1" lang="ko-KR" altLang="en-US" dirty="0"/>
              <a:t> 구성에서 의외로 출력되는 부분이 있어 함께 고려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graphicFrame>
        <p:nvGraphicFramePr>
          <p:cNvPr id="16" name="TextBox 10">
            <a:extLst>
              <a:ext uri="{FF2B5EF4-FFF2-40B4-BE49-F238E27FC236}">
                <a16:creationId xmlns:a16="http://schemas.microsoft.com/office/drawing/2014/main" id="{08EFB053-1719-B72C-D70E-D14AF2FE7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287642"/>
              </p:ext>
            </p:extLst>
          </p:nvPr>
        </p:nvGraphicFramePr>
        <p:xfrm>
          <a:off x="510448" y="1200505"/>
          <a:ext cx="11033852" cy="237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47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510"/>
          <a:stretch>
            <a:fillRect/>
          </a:stretch>
        </p:blipFill>
        <p:spPr>
          <a:xfrm>
            <a:off x="0" y="1673"/>
            <a:ext cx="12192000" cy="647693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295086" y="4718156"/>
            <a:ext cx="2363595" cy="31202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24353" y="3831346"/>
            <a:ext cx="2363595" cy="31202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72154" y="1417251"/>
            <a:ext cx="2363595" cy="49267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5750" y="1093335"/>
            <a:ext cx="551515" cy="571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35750" y="1909923"/>
            <a:ext cx="1326521" cy="5419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9295086" y="2928116"/>
            <a:ext cx="2363595" cy="500883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7841" y="2603379"/>
            <a:ext cx="554273" cy="576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1463" y="4143371"/>
            <a:ext cx="547352" cy="575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2063" y="281179"/>
            <a:ext cx="6816531" cy="9233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wrap_content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: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뷰에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들어 있는 내용물의 크기에 자동 맞춤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match_parent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: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뷰를 담고 있는 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뷰그룹의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여유 공간을 꽉 채움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숫자로 크기 지정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: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240dp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혹은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240px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같이 단위와 함께 입력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</a:p>
        </p:txBody>
      </p:sp>
      <p:cxnSp>
        <p:nvCxnSpPr>
          <p:cNvPr id="15" name="직선 화살표 연결선 14"/>
          <p:cNvCxnSpPr>
            <a:endCxn id="11" idx="0"/>
          </p:cNvCxnSpPr>
          <p:nvPr/>
        </p:nvCxnSpPr>
        <p:spPr>
          <a:xfrm rot="5400000">
            <a:off x="9607194" y="2058409"/>
            <a:ext cx="1739396" cy="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7948" y="3429000"/>
            <a:ext cx="551515" cy="571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>
                <a:solidFill>
                  <a:srgbClr val="FF0000"/>
                </a:solidFill>
              </a:rPr>
              <a:t>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510"/>
          <a:stretch>
            <a:fillRect/>
          </a:stretch>
        </p:blipFill>
        <p:spPr>
          <a:xfrm>
            <a:off x="0" y="190531"/>
            <a:ext cx="12192000" cy="64769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7762" y="190531"/>
            <a:ext cx="2276475" cy="19335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4590" t="29710" r="34890" b="41690"/>
          <a:stretch>
            <a:fillRect/>
          </a:stretch>
        </p:blipFill>
        <p:spPr>
          <a:xfrm>
            <a:off x="8416488" y="684908"/>
            <a:ext cx="2502776" cy="19607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42560" t="26350" r="33540" b="40490"/>
          <a:stretch>
            <a:fillRect/>
          </a:stretch>
        </p:blipFill>
        <p:spPr>
          <a:xfrm>
            <a:off x="8720303" y="3429000"/>
            <a:ext cx="2913336" cy="22727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957763" y="2645682"/>
            <a:ext cx="553402" cy="571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35177" y="684908"/>
            <a:ext cx="552088" cy="571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086" y="190531"/>
            <a:ext cx="553204" cy="571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9787" y="2857137"/>
            <a:ext cx="552728" cy="571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④</a:t>
            </a:r>
          </a:p>
        </p:txBody>
      </p:sp>
      <p:sp>
        <p:nvSpPr>
          <p:cNvPr id="15" name="줄무늬가 있는 오른쪽 화살표[S] 14"/>
          <p:cNvSpPr/>
          <p:nvPr/>
        </p:nvSpPr>
        <p:spPr>
          <a:xfrm rot="15679711">
            <a:off x="4596469" y="2199867"/>
            <a:ext cx="722585" cy="521576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줄무늬가 있는 오른쪽 화살표[S] 17"/>
          <p:cNvSpPr/>
          <p:nvPr/>
        </p:nvSpPr>
        <p:spPr>
          <a:xfrm rot="271929">
            <a:off x="7466215" y="898088"/>
            <a:ext cx="722585" cy="521576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줄무늬가 있는 오른쪽 화살표[S] 18"/>
          <p:cNvSpPr/>
          <p:nvPr/>
        </p:nvSpPr>
        <p:spPr>
          <a:xfrm rot="4574542">
            <a:off x="9432241" y="2822389"/>
            <a:ext cx="427439" cy="435222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72155" y="3806715"/>
            <a:ext cx="2158315" cy="36950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899" y="4565400"/>
            <a:ext cx="6736564" cy="120032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제약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(Constraint)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레이아웃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뷰의 위치와 크기를 정할 때 제약 조건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(Constraint)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를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사용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제약조건이란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뷰가 다른 요소와 어떻게 연결되는지 알려주는 것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뷰의 연결점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(Anchor Point)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와 대상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(Target)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을 연결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118" y="1715648"/>
            <a:ext cx="2749532" cy="2860785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143265" y="1701361"/>
            <a:ext cx="7525843" cy="4960939"/>
          </a:xfrm>
        </p:spPr>
        <p:txBody>
          <a:bodyPr vert="horz" lIns="91440" tIns="45720" rIns="91440" bIns="45720"/>
          <a:lstStyle/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버튼의 입장에서 자신을 감싸고 있는 레이아웃을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부모 레이아웃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(Parent Layout)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이라고 부름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핸들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(Side Constraint Handle)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이라고 부르는 연결점은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마우스로 잡아서 조절할 수 있음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그림에서 조절하고자 하는 제약조건은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  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“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버튼의 왼쪽을 부모 레이아웃과 연결해 주세요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”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부모 레이아웃이 타깃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(Target)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이 되어 버튼의 연결점과 타깃이 연결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-&gt;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선이 만들어짐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</a:p>
          <a:p>
            <a:pPr marL="26670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적어도 왼쪽과 위쪽은 연결되어 있어야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‘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제약조건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’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이 완성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143265" y="328236"/>
            <a:ext cx="11302999" cy="939784"/>
          </a:xfr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 err="1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제약조건이란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37" y="3914757"/>
            <a:ext cx="10363199" cy="92870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여기까지 실습한 화면 캡쳐</a:t>
            </a:r>
            <a:br>
              <a:rPr lang="ko-KR" altLang="en-US" dirty="0"/>
            </a:br>
            <a:r>
              <a:rPr lang="en-US" altLang="ko-KR" dirty="0"/>
              <a:t>21XXX</a:t>
            </a:r>
            <a:r>
              <a:rPr lang="ko-KR" altLang="en-US" dirty="0"/>
              <a:t>아무개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1</a:t>
            </a:r>
            <a:br>
              <a:rPr lang="en-US" altLang="ko-KR" dirty="0"/>
            </a:b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52E3-0CAA-7BBB-EFA4-367E52491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1646"/>
            <a:ext cx="7766936" cy="1646302"/>
          </a:xfrm>
        </p:spPr>
        <p:txBody>
          <a:bodyPr/>
          <a:lstStyle/>
          <a:p>
            <a:r>
              <a:rPr kumimoji="1" lang="en-US" altLang="ko-Kore-KR" dirty="0">
                <a:latin typeface="D2Coding" panose="020B0609020101020101" pitchFamily="49" charset="-127"/>
                <a:ea typeface="D2Coding" panose="020B0609020101020101" pitchFamily="49" charset="-127"/>
              </a:rPr>
              <a:t>Layout</a:t>
            </a:r>
            <a:endParaRPr kumimoji="1" lang="ko-Kore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94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500" y="-38475"/>
            <a:ext cx="11302999" cy="93978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Layout </a:t>
            </a:r>
            <a:r>
              <a:rPr lang="ko-KR" altLang="en-US"/>
              <a:t>종류</a:t>
            </a:r>
            <a:r>
              <a:rPr lang="en-US" altLang="ko-KR"/>
              <a:t>-</a:t>
            </a:r>
            <a:r>
              <a:rPr lang="ko-KR" altLang="en-US"/>
              <a:t>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2406" y="1541638"/>
            <a:ext cx="2815521" cy="41451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88239" y="1541638"/>
            <a:ext cx="2815521" cy="41451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98238" y="1541638"/>
            <a:ext cx="2815521" cy="41451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06903" y="2794000"/>
            <a:ext cx="1146527" cy="63499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rot="10800000">
            <a:off x="772406" y="3111500"/>
            <a:ext cx="834496" cy="1"/>
          </a:xfrm>
          <a:prstGeom prst="straightConnector1">
            <a:avLst/>
          </a:prstGeom>
          <a:ln>
            <a:solidFill>
              <a:schemeClr val="l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  <a:endCxn id="4" idx="0"/>
          </p:cNvCxnSpPr>
          <p:nvPr/>
        </p:nvCxnSpPr>
        <p:spPr>
          <a:xfrm rot="16200000">
            <a:off x="1553986" y="2167818"/>
            <a:ext cx="1252360" cy="0"/>
          </a:xfrm>
          <a:prstGeom prst="straightConnector1">
            <a:avLst/>
          </a:prstGeom>
          <a:ln>
            <a:solidFill>
              <a:schemeClr val="l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726517" y="1850319"/>
            <a:ext cx="864305" cy="31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57145" y="1850319"/>
            <a:ext cx="864305" cy="31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97297" y="1850318"/>
            <a:ext cx="864305" cy="31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731602" y="1850319"/>
            <a:ext cx="864305" cy="31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749240" y="2352674"/>
            <a:ext cx="864305" cy="31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60177" y="2863850"/>
            <a:ext cx="864305" cy="31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8346" y="5962274"/>
            <a:ext cx="3725967" cy="388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제약 레이아웃</a:t>
            </a:r>
            <a:r>
              <a:rPr lang="en-US" altLang="ko-KR" sz="2000"/>
              <a:t>(ConstraintLayout)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74449" y="5962274"/>
            <a:ext cx="3570341" cy="693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/>
              <a:t>리니어 레이아웃</a:t>
            </a:r>
            <a:r>
              <a:rPr lang="en-US" altLang="ko-KR" sz="2000"/>
              <a:t>(LinearLayout) </a:t>
            </a:r>
          </a:p>
          <a:p>
            <a:pPr>
              <a:defRPr/>
            </a:pPr>
            <a:r>
              <a:rPr lang="en-US" altLang="ko-KR" sz="2000"/>
              <a:t>                   horisontal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20827" y="5962274"/>
            <a:ext cx="3570341" cy="69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/>
              <a:t>리니어 레이아웃</a:t>
            </a:r>
            <a:r>
              <a:rPr lang="en-US" altLang="ko-KR" sz="2000"/>
              <a:t>(LinearLayout) </a:t>
            </a:r>
          </a:p>
          <a:p>
            <a:pPr>
              <a:defRPr/>
            </a:pPr>
            <a:r>
              <a:rPr lang="en-US" altLang="ko-KR" sz="2000"/>
              <a:t>                  vertical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8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Layout </a:t>
            </a:r>
            <a:r>
              <a:rPr kumimoji="0" lang="ko-KR" altLang="en-US" sz="38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종류</a:t>
            </a:r>
            <a:r>
              <a:rPr kumimoji="0" lang="en-US" altLang="ko-KR" sz="38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-</a:t>
            </a:r>
            <a:r>
              <a:rPr kumimoji="0" lang="ko-KR" altLang="en-US" sz="38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854" y="1480255"/>
            <a:ext cx="2815521" cy="414513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88239" y="1480255"/>
            <a:ext cx="2815521" cy="414513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15878" y="1480256"/>
            <a:ext cx="2815521" cy="414513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794" y="6015190"/>
            <a:ext cx="3481638" cy="39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상대 레이아웃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(RelativeLayout)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6854" y="6015190"/>
            <a:ext cx="3530795" cy="39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테이블 레이아웃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(TableLayout)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4492" y="6015190"/>
            <a:ext cx="3440306" cy="39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프레임 레이아웃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(FrameLayout)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54350" y="2194278"/>
            <a:ext cx="1146527" cy="63499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54350" y="4258027"/>
            <a:ext cx="1146527" cy="63499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cxnSp>
        <p:nvCxnSpPr>
          <p:cNvPr id="13" name="직선 화살표 연결선 12"/>
          <p:cNvCxnSpPr>
            <a:stCxn id="11" idx="2"/>
            <a:endCxn id="12" idx="0"/>
          </p:cNvCxnSpPr>
          <p:nvPr/>
        </p:nvCxnSpPr>
        <p:spPr>
          <a:xfrm rot="16200000" flipH="1">
            <a:off x="1513240" y="3543652"/>
            <a:ext cx="1428749" cy="0"/>
          </a:xfrm>
          <a:prstGeom prst="straightConnector1">
            <a:avLst/>
          </a:prstGeom>
          <a:ln>
            <a:solidFill>
              <a:schemeClr val="l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4726517" y="1850319"/>
            <a:ext cx="864305" cy="3175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57145" y="1850319"/>
            <a:ext cx="864305" cy="3175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97297" y="1850318"/>
            <a:ext cx="864305" cy="3175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26517" y="2353028"/>
            <a:ext cx="864305" cy="3175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657145" y="2353028"/>
            <a:ext cx="864305" cy="3175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97297" y="2353028"/>
            <a:ext cx="864305" cy="317500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777110" y="1850318"/>
            <a:ext cx="2275416" cy="3527777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121070" y="2194278"/>
            <a:ext cx="1675694" cy="294569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472436" y="2670528"/>
            <a:ext cx="987778" cy="19049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9275" y="395287"/>
            <a:ext cx="8553450" cy="60674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975931" y="2000249"/>
            <a:ext cx="1658055" cy="52916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14685" y="1373616"/>
            <a:ext cx="2638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Gs</a:t>
            </a:r>
            <a:r>
              <a:rPr lang="ko-KR" altLang="en-US" dirty="0">
                <a:solidFill>
                  <a:srgbClr val="FF0000"/>
                </a:solidFill>
              </a:rPr>
              <a:t> 본인의 </a:t>
            </a:r>
            <a:r>
              <a:rPr lang="ko-KR" altLang="en-US" dirty="0" err="1">
                <a:solidFill>
                  <a:srgbClr val="FF0000"/>
                </a:solidFill>
              </a:rPr>
              <a:t>학번이니셜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ECAA4-6425-5385-444E-D41DEEEFB9C0}"/>
              </a:ext>
            </a:extLst>
          </p:cNvPr>
          <p:cNvSpPr txBox="1"/>
          <p:nvPr/>
        </p:nvSpPr>
        <p:spPr>
          <a:xfrm>
            <a:off x="5116308" y="2090015"/>
            <a:ext cx="13773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Gs21200csm</a:t>
            </a:r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80" r="1880" b="5400"/>
          <a:stretch>
            <a:fillRect/>
          </a:stretch>
        </p:blipFill>
        <p:spPr>
          <a:xfrm>
            <a:off x="388055" y="186881"/>
            <a:ext cx="11415890" cy="6484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8050" t="34610" r="30980" b="37060"/>
          <a:stretch>
            <a:fillRect/>
          </a:stretch>
        </p:blipFill>
        <p:spPr>
          <a:xfrm>
            <a:off x="5697362" y="4102714"/>
            <a:ext cx="3776486" cy="19422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줄무늬가 있는 오른쪽 화살표[S] 5"/>
          <p:cNvSpPr/>
          <p:nvPr/>
        </p:nvSpPr>
        <p:spPr>
          <a:xfrm>
            <a:off x="4711347" y="4822472"/>
            <a:ext cx="776112" cy="498298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도형 9"/>
          <p:cNvSpPr/>
          <p:nvPr/>
        </p:nvSpPr>
        <p:spPr>
          <a:xfrm>
            <a:off x="2453570" y="2723444"/>
            <a:ext cx="705555" cy="1379270"/>
          </a:xfrm>
          <a:prstGeom prst="swooshArrow">
            <a:avLst>
              <a:gd name="adj1" fmla="val 32031"/>
              <a:gd name="adj2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4706" y="2067691"/>
            <a:ext cx="2731294" cy="35927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TextView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클릭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Delete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8660" y="2781300"/>
            <a:ext cx="6000750" cy="4019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7412" y="3071812"/>
            <a:ext cx="2124075" cy="3552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0831" y="229834"/>
            <a:ext cx="6181725" cy="1885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4775" y="386997"/>
            <a:ext cx="2162175" cy="3457575"/>
          </a:xfrm>
          <a:prstGeom prst="rect">
            <a:avLst/>
          </a:prstGeom>
        </p:spPr>
      </p:pic>
      <p:sp>
        <p:nvSpPr>
          <p:cNvPr id="8" name="줄무늬가 있는 오른쪽 화살표[S] 7"/>
          <p:cNvSpPr/>
          <p:nvPr/>
        </p:nvSpPr>
        <p:spPr>
          <a:xfrm>
            <a:off x="5127447" y="4081639"/>
            <a:ext cx="744538" cy="530754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줄무늬가 있는 오른쪽 화살표[S] 8"/>
          <p:cNvSpPr/>
          <p:nvPr/>
        </p:nvSpPr>
        <p:spPr>
          <a:xfrm>
            <a:off x="2428875" y="907432"/>
            <a:ext cx="744538" cy="530754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EA2A4E-31BD-0E4B-FD4A-587B3BBB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0"/>
            <a:ext cx="460050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ADCA7-D05E-C422-31C3-7DDC8D6323B6}"/>
              </a:ext>
            </a:extLst>
          </p:cNvPr>
          <p:cNvSpPr txBox="1"/>
          <p:nvPr/>
        </p:nvSpPr>
        <p:spPr>
          <a:xfrm>
            <a:off x="392905" y="1061559"/>
            <a:ext cx="6100762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dirty="0">
                <a:hlinkClick r:id="rId3"/>
              </a:rPr>
              <a:t>https://developer.android.com/guide</a:t>
            </a:r>
            <a:endParaRPr kumimoji="1" lang="en" altLang="ko-Kore-KR" dirty="0"/>
          </a:p>
          <a:p>
            <a:pPr>
              <a:lnSpc>
                <a:spcPct val="150000"/>
              </a:lnSpc>
            </a:pPr>
            <a:r>
              <a:rPr lang="en" altLang="ko-Kore-KR" dirty="0"/>
              <a:t>Android</a:t>
            </a:r>
            <a:r>
              <a:rPr lang="ko-KR" altLang="en-US" dirty="0"/>
              <a:t>는 다양한 기기와 폼 </a:t>
            </a:r>
            <a:r>
              <a:rPr lang="ko-KR" altLang="en-US" dirty="0" err="1"/>
              <a:t>팩터에</a:t>
            </a:r>
            <a:r>
              <a:rPr lang="ko-KR" altLang="en-US" dirty="0"/>
              <a:t> 사용할 수 있도록 제작된 </a:t>
            </a:r>
            <a:r>
              <a:rPr lang="en" altLang="ko-Kore-KR" dirty="0"/>
              <a:t>Linux </a:t>
            </a:r>
            <a:r>
              <a:rPr lang="ko-KR" altLang="en-US" dirty="0"/>
              <a:t>기반의 오픈소스 소프트웨어 스택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519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560" t="2830" b="5400"/>
          <a:stretch>
            <a:fillRect/>
          </a:stretch>
        </p:blipFill>
        <p:spPr>
          <a:xfrm>
            <a:off x="643820" y="283895"/>
            <a:ext cx="10904361" cy="629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1000" t="2830" b="5150"/>
          <a:stretch>
            <a:fillRect/>
          </a:stretch>
        </p:blipFill>
        <p:spPr>
          <a:xfrm>
            <a:off x="0" y="0"/>
            <a:ext cx="10851444" cy="6307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1990" t="16210" r="31680" b="30360"/>
          <a:stretch>
            <a:fillRect/>
          </a:stretch>
        </p:blipFill>
        <p:spPr>
          <a:xfrm>
            <a:off x="6096000" y="987778"/>
            <a:ext cx="5647971" cy="36620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줄무늬가 있는 오른쪽 화살표[S] 7"/>
          <p:cNvSpPr/>
          <p:nvPr/>
        </p:nvSpPr>
        <p:spPr>
          <a:xfrm>
            <a:off x="5425722" y="3728861"/>
            <a:ext cx="670278" cy="440972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3162917" y="2694960"/>
            <a:ext cx="1930091" cy="36066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선택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[Enter]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309" y="204963"/>
            <a:ext cx="5648325" cy="489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6596" y="1372128"/>
            <a:ext cx="6657974" cy="5172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99237" y="557212"/>
            <a:ext cx="3381375" cy="5743574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7613" y="2046440"/>
            <a:ext cx="11302999" cy="939784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에뮬레이터 캡쳐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그림파일저장은 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21XXX</a:t>
            </a:r>
            <a:r>
              <a:rPr kumimoji="0" lang="ko-KR" altLang="en-US" sz="3800" b="0" i="0" u="none" strike="noStrike" kern="1200" cap="none" spc="0" normalizeH="0" baseline="0" dirty="0" err="1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아무개실습</a:t>
            </a:r>
            <a:r>
              <a:rPr lang="en-US" altLang="ko-KR" sz="380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69D14E-4111-1715-F9C2-2654A5DEDA82}"/>
              </a:ext>
            </a:extLst>
          </p:cNvPr>
          <p:cNvSpPr txBox="1">
            <a:spLocks/>
          </p:cNvSpPr>
          <p:nvPr/>
        </p:nvSpPr>
        <p:spPr>
          <a:xfrm>
            <a:off x="-1803848" y="2950147"/>
            <a:ext cx="9635703" cy="957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ko-KR" dirty="0"/>
              <a:t>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2685311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6296" y="948530"/>
            <a:ext cx="11302999" cy="4960939"/>
          </a:xfrm>
        </p:spPr>
        <p:txBody>
          <a:bodyPr/>
          <a:lstStyle/>
          <a:p>
            <a:pPr marL="302720" indent="-342720">
              <a:buFont typeface="Arial"/>
              <a:buChar char="•"/>
              <a:defRPr/>
            </a:pPr>
            <a:r>
              <a:rPr lang="ko-KR" altLang="en-US"/>
              <a:t>하나의 화면은 </a:t>
            </a:r>
            <a:r>
              <a:rPr lang="en-US" altLang="ko-KR"/>
              <a:t>Activity</a:t>
            </a:r>
          </a:p>
          <a:p>
            <a:pPr marL="302720" indent="-342720">
              <a:buFont typeface="Arial"/>
              <a:buChar char="•"/>
              <a:defRPr/>
            </a:pPr>
            <a:r>
              <a:rPr lang="ko-KR" altLang="en-US"/>
              <a:t>하나의 화면에서 다른 화면으로 전환이 가능하다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marL="302720" indent="-342720">
              <a:buFont typeface="Arial"/>
              <a:buChar char="•"/>
              <a:defRPr/>
            </a:pPr>
            <a:r>
              <a:rPr lang="en-US" altLang="ko-KR"/>
              <a:t>startActivity : Activity</a:t>
            </a:r>
            <a:r>
              <a:rPr lang="ko-KR" altLang="en-US"/>
              <a:t>간에 연결을 해주는 것</a:t>
            </a:r>
            <a:r>
              <a:rPr lang="en-US" altLang="ko-KR"/>
              <a:t>.</a:t>
            </a:r>
          </a:p>
          <a:p>
            <a:pPr marL="302720" indent="-342720">
              <a:buFont typeface="Arial"/>
              <a:buChar char="•"/>
              <a:defRPr/>
            </a:pPr>
            <a:r>
              <a:rPr lang="en-US" altLang="ko-KR"/>
              <a:t>Intent : </a:t>
            </a:r>
            <a:r>
              <a:rPr lang="ko-KR" altLang="en-US"/>
              <a:t>클래스 </a:t>
            </a:r>
          </a:p>
          <a:p>
            <a:pPr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773995" y="2404401"/>
            <a:ext cx="6815301" cy="4052731"/>
            <a:chOff x="2803306" y="262093"/>
            <a:chExt cx="6815301" cy="4052731"/>
          </a:xfrm>
        </p:grpSpPr>
        <p:sp>
          <p:nvSpPr>
            <p:cNvPr id="5" name="직사각형 4"/>
            <p:cNvSpPr/>
            <p:nvPr/>
          </p:nvSpPr>
          <p:spPr>
            <a:xfrm>
              <a:off x="2803307" y="625377"/>
              <a:ext cx="2708578" cy="1950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803306" y="3176151"/>
              <a:ext cx="6815301" cy="1138673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910029" y="625377"/>
              <a:ext cx="2708578" cy="195041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500700" y="1600584"/>
              <a:ext cx="1313793" cy="69602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Intent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607421" y="1600584"/>
              <a:ext cx="1313793" cy="69602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Intent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285149" y="3429000"/>
              <a:ext cx="3851615" cy="52627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Activity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r>
                <a:rPr lang="en-US" altLang="ko-KR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1" name="위로 구부러진 화살표[C] 10"/>
            <p:cNvSpPr/>
            <p:nvPr/>
          </p:nvSpPr>
          <p:spPr>
            <a:xfrm>
              <a:off x="4157596" y="2296610"/>
              <a:ext cx="4106721" cy="1822888"/>
            </a:xfrm>
            <a:prstGeom prst="curvedUpArrow">
              <a:avLst>
                <a:gd name="adj1" fmla="val 8593"/>
                <a:gd name="adj2" fmla="val 27734"/>
                <a:gd name="adj3" fmla="val 25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9761" y="1064929"/>
              <a:ext cx="1361878" cy="364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startActivity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52616" y="263461"/>
              <a:ext cx="1182250" cy="3657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Activity</a:t>
              </a:r>
              <a:r>
                <a:rPr lang="ko-KR" altLang="en-US">
                  <a:solidFill>
                    <a:srgbClr val="000000"/>
                  </a:solidFill>
                </a:rPr>
                <a:t> 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153" y="262093"/>
              <a:ext cx="1363224" cy="367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</a:rPr>
                <a:t>Activity</a:t>
              </a:r>
              <a:r>
                <a:rPr lang="ko-KR" altLang="en-US">
                  <a:solidFill>
                    <a:srgbClr val="000000"/>
                  </a:solidFill>
                </a:rPr>
                <a:t> ②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21925" y="3246674"/>
              <a:ext cx="1363224" cy="364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System</a:t>
              </a:r>
            </a:p>
          </p:txBody>
        </p:sp>
      </p:grpSp>
      <p:sp>
        <p:nvSpPr>
          <p:cNvPr id="16" name="제목 1"/>
          <p:cNvSpPr>
            <a:spLocks noGrp="1"/>
          </p:cNvSpPr>
          <p:nvPr/>
        </p:nvSpPr>
        <p:spPr>
          <a:xfrm>
            <a:off x="286296" y="0"/>
            <a:ext cx="9635703" cy="95770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en-US" altLang="ko-KR" sz="3800" b="0" i="0" u="none" strike="noStrike" kern="1200" cap="none" normalizeH="0" baseline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Screen transition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100" b="0" i="0" u="none" strike="noStrike" kern="1200" cap="none" spc="0" normalizeH="0" baseline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Layout Inflation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720" indent="-342720">
              <a:buFont typeface="Arial"/>
              <a:buChar char="•"/>
              <a:defRPr/>
            </a:pPr>
            <a:r>
              <a:rPr lang="ko-KR" altLang="en-US" dirty="0"/>
              <a:t>두 개의 </a:t>
            </a:r>
            <a:r>
              <a:rPr lang="en-US" altLang="ko-KR" dirty="0"/>
              <a:t>XML</a:t>
            </a:r>
            <a:r>
              <a:rPr lang="ko-KR" altLang="en-US" dirty="0"/>
              <a:t> 레이아웃 파일과 하나의 소스코드만 있다면 어떤 </a:t>
            </a:r>
            <a:r>
              <a:rPr lang="en-US" altLang="ko-KR" dirty="0"/>
              <a:t>XML</a:t>
            </a:r>
            <a:r>
              <a:rPr lang="ko-KR" altLang="en-US" dirty="0"/>
              <a:t>레이아웃 파일이 소스 파일과 연결되는 것일까</a:t>
            </a:r>
            <a:r>
              <a:rPr lang="en-US" altLang="ko-KR" dirty="0"/>
              <a:t>?</a:t>
            </a:r>
            <a:endParaRPr lang="ko-KR" altLang="en-US" dirty="0"/>
          </a:p>
          <a:p>
            <a:pPr marL="302720" indent="-342720">
              <a:buFont typeface="Arial"/>
              <a:buNone/>
              <a:defRPr/>
            </a:pPr>
            <a:endParaRPr lang="ko-KR" altLang="en-US" dirty="0"/>
          </a:p>
          <a:p>
            <a:pPr marL="302720" indent="-342720">
              <a:buFont typeface="Arial"/>
              <a:buChar char="•"/>
              <a:defRPr/>
            </a:pPr>
            <a:r>
              <a:rPr lang="ko-KR" altLang="en-US" dirty="0"/>
              <a:t>XML 레이아웃 파일의 내용을 메모리상에 </a:t>
            </a:r>
            <a:r>
              <a:rPr lang="ko-KR" altLang="en-US" dirty="0" err="1"/>
              <a:t>로드하여</a:t>
            </a:r>
            <a:r>
              <a:rPr lang="ko-KR" altLang="en-US" dirty="0"/>
              <a:t> 화면에 보여주는 과정을 인플레이션이라고 한다</a:t>
            </a:r>
            <a:r>
              <a:rPr lang="en-US" altLang="ko-KR" dirty="0"/>
              <a:t>.</a:t>
            </a:r>
          </a:p>
          <a:p>
            <a:pPr marL="302720" indent="-342720">
              <a:buFont typeface="Arial"/>
              <a:buChar char="•"/>
              <a:defRPr/>
            </a:pPr>
            <a:endParaRPr lang="en-US" altLang="ko-KR" dirty="0"/>
          </a:p>
          <a:p>
            <a:pPr marL="302720" indent="-342720">
              <a:buFont typeface="Arial"/>
              <a:buChar char="•"/>
              <a:defRPr/>
            </a:pPr>
            <a:r>
              <a:rPr lang="ko-KR" altLang="en-US" dirty="0"/>
              <a:t>인플레이션은 크게 2가지가 있다</a:t>
            </a:r>
            <a:r>
              <a:rPr lang="en-US" altLang="ko-KR" dirty="0"/>
              <a:t>.</a:t>
            </a:r>
            <a:r>
              <a:rPr lang="ko-KR" altLang="en-US" dirty="0"/>
              <a:t> 전체 인플레이션과 부분 인플레이션이다</a:t>
            </a:r>
            <a:r>
              <a:rPr lang="en-US" altLang="ko-KR" dirty="0"/>
              <a:t>.</a:t>
            </a:r>
          </a:p>
          <a:p>
            <a:pPr marL="302720" indent="-342720">
              <a:buFont typeface="Arial"/>
              <a:buChar char="•"/>
              <a:defRPr/>
            </a:pPr>
            <a:endParaRPr lang="en-US" altLang="ko-KR" dirty="0"/>
          </a:p>
          <a:p>
            <a:pPr marL="302720" indent="-342720">
              <a:buFont typeface="Arial"/>
              <a:buChar char="•"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720" indent="-342720">
              <a:buFont typeface="Arial"/>
              <a:buChar char="•"/>
              <a:defRPr/>
            </a:pPr>
            <a:r>
              <a:rPr lang="ko-KR" altLang="en-US"/>
              <a:t>전체 인플레이션은 자바파일의 기본메소드인 onCreate 에 기본 정의된 setContentView 를 통해 구현됩니다.</a:t>
            </a:r>
          </a:p>
          <a:p>
            <a:pPr marL="302720" indent="-342720">
              <a:buFont typeface="Arial"/>
              <a:buChar char="•"/>
              <a:defRPr/>
            </a:pPr>
            <a:endParaRPr lang="ko-KR" altLang="en-US"/>
          </a:p>
          <a:p>
            <a:pPr marL="302720" indent="-342720">
              <a:buFont typeface="Arial"/>
              <a:buChar char="•"/>
              <a:defRPr/>
            </a:pPr>
            <a:r>
              <a:rPr lang="ko-KR" altLang="en-US"/>
              <a:t> 전체 인플레이션 사용방법</a:t>
            </a:r>
          </a:p>
          <a:p>
            <a:pPr marL="302720" indent="-342720">
              <a:buFont typeface="Arial"/>
              <a:buChar char="•"/>
              <a:defRPr/>
            </a:pPr>
            <a:endParaRPr lang="ko-KR" altLang="en-US"/>
          </a:p>
          <a:p>
            <a:pPr marL="302720" indent="-342720">
              <a:buFont typeface="Arial"/>
              <a:buChar char="•"/>
              <a:defRPr/>
            </a:pPr>
            <a:r>
              <a:rPr lang="ko-KR" altLang="en-US"/>
              <a:t>   setContentView(R.layout.[XML 레이아웃 파일명]);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302720" indent="-342720">
              <a:buFont typeface="Arial"/>
              <a:buNone/>
              <a:defRPr/>
            </a:pPr>
            <a:r>
              <a:rPr lang="ko-KR" altLang="en-US" sz="3100"/>
              <a:t>전체 인플레이션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6834" y="791140"/>
            <a:ext cx="7838332" cy="29611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1799" y="3942239"/>
            <a:ext cx="11362919" cy="2124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/>
              <a:t>xml</a:t>
            </a:r>
            <a:r>
              <a:rPr lang="ko-KR" altLang="en-US" dirty="0"/>
              <a:t> 레이아웃은 앱이 실행되는 시점에 메모리에 객체화 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/>
              <a:t>xml</a:t>
            </a:r>
            <a:r>
              <a:rPr lang="ko-KR" altLang="en-US" dirty="0"/>
              <a:t> 레이아웃에 </a:t>
            </a:r>
            <a:r>
              <a:rPr lang="en-US" altLang="ko-KR" dirty="0"/>
              <a:t>&lt;button&gt;</a:t>
            </a:r>
            <a:r>
              <a:rPr lang="ko-KR" altLang="en-US" dirty="0"/>
              <a:t>태그를 정의해도 앱은 자신이 실행되지 전까지 버튼이 있는지 모름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 err="1"/>
              <a:t>setContentView</a:t>
            </a:r>
            <a:r>
              <a:rPr lang="en-US" altLang="ko-KR" dirty="0"/>
              <a:t>() </a:t>
            </a:r>
            <a:r>
              <a:rPr lang="ko-KR" altLang="en-US" dirty="0"/>
              <a:t>메서드가 화면에 표시할 </a:t>
            </a:r>
            <a:r>
              <a:rPr lang="en-US" altLang="ko-KR" dirty="0"/>
              <a:t>xml</a:t>
            </a:r>
            <a:r>
              <a:rPr lang="ko-KR" altLang="en-US" dirty="0"/>
              <a:t> 레이아웃을 지정하거나 화면에 표시할 뷰 객체를 지정하는 역할</a:t>
            </a:r>
          </a:p>
          <a:p>
            <a:pPr marL="25704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 err="1"/>
              <a:t>setContentView</a:t>
            </a:r>
            <a:r>
              <a:rPr lang="en-US" altLang="ko-KR" dirty="0"/>
              <a:t>(</a:t>
            </a:r>
            <a:r>
              <a:rPr lang="en-US" altLang="ko-KR" dirty="0" err="1"/>
              <a:t>R.layout.activity_main</a:t>
            </a:r>
            <a:r>
              <a:rPr lang="en-US" altLang="ko-KR" dirty="0"/>
              <a:t>)=&gt;</a:t>
            </a:r>
            <a:r>
              <a:rPr lang="en-US" altLang="ko-KR" dirty="0" err="1"/>
              <a:t>activity_main.xml</a:t>
            </a:r>
            <a:r>
              <a:rPr lang="ko-KR" altLang="en-US" dirty="0"/>
              <a:t> 파일을 파라미터로 전달하여 그 </a:t>
            </a:r>
            <a:r>
              <a:rPr lang="en-US" altLang="ko-KR" dirty="0"/>
              <a:t>xml</a:t>
            </a:r>
            <a:r>
              <a:rPr lang="ko-KR" altLang="en-US" dirty="0"/>
              <a:t> 레이아웃에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dirty="0"/>
              <a:t>     들어 있는 뷰들이 객체화 되도록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302720" indent="-342720">
              <a:buFont typeface="Arial"/>
              <a:buNone/>
              <a:defRPr/>
            </a:pPr>
            <a:r>
              <a:rPr lang="ko-KR" altLang="en-US" sz="3100"/>
              <a:t>전체 인플레이션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54430" t="18000" r="4910"/>
          <a:stretch>
            <a:fillRect/>
          </a:stretch>
        </p:blipFill>
        <p:spPr>
          <a:xfrm>
            <a:off x="0" y="1279024"/>
            <a:ext cx="2416284" cy="388948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2722" y="654973"/>
            <a:ext cx="8763849" cy="5534026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1785115" y="2271220"/>
            <a:ext cx="100176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748" y="1739242"/>
            <a:ext cx="2127376" cy="36933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XML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과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JAVA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연결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84253" y="4665327"/>
            <a:ext cx="5616465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8965" y="5380716"/>
            <a:ext cx="7294299" cy="9233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chemeClr val="accent1">
                <a:shade val="2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res/layout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폴더의 </a:t>
            </a:r>
            <a:r>
              <a:rPr kumimoji="0" lang="en-US" altLang="ko-KR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activity_main.xml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파일과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java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와 연결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확장자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없이 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파라미터로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전달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앱을 실행하면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xml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 레이아웃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(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화면배치정보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)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을 소스 코드에서 사용</a:t>
            </a:r>
          </a:p>
        </p:txBody>
      </p:sp>
      <p:sp>
        <p:nvSpPr>
          <p:cNvPr id="26" name="줄무늬가 있는 오른쪽 화살표[S] 25"/>
          <p:cNvSpPr/>
          <p:nvPr/>
        </p:nvSpPr>
        <p:spPr>
          <a:xfrm flipH="1">
            <a:off x="3438558" y="5795039"/>
            <a:ext cx="814570" cy="454769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2020" y="4862825"/>
            <a:ext cx="2937395" cy="175432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앱이 실행될 때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xml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레이아웃의 내용이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메모리에 객체화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객체화된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xml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레이아웃을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소스 파일에서 사용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=&gt;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Inflation</a:t>
            </a:r>
          </a:p>
        </p:txBody>
      </p:sp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200445" y="27502"/>
            <a:ext cx="11302999" cy="939784"/>
          </a:xfrm>
        </p:spPr>
        <p:txBody>
          <a:bodyPr vert="horz" lIns="91440" tIns="45720" rIns="91440" bIns="45720" anchor="ctr"/>
          <a:lstStyle/>
          <a:p>
            <a:pPr marL="302720" indent="-342720">
              <a:buFont typeface="Arial"/>
              <a:buNone/>
              <a:defRPr/>
            </a:pPr>
            <a:r>
              <a:rPr lang="ko-KR" altLang="en-US" sz="3100" dirty="0"/>
              <a:t>전체 인플레이션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11F2-DCEF-4565-B9DC-D9BB8E29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리눅스 커널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76D60-8E19-4025-D65F-A42FADE96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42" b="4584"/>
          <a:stretch/>
        </p:blipFill>
        <p:spPr>
          <a:xfrm>
            <a:off x="6057995" y="285751"/>
            <a:ext cx="6134005" cy="3143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3B258-FC4B-C98C-D3A6-F02728F8911D}"/>
              </a:ext>
            </a:extLst>
          </p:cNvPr>
          <p:cNvSpPr txBox="1"/>
          <p:nvPr/>
        </p:nvSpPr>
        <p:spPr>
          <a:xfrm>
            <a:off x="195943" y="3557589"/>
            <a:ext cx="123674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2400" dirty="0"/>
              <a:t>Linux</a:t>
            </a:r>
            <a:r>
              <a:rPr lang="ko-KR" altLang="en-US" sz="2400" dirty="0"/>
              <a:t>커널은 </a:t>
            </a:r>
            <a:r>
              <a:rPr lang="en" altLang="ko-Kore-KR" sz="2400" dirty="0"/>
              <a:t>Linux </a:t>
            </a:r>
            <a:r>
              <a:rPr lang="ko-KR" altLang="en-US" sz="2400" dirty="0"/>
              <a:t>운영 체제</a:t>
            </a:r>
            <a:r>
              <a:rPr lang="en-US" altLang="ko-KR" sz="2400" dirty="0"/>
              <a:t>(</a:t>
            </a:r>
            <a:r>
              <a:rPr lang="en" altLang="ko-Kore-KR" sz="2400" dirty="0"/>
              <a:t>OS)</a:t>
            </a:r>
            <a:r>
              <a:rPr lang="ko-KR" altLang="en-US" sz="2400" dirty="0"/>
              <a:t>의 주요 구성 요소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컴퓨터 하드웨어와 프로세스를 잇는 핵심 인터페이스</a:t>
            </a:r>
            <a:r>
              <a:rPr lang="en-US" altLang="ko-KR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두 가지 관리 리소스 사이에서 최대한 효과적으로 통신</a:t>
            </a:r>
            <a:r>
              <a:rPr lang="en-US" altLang="ko-KR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커널이라는 이름은 단단한 껍질 안의 씨앗처럼 </a:t>
            </a:r>
            <a:r>
              <a:rPr lang="en" altLang="ko-Kore-KR" sz="2400" dirty="0"/>
              <a:t>OS </a:t>
            </a:r>
            <a:r>
              <a:rPr lang="ko-KR" altLang="en-US" sz="2400" dirty="0"/>
              <a:t>내에 위치하고 전화기</a:t>
            </a:r>
            <a:r>
              <a:rPr lang="en-US" altLang="ko-KR" sz="2400" dirty="0"/>
              <a:t>, </a:t>
            </a:r>
            <a:r>
              <a:rPr lang="ko-KR" altLang="en-US" sz="2400" dirty="0"/>
              <a:t>노트북</a:t>
            </a:r>
            <a:r>
              <a:rPr lang="en-US" altLang="ko-KR" sz="2400" dirty="0"/>
              <a:t>, </a:t>
            </a:r>
            <a:r>
              <a:rPr lang="ko-KR" altLang="en-US" sz="2400" dirty="0"/>
              <a:t>서버 </a:t>
            </a:r>
            <a:endParaRPr lang="en-US" altLang="ko-KR" sz="2400" dirty="0"/>
          </a:p>
          <a:p>
            <a:r>
              <a:rPr lang="en-US" altLang="ko-KR" sz="2400" dirty="0"/>
              <a:t>     </a:t>
            </a:r>
            <a:r>
              <a:rPr lang="ko-KR" altLang="en-US" sz="2400" dirty="0"/>
              <a:t>또는 컴퓨터 유형에 관계없이 하드웨어의 모든 주요 기능을 제어하기 때문에 붙은 이름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48896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2720" lvl="0" indent="-342720">
              <a:buFont typeface="Arial"/>
              <a:buChar char="•"/>
              <a:defRPr/>
            </a:pPr>
            <a:r>
              <a:rPr lang="ko-KR" altLang="en-US" dirty="0"/>
              <a:t>   부분 인플레이션을 이용하려면 </a:t>
            </a:r>
            <a:r>
              <a:rPr lang="ko-KR" altLang="en-US" dirty="0" err="1"/>
              <a:t>LayoutInflater</a:t>
            </a:r>
            <a:r>
              <a:rPr lang="ko-KR" altLang="en-US" dirty="0"/>
              <a:t> 라는 클래스를 이용하여 사용할 수 있습니다.</a:t>
            </a:r>
          </a:p>
          <a:p>
            <a:pPr marL="302720" lvl="0" indent="-342720">
              <a:buFont typeface="Arial"/>
              <a:buChar char="•"/>
              <a:defRPr/>
            </a:pPr>
            <a:endParaRPr lang="ko-KR" altLang="en-US" dirty="0"/>
          </a:p>
          <a:p>
            <a:pPr marL="302720" lvl="0" indent="-342720">
              <a:buFont typeface="Arial"/>
              <a:buChar char="•"/>
              <a:defRPr/>
            </a:pPr>
            <a:r>
              <a:rPr lang="ko-KR" altLang="en-US" dirty="0"/>
              <a:t> 부분 인플레이션 사용방법</a:t>
            </a:r>
          </a:p>
          <a:p>
            <a:pPr marL="0" lvl="0" indent="0">
              <a:buNone/>
              <a:defRPr/>
            </a:pPr>
            <a:endParaRPr lang="ko-KR" altLang="en-US" dirty="0"/>
          </a:p>
          <a:p>
            <a:pPr marL="302720" lvl="0" indent="-342720">
              <a:buFont typeface="Arial"/>
              <a:buChar char="•"/>
              <a:defRPr/>
            </a:pPr>
            <a:r>
              <a:rPr lang="ko-KR" altLang="en-US" dirty="0"/>
              <a:t>   </a:t>
            </a:r>
            <a:r>
              <a:rPr lang="ko-KR" altLang="en-US" dirty="0" err="1"/>
              <a:t>LayoutInflater</a:t>
            </a:r>
            <a:r>
              <a:rPr lang="ko-KR" altLang="en-US" dirty="0"/>
              <a:t> </a:t>
            </a:r>
            <a:r>
              <a:rPr lang="ko-KR" altLang="en-US" dirty="0" err="1"/>
              <a:t>inflater</a:t>
            </a:r>
            <a:r>
              <a:rPr lang="ko-KR" altLang="en-US" dirty="0"/>
              <a:t> = (</a:t>
            </a:r>
            <a:r>
              <a:rPr lang="ko-KR" altLang="en-US" dirty="0" err="1"/>
              <a:t>LayoutInflater</a:t>
            </a:r>
            <a:r>
              <a:rPr lang="ko-KR" altLang="en-US" dirty="0"/>
              <a:t>) 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                 </a:t>
            </a:r>
            <a:r>
              <a:rPr lang="ko-KR" altLang="en-US" dirty="0" err="1"/>
              <a:t>getSystemService</a:t>
            </a:r>
            <a:r>
              <a:rPr lang="ko-KR" altLang="en-US" dirty="0"/>
              <a:t>(</a:t>
            </a:r>
            <a:r>
              <a:rPr lang="ko-KR" altLang="en-US" dirty="0" err="1"/>
              <a:t>Context.LAYOUT_INFLATER_SERVICE</a:t>
            </a:r>
            <a:r>
              <a:rPr lang="ko-KR" altLang="en-US" dirty="0"/>
              <a:t>);</a:t>
            </a:r>
          </a:p>
          <a:p>
            <a:pPr marL="302720" lvl="0" indent="-342720">
              <a:buFont typeface="Arial"/>
              <a:buChar char="•"/>
              <a:defRPr/>
            </a:pPr>
            <a:endParaRPr lang="ko-KR" altLang="en-US" dirty="0"/>
          </a:p>
          <a:p>
            <a:pPr marL="302720" lvl="0" indent="-342720">
              <a:buFont typeface="Arial"/>
              <a:buChar char="•"/>
              <a:defRPr/>
            </a:pPr>
            <a:r>
              <a:rPr lang="ko-KR" altLang="en-US" dirty="0"/>
              <a:t>   </a:t>
            </a:r>
            <a:r>
              <a:rPr lang="ko-KR" altLang="en-US" dirty="0" err="1"/>
              <a:t>inflater.inflate</a:t>
            </a:r>
            <a:r>
              <a:rPr lang="ko-KR" altLang="en-US" dirty="0"/>
              <a:t>(</a:t>
            </a:r>
            <a:r>
              <a:rPr lang="ko-KR" altLang="en-US" dirty="0" err="1"/>
              <a:t>R.layout</a:t>
            </a:r>
            <a:r>
              <a:rPr lang="ko-KR" altLang="en-US" dirty="0"/>
              <a:t>.[XML 레이아웃 파일명], </a:t>
            </a:r>
            <a:endParaRPr lang="en-US" altLang="ko-KR" dirty="0"/>
          </a:p>
          <a:p>
            <a:pPr marL="0" lvl="0" indent="0">
              <a:buNone/>
              <a:defRPr/>
            </a:pPr>
            <a:r>
              <a:rPr lang="ko-KR" altLang="en-US" dirty="0"/>
              <a:t>                                          [레이아웃 </a:t>
            </a:r>
            <a:r>
              <a:rPr lang="ko-KR" altLang="en-US" dirty="0" err="1"/>
              <a:t>객체명</a:t>
            </a:r>
            <a:r>
              <a:rPr lang="ko-KR" altLang="en-US" dirty="0"/>
              <a:t>], </a:t>
            </a:r>
            <a:r>
              <a:rPr lang="ko-KR" altLang="en-US" dirty="0" err="1"/>
              <a:t>true</a:t>
            </a:r>
            <a:r>
              <a:rPr lang="ko-KR" altLang="en-US" dirty="0"/>
              <a:t>);</a:t>
            </a:r>
          </a:p>
          <a:p>
            <a:pPr marL="302720" lvl="0" indent="-342720">
              <a:buFont typeface="Arial"/>
              <a:buChar char="•"/>
              <a:defRPr/>
            </a:pPr>
            <a:endParaRPr lang="ko-KR" altLang="en-US" dirty="0"/>
          </a:p>
          <a:p>
            <a:pPr marL="302720" lvl="0" indent="-342720">
              <a:buFont typeface="Arial"/>
              <a:buChar char="•"/>
              <a:defRPr/>
            </a:pPr>
            <a:endParaRPr lang="ko-KR" altLang="en-US" dirty="0"/>
          </a:p>
          <a:p>
            <a:pPr marL="302720" indent="-342720">
              <a:buFont typeface="Arial"/>
              <a:buChar char="•"/>
              <a:defRPr/>
            </a:pPr>
            <a:endParaRPr lang="ko-KR" altLang="en-US" dirty="0"/>
          </a:p>
          <a:p>
            <a:pPr marL="302720" indent="-342720">
              <a:buFont typeface="Arial"/>
              <a:buChar char="•"/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302720" indent="-342720">
              <a:buFont typeface="Arial"/>
              <a:buNone/>
              <a:defRPr/>
            </a:pPr>
            <a:r>
              <a:rPr lang="ko-KR" altLang="en-US" sz="3100"/>
              <a:t>부분 인플레이션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38260" b="62600"/>
          <a:stretch>
            <a:fillRect/>
          </a:stretch>
        </p:blipFill>
        <p:spPr>
          <a:xfrm>
            <a:off x="214586" y="901637"/>
            <a:ext cx="4213663" cy="17365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480" t="990" r="25050" b="7910"/>
          <a:stretch>
            <a:fillRect/>
          </a:stretch>
        </p:blipFill>
        <p:spPr>
          <a:xfrm>
            <a:off x="5173062" y="431417"/>
            <a:ext cx="6164974" cy="42983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15730" t="18170" r="35530" b="50000"/>
          <a:stretch>
            <a:fillRect/>
          </a:stretch>
        </p:blipFill>
        <p:spPr>
          <a:xfrm>
            <a:off x="4805964" y="4483462"/>
            <a:ext cx="4122682" cy="18400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줄무늬가 있는 오른쪽 화살표[S] 16"/>
          <p:cNvSpPr/>
          <p:nvPr/>
        </p:nvSpPr>
        <p:spPr>
          <a:xfrm>
            <a:off x="3952875" y="901309"/>
            <a:ext cx="853089" cy="417410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5714" y="1930646"/>
            <a:ext cx="1757197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05964" y="720662"/>
            <a:ext cx="1757197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0" name="도형 19"/>
          <p:cNvSpPr/>
          <p:nvPr/>
        </p:nvSpPr>
        <p:spPr>
          <a:xfrm flipH="1" flipV="1">
            <a:off x="9191626" y="4949299"/>
            <a:ext cx="1330215" cy="454197"/>
          </a:xfrm>
          <a:prstGeom prst="swooshArrow">
            <a:avLst>
              <a:gd name="adj1" fmla="val 25000"/>
              <a:gd name="adj2" fmla="val 6193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71449" y="4749416"/>
            <a:ext cx="1757197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6898" y="3250103"/>
            <a:ext cx="1975863" cy="91041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새 프로젝트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app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오른쪽 버튼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activity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추가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marL="302720" indent="-342720" algn="l" defTabSz="914400" rtl="0" eaLnBrk="1" latinLnBrk="1" hangingPunct="1">
              <a:spcBef>
                <a:spcPct val="0"/>
              </a:spcBef>
              <a:buFont typeface="Arial"/>
              <a:buNone/>
              <a:defRPr/>
            </a:pPr>
            <a:r>
              <a:rPr kumimoji="0" lang="ko-KR" altLang="en-US" sz="3100" b="0" i="0" u="none" strike="noStrike" kern="1200" cap="none" normalizeH="0" baseline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부분 인플레이션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80" r="13200" b="6470"/>
          <a:stretch>
            <a:fillRect/>
          </a:stretch>
        </p:blipFill>
        <p:spPr>
          <a:xfrm>
            <a:off x="1248103" y="223375"/>
            <a:ext cx="10401956" cy="641124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87114" y="1758560"/>
            <a:ext cx="1757197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38802" y="707525"/>
            <a:ext cx="2414094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02165" y="723948"/>
            <a:ext cx="2775387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" y="0"/>
            <a:ext cx="722013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816319"/>
            <a:ext cx="57626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3235218" y="0"/>
            <a:ext cx="1757197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5020" b="40490"/>
          <a:stretch>
            <a:fillRect/>
          </a:stretch>
        </p:blipFill>
        <p:spPr>
          <a:xfrm>
            <a:off x="0" y="1673"/>
            <a:ext cx="7922172" cy="4079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8822" y="2041306"/>
            <a:ext cx="7886700" cy="46386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37343" y="2589330"/>
            <a:ext cx="1452068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98477" y="2333343"/>
            <a:ext cx="1452068" cy="689740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046" y="4083452"/>
            <a:ext cx="2220373" cy="64633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res/layout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클릭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마우스 오른쪽 버튼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600" y="690562"/>
            <a:ext cx="9448800" cy="547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30814" y="278196"/>
            <a:ext cx="2647950" cy="22288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171746" y="642937"/>
            <a:ext cx="1452068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807" y="0"/>
            <a:ext cx="10213954" cy="6650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3163" y="617716"/>
            <a:ext cx="4955297" cy="38575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920108" y="4715696"/>
            <a:ext cx="8842154" cy="591205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8018" y="5532819"/>
            <a:ext cx="8873278" cy="118040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setContentView()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메서드로는 부분 화면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부분 레이아웃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)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을 메모리에 객체화할 수 없음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부분화면을 메모리에 객체화 하려면 인플레이터를 사용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시스템 서비스로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LayoutInflater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라는 클래스 제공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-&gt;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시스템 클래스는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getSystemService()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메서드 이용하여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LayoutInflater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객체를 참조한 후 사용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280" y="255204"/>
            <a:ext cx="11631441" cy="554289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164160" y="255204"/>
            <a:ext cx="1747561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72003" y="977790"/>
            <a:ext cx="1977474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82004" y="3002018"/>
            <a:ext cx="3915320" cy="59120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삼각형 7"/>
          <p:cNvSpPr/>
          <p:nvPr/>
        </p:nvSpPr>
        <p:spPr>
          <a:xfrm rot="5400000">
            <a:off x="8397324" y="5522857"/>
            <a:ext cx="777878" cy="6240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9176228" y="5904302"/>
            <a:ext cx="3015772" cy="36933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에뮬레이터 실행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동작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ko-KR" altLang="en-US"/>
              <a:t>Activity는 화면에 표시되는 UI 구성을 위해 가장 기본이 되는 요소.</a:t>
            </a:r>
          </a:p>
          <a:p>
            <a:pPr marL="0" indent="0">
              <a:buNone/>
              <a:defRPr/>
            </a:pPr>
            <a:r>
              <a:rPr lang="ko-KR" altLang="en-US"/>
              <a:t>안드로이드 앱은 화면에 UI를 표시하기 위해 최소 하나의 Activity를 가져야 하고,</a:t>
            </a:r>
          </a:p>
          <a:p>
            <a:pPr marL="0" indent="0">
              <a:buNone/>
              <a:defRPr/>
            </a:pPr>
            <a:r>
              <a:rPr lang="ko-KR" altLang="en-US"/>
              <a:t>앱 실행 시 지정된 Activity를 실행하여 사용자에게 UI를 표시.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예제에서 작성한 "MainActivity"가 바로 앱 실행 시 최초로 보여지는 Activity.</a:t>
            </a:r>
          </a:p>
          <a:p>
            <a:pPr marL="0" indent="0">
              <a:buNone/>
              <a:defRPr/>
            </a:pPr>
            <a:r>
              <a:rPr lang="ko-KR" altLang="en-US"/>
              <a:t>안드로이드 스튜디오에서 자동으로 생성되는 템플릿 코드에서 MainActivity가 최초 실행되도록 지정되어 있음.</a:t>
            </a:r>
          </a:p>
          <a:p>
            <a:pPr marL="0" indent="0">
              <a:buNone/>
              <a:defRPr/>
            </a:pPr>
            <a:r>
              <a:rPr lang="ko-KR" altLang="en-US"/>
              <a:t>(반드시 MainActivity라는 이름이어야 하는 것은 아닙니다. 프로젝트 생성할 때 입력하는 설정에 의한 것으로 원하는 이름으로 지정할 수 있습니다.)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직사각형 3"/>
          <p:cNvSpPr>
            <a:spLocks noGrp="1"/>
          </p:cNvSpPr>
          <p:nvPr/>
        </p:nvSpPr>
        <p:spPr>
          <a:xfrm>
            <a:off x="584199" y="2762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kumimoji="0" lang="en-US" altLang="ko-KR" sz="3800" b="0" i="0" u="none" strike="noStrike" kern="1200" cap="none" normalizeH="0" baseline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Activity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Activity</a:t>
            </a:r>
            <a:r>
              <a:rPr lang="ko-KR" altLang="en-US" dirty="0"/>
              <a:t> 클래스의 계층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798" y="1063586"/>
            <a:ext cx="11302999" cy="49609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" altLang="ko-Kore-KR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https://developer.android.com/reference/android/app/Activity</a:t>
            </a:r>
            <a:endParaRPr lang="en" altLang="ko-Kore-KR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Activity</a:t>
            </a:r>
            <a:endParaRPr lang="ko-KR" altLang="en-US" sz="1800" dirty="0"/>
          </a:p>
          <a:p>
            <a:pPr marL="0" indent="0">
              <a:buNone/>
              <a:defRPr/>
            </a:pP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public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class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Activity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extends</a:t>
            </a:r>
            <a:r>
              <a:rPr lang="ko-KR" altLang="en-US" sz="1800" dirty="0"/>
              <a:t> </a:t>
            </a:r>
            <a:r>
              <a:rPr lang="ko-KR" altLang="en-US" sz="1800" dirty="0" err="1"/>
              <a:t>ContextThemeWrapper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implements</a:t>
            </a:r>
            <a:r>
              <a:rPr lang="ko-KR" altLang="en-US" sz="1800" dirty="0"/>
              <a:t> LayoutInflater.Factory2, </a:t>
            </a:r>
            <a:r>
              <a:rPr lang="ko-KR" altLang="en-US" sz="1800" dirty="0" err="1"/>
              <a:t>Window.Callback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KeyEvent.Callback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View.OnCreateContextMenuListener</a:t>
            </a:r>
            <a:r>
              <a:rPr lang="ko-KR" altLang="en-US" sz="1800" dirty="0"/>
              <a:t>, ComponentCallbacks2</a:t>
            </a:r>
          </a:p>
          <a:p>
            <a:pPr marL="0" indent="0">
              <a:buNone/>
              <a:defRPr/>
            </a:pP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java.lang.Object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/>
              <a:t>↳ </a:t>
            </a:r>
            <a:r>
              <a:rPr lang="ko-KR" altLang="en-US" sz="1800" dirty="0" err="1"/>
              <a:t>android.content.Context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/>
              <a:t>↳ </a:t>
            </a:r>
            <a:r>
              <a:rPr lang="ko-KR" altLang="en-US" sz="1800" dirty="0" err="1"/>
              <a:t>android.content.ContextWrapper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/>
              <a:t>↳ </a:t>
            </a:r>
            <a:r>
              <a:rPr lang="ko-KR" altLang="en-US" sz="1800" dirty="0" err="1"/>
              <a:t>android.view.ContextThemeWrapper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/>
              <a:t>↳ </a:t>
            </a:r>
            <a:r>
              <a:rPr lang="ko-KR" altLang="en-US" sz="1800" dirty="0" err="1"/>
              <a:t>android.app.Activity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Known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direct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subclasses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AccountAuthenticatorActivity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ActivityGroup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AliasActivity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ExpandableListActivity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ListActivity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NativeActivity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Known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indirect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subclasses</a:t>
            </a:r>
            <a:endParaRPr lang="ko-KR" altLang="en-US" sz="1800" dirty="0"/>
          </a:p>
          <a:p>
            <a:pPr marL="0" indent="0">
              <a:buNone/>
              <a:defRPr/>
            </a:pPr>
            <a:r>
              <a:rPr lang="ko-KR" altLang="en-US" sz="1800" dirty="0" err="1"/>
              <a:t>LauncherActivity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PreferenceActivity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TabActivity</a:t>
            </a:r>
            <a:endParaRPr lang="ko-KR" altLang="en-US" sz="1800" dirty="0"/>
          </a:p>
          <a:p>
            <a:pPr marL="0" indent="0">
              <a:buNone/>
              <a:defRPr/>
            </a:pPr>
            <a:endParaRPr lang="ko-KR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29A24-1D8D-9270-25AB-AF566518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안드로이드</a:t>
            </a:r>
            <a:r>
              <a:rPr kumimoji="1" lang="ko-KR" altLang="en-US" dirty="0"/>
              <a:t> 런타임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1308F-8247-F528-16C5-BBD71CE3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0"/>
            <a:ext cx="460050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F877A4-8A4B-330F-AAD4-98B583B3246A}"/>
              </a:ext>
            </a:extLst>
          </p:cNvPr>
          <p:cNvSpPr/>
          <p:nvPr/>
        </p:nvSpPr>
        <p:spPr>
          <a:xfrm>
            <a:off x="6838950" y="0"/>
            <a:ext cx="4600504" cy="2185988"/>
          </a:xfrm>
          <a:prstGeom prst="rect">
            <a:avLst/>
          </a:prstGeom>
          <a:solidFill>
            <a:schemeClr val="bg1">
              <a:alpha val="577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DE962-933F-1CE4-3B7B-886A462CDDE4}"/>
              </a:ext>
            </a:extLst>
          </p:cNvPr>
          <p:cNvSpPr/>
          <p:nvPr/>
        </p:nvSpPr>
        <p:spPr>
          <a:xfrm>
            <a:off x="6838950" y="3428999"/>
            <a:ext cx="4600504" cy="3128963"/>
          </a:xfrm>
          <a:prstGeom prst="rect">
            <a:avLst/>
          </a:prstGeom>
          <a:solidFill>
            <a:schemeClr val="bg1">
              <a:alpha val="577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FF7242-0C04-8834-5738-92565CE79D0E}"/>
              </a:ext>
            </a:extLst>
          </p:cNvPr>
          <p:cNvSpPr/>
          <p:nvPr/>
        </p:nvSpPr>
        <p:spPr>
          <a:xfrm>
            <a:off x="6838949" y="2185988"/>
            <a:ext cx="3000305" cy="1243011"/>
          </a:xfrm>
          <a:prstGeom prst="rect">
            <a:avLst/>
          </a:prstGeom>
          <a:solidFill>
            <a:schemeClr val="bg1">
              <a:alpha val="577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B8AFD9-287F-B00B-3A5E-50CB15CB905A}"/>
              </a:ext>
            </a:extLst>
          </p:cNvPr>
          <p:cNvSpPr/>
          <p:nvPr/>
        </p:nvSpPr>
        <p:spPr>
          <a:xfrm>
            <a:off x="9839253" y="2185988"/>
            <a:ext cx="1438275" cy="12430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8D424-A167-2624-97F4-9A6BAE92477C}"/>
              </a:ext>
            </a:extLst>
          </p:cNvPr>
          <p:cNvSpPr txBox="1"/>
          <p:nvPr/>
        </p:nvSpPr>
        <p:spPr>
          <a:xfrm>
            <a:off x="345693" y="1109444"/>
            <a:ext cx="6493255" cy="212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자바로 된 다른 프로그램은 런타임 때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JVM </a:t>
            </a:r>
          </a:p>
          <a:p>
            <a:pPr algn="just"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(Java Virtual Machine)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동작을 수행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안드로이드의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VM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ART(Android Runtime)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을 이용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ART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는 앱을 실행할 때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DEX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파일을 실행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endParaRPr kumimoji="1"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596628-52E6-58FE-397B-FE8A030CD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67" b="3667"/>
          <a:stretch/>
        </p:blipFill>
        <p:spPr>
          <a:xfrm>
            <a:off x="914472" y="2986087"/>
            <a:ext cx="4940300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91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Activity Lifecycle and state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20" indent="-342720">
              <a:buFont typeface="Arial"/>
              <a:buChar char="•"/>
              <a:defRPr/>
            </a:pPr>
            <a:r>
              <a:rPr lang="en-US" altLang="ko-KR"/>
              <a:t>Activity</a:t>
            </a:r>
            <a:r>
              <a:rPr lang="ko-KR" altLang="en-US"/>
              <a:t>는 생성</a:t>
            </a:r>
            <a:r>
              <a:rPr lang="en-US" altLang="ko-KR"/>
              <a:t>,</a:t>
            </a:r>
            <a:r>
              <a:rPr lang="ko-KR" altLang="en-US"/>
              <a:t> 시작</a:t>
            </a:r>
            <a:r>
              <a:rPr lang="en-US" altLang="ko-KR"/>
              <a:t>,</a:t>
            </a:r>
            <a:r>
              <a:rPr lang="ko-KR" altLang="en-US"/>
              <a:t> 실행</a:t>
            </a:r>
            <a:r>
              <a:rPr lang="en-US" altLang="ko-KR"/>
              <a:t>,</a:t>
            </a:r>
            <a:r>
              <a:rPr lang="ko-KR" altLang="en-US"/>
              <a:t> 일시정지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resume, </a:t>
            </a:r>
            <a:r>
              <a:rPr lang="ko-KR" altLang="en-US"/>
              <a:t>중지</a:t>
            </a:r>
            <a:r>
              <a:rPr lang="en-US" altLang="ko-KR"/>
              <a:t>,</a:t>
            </a:r>
            <a:r>
              <a:rPr lang="ko-KR" altLang="en-US"/>
              <a:t> 소멸의 생명주기를 가진다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marL="342720" indent="-342720">
              <a:buFont typeface="Arial"/>
              <a:buChar char="•"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9985" y="2349391"/>
            <a:ext cx="8610838" cy="43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Activity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99" y="947451"/>
            <a:ext cx="11517217" cy="5827922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ko-KR" dirty="0"/>
              <a:t> </a:t>
            </a:r>
            <a:r>
              <a:rPr lang="ko-KR" altLang="en-US" dirty="0"/>
              <a:t>소스에서 띄울 때 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startActivity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b="1" dirty="0"/>
              <a:t> 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  <a:r>
              <a:rPr lang="ko-KR" altLang="en-US" dirty="0"/>
              <a:t> 단순히 </a:t>
            </a:r>
            <a:r>
              <a:rPr lang="en-US" altLang="ko-KR" dirty="0"/>
              <a:t>Activity</a:t>
            </a:r>
            <a:r>
              <a:rPr lang="ko-KR" altLang="en-US" dirty="0" err="1"/>
              <a:t>를</a:t>
            </a:r>
            <a:r>
              <a:rPr lang="ko-KR" altLang="en-US" dirty="0"/>
              <a:t> 띄워 화면에 보이게 하는 것</a:t>
            </a:r>
          </a:p>
          <a:p>
            <a:pPr marL="0" indent="0">
              <a:lnSpc>
                <a:spcPct val="160000"/>
              </a:lnSpc>
              <a:buNone/>
              <a:defRPr/>
            </a:pPr>
            <a:endParaRPr lang="ko-KR" altLang="en-US" dirty="0"/>
          </a:p>
          <a:p>
            <a:pPr>
              <a:lnSpc>
                <a:spcPct val="160000"/>
              </a:lnSpc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.</a:t>
            </a:r>
            <a:r>
              <a:rPr lang="ko-KR" altLang="en-US" dirty="0"/>
              <a:t> 띄워야 할 화면이 많아지면 띄웠던 화면을 닫고 원래의 메인 화면으로 돌아 올 경우가 생기고 데이터를 넘겨 받아 새롭게 적용해야 하는 경우 생김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0" indent="0">
              <a:lnSpc>
                <a:spcPct val="160000"/>
              </a:lnSpc>
              <a:buNone/>
              <a:defRPr/>
            </a:pPr>
            <a:endParaRPr lang="ko-KR" altLang="en-US" dirty="0"/>
          </a:p>
          <a:p>
            <a:pPr marL="0" indent="0">
              <a:lnSpc>
                <a:spcPct val="160000"/>
              </a:lnSpc>
              <a:buNone/>
              <a:defRPr/>
            </a:pPr>
            <a:r>
              <a:rPr lang="ko-KR" altLang="en-US" dirty="0"/>
              <a:t>    </a:t>
            </a:r>
            <a:r>
              <a:rPr lang="en-US" altLang="ko-KR" dirty="0"/>
              <a:t>=&gt;</a:t>
            </a:r>
            <a:r>
              <a:rPr lang="ko-KR" altLang="en-US" dirty="0"/>
              <a:t> 어떤 </a:t>
            </a:r>
            <a:r>
              <a:rPr lang="en-US" altLang="ko-KR" dirty="0"/>
              <a:t>Activity</a:t>
            </a:r>
            <a:r>
              <a:rPr lang="ko-KR" altLang="en-US" dirty="0"/>
              <a:t>ⓐ</a:t>
            </a:r>
            <a:r>
              <a:rPr lang="ko-KR" altLang="en-US" dirty="0" err="1"/>
              <a:t>를</a:t>
            </a:r>
            <a:r>
              <a:rPr lang="ko-KR" altLang="en-US" dirty="0"/>
              <a:t> 띄우고 부른 </a:t>
            </a:r>
            <a:r>
              <a:rPr lang="en-US" altLang="ko-KR" dirty="0"/>
              <a:t>Activity</a:t>
            </a:r>
            <a:r>
              <a:rPr lang="ko-KR" altLang="en-US" dirty="0"/>
              <a:t>ⓑ에서 다시 원래의 </a:t>
            </a:r>
            <a:r>
              <a:rPr lang="en-US" altLang="ko-KR" dirty="0"/>
              <a:t>Activity</a:t>
            </a:r>
            <a:r>
              <a:rPr lang="ko-KR" altLang="en-US" dirty="0"/>
              <a:t>ⓐ로 돌아올 때 응답을 받아 처리하는 코드가 필요</a:t>
            </a:r>
          </a:p>
          <a:p>
            <a:pPr marL="0" indent="0">
              <a:lnSpc>
                <a:spcPct val="160000"/>
              </a:lnSpc>
              <a:buNone/>
              <a:defRPr/>
            </a:pPr>
            <a:r>
              <a:rPr lang="ko-KR" altLang="en-US" dirty="0"/>
              <a:t>         </a:t>
            </a:r>
            <a:r>
              <a:rPr lang="ko-KR" altLang="en-US" b="1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startActivityForResult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                                    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4" name="수행의 시작/종료 3"/>
          <p:cNvSpPr/>
          <p:nvPr/>
        </p:nvSpPr>
        <p:spPr>
          <a:xfrm>
            <a:off x="6096000" y="5910549"/>
            <a:ext cx="2808233" cy="533728"/>
          </a:xfrm>
          <a:prstGeom prst="flowChartTerminator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인텐트  </a:t>
            </a:r>
            <a:r>
              <a:rPr lang="en-US" altLang="ko-KR">
                <a:solidFill>
                  <a:srgbClr val="000000"/>
                </a:solidFill>
              </a:rPr>
              <a:t>or </a:t>
            </a:r>
            <a:r>
              <a:rPr lang="ko-KR" altLang="en-US">
                <a:solidFill>
                  <a:srgbClr val="000000"/>
                </a:solidFill>
              </a:rPr>
              <a:t>정수 코드값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670" y="315762"/>
            <a:ext cx="4235012" cy="622647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936530" y="1496901"/>
            <a:ext cx="1452068" cy="394137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69374" y="2285177"/>
            <a:ext cx="1452068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496901"/>
            <a:ext cx="1786889" cy="358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Activity 2</a:t>
            </a:r>
            <a:r>
              <a:rPr lang="ko-KR" altLang="en-US"/>
              <a:t>개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450" y="685800"/>
            <a:ext cx="11087100" cy="54864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436641" y="548509"/>
            <a:ext cx="1452068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3184" y="2435443"/>
            <a:ext cx="1183531" cy="201082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Plain Text</a:t>
            </a:r>
          </a:p>
          <a:p>
            <a:pPr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Password</a:t>
            </a:r>
          </a:p>
          <a:p>
            <a:pPr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Button</a:t>
            </a:r>
          </a:p>
          <a:p>
            <a:pPr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TextView</a:t>
            </a:r>
          </a:p>
        </p:txBody>
      </p:sp>
      <p:sp>
        <p:nvSpPr>
          <p:cNvPr id="8" name="줄무늬가 있는 오른쪽 화살표[S] 7"/>
          <p:cNvSpPr/>
          <p:nvPr/>
        </p:nvSpPr>
        <p:spPr>
          <a:xfrm>
            <a:off x="4272915" y="3429000"/>
            <a:ext cx="402546" cy="303814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450" y="4232779"/>
            <a:ext cx="1452068" cy="1067456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172" y="4939237"/>
            <a:ext cx="1491518" cy="36428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각각의 아이디</a:t>
            </a:r>
          </a:p>
        </p:txBody>
      </p:sp>
      <p:sp>
        <p:nvSpPr>
          <p:cNvPr id="13" name="줄무늬가 있는 오른쪽 화살표[S] 12"/>
          <p:cNvSpPr/>
          <p:nvPr/>
        </p:nvSpPr>
        <p:spPr>
          <a:xfrm rot="10910266">
            <a:off x="2153101" y="4947475"/>
            <a:ext cx="519606" cy="364283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88710" y="2221952"/>
            <a:ext cx="2664207" cy="1462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plain Tex, Password</a:t>
            </a:r>
            <a:r>
              <a:rPr lang="ko-KR" altLang="en-US">
                <a:solidFill>
                  <a:srgbClr val="FF0000"/>
                </a:solidFill>
              </a:rPr>
              <a:t>는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text</a:t>
            </a:r>
            <a:r>
              <a:rPr lang="ko-KR" altLang="en-US">
                <a:solidFill>
                  <a:srgbClr val="FF0000"/>
                </a:solidFill>
              </a:rPr>
              <a:t>는 지우고</a:t>
            </a:r>
          </a:p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hint </a:t>
            </a:r>
            <a:r>
              <a:rPr lang="ko-KR" altLang="en-US">
                <a:solidFill>
                  <a:srgbClr val="FF0000"/>
                </a:solidFill>
              </a:rPr>
              <a:t>속성에 글자 넣기</a:t>
            </a:r>
          </a:p>
          <a:p>
            <a:pPr>
              <a:defRPr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나머지는 그림과 동일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5350" y="614362"/>
            <a:ext cx="10401300" cy="562927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753968" y="614362"/>
            <a:ext cx="1452068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95350" y="4101399"/>
            <a:ext cx="2125964" cy="1297370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8613" y="6243637"/>
            <a:ext cx="2183723" cy="364808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각각의 아이디</a:t>
            </a:r>
          </a:p>
        </p:txBody>
      </p:sp>
      <p:sp>
        <p:nvSpPr>
          <p:cNvPr id="8" name="줄무늬가 있는 오른쪽 화살표[S] 7"/>
          <p:cNvSpPr/>
          <p:nvPr/>
        </p:nvSpPr>
        <p:spPr>
          <a:xfrm rot="15941962">
            <a:off x="1650876" y="5635091"/>
            <a:ext cx="614912" cy="23721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63A6A4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06166" y="3674417"/>
            <a:ext cx="2690484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6037" y="2212099"/>
            <a:ext cx="2762743" cy="1462646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plain Text, Password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는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text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는 지우고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hint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속성에 글자 넣기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0000"/>
              </a:solidFill>
              <a:latin typeface="Arial"/>
              <a:ea typeface="한컴 윤고딕 230"/>
              <a:cs typeface="한컴 윤고딕 23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나머지는 그림과 동일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4987021" y="5342673"/>
            <a:ext cx="592135" cy="2299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06186" y="6061233"/>
            <a:ext cx="2183723" cy="366237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Button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2276" y="228404"/>
            <a:ext cx="10694603" cy="638326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6339" y="228404"/>
            <a:ext cx="2256766" cy="426982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95350" y="4101399"/>
            <a:ext cx="2125964" cy="1297370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8613" y="6243637"/>
            <a:ext cx="2183723" cy="364808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각각의 아이디</a:t>
            </a:r>
          </a:p>
        </p:txBody>
      </p:sp>
      <p:sp>
        <p:nvSpPr>
          <p:cNvPr id="8" name="줄무늬가 있는 오른쪽 화살표[S] 7"/>
          <p:cNvSpPr/>
          <p:nvPr/>
        </p:nvSpPr>
        <p:spPr>
          <a:xfrm rot="15941962">
            <a:off x="1650876" y="5635091"/>
            <a:ext cx="614912" cy="23721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63A6A4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855" y="2179845"/>
            <a:ext cx="1547483" cy="365366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textView 5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8277" y="3063634"/>
            <a:ext cx="1547482" cy="639686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text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 속성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아이디 입력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8277" y="4662652"/>
            <a:ext cx="1547482" cy="640868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text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속성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패스워드 입력</a:t>
            </a: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>
            <a:off x="5775760" y="3246317"/>
            <a:ext cx="5912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1" idx="3"/>
          </p:cNvCxnSpPr>
          <p:nvPr/>
        </p:nvCxnSpPr>
        <p:spPr>
          <a:xfrm>
            <a:off x="5775760" y="4845335"/>
            <a:ext cx="5912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933" y="461343"/>
            <a:ext cx="8787308" cy="6134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8924" y="816786"/>
            <a:ext cx="3534596" cy="362409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RegisterActivity.java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코드 작성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6630" t="27420" r="41370" b="5250"/>
          <a:stretch>
            <a:fillRect/>
          </a:stretch>
        </p:blipFill>
        <p:spPr>
          <a:xfrm>
            <a:off x="9307240" y="1862466"/>
            <a:ext cx="2288628" cy="37899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296" y="273332"/>
            <a:ext cx="10325732" cy="6098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8924" y="554027"/>
            <a:ext cx="3534596" cy="362409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LogInActivity.java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코드 작성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7180" t="27540" r="43250" b="5390"/>
          <a:stretch>
            <a:fillRect/>
          </a:stretch>
        </p:blipFill>
        <p:spPr>
          <a:xfrm>
            <a:off x="9384914" y="1112783"/>
            <a:ext cx="2117988" cy="35921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540208" y="5586740"/>
            <a:ext cx="2183723" cy="364808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한컴 윤고딕 230"/>
              </a:rPr>
              <a:t>각각의 아이디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694" y="412649"/>
            <a:ext cx="10356904" cy="6445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8924" y="816786"/>
            <a:ext cx="3534596" cy="362409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MainActivity.java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코드 작성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4050" t="18270" r="13470"/>
          <a:stretch>
            <a:fillRect/>
          </a:stretch>
        </p:blipFill>
        <p:spPr>
          <a:xfrm>
            <a:off x="9603130" y="1526528"/>
            <a:ext cx="2150390" cy="323015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529" y="249091"/>
            <a:ext cx="8622622" cy="6241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8924" y="816786"/>
            <a:ext cx="3534596" cy="362409"/>
          </a:xfrm>
          <a:prstGeom prst="rect">
            <a:avLst/>
          </a:prstGeom>
          <a:ln>
            <a:solidFill>
              <a:srgbClr val="FF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AndroidManifest.xml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코드 작성</a:t>
            </a:r>
          </a:p>
        </p:txBody>
      </p:sp>
      <p:sp>
        <p:nvSpPr>
          <p:cNvPr id="6" name="삼각형 5"/>
          <p:cNvSpPr/>
          <p:nvPr/>
        </p:nvSpPr>
        <p:spPr>
          <a:xfrm rot="5400000">
            <a:off x="8397324" y="5522857"/>
            <a:ext cx="777878" cy="624052"/>
          </a:xfrm>
          <a:prstGeom prst="triangle">
            <a:avLst>
              <a:gd name="adj" fmla="val 50000"/>
            </a:avLst>
          </a:prstGeom>
          <a:solidFill>
            <a:srgbClr val="63A6A4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6228" y="5921555"/>
            <a:ext cx="3015772" cy="36933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264C7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에뮬레이터 실행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-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FF0000"/>
                </a:solidFill>
                <a:latin typeface="Arial"/>
                <a:ea typeface="한컴 윤고딕 230"/>
                <a:cs typeface="Arial"/>
              </a:rPr>
              <a:t>동작확인</a:t>
            </a:r>
            <a:endParaRPr kumimoji="0" lang="ko-KR" altLang="en-US" sz="1800" b="0" i="0" u="none" strike="noStrike" kern="1200" cap="none" spc="0" normalizeH="0" baseline="0" dirty="0">
              <a:solidFill>
                <a:srgbClr val="FF0000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1CE9-8203-ACEB-67BB-428ED254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자바</a:t>
            </a:r>
            <a:r>
              <a:rPr kumimoji="1" lang="en-US" altLang="ko-Kore-KR" dirty="0"/>
              <a:t> API</a:t>
            </a:r>
            <a:r>
              <a:rPr kumimoji="1" lang="ko-KR" altLang="en-US" dirty="0"/>
              <a:t> 프레임워크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7516C-0731-C1C3-6730-12A4BB5B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8" y="206599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ore-KR" altLang="en-US" sz="2200" dirty="0"/>
              <a:t>앱</a:t>
            </a:r>
            <a:r>
              <a:rPr kumimoji="1" lang="ko-KR" altLang="en-US" sz="2200" dirty="0"/>
              <a:t> 개발자 관점에서 가장 중요한 요소</a:t>
            </a:r>
            <a:endParaRPr kumimoji="1" lang="en-US" altLang="ko-KR" sz="2200" dirty="0"/>
          </a:p>
          <a:p>
            <a:r>
              <a:rPr kumimoji="1" lang="ko-KR" altLang="en-US" sz="2200" dirty="0"/>
              <a:t>자바</a:t>
            </a:r>
            <a:r>
              <a:rPr kumimoji="1" lang="en-US" altLang="ko-KR" sz="2200" dirty="0"/>
              <a:t> API</a:t>
            </a:r>
            <a:r>
              <a:rPr kumimoji="1" lang="ko-KR" altLang="en-US" sz="2200" dirty="0"/>
              <a:t> 프레임워크는 개발자가 이용하는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ko-KR" altLang="en-US" sz="2200" dirty="0"/>
              <a:t>  표준 라이브러리</a:t>
            </a:r>
            <a:endParaRPr kumimoji="1" lang="en-US" altLang="ko-KR" sz="2200" dirty="0"/>
          </a:p>
          <a:p>
            <a:r>
              <a:rPr kumimoji="1" lang="ko-KR" altLang="en-US" sz="2200" dirty="0"/>
              <a:t>많은 기능의 라이브러리 클래스를 제공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ko-KR" altLang="en-US" sz="2200" dirty="0"/>
              <a:t>  대표적으로 </a:t>
            </a:r>
            <a:r>
              <a:rPr kumimoji="1" lang="en-US" altLang="ko-KR" sz="2200" dirty="0"/>
              <a:t>View</a:t>
            </a:r>
            <a:r>
              <a:rPr kumimoji="1" lang="ko-KR" altLang="en-US" sz="2200" dirty="0"/>
              <a:t>클래스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리소스 관리</a:t>
            </a:r>
            <a:r>
              <a:rPr kumimoji="1" lang="en-US" altLang="ko-KR" sz="2200" dirty="0"/>
              <a:t>,</a:t>
            </a:r>
          </a:p>
          <a:p>
            <a:pPr marL="0" indent="0">
              <a:buNone/>
            </a:pPr>
            <a:r>
              <a:rPr kumimoji="1" lang="ko-KR" altLang="en-US" sz="2200" dirty="0"/>
              <a:t>  데이터 관리 등이 있음</a:t>
            </a:r>
            <a:r>
              <a:rPr kumimoji="1" lang="en-US" altLang="ko-KR" sz="2200" dirty="0"/>
              <a:t>.</a:t>
            </a:r>
          </a:p>
          <a:p>
            <a:pPr marL="0" indent="0">
              <a:buNone/>
            </a:pPr>
            <a:endParaRPr kumimoji="1" lang="ko-Kore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A8C82-D3FF-38D2-AE40-E092C253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0"/>
            <a:ext cx="460050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3E38F7-7D57-331E-94A3-7EBDD9956EB6}"/>
              </a:ext>
            </a:extLst>
          </p:cNvPr>
          <p:cNvSpPr/>
          <p:nvPr/>
        </p:nvSpPr>
        <p:spPr>
          <a:xfrm>
            <a:off x="6838950" y="0"/>
            <a:ext cx="4600504" cy="828675"/>
          </a:xfrm>
          <a:prstGeom prst="rect">
            <a:avLst/>
          </a:prstGeom>
          <a:solidFill>
            <a:schemeClr val="bg1">
              <a:alpha val="577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8FC4C4-64F6-825A-9C3D-B82C9A266660}"/>
              </a:ext>
            </a:extLst>
          </p:cNvPr>
          <p:cNvSpPr/>
          <p:nvPr/>
        </p:nvSpPr>
        <p:spPr>
          <a:xfrm>
            <a:off x="6838950" y="3428999"/>
            <a:ext cx="4600504" cy="3128963"/>
          </a:xfrm>
          <a:prstGeom prst="rect">
            <a:avLst/>
          </a:prstGeom>
          <a:solidFill>
            <a:schemeClr val="bg1">
              <a:alpha val="577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7E5032-D1AD-7ABF-E198-7AFF67CF6597}"/>
              </a:ext>
            </a:extLst>
          </p:cNvPr>
          <p:cNvSpPr/>
          <p:nvPr/>
        </p:nvSpPr>
        <p:spPr>
          <a:xfrm>
            <a:off x="6838949" y="2185988"/>
            <a:ext cx="4452974" cy="1243011"/>
          </a:xfrm>
          <a:prstGeom prst="rect">
            <a:avLst/>
          </a:prstGeom>
          <a:solidFill>
            <a:schemeClr val="bg1">
              <a:alpha val="577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ED2E13-31B2-E7DE-4757-6A494D5E0633}"/>
              </a:ext>
            </a:extLst>
          </p:cNvPr>
          <p:cNvSpPr/>
          <p:nvPr/>
        </p:nvSpPr>
        <p:spPr>
          <a:xfrm>
            <a:off x="6900826" y="868363"/>
            <a:ext cx="4452974" cy="12430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803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BB11-7142-79E3-D288-C887615B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컴포넌트 기반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BD879-3850-BD31-3524-0B9F59B9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5660"/>
            <a:ext cx="11573435" cy="4351338"/>
          </a:xfrm>
        </p:spPr>
        <p:txBody>
          <a:bodyPr/>
          <a:lstStyle/>
          <a:p>
            <a:r>
              <a:rPr lang="ko-KR" altLang="en-US" dirty="0"/>
              <a:t>컴포넌트는 앱의 구성 단위</a:t>
            </a:r>
            <a:r>
              <a:rPr lang="en-US" altLang="ko-KR" dirty="0"/>
              <a:t>, </a:t>
            </a:r>
            <a:r>
              <a:rPr lang="ko-KR" altLang="en-US" dirty="0"/>
              <a:t>컴포넌트 여러 개를 조합하여 하나의 앱을 만든다</a:t>
            </a:r>
            <a:endParaRPr lang="en-US" altLang="ko-KR" dirty="0"/>
          </a:p>
          <a:p>
            <a:r>
              <a:rPr lang="ko-KR" altLang="en-US" dirty="0"/>
              <a:t>컴포넌트의 단위는 클래스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모든 클래스가 컴포넌트는 아니다</a:t>
            </a:r>
            <a:r>
              <a:rPr lang="en-US" altLang="ko-KR" dirty="0"/>
              <a:t>.)</a:t>
            </a:r>
            <a:endParaRPr lang="ko-KR" altLang="en-US" dirty="0"/>
          </a:p>
          <a:p>
            <a:r>
              <a:rPr lang="ko-KR" altLang="en-US" dirty="0"/>
              <a:t>컴포넌트는 앱 내에서 독립적인 실행 단위이다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=&gt;</a:t>
            </a:r>
            <a:r>
              <a:rPr lang="ko-KR" altLang="en-US" dirty="0"/>
              <a:t> 안드로이드 앱 작성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컴포넌트를 작성 </a:t>
            </a:r>
            <a:r>
              <a:rPr lang="en-US" altLang="ko-KR" dirty="0"/>
              <a:t>-&gt;</a:t>
            </a:r>
            <a:r>
              <a:rPr lang="ko-KR" altLang="en-US" dirty="0"/>
              <a:t> 클래스를 작성</a:t>
            </a:r>
          </a:p>
          <a:p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BCFF42-61EC-8E18-D7C7-F573DEBD56BD}"/>
              </a:ext>
            </a:extLst>
          </p:cNvPr>
          <p:cNvGrpSpPr/>
          <p:nvPr/>
        </p:nvGrpSpPr>
        <p:grpSpPr>
          <a:xfrm>
            <a:off x="2716306" y="3765176"/>
            <a:ext cx="6252882" cy="2877671"/>
            <a:chOff x="2716306" y="3765176"/>
            <a:chExt cx="6252882" cy="28776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AF13A6-B815-29C0-A07F-BD075A4920F2}"/>
                </a:ext>
              </a:extLst>
            </p:cNvPr>
            <p:cNvSpPr/>
            <p:nvPr/>
          </p:nvSpPr>
          <p:spPr>
            <a:xfrm>
              <a:off x="2716306" y="3765176"/>
              <a:ext cx="6252882" cy="287767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3996529-1E78-CFA5-65E4-581A9A323F06}"/>
                </a:ext>
              </a:extLst>
            </p:cNvPr>
            <p:cNvSpPr/>
            <p:nvPr/>
          </p:nvSpPr>
          <p:spPr>
            <a:xfrm>
              <a:off x="3173505" y="4087905"/>
              <a:ext cx="2111189" cy="65890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Component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429F91A-9827-ED42-BF98-B83626F37CE8}"/>
                </a:ext>
              </a:extLst>
            </p:cNvPr>
            <p:cNvSpPr/>
            <p:nvPr/>
          </p:nvSpPr>
          <p:spPr>
            <a:xfrm>
              <a:off x="6459071" y="4874558"/>
              <a:ext cx="2111189" cy="65890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Component</a:t>
              </a:r>
              <a:endParaRPr kumimoji="1" lang="ko-Kore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A3C160D-2B38-16E2-AD86-83162FA2490D}"/>
                </a:ext>
              </a:extLst>
            </p:cNvPr>
            <p:cNvSpPr/>
            <p:nvPr/>
          </p:nvSpPr>
          <p:spPr>
            <a:xfrm>
              <a:off x="3173504" y="5648185"/>
              <a:ext cx="2111189" cy="65890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Component</a:t>
              </a:r>
              <a:endParaRPr kumimoji="1" lang="ko-Kore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9BD6FD-7FD0-E4E4-9929-FBE89B113359}"/>
                </a:ext>
              </a:extLst>
            </p:cNvPr>
            <p:cNvSpPr txBox="1"/>
            <p:nvPr/>
          </p:nvSpPr>
          <p:spPr>
            <a:xfrm>
              <a:off x="3820300" y="3765176"/>
              <a:ext cx="817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A.class</a:t>
              </a:r>
              <a:endParaRPr kumimoji="1" lang="ko-Kore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5729CE-0DC6-EC54-83A3-1DFEECE15D32}"/>
                </a:ext>
              </a:extLst>
            </p:cNvPr>
            <p:cNvSpPr txBox="1"/>
            <p:nvPr/>
          </p:nvSpPr>
          <p:spPr>
            <a:xfrm>
              <a:off x="7105867" y="443635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B.class</a:t>
              </a:r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EA2487-08FE-F7D0-80F6-25E7145B7836}"/>
                </a:ext>
              </a:extLst>
            </p:cNvPr>
            <p:cNvSpPr txBox="1"/>
            <p:nvPr/>
          </p:nvSpPr>
          <p:spPr>
            <a:xfrm>
              <a:off x="3820300" y="5247661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C.class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6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FBE3-2272-B8E6-786C-78AB3B92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컴포넌트 기반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2918B-49E8-35EE-6152-8B7D281B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253331"/>
            <a:ext cx="10134600" cy="4351338"/>
          </a:xfrm>
        </p:spPr>
        <p:txBody>
          <a:bodyPr/>
          <a:lstStyle/>
          <a:p>
            <a:r>
              <a:rPr kumimoji="1" lang="ko-Kore-KR" altLang="en-US" dirty="0">
                <a:solidFill>
                  <a:srgbClr val="C00000"/>
                </a:solidFill>
              </a:rPr>
              <a:t>안드로이드에서</a:t>
            </a:r>
            <a:r>
              <a:rPr kumimoji="1" lang="ko-KR" altLang="en-US" dirty="0">
                <a:solidFill>
                  <a:srgbClr val="C00000"/>
                </a:solidFill>
              </a:rPr>
              <a:t> 클래스는 컴포넌트와 일반 클래스로 나뉜다</a:t>
            </a:r>
            <a:r>
              <a:rPr kumimoji="1" lang="en-US" altLang="ko-KR" dirty="0">
                <a:solidFill>
                  <a:srgbClr val="C00000"/>
                </a:solidFill>
              </a:rPr>
              <a:t>.</a:t>
            </a:r>
          </a:p>
          <a:p>
            <a:r>
              <a:rPr kumimoji="1" lang="ko-KR" altLang="en-US" dirty="0"/>
              <a:t>차이점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클래스의 생명 주기를 누가 관리하나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ko-KR" altLang="en-US" dirty="0"/>
              <a:t>  </a:t>
            </a:r>
            <a:endParaRPr kumimoji="1"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58EC8B-F535-4B66-CE2A-FDDDB7CA6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50305"/>
              </p:ext>
            </p:extLst>
          </p:nvPr>
        </p:nvGraphicFramePr>
        <p:xfrm>
          <a:off x="1221441" y="3086348"/>
          <a:ext cx="9749118" cy="31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918">
                  <a:extLst>
                    <a:ext uri="{9D8B030D-6E8A-4147-A177-3AD203B41FA5}">
                      <a16:colId xmlns:a16="http://schemas.microsoft.com/office/drawing/2014/main" val="309221515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23102160"/>
                    </a:ext>
                  </a:extLst>
                </a:gridCol>
              </a:tblGrid>
              <a:tr h="564256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일반</a:t>
                      </a:r>
                      <a:r>
                        <a:rPr lang="ko-KR" altLang="en-US" dirty="0"/>
                        <a:t> 클래스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컴포넌트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52549"/>
                  </a:ext>
                </a:extLst>
              </a:tr>
              <a:tr h="25753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ore-KR" altLang="en-US" dirty="0"/>
                        <a:t>생명주기는</a:t>
                      </a:r>
                      <a:r>
                        <a:rPr lang="ko-KR" altLang="en-US" dirty="0"/>
                        <a:t> 개발자 코드로 관리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=&gt;</a:t>
                      </a:r>
                      <a:r>
                        <a:rPr lang="ko-KR" altLang="en-US" dirty="0"/>
                        <a:t> 필요한 순간 </a:t>
                      </a:r>
                      <a:r>
                        <a:rPr lang="en-US" altLang="ko-KR" dirty="0"/>
                        <a:t>new</a:t>
                      </a:r>
                      <a:r>
                        <a:rPr lang="ko-KR" altLang="en-US" dirty="0"/>
                        <a:t> 연산자로 생성</a:t>
                      </a:r>
                      <a:endParaRPr lang="en-US" altLang="ko-K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        필요 없는 순간 </a:t>
                      </a:r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대입하여 소멸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ore-KR" altLang="en-US" dirty="0"/>
                        <a:t>클래스</a:t>
                      </a:r>
                      <a:r>
                        <a:rPr lang="ko-KR" altLang="en-US" dirty="0"/>
                        <a:t>이지만 생명 주기를 개발자가 관리 하지 않음</a:t>
                      </a:r>
                      <a:endParaRPr lang="en-US" altLang="ko-K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=&gt;</a:t>
                      </a:r>
                      <a:r>
                        <a:rPr lang="ko-KR" altLang="en-US" dirty="0"/>
                        <a:t> 안드로이드 시스템이 생성하여</a:t>
                      </a:r>
                      <a:endParaRPr lang="en-US" altLang="ko-K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       관리하다가 소멸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14522-021C-D968-B80C-38E191C9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컴포넌트</a:t>
            </a:r>
            <a:r>
              <a:rPr kumimoji="1" lang="ko-KR" altLang="en-US" dirty="0"/>
              <a:t> 기반 실행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727D-F7CA-9F67-2A6E-D420DDBA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12" y="1139825"/>
            <a:ext cx="11864788" cy="4351338"/>
          </a:xfrm>
        </p:spPr>
        <p:txBody>
          <a:bodyPr/>
          <a:lstStyle/>
          <a:p>
            <a:r>
              <a:rPr kumimoji="1" lang="ko-Kore-KR" altLang="en-US" dirty="0">
                <a:solidFill>
                  <a:srgbClr val="C00000"/>
                </a:solidFill>
              </a:rPr>
              <a:t>컴포넌트는</a:t>
            </a:r>
            <a:r>
              <a:rPr kumimoji="1" lang="ko-KR" altLang="en-US" dirty="0">
                <a:solidFill>
                  <a:srgbClr val="C00000"/>
                </a:solidFill>
              </a:rPr>
              <a:t> 앱 내에서 독립적인 실행 단위이다</a:t>
            </a:r>
            <a:r>
              <a:rPr kumimoji="1" lang="en-US" altLang="ko-KR" dirty="0">
                <a:solidFill>
                  <a:srgbClr val="C00000"/>
                </a:solidFill>
              </a:rPr>
              <a:t>.</a:t>
            </a:r>
            <a:r>
              <a:rPr kumimoji="1" lang="ko-KR" altLang="en-US" dirty="0">
                <a:solidFill>
                  <a:srgbClr val="C00000"/>
                </a:solidFill>
              </a:rPr>
              <a:t> </a:t>
            </a:r>
            <a:r>
              <a:rPr kumimoji="1" lang="en-US" altLang="ko-Kore-KR" dirty="0">
                <a:solidFill>
                  <a:srgbClr val="C00000"/>
                </a:solidFill>
              </a:rPr>
              <a:t>(</a:t>
            </a:r>
            <a:r>
              <a:rPr kumimoji="1" lang="ko-Kore-KR" altLang="en-US" dirty="0">
                <a:solidFill>
                  <a:srgbClr val="C00000"/>
                </a:solidFill>
              </a:rPr>
              <a:t>느슨한</a:t>
            </a:r>
            <a:r>
              <a:rPr kumimoji="1" lang="ko-KR" altLang="en-US" dirty="0">
                <a:solidFill>
                  <a:srgbClr val="C00000"/>
                </a:solidFill>
              </a:rPr>
              <a:t> 결합도</a:t>
            </a:r>
            <a:r>
              <a:rPr kumimoji="1" lang="en-US" altLang="ko-KR" dirty="0">
                <a:solidFill>
                  <a:srgbClr val="C00000"/>
                </a:solidFill>
              </a:rPr>
              <a:t>)</a:t>
            </a:r>
          </a:p>
          <a:p>
            <a:r>
              <a:rPr kumimoji="1" lang="en-US" altLang="ko-KR" dirty="0"/>
              <a:t>A </a:t>
            </a:r>
            <a:r>
              <a:rPr kumimoji="1" lang="ko-KR" altLang="en-US" dirty="0"/>
              <a:t>클래스에서 </a:t>
            </a:r>
            <a:r>
              <a:rPr kumimoji="1" lang="en-US" altLang="ko-KR" dirty="0"/>
              <a:t>B </a:t>
            </a:r>
            <a:r>
              <a:rPr kumimoji="1" lang="ko-KR" altLang="en-US" dirty="0"/>
              <a:t>클래스를 실행하려면 </a:t>
            </a:r>
            <a:r>
              <a:rPr kumimoji="1" lang="en-US" altLang="ko-KR" dirty="0"/>
              <a:t>B b1 = new B();</a:t>
            </a:r>
            <a:r>
              <a:rPr kumimoji="1" lang="ko-KR" altLang="en-US" dirty="0"/>
              <a:t> 로 객체를 생성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이렇게 하면 </a:t>
            </a:r>
            <a:r>
              <a:rPr kumimoji="1" lang="en-US" altLang="ko-KR" dirty="0"/>
              <a:t>A </a:t>
            </a:r>
            <a:r>
              <a:rPr kumimoji="1" lang="ko-KR" altLang="en-US" dirty="0"/>
              <a:t>클래스가 </a:t>
            </a:r>
            <a:r>
              <a:rPr kumimoji="1" lang="en-US" altLang="ko-KR" dirty="0"/>
              <a:t>B</a:t>
            </a:r>
            <a:r>
              <a:rPr kumimoji="1" lang="ko-KR" altLang="en-US" dirty="0"/>
              <a:t> 클래스에 직접 결합되었다고 표현</a:t>
            </a:r>
            <a:endParaRPr kumimoji="1" lang="en-US" altLang="ko-KR" dirty="0"/>
          </a:p>
          <a:p>
            <a:r>
              <a:rPr kumimoji="1" lang="ko-KR" altLang="en-US" dirty="0"/>
              <a:t>실행하고자 하는 </a:t>
            </a:r>
            <a:r>
              <a:rPr kumimoji="1" lang="en-US" altLang="ko-KR" dirty="0"/>
              <a:t>B</a:t>
            </a:r>
            <a:r>
              <a:rPr kumimoji="1" lang="ko-KR" altLang="en-US" dirty="0"/>
              <a:t> 클래스가 안드로이드 컴포넌트 클래스라면 직접 생성 불가능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7CE13A-6D94-0AF4-7C6F-9A30E322E645}"/>
              </a:ext>
            </a:extLst>
          </p:cNvPr>
          <p:cNvGrpSpPr/>
          <p:nvPr/>
        </p:nvGrpSpPr>
        <p:grpSpPr>
          <a:xfrm>
            <a:off x="3213847" y="3753317"/>
            <a:ext cx="6252882" cy="2877671"/>
            <a:chOff x="3213847" y="3315494"/>
            <a:chExt cx="6252882" cy="28776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810CFD-75A9-BE1F-68A5-C6353E8EB046}"/>
                </a:ext>
              </a:extLst>
            </p:cNvPr>
            <p:cNvSpPr/>
            <p:nvPr/>
          </p:nvSpPr>
          <p:spPr>
            <a:xfrm>
              <a:off x="3213847" y="3315494"/>
              <a:ext cx="6252882" cy="287767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3916444-A638-FC64-25A1-AD7B5AC23418}"/>
                </a:ext>
              </a:extLst>
            </p:cNvPr>
            <p:cNvSpPr/>
            <p:nvPr/>
          </p:nvSpPr>
          <p:spPr>
            <a:xfrm>
              <a:off x="3671046" y="3638223"/>
              <a:ext cx="2111189" cy="65890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Component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9C59EE9-5E17-976D-772E-C6ABDCB3EADA}"/>
                </a:ext>
              </a:extLst>
            </p:cNvPr>
            <p:cNvSpPr/>
            <p:nvPr/>
          </p:nvSpPr>
          <p:spPr>
            <a:xfrm>
              <a:off x="6951930" y="5183258"/>
              <a:ext cx="2111189" cy="65890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Component</a:t>
              </a:r>
              <a:endParaRPr kumimoji="1" lang="ko-Kore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EFB311-8BD2-B3C4-AD2E-4CB007AF2BF1}"/>
                </a:ext>
              </a:extLst>
            </p:cNvPr>
            <p:cNvSpPr txBox="1"/>
            <p:nvPr/>
          </p:nvSpPr>
          <p:spPr>
            <a:xfrm>
              <a:off x="4317841" y="3315494"/>
              <a:ext cx="817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A.class</a:t>
              </a:r>
              <a:endParaRPr kumimoji="1" lang="ko-Kore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4667A7-B033-830D-8A7D-343A361E195C}"/>
                </a:ext>
              </a:extLst>
            </p:cNvPr>
            <p:cNvSpPr txBox="1"/>
            <p:nvPr/>
          </p:nvSpPr>
          <p:spPr>
            <a:xfrm>
              <a:off x="7751326" y="4647591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 err="1"/>
                <a:t>B.class</a:t>
              </a:r>
              <a:endParaRPr kumimoji="1" lang="ko-Kore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651BE1E-266D-AE5A-D05A-BBC2A5724CEB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5473059" y="4200634"/>
              <a:ext cx="1788047" cy="107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378DD8-D072-F994-AFFA-F22A07940041}"/>
                </a:ext>
              </a:extLst>
            </p:cNvPr>
            <p:cNvSpPr txBox="1"/>
            <p:nvPr/>
          </p:nvSpPr>
          <p:spPr>
            <a:xfrm>
              <a:off x="4441318" y="4754329"/>
              <a:ext cx="1605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B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b1 = new B();</a:t>
              </a:r>
              <a:endParaRPr kumimoji="1" lang="ko-Kore-KR" altLang="en-US" dirty="0"/>
            </a:p>
          </p:txBody>
        </p:sp>
        <p:sp>
          <p:nvSpPr>
            <p:cNvPr id="15" name="없음 기호[&quot;] 14">
              <a:extLst>
                <a:ext uri="{FF2B5EF4-FFF2-40B4-BE49-F238E27FC236}">
                  <a16:creationId xmlns:a16="http://schemas.microsoft.com/office/drawing/2014/main" id="{D93EE4C5-4D57-F158-69FB-6D022778CA7D}"/>
                </a:ext>
              </a:extLst>
            </p:cNvPr>
            <p:cNvSpPr/>
            <p:nvPr/>
          </p:nvSpPr>
          <p:spPr>
            <a:xfrm rot="17435030">
              <a:off x="6119881" y="4464311"/>
              <a:ext cx="586235" cy="722291"/>
            </a:xfrm>
            <a:prstGeom prst="noSmoking">
              <a:avLst>
                <a:gd name="adj" fmla="val 78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16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패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1861</Words>
  <Application>Microsoft Macintosh PowerPoint</Application>
  <PresentationFormat>와이드스크린</PresentationFormat>
  <Paragraphs>334</Paragraphs>
  <Slides>59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D2Coding</vt:lpstr>
      <vt:lpstr>Arial</vt:lpstr>
      <vt:lpstr>Calibri</vt:lpstr>
      <vt:lpstr>Calibri Light</vt:lpstr>
      <vt:lpstr>Trebuchet MS</vt:lpstr>
      <vt:lpstr>Wingdings</vt:lpstr>
      <vt:lpstr>Wingdings 3</vt:lpstr>
      <vt:lpstr>Office 테마</vt:lpstr>
      <vt:lpstr>패싯</vt:lpstr>
      <vt:lpstr>안드로이드의 이해</vt:lpstr>
      <vt:lpstr>PowerPoint 프레젠테이션</vt:lpstr>
      <vt:lpstr>PowerPoint 프레젠테이션</vt:lpstr>
      <vt:lpstr>리눅스 커널</vt:lpstr>
      <vt:lpstr>안드로이드 런타임</vt:lpstr>
      <vt:lpstr>자바 API 프레임워크 </vt:lpstr>
      <vt:lpstr>컴포넌트 기반 실행</vt:lpstr>
      <vt:lpstr>컴포넌트 기반 실행</vt:lpstr>
      <vt:lpstr>컴포넌트 기반 실행</vt:lpstr>
      <vt:lpstr>컴포넌트 기반 실행</vt:lpstr>
      <vt:lpstr>컴포넌트 기반 실행</vt:lpstr>
      <vt:lpstr>컴포넌트 기반 실행</vt:lpstr>
      <vt:lpstr>View</vt:lpstr>
      <vt:lpstr>View</vt:lpstr>
      <vt:lpstr>android studio 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제약조건이란?</vt:lpstr>
      <vt:lpstr>여기까지 실습한 화면 캡쳐 21XXX아무개_과제1 </vt:lpstr>
      <vt:lpstr>Layout</vt:lpstr>
      <vt:lpstr>Layout 종류-①</vt:lpstr>
      <vt:lpstr>Layout 종류-②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에뮬레이터 캡쳐 그림파일저장은 21XXX아무개실습2 </vt:lpstr>
      <vt:lpstr>PowerPoint 프레젠테이션</vt:lpstr>
      <vt:lpstr>PowerPoint 프레젠테이션</vt:lpstr>
      <vt:lpstr>Layout Inflation</vt:lpstr>
      <vt:lpstr>전체 인플레이션</vt:lpstr>
      <vt:lpstr>전체 인플레이션</vt:lpstr>
      <vt:lpstr>전체 인플레이션</vt:lpstr>
      <vt:lpstr>부분 인플레이션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Activity 클래스의 계층 구조</vt:lpstr>
      <vt:lpstr>Activity Lifecycle and state</vt:lpstr>
      <vt:lpstr>Activity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안드로이드의 이해</dc:title>
  <dc:creator>chae sangmi</dc:creator>
  <cp:lastModifiedBy>chae sangmi</cp:lastModifiedBy>
  <cp:revision>10</cp:revision>
  <dcterms:created xsi:type="dcterms:W3CDTF">2022-07-22T15:01:52Z</dcterms:created>
  <dcterms:modified xsi:type="dcterms:W3CDTF">2022-07-24T08:53:59Z</dcterms:modified>
</cp:coreProperties>
</file>