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0"/>
  </p:notesMasterIdLst>
  <p:sldIdLst>
    <p:sldId id="257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52"/>
  </p:normalViewPr>
  <p:slideViewPr>
    <p:cSldViewPr snapToGrid="0">
      <p:cViewPr varScale="1">
        <p:scale>
          <a:sx n="116" d="100"/>
          <a:sy n="116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19F5E-7839-B24B-96E3-3D4E7049BA3F}" type="datetimeFigureOut">
              <a:rPr kumimoji="1" lang="ko-Kore-KR" altLang="en-US" smtClean="0"/>
              <a:t>2022. 8. 23.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1B60A-E533-5F47-9FC3-FF597E9588A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30884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569D3A-538D-0346-9B9F-DF3AAC11F819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4333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7425267" y="0"/>
            <a:ext cx="4766733" cy="6866467"/>
            <a:chOff x="7425267" y="-8467"/>
            <a:chExt cx="4766733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 userDrawn="1"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 userDrawn="1"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2022. 8. 23.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637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2022. 8. 23.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5883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2022. 8. 23.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274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2022. 8. 23.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4629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2022. 8. 23.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2981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2022. 8. 23.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15372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2022. 8. 23.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281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2022. 8. 23.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515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2022. 8. 23.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8658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2022. 8. 23.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0769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2022. 8. 23.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4104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2022. 8. 23.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986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2022. 8. 23.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902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2022. 8. 23.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833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2022. 8. 23.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976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2022. 8. 23.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067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89768-D870-3D43-9576-2EC3E4E58C6F}" type="datetimeFigureOut">
              <a:rPr kumimoji="1" lang="ko-Kore-KR" altLang="en-US" smtClean="0"/>
              <a:t>2022. 8. 23.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028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552E3-0CAA-7BBB-EFA4-367E52491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29740" y="359166"/>
            <a:ext cx="10036366" cy="1646302"/>
          </a:xfrm>
        </p:spPr>
        <p:txBody>
          <a:bodyPr/>
          <a:lstStyle/>
          <a:p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안드로이드 화면전환</a:t>
            </a:r>
            <a:endParaRPr kumimoji="1" lang="ko-Kore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63F25F-2A89-5E1B-B2B7-82BFBA334E24}"/>
              </a:ext>
            </a:extLst>
          </p:cNvPr>
          <p:cNvGrpSpPr/>
          <p:nvPr/>
        </p:nvGrpSpPr>
        <p:grpSpPr>
          <a:xfrm>
            <a:off x="4708342" y="2710547"/>
            <a:ext cx="2529051" cy="3570836"/>
            <a:chOff x="2080719" y="2807848"/>
            <a:chExt cx="2529051" cy="357083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0DAB1CD-932D-AA5A-7570-1657F9B7B495}"/>
                </a:ext>
              </a:extLst>
            </p:cNvPr>
            <p:cNvSpPr/>
            <p:nvPr/>
          </p:nvSpPr>
          <p:spPr>
            <a:xfrm>
              <a:off x="2080719" y="2807848"/>
              <a:ext cx="2529051" cy="3570836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C55C1AD3-8E74-C9E7-648F-678B5509A5BA}"/>
                </a:ext>
              </a:extLst>
            </p:cNvPr>
            <p:cNvSpPr/>
            <p:nvPr/>
          </p:nvSpPr>
          <p:spPr>
            <a:xfrm>
              <a:off x="2294211" y="2977383"/>
              <a:ext cx="2102069" cy="640474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200"/>
                <a:t>액티비티</a:t>
              </a:r>
            </a:p>
          </p:txBody>
        </p:sp>
        <p:sp>
          <p:nvSpPr>
            <p:cNvPr id="6" name="모서리가 둥근 직사각형 5">
              <a:extLst>
                <a:ext uri="{FF2B5EF4-FFF2-40B4-BE49-F238E27FC236}">
                  <a16:creationId xmlns:a16="http://schemas.microsoft.com/office/drawing/2014/main" id="{04F43C75-CC1A-192C-627E-821738D03E27}"/>
                </a:ext>
              </a:extLst>
            </p:cNvPr>
            <p:cNvSpPr/>
            <p:nvPr/>
          </p:nvSpPr>
          <p:spPr>
            <a:xfrm>
              <a:off x="2294211" y="3788569"/>
              <a:ext cx="2102069" cy="640474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200" dirty="0"/>
                <a:t>서비스</a:t>
              </a:r>
            </a:p>
          </p:txBody>
        </p:sp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E3A9A46C-9ACD-A730-C617-B01ECC51848C}"/>
                </a:ext>
              </a:extLst>
            </p:cNvPr>
            <p:cNvSpPr/>
            <p:nvPr/>
          </p:nvSpPr>
          <p:spPr>
            <a:xfrm>
              <a:off x="2294211" y="4593267"/>
              <a:ext cx="2102069" cy="640474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200"/>
                <a:t>브로드캐스트</a:t>
              </a:r>
            </a:p>
            <a:p>
              <a:pPr algn="ctr">
                <a:defRPr/>
              </a:pPr>
              <a:r>
                <a:rPr lang="ko-KR" altLang="en-US" sz="2200"/>
                <a:t> 수신자</a:t>
              </a:r>
            </a:p>
          </p:txBody>
        </p:sp>
        <p:sp>
          <p:nvSpPr>
            <p:cNvPr id="8" name="모서리가 둥근 직사각형 7">
              <a:extLst>
                <a:ext uri="{FF2B5EF4-FFF2-40B4-BE49-F238E27FC236}">
                  <a16:creationId xmlns:a16="http://schemas.microsoft.com/office/drawing/2014/main" id="{DD8300B3-7A58-21DE-3A6A-D500A8907306}"/>
                </a:ext>
              </a:extLst>
            </p:cNvPr>
            <p:cNvSpPr/>
            <p:nvPr/>
          </p:nvSpPr>
          <p:spPr>
            <a:xfrm>
              <a:off x="2294211" y="5365120"/>
              <a:ext cx="2102069" cy="640474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200"/>
                <a:t>내용 제공자</a:t>
              </a:r>
            </a:p>
          </p:txBody>
        </p:sp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483C30D-D28C-4AF1-E012-78EBED772530}"/>
              </a:ext>
            </a:extLst>
          </p:cNvPr>
          <p:cNvCxnSpPr/>
          <p:nvPr/>
        </p:nvCxnSpPr>
        <p:spPr>
          <a:xfrm>
            <a:off x="1854973" y="3200319"/>
            <a:ext cx="251184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559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31493" y="178840"/>
            <a:ext cx="7649229" cy="64094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444499" y="667737"/>
            <a:ext cx="11302999" cy="939784"/>
          </a:xfrm>
        </p:spPr>
        <p:txBody>
          <a:bodyPr vert="horz" lIns="91440" tIns="45720" rIns="91440" bIns="45720" anchor="ctr">
            <a:normAutofit fontScale="90000"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8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에뮬레이터 실행 동영상 녹화 </a:t>
            </a:r>
            <a:br>
              <a:rPr kumimoji="0" lang="ko-KR" altLang="en-US" sz="38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</a:br>
            <a:r>
              <a:rPr kumimoji="0" lang="ko-KR" altLang="en-US" sz="38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파일저장은 </a:t>
            </a:r>
            <a:r>
              <a:rPr kumimoji="0" lang="en-US" altLang="ko-KR" sz="38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21XXX</a:t>
            </a:r>
            <a:r>
              <a:rPr kumimoji="0" lang="ko-KR" altLang="en-US" sz="38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아무개</a:t>
            </a:r>
            <a:r>
              <a:rPr kumimoji="0" lang="en-US" altLang="ko-KR" sz="38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_</a:t>
            </a:r>
            <a:r>
              <a:rPr kumimoji="0" lang="ko-KR" altLang="en-US" sz="38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과제</a:t>
            </a:r>
            <a:r>
              <a:rPr kumimoji="0" lang="en-US" altLang="ko-KR" sz="38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9</a:t>
            </a:r>
            <a:br>
              <a:rPr kumimoji="0" lang="ko-KR" altLang="en-US" sz="38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</a:br>
            <a:endParaRPr kumimoji="0" lang="ko-KR" altLang="en-US" sz="3800" b="0" i="0" u="none" strike="noStrike" kern="1200" cap="none" spc="0" normalizeH="0" baseline="0" dirty="0">
              <a:solidFill>
                <a:srgbClr val="716340"/>
              </a:solidFill>
              <a:latin typeface="Arial"/>
              <a:ea typeface="한컴 윤고딕 240"/>
              <a:cs typeface="한컴 윤고딕 240"/>
            </a:endParaRPr>
          </a:p>
        </p:txBody>
      </p:sp>
      <p:sp>
        <p:nvSpPr>
          <p:cNvPr id="5" name="직사각형 4"/>
          <p:cNvSpPr>
            <a:spLocks noGrp="1"/>
          </p:cNvSpPr>
          <p:nvPr/>
        </p:nvSpPr>
        <p:spPr>
          <a:xfrm>
            <a:off x="444500" y="5437461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3200" b="0" i="0" u="none" strike="noStrike" kern="1200" cap="none" spc="0" normalizeH="0" baseline="0">
              <a:solidFill>
                <a:srgbClr val="716340"/>
              </a:solidFill>
              <a:latin typeface="Arial"/>
              <a:ea typeface="한컴 윤고딕 240"/>
              <a:cs typeface="한컴 윤고딕 240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200" b="0" i="0" u="none" strike="noStrike" kern="1200" cap="none" spc="0" normalizeH="0" baseline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화면이 전환되는 과정을 녹화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23020" y="1625819"/>
            <a:ext cx="1948437" cy="360636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30388" y="1625819"/>
            <a:ext cx="1948437" cy="36063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19282" y="2950147"/>
            <a:ext cx="9635703" cy="957706"/>
          </a:xfrm>
        </p:spPr>
        <p:txBody>
          <a:bodyPr/>
          <a:lstStyle/>
          <a:p>
            <a:pPr>
              <a:defRPr/>
            </a:pPr>
            <a:r>
              <a:rPr lang="ko-KR" altLang="en-US"/>
              <a:t>User Interface</a:t>
            </a:r>
            <a:br>
              <a:rPr lang="ko-KR" altLang="en-US"/>
            </a:br>
            <a:r>
              <a:rPr lang="en-US" altLang="ko-KR"/>
              <a:t>(Fragment, Tab, Viewpager)</a:t>
            </a:r>
          </a:p>
        </p:txBody>
      </p:sp>
    </p:spTree>
    <p:extLst>
      <p:ext uri="{BB962C8B-B14F-4D97-AF65-F5344CB8AC3E}">
        <p14:creationId xmlns:p14="http://schemas.microsoft.com/office/powerpoint/2010/main" val="335496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57844" y="290111"/>
            <a:ext cx="8596668" cy="132080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Fragment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상</a:t>
            </a:r>
            <a:r>
              <a:rPr lang="en-US" altLang="ko-KR" dirty="0"/>
              <a:t>,</a:t>
            </a:r>
            <a:r>
              <a:rPr lang="ko-KR" altLang="en-US" dirty="0"/>
              <a:t> 하 탭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ko-KR" altLang="en-US" dirty="0" err="1"/>
              <a:t>뷰페이저</a:t>
            </a:r>
            <a:r>
              <a:rPr lang="ko-KR" altLang="en-US" dirty="0"/>
              <a:t>  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4294967295"/>
          </p:nvPr>
        </p:nvSpPr>
        <p:spPr>
          <a:xfrm>
            <a:off x="444500" y="1184298"/>
            <a:ext cx="11747500" cy="5549900"/>
          </a:xfrm>
        </p:spPr>
        <p:txBody>
          <a:bodyPr vert="horz" lIns="91440" tIns="45720" rIns="91440" bIns="45720">
            <a:normAutofit/>
          </a:bodyPr>
          <a:lstStyle/>
          <a:p>
            <a:pPr marL="26670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r>
              <a:rPr kumimoji="0" lang="ko-KR" altLang="en-US" sz="2400" b="0" i="0" u="none" strike="noStrike" kern="1200" cap="none" spc="0" normalizeH="0" baseline="0" dirty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오늘 수업의 목표 </a:t>
            </a:r>
            <a:r>
              <a:rPr kumimoji="0" lang="en-US" altLang="ko-KR" sz="2400" b="0" i="0" u="none" strike="noStrike" kern="1200" cap="none" spc="0" normalizeH="0" baseline="0" dirty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:</a:t>
            </a:r>
            <a:r>
              <a:rPr kumimoji="0" lang="ko-KR" altLang="en-US" sz="2400" b="0" i="0" u="none" strike="noStrike" kern="1200" cap="none" spc="0" normalizeH="0" baseline="0" dirty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필요한 기능을 합쳐라</a:t>
            </a:r>
            <a:r>
              <a:rPr kumimoji="0" lang="en-US" altLang="ko-KR" sz="2400" b="0" i="0" u="none" strike="noStrike" kern="1200" cap="none" spc="0" normalizeH="0" baseline="0" dirty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~!!</a:t>
            </a:r>
          </a:p>
          <a:p>
            <a:pPr marL="26670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r>
              <a:rPr kumimoji="0" lang="ko-KR" altLang="en-US" sz="2400" b="0" i="0" u="none" strike="noStrike" kern="1200" cap="none" spc="0" normalizeH="0" baseline="0" dirty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카카오를 실행시켜 아래 버튼을 눌러보세요</a:t>
            </a:r>
            <a:r>
              <a:rPr kumimoji="0" lang="en-US" altLang="ko-KR" sz="2400" b="0" i="0" u="none" strike="noStrike" kern="1200" cap="none" spc="0" normalizeH="0" baseline="0" dirty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.</a:t>
            </a:r>
            <a:r>
              <a:rPr kumimoji="0" lang="ko-KR" altLang="en-US" sz="2400" b="0" i="0" u="none" strike="noStrike" kern="1200" cap="none" spc="0" normalizeH="0" baseline="0" dirty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</a:t>
            </a:r>
          </a:p>
          <a:p>
            <a:pPr marL="26670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r>
              <a:rPr kumimoji="0" lang="ko-KR" altLang="en-US" sz="2400" b="0" i="0" u="none" strike="noStrike" kern="1200" cap="none" spc="0" normalizeH="0" baseline="0" dirty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화면을 옆으로 밀어 보세요</a:t>
            </a:r>
            <a:r>
              <a:rPr kumimoji="0" lang="en-US" altLang="ko-KR" sz="2400" b="0" i="0" u="none" strike="noStrike" kern="1200" cap="none" spc="0" normalizeH="0" baseline="0" dirty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.</a:t>
            </a:r>
            <a:r>
              <a:rPr kumimoji="0" lang="ko-KR" altLang="en-US" sz="2400" b="0" i="0" u="none" strike="noStrike" kern="1200" cap="none" spc="0" normalizeH="0" baseline="0" dirty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</a:t>
            </a:r>
          </a:p>
          <a:p>
            <a:pPr marL="26670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r>
              <a:rPr kumimoji="0" lang="ko-KR" altLang="en-US" sz="2400" b="0" i="0" u="none" strike="noStrike" kern="1200" cap="none" spc="0" normalizeH="0" baseline="0" dirty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앱을 실행 중에 메시지가 왔을 때는</a:t>
            </a:r>
            <a:r>
              <a:rPr kumimoji="0" lang="en-US" altLang="ko-KR" sz="2400" b="0" i="0" u="none" strike="noStrike" kern="1200" cap="none" spc="0" normalizeH="0" baseline="0" dirty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?</a:t>
            </a:r>
          </a:p>
          <a:p>
            <a:pPr marL="26670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endParaRPr kumimoji="0" lang="en-US" altLang="ko-KR" sz="2400" b="0" i="0" u="none" strike="noStrike" kern="1200" cap="none" spc="0" normalizeH="0" baseline="0" dirty="0">
              <a:solidFill>
                <a:srgbClr val="363636"/>
              </a:solidFill>
              <a:latin typeface="Arial"/>
              <a:ea typeface="한컴 윤고딕 230"/>
              <a:cs typeface="한컴 윤고딕 230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/>
            </a:pPr>
            <a:r>
              <a:rPr kumimoji="0" lang="ko-KR" altLang="en-US" sz="2400" b="0" i="0" u="none" strike="noStrike" kern="1200" cap="none" spc="0" normalizeH="0" baseline="0" dirty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  각각의 기능에 대해 실습할 예정입니다</a:t>
            </a:r>
            <a:r>
              <a:rPr kumimoji="0" lang="en-US" altLang="ko-KR" sz="2400" b="0" i="0" u="none" strike="noStrike" kern="1200" cap="none" spc="0" normalizeH="0" baseline="0" dirty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.</a:t>
            </a:r>
            <a:r>
              <a:rPr kumimoji="0" lang="ko-KR" altLang="en-US" sz="2400" b="0" i="0" u="none" strike="noStrike" kern="1200" cap="none" spc="0" normalizeH="0" baseline="0" dirty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실제론 기능이 하나의 앱에서 작동할 것임</a:t>
            </a:r>
            <a:r>
              <a:rPr kumimoji="0" lang="en-US" altLang="ko-KR" sz="2400" b="0" i="0" u="none" strike="noStrike" kern="1200" cap="none" spc="0" normalizeH="0" baseline="0" dirty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/>
            </a:pPr>
            <a:r>
              <a:rPr kumimoji="0" lang="ko-KR" altLang="en-US" sz="2400" b="0" i="0" u="none" strike="noStrike" kern="1200" cap="none" spc="0" normalizeH="0" baseline="0" dirty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  </a:t>
            </a:r>
            <a:r>
              <a:rPr kumimoji="0" lang="ko-KR" altLang="en-US" sz="2400" b="0" i="0" u="none" strike="noStrike" kern="1200" cap="none" spc="0" normalizeH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우선 </a:t>
            </a:r>
            <a:r>
              <a:rPr kumimoji="0" lang="ko-KR" altLang="en-US" sz="24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한컴 윤고딕 230"/>
              </a:rPr>
              <a:t>따라 하면서 코드를 이해하고 하나로 합쳐 보세요</a:t>
            </a:r>
            <a:r>
              <a:rPr kumimoji="0" lang="en-US" altLang="ko-KR" sz="24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한컴 윤고딕 230"/>
              </a:rPr>
              <a:t>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/>
            </a:pPr>
            <a:endParaRPr kumimoji="0" lang="en-US" altLang="ko-KR" sz="2400" b="0" i="0" u="none" strike="noStrike" kern="1200" cap="none" spc="0" normalizeH="0" baseline="0" dirty="0">
              <a:solidFill>
                <a:srgbClr val="363636"/>
              </a:solidFill>
              <a:latin typeface="Arial"/>
              <a:ea typeface="한컴 윤고딕 230"/>
              <a:cs typeface="한컴 윤고딕 230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/>
            </a:pPr>
            <a:r>
              <a:rPr kumimoji="0" lang="ko-KR" altLang="en-US" sz="2400" b="0" i="0" u="none" strike="noStrike" kern="1200" cap="none" spc="0" normalizeH="0" baseline="0" dirty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 오늘은 실제로 스마트폰으로 실행시켜 볼 것을 추천합니다</a:t>
            </a:r>
            <a:r>
              <a:rPr kumimoji="0" lang="en-US" altLang="ko-KR" sz="2400" b="0" i="0" u="none" strike="noStrike" kern="1200" cap="none" spc="0" normalizeH="0" baseline="0" dirty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.</a:t>
            </a:r>
            <a:r>
              <a:rPr kumimoji="0" lang="ko-KR" altLang="en-US" sz="2400" b="0" i="0" u="none" strike="noStrike" kern="1200" cap="none" spc="0" normalizeH="0" baseline="0" dirty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/>
            </a:pPr>
            <a:r>
              <a:rPr kumimoji="0" lang="ko-KR" altLang="en-US" sz="2400" b="0" i="0" u="none" strike="noStrike" kern="1200" cap="none" spc="0" normalizeH="0" baseline="0" dirty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 상위에 있는 탭보다 하위에 있는 탭이 요즘 많이 사용됩니다</a:t>
            </a:r>
            <a:r>
              <a:rPr kumimoji="0" lang="en-US" altLang="ko-KR" sz="2400" b="0" i="0" u="none" strike="noStrike" kern="1200" cap="none" spc="0" normalizeH="0" baseline="0" dirty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.</a:t>
            </a:r>
            <a:r>
              <a:rPr kumimoji="0" lang="ko-KR" altLang="en-US" sz="2400" b="0" i="0" u="none" strike="noStrike" kern="1200" cap="none" spc="0" normalizeH="0" baseline="0" dirty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</a:t>
            </a:r>
            <a:r>
              <a:rPr kumimoji="0" lang="ko-KR" altLang="en-US" sz="2400" b="0" i="0" u="none" strike="noStrike" kern="1200" cap="none" spc="0" normalizeH="0" baseline="0" dirty="0" err="1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왜그럴까</a:t>
            </a:r>
            <a:r>
              <a:rPr kumimoji="0" lang="en-US" altLang="ko-KR" sz="2400" b="0" i="0" u="none" strike="noStrike" kern="1200" cap="none" spc="0" normalizeH="0" baseline="0" dirty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?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/>
            </a:pPr>
            <a:r>
              <a:rPr kumimoji="0" lang="ko-KR" altLang="en-US" sz="2400" b="0" i="0" u="none" strike="noStrike" kern="1200" cap="none" spc="0" normalizeH="0" baseline="0" dirty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 앱을 만들 때 직관적인 </a:t>
            </a:r>
            <a:r>
              <a:rPr kumimoji="0" lang="en-US" altLang="ko-KR" sz="2400" b="0" i="0" u="none" strike="noStrike" kern="1200" cap="none" spc="0" normalizeH="0" baseline="0" dirty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UI</a:t>
            </a:r>
            <a:r>
              <a:rPr kumimoji="0" lang="ko-KR" altLang="en-US" sz="2400" b="0" i="0" u="none" strike="noStrike" kern="1200" cap="none" spc="0" normalizeH="0" baseline="0" dirty="0" err="1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를</a:t>
            </a:r>
            <a:r>
              <a:rPr kumimoji="0" lang="ko-KR" altLang="en-US" sz="2400" b="0" i="0" u="none" strike="noStrike" kern="1200" cap="none" spc="0" normalizeH="0" baseline="0" dirty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잘</a:t>
            </a:r>
            <a:r>
              <a:rPr kumimoji="0" lang="en-US" altLang="ko-KR" sz="2400" b="0" i="0" u="none" strike="noStrike" kern="1200" cap="none" spc="0" normalizeH="0" baseline="0" dirty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~</a:t>
            </a:r>
            <a:r>
              <a:rPr kumimoji="0" lang="ko-KR" altLang="en-US" sz="2400" b="0" i="0" u="none" strike="noStrike" kern="1200" cap="none" spc="0" normalizeH="0" baseline="0" dirty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구성하는 것이 </a:t>
            </a:r>
            <a:r>
              <a:rPr kumimoji="0" lang="en-US" altLang="ko-KR" sz="2400" b="0" i="0" u="none" strike="noStrike" kern="1200" cap="none" spc="0" normalizeH="0" baseline="0" dirty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50%</a:t>
            </a:r>
            <a:r>
              <a:rPr kumimoji="0" lang="ko-KR" altLang="en-US" sz="2400" b="0" i="0" u="none" strike="noStrike" kern="1200" cap="none" spc="0" normalizeH="0" baseline="0" dirty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이상입니다</a:t>
            </a:r>
            <a:r>
              <a:rPr kumimoji="0" lang="en-US" altLang="ko-KR" sz="2400" b="0" i="0" u="none" strike="noStrike" kern="1200" cap="none" spc="0" normalizeH="0" baseline="0" dirty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.</a:t>
            </a:r>
            <a:r>
              <a:rPr kumimoji="0" lang="ko-KR" altLang="en-US" sz="2400" b="0" i="0" u="none" strike="noStrike" kern="1200" cap="none" spc="0" normalizeH="0" baseline="0" dirty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/>
            </a:pPr>
            <a:r>
              <a:rPr kumimoji="0" lang="ko-KR" altLang="en-US" sz="2400" b="0" i="0" u="none" strike="noStrike" kern="1200" cap="none" spc="0" normalizeH="0" baseline="0" dirty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 어떤 모양을 기본으로 앱을 만들지 고민해 보세요</a:t>
            </a:r>
            <a:r>
              <a:rPr kumimoji="0" lang="en-US" altLang="ko-KR" sz="2400" b="0" i="0" u="none" strike="noStrike" kern="1200" cap="none" spc="0" normalizeH="0" baseline="0" dirty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779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34566" y="1451741"/>
            <a:ext cx="8095885" cy="4939862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 idx="4294967295"/>
          </p:nvPr>
        </p:nvSpPr>
        <p:spPr>
          <a:xfrm>
            <a:off x="431799" y="123802"/>
            <a:ext cx="11302999" cy="939784"/>
          </a:xfrm>
        </p:spPr>
        <p:txBody>
          <a:bodyPr vert="horz" lIns="91440" tIns="45720" rIns="91440" bIns="45720" anchor="ctr"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8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Arial"/>
              </a:rPr>
              <a:t>1</a:t>
            </a:r>
            <a:r>
              <a:rPr kumimoji="0" lang="ko-KR" altLang="en-US" sz="38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Arial"/>
              </a:rPr>
              <a:t>단계</a:t>
            </a:r>
            <a:endParaRPr kumimoji="0" lang="ko-KR" altLang="en-US" sz="3800" b="0" i="0" u="none" strike="noStrike" kern="1200" cap="none" spc="0" normalizeH="0" baseline="0" dirty="0">
              <a:solidFill>
                <a:srgbClr val="716340"/>
              </a:solidFill>
              <a:latin typeface="Arial"/>
              <a:ea typeface="한컴 윤고딕 240"/>
              <a:cs typeface="한컴 윤고딕 24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212098" y="2254797"/>
            <a:ext cx="1001767" cy="689741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28219" y="2599668"/>
            <a:ext cx="258620" cy="360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7335892" y="2254797"/>
            <a:ext cx="1001767" cy="689741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87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47625" y="399064"/>
            <a:ext cx="12070474" cy="6059870"/>
            <a:chOff x="1785115" y="481176"/>
            <a:chExt cx="12070474" cy="605987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785115" y="481176"/>
              <a:ext cx="4105603" cy="6059870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1785115" y="1121650"/>
              <a:ext cx="4105603" cy="77185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883650" y="1893504"/>
              <a:ext cx="3908534" cy="4417629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890719" y="1893504"/>
              <a:ext cx="3908534" cy="4417629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947055" y="1893504"/>
              <a:ext cx="3908534" cy="4417629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560504" y="218549"/>
            <a:ext cx="37739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dirty="0">
                <a:solidFill>
                  <a:srgbClr val="FF0000"/>
                </a:solidFill>
              </a:rPr>
              <a:t>새 프로젝트 이름 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Gs21200csmTab</a:t>
            </a:r>
          </a:p>
          <a:p>
            <a:pPr>
              <a:defRPr/>
            </a:pPr>
            <a:r>
              <a:rPr lang="ko-KR" altLang="en-US" dirty="0">
                <a:solidFill>
                  <a:srgbClr val="FF0000"/>
                </a:solidFill>
              </a:rPr>
              <a:t>패키지명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en-US" altLang="ko-KR" dirty="0" err="1">
                <a:solidFill>
                  <a:srgbClr val="FF0000"/>
                </a:solidFill>
              </a:rPr>
              <a:t>org.techtown.tab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7827" y="80666"/>
            <a:ext cx="1986262" cy="641329"/>
          </a:xfrm>
          <a:prstGeom prst="rect">
            <a:avLst/>
          </a:prstGeom>
          <a:solidFill>
            <a:schemeClr val="lt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FF0000"/>
                </a:solidFill>
              </a:rPr>
              <a:t>activity_main.xml </a:t>
            </a:r>
          </a:p>
          <a:p>
            <a:pPr>
              <a:defRPr/>
            </a:pPr>
            <a:r>
              <a:rPr lang="en-US" altLang="ko-KR">
                <a:solidFill>
                  <a:srgbClr val="FF0000"/>
                </a:solidFill>
              </a:rPr>
              <a:t>MainActivity.java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6717" y="5327135"/>
            <a:ext cx="1782623" cy="643135"/>
          </a:xfrm>
          <a:prstGeom prst="rect">
            <a:avLst/>
          </a:prstGeom>
          <a:solidFill>
            <a:schemeClr val="lt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FF0000"/>
                </a:solidFill>
              </a:rPr>
              <a:t>fragment1.xml </a:t>
            </a:r>
          </a:p>
          <a:p>
            <a:pPr>
              <a:defRPr/>
            </a:pPr>
            <a:r>
              <a:rPr lang="en-US" altLang="ko-KR">
                <a:solidFill>
                  <a:srgbClr val="FF0000"/>
                </a:solidFill>
              </a:rPr>
              <a:t>Fragment1.java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04688" y="5327135"/>
            <a:ext cx="1782623" cy="643135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FF0000"/>
                </a:solidFill>
              </a:rPr>
              <a:t>fragment2.xml </a:t>
            </a:r>
          </a:p>
          <a:p>
            <a:pPr>
              <a:defRPr/>
            </a:pPr>
            <a:r>
              <a:rPr lang="en-US" altLang="ko-KR">
                <a:solidFill>
                  <a:srgbClr val="FF0000"/>
                </a:solidFill>
              </a:rPr>
              <a:t>Fragment2.java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261024" y="5327135"/>
            <a:ext cx="1782623" cy="643135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FF0000"/>
                </a:solidFill>
              </a:rPr>
              <a:t>fragment3.xml </a:t>
            </a:r>
          </a:p>
          <a:p>
            <a:pPr>
              <a:defRPr/>
            </a:pPr>
            <a:r>
              <a:rPr lang="en-US" altLang="ko-KR">
                <a:solidFill>
                  <a:srgbClr val="FF0000"/>
                </a:solidFill>
              </a:rPr>
              <a:t>Fragment3.java</a:t>
            </a:r>
          </a:p>
        </p:txBody>
      </p:sp>
    </p:spTree>
    <p:extLst>
      <p:ext uri="{BB962C8B-B14F-4D97-AF65-F5344CB8AC3E}">
        <p14:creationId xmlns:p14="http://schemas.microsoft.com/office/powerpoint/2010/main" val="2915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r>
              <a:rPr lang="ko-KR" altLang="en-US"/>
              <a:t>실습 순서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4294967295"/>
          </p:nvPr>
        </p:nvSpPr>
        <p:spPr>
          <a:xfrm>
            <a:off x="431799" y="1308100"/>
            <a:ext cx="11302999" cy="4960939"/>
          </a:xfrm>
        </p:spPr>
        <p:txBody>
          <a:bodyPr vert="horz" lIns="91440" tIns="45720" rIns="91440" bIns="45720"/>
          <a:lstStyle/>
          <a:p>
            <a:pPr marL="26670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</a:t>
            </a:r>
            <a:r>
              <a:rPr kumimoji="0" lang="en-US" altLang="ko-KR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fragment1.xml ,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</a:t>
            </a:r>
            <a:r>
              <a:rPr kumimoji="0" lang="en-US" altLang="ko-KR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fragment2.xml ,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</a:t>
            </a:r>
            <a:r>
              <a:rPr kumimoji="0" lang="en-US" altLang="ko-KR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fragment3.xml 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추가</a:t>
            </a:r>
          </a:p>
          <a:p>
            <a:pPr marL="26670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Fragmnet1.java 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</a:t>
            </a:r>
            <a:r>
              <a:rPr kumimoji="0" lang="en-US" altLang="ko-KR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, Fragmnet2.java , Fragmnet3.java  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추가 </a:t>
            </a:r>
          </a:p>
          <a:p>
            <a:pPr marL="26670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Activity_main.xml 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작업</a:t>
            </a:r>
          </a:p>
          <a:p>
            <a:pPr marL="26670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MainActivity.java 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작업</a:t>
            </a:r>
          </a:p>
          <a:p>
            <a:pPr marL="26670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에뮬레이터 결과 확인</a:t>
            </a:r>
          </a:p>
        </p:txBody>
      </p:sp>
    </p:spTree>
    <p:extLst>
      <p:ext uri="{BB962C8B-B14F-4D97-AF65-F5344CB8AC3E}">
        <p14:creationId xmlns:p14="http://schemas.microsoft.com/office/powerpoint/2010/main" val="74443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30710" b="5990"/>
          <a:stretch>
            <a:fillRect/>
          </a:stretch>
        </p:blipFill>
        <p:spPr>
          <a:xfrm>
            <a:off x="0" y="1673"/>
            <a:ext cx="8447689" cy="64440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59185" y="218416"/>
            <a:ext cx="3633756" cy="145607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fragment1.xml </a:t>
            </a:r>
            <a:r>
              <a:rPr lang="ko-KR" altLang="en-US"/>
              <a:t> </a:t>
            </a:r>
            <a:r>
              <a:rPr lang="en-US" altLang="ko-KR"/>
              <a:t>‘</a:t>
            </a:r>
            <a:r>
              <a:rPr lang="ko-KR" altLang="en-US"/>
              <a:t>첫번째</a:t>
            </a:r>
            <a:r>
              <a:rPr lang="en-US" altLang="ko-KR"/>
              <a:t>’</a:t>
            </a:r>
            <a:r>
              <a:rPr lang="ko-KR" altLang="en-US"/>
              <a:t> 배경색 자유</a:t>
            </a:r>
          </a:p>
          <a:p>
            <a:pPr>
              <a:defRPr/>
            </a:pPr>
            <a:r>
              <a:rPr lang="en-US" altLang="ko-KR"/>
              <a:t>fragment2.xml </a:t>
            </a:r>
            <a:r>
              <a:rPr lang="ko-KR" altLang="en-US"/>
              <a:t> </a:t>
            </a:r>
            <a:r>
              <a:rPr lang="en-US" altLang="ko-KR"/>
              <a:t>‘</a:t>
            </a:r>
            <a:r>
              <a:rPr lang="ko-KR" altLang="en-US"/>
              <a:t>두번째</a:t>
            </a:r>
            <a:r>
              <a:rPr lang="en-US" altLang="ko-KR"/>
              <a:t>’</a:t>
            </a:r>
            <a:r>
              <a:rPr lang="ko-KR" altLang="en-US"/>
              <a:t> 배경색 자유</a:t>
            </a:r>
          </a:p>
          <a:p>
            <a:pPr>
              <a:defRPr/>
            </a:pPr>
            <a:r>
              <a:rPr lang="en-US" altLang="ko-KR"/>
              <a:t>fragment3.xml </a:t>
            </a:r>
            <a:r>
              <a:rPr lang="ko-KR" altLang="en-US"/>
              <a:t> </a:t>
            </a:r>
            <a:r>
              <a:rPr lang="en-US" altLang="ko-KR"/>
              <a:t>‘</a:t>
            </a:r>
            <a:r>
              <a:rPr lang="ko-KR" altLang="en-US"/>
              <a:t>세번째</a:t>
            </a:r>
            <a:r>
              <a:rPr lang="en-US" altLang="ko-KR"/>
              <a:t>’</a:t>
            </a:r>
            <a:r>
              <a:rPr lang="ko-KR" altLang="en-US"/>
              <a:t> 배경색 자유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추가</a:t>
            </a:r>
            <a:r>
              <a:rPr lang="en-US" altLang="ko-KR"/>
              <a:t>,</a:t>
            </a:r>
            <a:r>
              <a:rPr lang="ko-KR" altLang="en-US"/>
              <a:t>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43299" y="2179320"/>
            <a:ext cx="8553450" cy="446722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1969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8159" y="676603"/>
            <a:ext cx="11187934" cy="4864319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976194" y="4455400"/>
            <a:ext cx="952499" cy="443406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613306" y="676603"/>
            <a:ext cx="1069559" cy="3597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rgbClr val="FF0000"/>
                </a:solidFill>
              </a:rPr>
              <a:t>세번 반복</a:t>
            </a:r>
          </a:p>
        </p:txBody>
      </p:sp>
    </p:spTree>
    <p:extLst>
      <p:ext uri="{BB962C8B-B14F-4D97-AF65-F5344CB8AC3E}">
        <p14:creationId xmlns:p14="http://schemas.microsoft.com/office/powerpoint/2010/main" val="182456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1292" y="522890"/>
            <a:ext cx="5295900" cy="41529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5460122" y="332883"/>
            <a:ext cx="7000874" cy="5156966"/>
            <a:chOff x="5191126" y="605001"/>
            <a:chExt cx="7000874" cy="5156966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rcRect t="41010"/>
            <a:stretch>
              <a:fillRect/>
            </a:stretch>
          </p:blipFill>
          <p:spPr>
            <a:xfrm>
              <a:off x="5191126" y="605001"/>
              <a:ext cx="7000874" cy="2432816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191126" y="3037818"/>
              <a:ext cx="6524625" cy="2724150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b="60520"/>
          <a:stretch>
            <a:fillRect/>
          </a:stretch>
        </p:blipFill>
        <p:spPr>
          <a:xfrm>
            <a:off x="361292" y="4675790"/>
            <a:ext cx="7000874" cy="162811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294682" y="4010682"/>
            <a:ext cx="1326473" cy="22932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8537" y="162185"/>
            <a:ext cx="1947503" cy="360704"/>
          </a:xfrm>
          <a:prstGeom prst="rect">
            <a:avLst/>
          </a:prstGeom>
          <a:ln>
            <a:solidFill>
              <a:srgbClr val="FF0000">
                <a:alpha val="100000"/>
              </a:srgbClr>
            </a:solidFill>
          </a:ln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Activity_main.xml</a:t>
            </a:r>
          </a:p>
        </p:txBody>
      </p:sp>
    </p:spTree>
    <p:extLst>
      <p:ext uri="{BB962C8B-B14F-4D97-AF65-F5344CB8AC3E}">
        <p14:creationId xmlns:p14="http://schemas.microsoft.com/office/powerpoint/2010/main" val="123036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86117" y="389263"/>
            <a:ext cx="8596668" cy="132080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Intent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67916" y="1390285"/>
            <a:ext cx="11456167" cy="4960939"/>
          </a:xfrm>
        </p:spPr>
        <p:txBody>
          <a:bodyPr/>
          <a:lstStyle/>
          <a:p>
            <a:pPr marL="302720" indent="-342720">
              <a:buFont typeface="Arial"/>
              <a:buChar char="•"/>
              <a:defRPr/>
            </a:pPr>
            <a:r>
              <a:rPr lang="en-US" altLang="ko-KR" sz="2400" dirty="0"/>
              <a:t>Intent</a:t>
            </a:r>
            <a:r>
              <a:rPr lang="ko-KR" altLang="en-US" sz="2400" dirty="0"/>
              <a:t>는 안드로이드 시스템을 통해 다른 앱의 구성요소나 액티비티의 작업</a:t>
            </a:r>
            <a:r>
              <a:rPr lang="en-US" altLang="ko-KR" sz="2400" dirty="0"/>
              <a:t>(action)</a:t>
            </a:r>
            <a:r>
              <a:rPr lang="ko-KR" altLang="en-US" sz="2400" dirty="0"/>
              <a:t>을 요청하는데 사용되는 객체</a:t>
            </a:r>
          </a:p>
          <a:p>
            <a:pPr marL="302720" indent="-342720">
              <a:buFont typeface="Arial"/>
              <a:buChar char="•"/>
              <a:defRPr/>
            </a:pPr>
            <a:endParaRPr lang="ko-KR" altLang="en-US" sz="2400" dirty="0"/>
          </a:p>
          <a:p>
            <a:pPr marL="302720" indent="-342720">
              <a:buFont typeface="Arial"/>
              <a:buChar char="•"/>
              <a:defRPr/>
            </a:pPr>
            <a:r>
              <a:rPr lang="en-US" altLang="ko-KR" sz="2400" dirty="0"/>
              <a:t>Intent</a:t>
            </a:r>
            <a:r>
              <a:rPr lang="ko-KR" altLang="en-US" sz="2400" dirty="0"/>
              <a:t>로 할 수 있는 일</a:t>
            </a:r>
          </a:p>
          <a:p>
            <a:pPr marL="404000" indent="-444000">
              <a:buAutoNum type="arabicPeriod"/>
              <a:defRPr/>
            </a:pPr>
            <a:r>
              <a:rPr lang="en-US" altLang="ko-KR" sz="2400" dirty="0"/>
              <a:t>start activity</a:t>
            </a:r>
          </a:p>
          <a:p>
            <a:pPr marL="404000" indent="-444000">
              <a:buAutoNum type="arabicPeriod"/>
              <a:defRPr/>
            </a:pPr>
            <a:r>
              <a:rPr lang="en-US" altLang="ko-KR" sz="2400" dirty="0"/>
              <a:t>start service</a:t>
            </a:r>
          </a:p>
          <a:p>
            <a:pPr marL="404000" indent="-444000">
              <a:buAutoNum type="arabicPeriod"/>
              <a:defRPr/>
            </a:pPr>
            <a:r>
              <a:rPr lang="en-US" altLang="ko-KR" sz="2400" dirty="0"/>
              <a:t>deliver Broadcast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01766" y="361293"/>
            <a:ext cx="755332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01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23116" y="766762"/>
            <a:ext cx="7715250" cy="532447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7848188" y="4639835"/>
            <a:ext cx="3555933" cy="1521124"/>
            <a:chOff x="7848189" y="4622582"/>
            <a:chExt cx="2743795" cy="1521124"/>
          </a:xfrm>
        </p:grpSpPr>
        <p:sp>
          <p:nvSpPr>
            <p:cNvPr id="5" name="삼각형 4"/>
            <p:cNvSpPr/>
            <p:nvPr/>
          </p:nvSpPr>
          <p:spPr>
            <a:xfrm rot="5368612">
              <a:off x="7795720" y="5046607"/>
              <a:ext cx="1149568" cy="1044630"/>
            </a:xfrm>
            <a:prstGeom prst="triangle">
              <a:avLst>
                <a:gd name="adj" fmla="val 50000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898045" y="4622582"/>
              <a:ext cx="1693939" cy="3668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800" b="0" i="0" u="none" strike="noStrike" kern="1200" cap="none" spc="0" normalizeH="0" baseline="0">
                  <a:solidFill>
                    <a:srgbClr val="FF0000"/>
                  </a:solidFill>
                  <a:latin typeface="Arial"/>
                  <a:ea typeface="한컴 윤고딕 230"/>
                  <a:cs typeface="한컴 윤고딕 230"/>
                </a:rPr>
                <a:t>에뮬레이터 실행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304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4294967295"/>
          </p:nvPr>
        </p:nvSpPr>
        <p:spPr>
          <a:xfrm>
            <a:off x="431799" y="123802"/>
            <a:ext cx="11302999" cy="939784"/>
          </a:xfrm>
        </p:spPr>
        <p:txBody>
          <a:bodyPr vert="horz" lIns="91440" tIns="45720" rIns="91440" bIns="45720" anchor="ctr"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8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Arial"/>
              </a:rPr>
              <a:t>2</a:t>
            </a:r>
            <a:r>
              <a:rPr kumimoji="0" lang="ko-KR" altLang="en-US" sz="38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Arial"/>
              </a:rPr>
              <a:t>단계</a:t>
            </a:r>
            <a:endParaRPr kumimoji="0" lang="ko-KR" altLang="en-US" sz="3800" b="0" i="0" u="none" strike="noStrike" kern="1200" cap="none" spc="0" normalizeH="0" baseline="0" dirty="0">
              <a:solidFill>
                <a:srgbClr val="716340"/>
              </a:solidFill>
              <a:latin typeface="Arial"/>
              <a:ea typeface="한컴 윤고딕 240"/>
              <a:cs typeface="한컴 윤고딕 24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8219" y="2599668"/>
            <a:ext cx="258620" cy="360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709915" y="1367832"/>
            <a:ext cx="2726653" cy="504676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73752" y="1367832"/>
            <a:ext cx="2726653" cy="504676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28219" y="1367832"/>
            <a:ext cx="2736303" cy="506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47624" y="399064"/>
            <a:ext cx="4105603" cy="605987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7150" y="5379720"/>
            <a:ext cx="4105603" cy="771853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34664" y="836295"/>
            <a:ext cx="3908534" cy="4417629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141732" y="836295"/>
            <a:ext cx="3908534" cy="4417629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198069" y="836295"/>
            <a:ext cx="3908534" cy="4417629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560504" y="218549"/>
            <a:ext cx="38957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dirty="0">
                <a:solidFill>
                  <a:srgbClr val="FF0000"/>
                </a:solidFill>
              </a:rPr>
              <a:t>새 프로젝트 이름 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Gs21200csmTab2</a:t>
            </a:r>
          </a:p>
          <a:p>
            <a:pPr>
              <a:defRPr/>
            </a:pPr>
            <a:r>
              <a:rPr lang="ko-KR" altLang="en-US" dirty="0">
                <a:solidFill>
                  <a:srgbClr val="FF0000"/>
                </a:solidFill>
              </a:rPr>
              <a:t>패키지명 </a:t>
            </a:r>
            <a:r>
              <a:rPr lang="en-US" altLang="ko-KR" dirty="0">
                <a:solidFill>
                  <a:srgbClr val="FF0000"/>
                </a:solidFill>
              </a:rPr>
              <a:t>: org.techtown.tab2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7827" y="80666"/>
            <a:ext cx="1986262" cy="641329"/>
          </a:xfrm>
          <a:prstGeom prst="rect">
            <a:avLst/>
          </a:prstGeom>
          <a:solidFill>
            <a:schemeClr val="lt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FF0000"/>
                </a:solidFill>
              </a:rPr>
              <a:t>activity_main.xml </a:t>
            </a:r>
          </a:p>
          <a:p>
            <a:pPr>
              <a:defRPr/>
            </a:pPr>
            <a:r>
              <a:rPr lang="en-US" altLang="ko-KR">
                <a:solidFill>
                  <a:srgbClr val="FF0000"/>
                </a:solidFill>
              </a:rPr>
              <a:t>MainActivity.java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5222" y="4352038"/>
            <a:ext cx="1782623" cy="643792"/>
          </a:xfrm>
          <a:prstGeom prst="rect">
            <a:avLst/>
          </a:prstGeom>
          <a:solidFill>
            <a:schemeClr val="lt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FF0000"/>
                </a:solidFill>
              </a:rPr>
              <a:t>fragment1.xml </a:t>
            </a:r>
          </a:p>
          <a:p>
            <a:pPr>
              <a:defRPr/>
            </a:pPr>
            <a:r>
              <a:rPr lang="en-US" altLang="ko-KR">
                <a:solidFill>
                  <a:srgbClr val="FF0000"/>
                </a:solidFill>
              </a:rPr>
              <a:t>Fragment1.java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3193" y="4352038"/>
            <a:ext cx="1782623" cy="643792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FF0000"/>
                </a:solidFill>
              </a:rPr>
              <a:t>fragment2.xml </a:t>
            </a:r>
          </a:p>
          <a:p>
            <a:pPr>
              <a:defRPr/>
            </a:pPr>
            <a:r>
              <a:rPr lang="en-US" altLang="ko-KR">
                <a:solidFill>
                  <a:srgbClr val="FF0000"/>
                </a:solidFill>
              </a:rPr>
              <a:t>Fragment2.java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249529" y="4352038"/>
            <a:ext cx="1782623" cy="643792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FF0000"/>
                </a:solidFill>
              </a:rPr>
              <a:t>fragment3.xml </a:t>
            </a:r>
          </a:p>
          <a:p>
            <a:pPr>
              <a:defRPr/>
            </a:pPr>
            <a:r>
              <a:rPr lang="en-US" altLang="ko-KR">
                <a:solidFill>
                  <a:srgbClr val="FF0000"/>
                </a:solidFill>
              </a:rPr>
              <a:t>Fragment3.java</a:t>
            </a:r>
          </a:p>
        </p:txBody>
      </p:sp>
    </p:spTree>
    <p:extLst>
      <p:ext uri="{BB962C8B-B14F-4D97-AF65-F5344CB8AC3E}">
        <p14:creationId xmlns:p14="http://schemas.microsoft.com/office/powerpoint/2010/main" val="42185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r>
              <a:rPr lang="ko-KR" altLang="en-US"/>
              <a:t>실습 순서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4294967295"/>
          </p:nvPr>
        </p:nvSpPr>
        <p:spPr>
          <a:xfrm>
            <a:off x="431799" y="1308100"/>
            <a:ext cx="11302999" cy="4960939"/>
          </a:xfrm>
        </p:spPr>
        <p:txBody>
          <a:bodyPr vert="horz" lIns="91440" tIns="45720" rIns="91440" bIns="45720"/>
          <a:lstStyle/>
          <a:p>
            <a:pPr marL="26670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</a:t>
            </a:r>
            <a:r>
              <a:rPr kumimoji="0" lang="en-US" altLang="ko-KR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fragment1.xml ,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</a:t>
            </a:r>
            <a:r>
              <a:rPr kumimoji="0" lang="en-US" altLang="ko-KR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fragment2.xml ,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</a:t>
            </a:r>
            <a:r>
              <a:rPr kumimoji="0" lang="en-US" altLang="ko-KR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fragment3.xml 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추가</a:t>
            </a:r>
          </a:p>
          <a:p>
            <a:pPr marL="26670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Fragmnet1.java 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</a:t>
            </a:r>
            <a:r>
              <a:rPr kumimoji="0" lang="en-US" altLang="ko-KR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, Fragmnet2.java , Fragmnet3.java  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추가</a:t>
            </a:r>
          </a:p>
          <a:p>
            <a:pPr marL="26670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app/res/menu 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디렉토리 추가</a:t>
            </a:r>
            <a:r>
              <a:rPr kumimoji="0" lang="en-US" altLang="ko-KR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- menu_bottom.xml 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생성</a:t>
            </a:r>
          </a:p>
          <a:p>
            <a:pPr marL="26670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munu_botton.xml 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작업</a:t>
            </a:r>
          </a:p>
          <a:p>
            <a:pPr marL="26670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Activity_main.xml 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작업</a:t>
            </a:r>
          </a:p>
          <a:p>
            <a:pPr marL="26670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MainActivity.java 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작업</a:t>
            </a:r>
          </a:p>
          <a:p>
            <a:pPr marL="26670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에뮬레이터 결과 확인</a:t>
            </a:r>
          </a:p>
        </p:txBody>
      </p:sp>
    </p:spTree>
    <p:extLst>
      <p:ext uri="{BB962C8B-B14F-4D97-AF65-F5344CB8AC3E}">
        <p14:creationId xmlns:p14="http://schemas.microsoft.com/office/powerpoint/2010/main" val="425207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123716" y="606631"/>
            <a:ext cx="11944568" cy="939784"/>
          </a:xfrm>
        </p:spPr>
        <p:txBody>
          <a:bodyPr vert="horz" lIns="91440" tIns="45720" rIns="91440" bIns="45720" anchor="ctr">
            <a:normAutofit fontScale="90000"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2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이전 프로젝트에서 </a:t>
            </a:r>
            <a:r>
              <a:rPr kumimoji="0" lang="en-US" altLang="ko-KR" sz="32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fragment1,2,3.xml</a:t>
            </a:r>
            <a:br>
              <a:rPr kumimoji="0" lang="en-US" altLang="ko-KR" sz="32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</a:br>
            <a:r>
              <a:rPr kumimoji="0" lang="en-US" altLang="ko-KR" sz="32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                            Fragmnet1,2,3.java </a:t>
            </a:r>
            <a:r>
              <a:rPr kumimoji="0" lang="ko-KR" altLang="en-US" sz="32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복사 </a:t>
            </a:r>
            <a:r>
              <a:rPr kumimoji="0" lang="en-US" altLang="ko-KR" sz="32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-</a:t>
            </a:r>
            <a:r>
              <a:rPr kumimoji="0" lang="ko-KR" altLang="en-US" sz="32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 </a:t>
            </a:r>
            <a:r>
              <a:rPr kumimoji="0" lang="ko-KR" altLang="en-US" sz="3200" b="0" i="0" u="none" strike="noStrike" kern="1200" cap="none" spc="0" normalizeH="0" baseline="0" dirty="0" err="1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붙여넣기</a:t>
            </a:r>
            <a:br>
              <a:rPr kumimoji="0" lang="ko-KR" altLang="en-US" sz="32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</a:br>
            <a:r>
              <a:rPr kumimoji="0" lang="ko-KR" altLang="en-US" sz="32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                     </a:t>
            </a:r>
            <a:r>
              <a:rPr kumimoji="0" lang="en-US" altLang="ko-KR" sz="32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fragment 1,2,3 </a:t>
            </a:r>
            <a:r>
              <a:rPr kumimoji="0" lang="ko-KR" altLang="en-US" sz="32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의 </a:t>
            </a:r>
            <a:r>
              <a:rPr kumimoji="0" lang="en-US" altLang="ko-KR" sz="3200" b="0" i="0" u="none" strike="noStrike" kern="1200" cap="none" spc="0" normalizeH="0" baseline="0" dirty="0" err="1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textView</a:t>
            </a:r>
            <a:r>
              <a:rPr kumimoji="0" lang="en-US" altLang="ko-KR" sz="32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 </a:t>
            </a:r>
            <a:br>
              <a:rPr kumimoji="0" lang="ko-KR" altLang="en-US" sz="32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</a:br>
            <a:r>
              <a:rPr kumimoji="0" lang="ko-KR" altLang="en-US" sz="32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                                        이메일</a:t>
            </a:r>
            <a:r>
              <a:rPr kumimoji="0" lang="en-US" altLang="ko-KR" sz="32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,</a:t>
            </a:r>
            <a:r>
              <a:rPr kumimoji="0" lang="ko-KR" altLang="en-US" sz="32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 정보</a:t>
            </a:r>
            <a:r>
              <a:rPr kumimoji="0" lang="en-US" altLang="ko-KR" sz="32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,</a:t>
            </a:r>
            <a:r>
              <a:rPr kumimoji="0" lang="ko-KR" altLang="en-US" sz="32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 위치로 수정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564078" y="2503435"/>
            <a:ext cx="2447972" cy="43545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54985" y="2503435"/>
            <a:ext cx="2352675" cy="43545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945892" y="2503435"/>
            <a:ext cx="2352675" cy="435456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19239" y="1984898"/>
            <a:ext cx="23526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6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0540" r="42830" b="53910"/>
          <a:stretch>
            <a:fillRect/>
          </a:stretch>
        </p:blipFill>
        <p:spPr>
          <a:xfrm>
            <a:off x="0" y="395811"/>
            <a:ext cx="6969673" cy="24370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34421" y="727512"/>
            <a:ext cx="2124869" cy="642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/app/res/</a:t>
            </a:r>
            <a:r>
              <a:rPr lang="ko-KR" altLang="en-US"/>
              <a:t>아래</a:t>
            </a:r>
          </a:p>
          <a:p>
            <a:pPr>
              <a:defRPr/>
            </a:pPr>
            <a:r>
              <a:rPr lang="en-US" altLang="ko-KR"/>
              <a:t>menu </a:t>
            </a:r>
            <a:r>
              <a:rPr lang="ko-KR" altLang="en-US"/>
              <a:t>디렉토리 생성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2160" r="46470" b="61810"/>
          <a:stretch>
            <a:fillRect/>
          </a:stretch>
        </p:blipFill>
        <p:spPr>
          <a:xfrm>
            <a:off x="353082" y="3429000"/>
            <a:ext cx="6263508" cy="26176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34417" y="3617857"/>
            <a:ext cx="2896398" cy="3616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menu_botton.xml </a:t>
            </a:r>
            <a:r>
              <a:rPr lang="ko-KR" altLang="en-US"/>
              <a:t>파일 생성</a:t>
            </a:r>
          </a:p>
        </p:txBody>
      </p:sp>
    </p:spTree>
    <p:extLst>
      <p:ext uri="{BB962C8B-B14F-4D97-AF65-F5344CB8AC3E}">
        <p14:creationId xmlns:p14="http://schemas.microsoft.com/office/powerpoint/2010/main" val="205303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53182" y="619125"/>
            <a:ext cx="82105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9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0646" y="179497"/>
            <a:ext cx="11463533" cy="640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85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1972" y="205444"/>
            <a:ext cx="11473173" cy="570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95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7202" y="270930"/>
            <a:ext cx="8596668" cy="132080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Intent - data </a:t>
            </a:r>
            <a:r>
              <a:rPr lang="ko-KR" altLang="en-US" dirty="0"/>
              <a:t>전달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2950" y="1063586"/>
            <a:ext cx="10706100" cy="5619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40606" y="429742"/>
            <a:ext cx="6094192" cy="369332"/>
          </a:xfrm>
          <a:prstGeom prst="rect">
            <a:avLst/>
          </a:prstGeom>
          <a:ln>
            <a:solidFill>
              <a:srgbClr val="FF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새프로젝트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-</a:t>
            </a:r>
            <a:r>
              <a:rPr kumimoji="0" lang="ko-KR" altLang="en-US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 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Gs21200csm-Activity</a:t>
            </a:r>
            <a:r>
              <a:rPr kumimoji="0" lang="ko-KR" altLang="en-US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추가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-</a:t>
            </a:r>
            <a:r>
              <a:rPr kumimoji="0" lang="ko-KR" altLang="en-US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화면과 같이 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186" y="361129"/>
            <a:ext cx="11981149" cy="610289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7848188" y="4622582"/>
            <a:ext cx="3538680" cy="1521124"/>
            <a:chOff x="7848189" y="4622582"/>
            <a:chExt cx="2743795" cy="1521124"/>
          </a:xfrm>
        </p:grpSpPr>
        <p:sp>
          <p:nvSpPr>
            <p:cNvPr id="6" name="삼각형 5"/>
            <p:cNvSpPr/>
            <p:nvPr/>
          </p:nvSpPr>
          <p:spPr>
            <a:xfrm rot="5368612">
              <a:off x="7795720" y="5046607"/>
              <a:ext cx="1149568" cy="1044630"/>
            </a:xfrm>
            <a:prstGeom prst="triangle">
              <a:avLst>
                <a:gd name="adj" fmla="val 50000"/>
              </a:avLst>
            </a:prstGeom>
            <a:solidFill>
              <a:srgbClr val="63A6A4">
                <a:alpha val="100000"/>
              </a:srgbClr>
            </a:solidFill>
            <a:ln w="19050" cap="flat" cmpd="sng" algn="ctr">
              <a:solidFill>
                <a:srgbClr val="2F4F4F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Arial"/>
                <a:ea typeface="한컴 윤고딕 230"/>
                <a:cs typeface="한컴 윤고딕 23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898045" y="4622582"/>
              <a:ext cx="1693939" cy="3668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800" b="0" i="0" u="none" strike="noStrike" kern="1200" cap="none" spc="0" normalizeH="0" baseline="0">
                  <a:solidFill>
                    <a:srgbClr val="FF0000"/>
                  </a:solidFill>
                  <a:latin typeface="Arial"/>
                  <a:ea typeface="한컴 윤고딕 230"/>
                  <a:cs typeface="한컴 윤고딕 230"/>
                </a:rPr>
                <a:t>에뮬레이터 실행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935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4294967295"/>
          </p:nvPr>
        </p:nvSpPr>
        <p:spPr>
          <a:xfrm>
            <a:off x="431799" y="123802"/>
            <a:ext cx="11302999" cy="939784"/>
          </a:xfrm>
        </p:spPr>
        <p:txBody>
          <a:bodyPr vert="horz" lIns="91440" tIns="45720" rIns="91440" bIns="45720" anchor="ctr"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8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Arial"/>
              </a:rPr>
              <a:t>3</a:t>
            </a:r>
            <a:r>
              <a:rPr kumimoji="0" lang="ko-KR" altLang="en-US" sz="38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Arial"/>
              </a:rPr>
              <a:t> 단계</a:t>
            </a:r>
            <a:endParaRPr kumimoji="0" lang="ko-KR" altLang="en-US" sz="3800" b="0" i="0" u="none" strike="noStrike" kern="1200" cap="none" spc="0" normalizeH="0" baseline="0" dirty="0">
              <a:solidFill>
                <a:srgbClr val="716340"/>
              </a:solidFill>
              <a:latin typeface="Arial"/>
              <a:ea typeface="한컴 윤고딕 240"/>
              <a:cs typeface="한컴 윤고딕 24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8219" y="2599668"/>
            <a:ext cx="258620" cy="360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1885" y="2019300"/>
            <a:ext cx="6172200" cy="28194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550669"/>
            <a:ext cx="57626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6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47625" y="399064"/>
            <a:ext cx="12070474" cy="6059870"/>
            <a:chOff x="1785115" y="481176"/>
            <a:chExt cx="12070474" cy="605987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785115" y="481176"/>
              <a:ext cx="4105603" cy="6059870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1785115" y="1121650"/>
              <a:ext cx="4105603" cy="77185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883650" y="1893504"/>
              <a:ext cx="3908534" cy="4417629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890719" y="1893504"/>
              <a:ext cx="3908534" cy="4417629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947055" y="1893504"/>
              <a:ext cx="3908534" cy="4417629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560504" y="218549"/>
            <a:ext cx="39998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dirty="0">
                <a:solidFill>
                  <a:srgbClr val="FF0000"/>
                </a:solidFill>
              </a:rPr>
              <a:t>새 프로젝트 이름 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Gs21200csmpager</a:t>
            </a:r>
          </a:p>
          <a:p>
            <a:pPr>
              <a:defRPr/>
            </a:pPr>
            <a:r>
              <a:rPr lang="ko-KR" altLang="en-US" dirty="0">
                <a:solidFill>
                  <a:srgbClr val="FF0000"/>
                </a:solidFill>
              </a:rPr>
              <a:t>패키지명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en-US" altLang="ko-KR" dirty="0" err="1">
                <a:solidFill>
                  <a:srgbClr val="FF0000"/>
                </a:solidFill>
              </a:rPr>
              <a:t>org.techtown.pager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7827" y="80666"/>
            <a:ext cx="1986262" cy="641329"/>
          </a:xfrm>
          <a:prstGeom prst="rect">
            <a:avLst/>
          </a:prstGeom>
          <a:solidFill>
            <a:schemeClr val="lt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FF0000"/>
                </a:solidFill>
              </a:rPr>
              <a:t>activity_main.xml </a:t>
            </a:r>
          </a:p>
          <a:p>
            <a:pPr>
              <a:defRPr/>
            </a:pPr>
            <a:r>
              <a:rPr lang="en-US" altLang="ko-KR">
                <a:solidFill>
                  <a:srgbClr val="FF0000"/>
                </a:solidFill>
              </a:rPr>
              <a:t>MainActivity.java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6717" y="5327135"/>
            <a:ext cx="1782623" cy="643135"/>
          </a:xfrm>
          <a:prstGeom prst="rect">
            <a:avLst/>
          </a:prstGeom>
          <a:solidFill>
            <a:schemeClr val="lt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FF0000"/>
                </a:solidFill>
              </a:rPr>
              <a:t>fragment1.xml </a:t>
            </a:r>
          </a:p>
          <a:p>
            <a:pPr>
              <a:defRPr/>
            </a:pPr>
            <a:r>
              <a:rPr lang="en-US" altLang="ko-KR">
                <a:solidFill>
                  <a:srgbClr val="FF0000"/>
                </a:solidFill>
              </a:rPr>
              <a:t>Fragment1.java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04688" y="5327135"/>
            <a:ext cx="1782623" cy="643135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FF0000"/>
                </a:solidFill>
              </a:rPr>
              <a:t>fragment2.xml </a:t>
            </a:r>
          </a:p>
          <a:p>
            <a:pPr>
              <a:defRPr/>
            </a:pPr>
            <a:r>
              <a:rPr lang="en-US" altLang="ko-KR">
                <a:solidFill>
                  <a:srgbClr val="FF0000"/>
                </a:solidFill>
              </a:rPr>
              <a:t>Fragment2.java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261024" y="5327135"/>
            <a:ext cx="1782623" cy="643135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FF0000"/>
                </a:solidFill>
              </a:rPr>
              <a:t>fragment3.xml </a:t>
            </a:r>
          </a:p>
          <a:p>
            <a:pPr>
              <a:defRPr/>
            </a:pPr>
            <a:r>
              <a:rPr lang="en-US" altLang="ko-KR">
                <a:solidFill>
                  <a:srgbClr val="FF0000"/>
                </a:solidFill>
              </a:rPr>
              <a:t>Fragment3.java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51009" y="1236607"/>
            <a:ext cx="593081" cy="3616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버튼</a:t>
            </a:r>
          </a:p>
        </p:txBody>
      </p:sp>
    </p:spTree>
    <p:extLst>
      <p:ext uri="{BB962C8B-B14F-4D97-AF65-F5344CB8AC3E}">
        <p14:creationId xmlns:p14="http://schemas.microsoft.com/office/powerpoint/2010/main" val="141433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r>
              <a:rPr lang="ko-KR" altLang="en-US"/>
              <a:t>실습 순서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4294967295"/>
          </p:nvPr>
        </p:nvSpPr>
        <p:spPr>
          <a:xfrm>
            <a:off x="431799" y="1308100"/>
            <a:ext cx="11302999" cy="4960939"/>
          </a:xfrm>
        </p:spPr>
        <p:txBody>
          <a:bodyPr vert="horz" lIns="91440" tIns="45720" rIns="91440" bIns="45720"/>
          <a:lstStyle/>
          <a:p>
            <a:pPr marL="26670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</a:t>
            </a:r>
            <a:r>
              <a:rPr kumimoji="0" lang="en-US" altLang="ko-KR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fragment1.xml ,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</a:t>
            </a:r>
            <a:r>
              <a:rPr kumimoji="0" lang="en-US" altLang="ko-KR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fragment2.xml ,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</a:t>
            </a:r>
            <a:r>
              <a:rPr kumimoji="0" lang="en-US" altLang="ko-KR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fragment3.xml 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추가</a:t>
            </a:r>
          </a:p>
          <a:p>
            <a:pPr marL="26670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Fragmnet1.java 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</a:t>
            </a:r>
            <a:r>
              <a:rPr kumimoji="0" lang="en-US" altLang="ko-KR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, Fragmnet2.java , Fragmnet3.java  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추가</a:t>
            </a:r>
          </a:p>
          <a:p>
            <a:pPr marL="26670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Activity_main.xml 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작업</a:t>
            </a:r>
          </a:p>
          <a:p>
            <a:pPr marL="26670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MainActivity.java 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작업</a:t>
            </a:r>
          </a:p>
          <a:p>
            <a:pPr marL="26670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에뮬레이터 결과 확인</a:t>
            </a:r>
          </a:p>
        </p:txBody>
      </p:sp>
    </p:spTree>
    <p:extLst>
      <p:ext uri="{BB962C8B-B14F-4D97-AF65-F5344CB8AC3E}">
        <p14:creationId xmlns:p14="http://schemas.microsoft.com/office/powerpoint/2010/main" val="140607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0276" y="1956755"/>
            <a:ext cx="2352675" cy="4533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32950" y="897679"/>
            <a:ext cx="9278773" cy="1253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8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이전 프로젝트에서 </a:t>
            </a:r>
            <a:r>
              <a:rPr kumimoji="0" lang="en-US" altLang="ko-KR" sz="38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fragment1,2,3.xml</a:t>
            </a:r>
            <a:br>
              <a:rPr kumimoji="0" lang="en-US" altLang="ko-KR" sz="38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</a:br>
            <a:r>
              <a:rPr kumimoji="0" lang="en-US" altLang="ko-KR" sz="38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           Fragmnet1,2,3.java </a:t>
            </a:r>
            <a:r>
              <a:rPr kumimoji="0" lang="ko-KR" altLang="en-US" sz="38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복사 </a:t>
            </a:r>
            <a:r>
              <a:rPr kumimoji="0" lang="en-US" altLang="ko-KR" sz="38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-</a:t>
            </a:r>
            <a:r>
              <a:rPr kumimoji="0" lang="ko-KR" altLang="en-US" sz="38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 </a:t>
            </a:r>
            <a:r>
              <a:rPr kumimoji="0" lang="ko-KR" altLang="en-US" sz="3800" b="0" i="0" u="none" strike="noStrike" kern="1200" cap="none" spc="0" normalizeH="0" baseline="0" dirty="0" err="1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붙여넣기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9236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4774" y="762000"/>
            <a:ext cx="5991225" cy="4705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88673" y="762000"/>
            <a:ext cx="5391150" cy="53340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71837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37087" y="222360"/>
            <a:ext cx="6649763" cy="633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0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40359" y="165537"/>
            <a:ext cx="8724309" cy="64776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425393" y="4842969"/>
            <a:ext cx="4238625" cy="1800225"/>
          </a:xfrm>
          <a:prstGeom prst="rect">
            <a:avLst/>
          </a:prstGeom>
          <a:ln>
            <a:solidFill>
              <a:srgbClr val="FF0000"/>
            </a:solidFill>
          </a:ln>
        </p:spPr>
      </p:pic>
      <p:grpSp>
        <p:nvGrpSpPr>
          <p:cNvPr id="6" name="그룹 5"/>
          <p:cNvGrpSpPr/>
          <p:nvPr/>
        </p:nvGrpSpPr>
        <p:grpSpPr>
          <a:xfrm>
            <a:off x="8920222" y="1699392"/>
            <a:ext cx="3271778" cy="1521124"/>
            <a:chOff x="7848189" y="4622582"/>
            <a:chExt cx="2743795" cy="1521124"/>
          </a:xfrm>
        </p:grpSpPr>
        <p:sp>
          <p:nvSpPr>
            <p:cNvPr id="7" name="삼각형 6"/>
            <p:cNvSpPr/>
            <p:nvPr/>
          </p:nvSpPr>
          <p:spPr>
            <a:xfrm rot="5368612">
              <a:off x="7795720" y="5046607"/>
              <a:ext cx="1149568" cy="1044630"/>
            </a:xfrm>
            <a:prstGeom prst="triangle">
              <a:avLst>
                <a:gd name="adj" fmla="val 50000"/>
              </a:avLst>
            </a:prstGeom>
            <a:solidFill>
              <a:srgbClr val="63A6A4">
                <a:alpha val="100000"/>
              </a:srgbClr>
            </a:solidFill>
            <a:ln w="19050" cap="flat" cmpd="sng" algn="ctr">
              <a:solidFill>
                <a:srgbClr val="2F4F4F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Arial"/>
                <a:ea typeface="한컴 윤고딕 230"/>
                <a:cs typeface="한컴 윤고딕 23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898045" y="4622582"/>
              <a:ext cx="1693939" cy="3668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800" b="0" i="0" u="none" strike="noStrike" kern="1200" cap="none" spc="0" normalizeH="0" baseline="0">
                  <a:solidFill>
                    <a:srgbClr val="FF0000"/>
                  </a:solidFill>
                  <a:latin typeface="Arial"/>
                  <a:ea typeface="한컴 윤고딕 230"/>
                  <a:cs typeface="한컴 윤고딕 230"/>
                </a:rPr>
                <a:t>에뮬레이터 실행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217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28485-A3DF-029B-7FD7-6E07FE664857}"/>
              </a:ext>
            </a:extLst>
          </p:cNvPr>
          <p:cNvSpPr txBox="1">
            <a:spLocks/>
          </p:cNvSpPr>
          <p:nvPr/>
        </p:nvSpPr>
        <p:spPr>
          <a:xfrm>
            <a:off x="444500" y="889332"/>
            <a:ext cx="11302999" cy="93978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ko-KR" altLang="en-US" sz="3200" dirty="0"/>
              <a:t>앞의 단계 </a:t>
            </a:r>
            <a:r>
              <a:rPr lang="en-US" altLang="ko-KR" sz="3200" dirty="0"/>
              <a:t>1,2,3</a:t>
            </a:r>
            <a:r>
              <a:rPr lang="ko-KR" altLang="en-US" sz="3200" dirty="0"/>
              <a:t>을 합쳐서 하나의 앱에서 작동하도록 하세요</a:t>
            </a:r>
            <a:r>
              <a:rPr lang="en-US" altLang="ko-KR" sz="3200" dirty="0"/>
              <a:t>.</a:t>
            </a:r>
            <a:br>
              <a:rPr lang="ko-KR" altLang="en-US" sz="3200" dirty="0"/>
            </a:br>
            <a:endParaRPr lang="en-US" altLang="ko-KR" sz="3200" dirty="0"/>
          </a:p>
          <a:p>
            <a:pPr>
              <a:defRPr/>
            </a:pPr>
            <a:r>
              <a:rPr lang="ko-KR" altLang="en-US" sz="3200" dirty="0" err="1">
                <a:solidFill>
                  <a:schemeClr val="tx1"/>
                </a:solidFill>
              </a:rPr>
              <a:t>상위탭</a:t>
            </a:r>
            <a:r>
              <a:rPr lang="ko-KR" altLang="en-US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 err="1">
                <a:solidFill>
                  <a:schemeClr val="tx1"/>
                </a:solidFill>
              </a:rPr>
              <a:t>세개</a:t>
            </a:r>
            <a:r>
              <a:rPr lang="ko-KR" altLang="en-US" sz="3200" dirty="0">
                <a:solidFill>
                  <a:schemeClr val="tx1"/>
                </a:solidFill>
              </a:rPr>
              <a:t> 클릭</a:t>
            </a:r>
            <a:r>
              <a:rPr lang="en-US" altLang="ko-KR" sz="3200" dirty="0">
                <a:solidFill>
                  <a:schemeClr val="tx1"/>
                </a:solidFill>
              </a:rPr>
              <a:t>-&gt;</a:t>
            </a:r>
            <a:r>
              <a:rPr lang="ko-KR" altLang="en-US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 err="1">
                <a:solidFill>
                  <a:schemeClr val="tx1"/>
                </a:solidFill>
              </a:rPr>
              <a:t>하위탭</a:t>
            </a:r>
            <a:r>
              <a:rPr lang="ko-KR" altLang="en-US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 err="1">
                <a:solidFill>
                  <a:schemeClr val="tx1"/>
                </a:solidFill>
              </a:rPr>
              <a:t>세개</a:t>
            </a:r>
            <a:r>
              <a:rPr lang="ko-KR" altLang="en-US" sz="3200" dirty="0">
                <a:solidFill>
                  <a:schemeClr val="tx1"/>
                </a:solidFill>
              </a:rPr>
              <a:t> 클릭</a:t>
            </a:r>
            <a:r>
              <a:rPr lang="en-US" altLang="ko-KR" sz="3200" dirty="0">
                <a:solidFill>
                  <a:schemeClr val="tx1"/>
                </a:solidFill>
              </a:rPr>
              <a:t>-&gt;</a:t>
            </a:r>
            <a:r>
              <a:rPr lang="ko-KR" altLang="en-US" sz="3200" dirty="0">
                <a:solidFill>
                  <a:schemeClr val="tx1"/>
                </a:solidFill>
              </a:rPr>
              <a:t> </a:t>
            </a:r>
            <a:br>
              <a:rPr lang="ko-KR" altLang="en-US" sz="3200" dirty="0">
                <a:solidFill>
                  <a:schemeClr val="tx1"/>
                </a:solidFill>
              </a:rPr>
            </a:br>
            <a:r>
              <a:rPr lang="ko-KR" altLang="en-US" sz="3200" dirty="0" err="1">
                <a:solidFill>
                  <a:schemeClr val="tx1"/>
                </a:solidFill>
              </a:rPr>
              <a:t>뷰페이저</a:t>
            </a:r>
            <a:r>
              <a:rPr lang="ko-KR" altLang="en-US" sz="3200" dirty="0">
                <a:solidFill>
                  <a:schemeClr val="tx1"/>
                </a:solidFill>
              </a:rPr>
              <a:t> 세번 실행의 과정을 녹화</a:t>
            </a:r>
            <a:endParaRPr lang="en-US" altLang="ko-KR" sz="3200" dirty="0">
              <a:solidFill>
                <a:schemeClr val="tx1"/>
              </a:solidFill>
            </a:endParaRPr>
          </a:p>
          <a:p>
            <a:pPr>
              <a:defRPr/>
            </a:pPr>
            <a:br>
              <a:rPr lang="ko-KR" altLang="en-US" sz="3200" dirty="0"/>
            </a:br>
            <a:r>
              <a:rPr lang="ko-KR" altLang="en-US" sz="3200" dirty="0"/>
              <a:t>모두 합치지 못할 경우 가능한 것만 녹화하여 제출</a:t>
            </a:r>
            <a:endParaRPr lang="en-US" altLang="ko-KR" sz="3200" dirty="0"/>
          </a:p>
          <a:p>
            <a:pPr>
              <a:defRPr/>
            </a:pPr>
            <a:r>
              <a:rPr lang="ko-KR" altLang="en-US" sz="3200" dirty="0">
                <a:solidFill>
                  <a:srgbClr val="783E94"/>
                </a:solidFill>
              </a:rPr>
              <a:t>부분 점수 인정               </a:t>
            </a:r>
            <a:br>
              <a:rPr lang="en-US" altLang="ko-KR" sz="3200" dirty="0">
                <a:solidFill>
                  <a:srgbClr val="783E94"/>
                </a:solidFill>
              </a:rPr>
            </a:br>
            <a:r>
              <a:rPr lang="ko-KR" altLang="en-US" sz="3200" dirty="0">
                <a:solidFill>
                  <a:srgbClr val="783E94"/>
                </a:solidFill>
              </a:rPr>
              <a:t>모두 함께 실행</a:t>
            </a:r>
            <a:r>
              <a:rPr lang="en-US" altLang="ko-KR" sz="3200" dirty="0">
                <a:solidFill>
                  <a:srgbClr val="783E94"/>
                </a:solidFill>
              </a:rPr>
              <a:t>:100</a:t>
            </a:r>
            <a:br>
              <a:rPr lang="ko-KR" altLang="en-US" sz="3200" dirty="0">
                <a:solidFill>
                  <a:srgbClr val="783E94"/>
                </a:solidFill>
              </a:rPr>
            </a:br>
            <a:r>
              <a:rPr lang="en-US" altLang="ko-KR" sz="3200" dirty="0">
                <a:solidFill>
                  <a:srgbClr val="783E94"/>
                </a:solidFill>
              </a:rPr>
              <a:t>2</a:t>
            </a:r>
            <a:r>
              <a:rPr lang="ko-KR" altLang="en-US" sz="3200" dirty="0">
                <a:solidFill>
                  <a:srgbClr val="783E94"/>
                </a:solidFill>
              </a:rPr>
              <a:t>개 함께 실행</a:t>
            </a:r>
            <a:r>
              <a:rPr lang="en-US" altLang="ko-KR" sz="3200" dirty="0">
                <a:solidFill>
                  <a:srgbClr val="783E94"/>
                </a:solidFill>
              </a:rPr>
              <a:t>:</a:t>
            </a:r>
            <a:r>
              <a:rPr lang="ko-KR" altLang="en-US" sz="3200" dirty="0">
                <a:solidFill>
                  <a:srgbClr val="783E94"/>
                </a:solidFill>
              </a:rPr>
              <a:t> </a:t>
            </a:r>
            <a:r>
              <a:rPr lang="en-US" altLang="ko-KR" sz="3200" dirty="0">
                <a:solidFill>
                  <a:srgbClr val="783E94"/>
                </a:solidFill>
              </a:rPr>
              <a:t>90</a:t>
            </a:r>
            <a:r>
              <a:rPr lang="ko-KR" altLang="en-US" sz="3200" dirty="0">
                <a:solidFill>
                  <a:srgbClr val="783E94"/>
                </a:solidFill>
              </a:rPr>
              <a:t>       </a:t>
            </a:r>
            <a:r>
              <a:rPr lang="ko-KR" altLang="en-US" sz="3200" dirty="0">
                <a:solidFill>
                  <a:srgbClr val="1E7452"/>
                </a:solidFill>
              </a:rPr>
              <a:t>파일저장은 </a:t>
            </a:r>
            <a:r>
              <a:rPr lang="en-US" altLang="ko-KR" sz="3200" dirty="0">
                <a:solidFill>
                  <a:srgbClr val="1E7452"/>
                </a:solidFill>
              </a:rPr>
              <a:t>21XXX</a:t>
            </a:r>
            <a:r>
              <a:rPr lang="ko-KR" altLang="en-US" sz="3200" dirty="0" err="1">
                <a:solidFill>
                  <a:srgbClr val="1E7452"/>
                </a:solidFill>
              </a:rPr>
              <a:t>아무개실습</a:t>
            </a:r>
            <a:r>
              <a:rPr lang="en-US" altLang="ko-KR" sz="3200" dirty="0">
                <a:solidFill>
                  <a:srgbClr val="1E7452"/>
                </a:solidFill>
              </a:rPr>
              <a:t>9</a:t>
            </a:r>
            <a:br>
              <a:rPr lang="ko-KR" altLang="en-US" sz="3200" dirty="0">
                <a:solidFill>
                  <a:srgbClr val="783E94"/>
                </a:solidFill>
              </a:rPr>
            </a:br>
            <a:r>
              <a:rPr lang="ko-KR" altLang="en-US" sz="3200" dirty="0">
                <a:solidFill>
                  <a:srgbClr val="783E94"/>
                </a:solidFill>
              </a:rPr>
              <a:t>각각 실행</a:t>
            </a:r>
            <a:r>
              <a:rPr lang="en-US" altLang="ko-KR" sz="3200" dirty="0">
                <a:solidFill>
                  <a:srgbClr val="783E94"/>
                </a:solidFill>
              </a:rPr>
              <a:t>:</a:t>
            </a:r>
            <a:r>
              <a:rPr lang="ko-KR" altLang="en-US" sz="3200" dirty="0">
                <a:solidFill>
                  <a:srgbClr val="783E94"/>
                </a:solidFill>
              </a:rPr>
              <a:t> </a:t>
            </a:r>
            <a:r>
              <a:rPr lang="en-US" altLang="ko-KR" sz="3200" dirty="0">
                <a:solidFill>
                  <a:srgbClr val="783E94"/>
                </a:solidFill>
              </a:rPr>
              <a:t>80</a:t>
            </a:r>
            <a:br>
              <a:rPr lang="ko-KR" altLang="en-US" sz="3200" dirty="0"/>
            </a:br>
            <a:br>
              <a:rPr lang="ko-KR" altLang="en-US" sz="3200" dirty="0"/>
            </a:br>
            <a:r>
              <a:rPr lang="ko-KR" altLang="en-US" sz="3200" dirty="0"/>
              <a:t>제시간에 제출했을 경우이며</a:t>
            </a:r>
            <a:r>
              <a:rPr lang="en-US" altLang="ko-KR" sz="3200" dirty="0"/>
              <a:t>,</a:t>
            </a:r>
            <a:r>
              <a:rPr lang="ko-KR" altLang="en-US" sz="3200" dirty="0"/>
              <a:t> 늦을 경우 추가 감점</a:t>
            </a:r>
          </a:p>
        </p:txBody>
      </p:sp>
      <p:sp>
        <p:nvSpPr>
          <p:cNvPr id="4" name="제목 4">
            <a:extLst>
              <a:ext uri="{FF2B5EF4-FFF2-40B4-BE49-F238E27FC236}">
                <a16:creationId xmlns:a16="http://schemas.microsoft.com/office/drawing/2014/main" id="{AC0C1D33-F482-161C-7BFB-5888C582F5BC}"/>
              </a:ext>
            </a:extLst>
          </p:cNvPr>
          <p:cNvSpPr txBox="1">
            <a:spLocks/>
          </p:cNvSpPr>
          <p:nvPr/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914400" latinLnBrk="1">
              <a:defRPr/>
            </a:pPr>
            <a:r>
              <a:rPr lang="ko-KR" altLang="en-US" sz="3800" dirty="0">
                <a:solidFill>
                  <a:srgbClr val="716340"/>
                </a:solidFill>
                <a:latin typeface="Arial"/>
                <a:ea typeface="한컴 윤고딕 240"/>
                <a:cs typeface="Arial"/>
              </a:rPr>
              <a:t>과제</a:t>
            </a:r>
            <a:r>
              <a:rPr lang="en-US" altLang="ko-KR" sz="3800" dirty="0">
                <a:solidFill>
                  <a:srgbClr val="716340"/>
                </a:solidFill>
                <a:latin typeface="Arial"/>
                <a:ea typeface="한컴 윤고딕 240"/>
                <a:cs typeface="Arial"/>
              </a:rPr>
              <a:t>_10</a:t>
            </a:r>
            <a:endParaRPr lang="ko-KR" altLang="en-US" sz="3800" dirty="0">
              <a:solidFill>
                <a:srgbClr val="716340"/>
              </a:solidFill>
              <a:latin typeface="Arial"/>
              <a:ea typeface="한컴 윤고딕 240"/>
              <a:cs typeface="한컴 윤고딕 240"/>
            </a:endParaRPr>
          </a:p>
        </p:txBody>
      </p:sp>
    </p:spTree>
    <p:extLst>
      <p:ext uri="{BB962C8B-B14F-4D97-AF65-F5344CB8AC3E}">
        <p14:creationId xmlns:p14="http://schemas.microsoft.com/office/powerpoint/2010/main" val="2349599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3425" y="871537"/>
            <a:ext cx="10725150" cy="5114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7267574" cy="56102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74752" y="824206"/>
            <a:ext cx="6387333" cy="260479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7242" y="377059"/>
            <a:ext cx="7556609" cy="59211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444499" y="667737"/>
            <a:ext cx="11302999" cy="939784"/>
          </a:xfrm>
        </p:spPr>
        <p:txBody>
          <a:bodyPr vert="horz" lIns="91440" tIns="45720" rIns="91440" bIns="45720" anchor="ctr">
            <a:normAutofit fontScale="90000"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8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에뮬레이터 실행 동영상 녹화 </a:t>
            </a:r>
            <a:br>
              <a:rPr kumimoji="0" lang="ko-KR" altLang="en-US" sz="38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</a:br>
            <a:r>
              <a:rPr kumimoji="0" lang="ko-KR" altLang="en-US" sz="38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파일저장은 </a:t>
            </a:r>
            <a:r>
              <a:rPr kumimoji="0" lang="en-US" altLang="ko-KR" sz="38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21XXX</a:t>
            </a:r>
            <a:r>
              <a:rPr kumimoji="0" lang="ko-KR" altLang="en-US" sz="38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아무개</a:t>
            </a:r>
            <a:r>
              <a:rPr kumimoji="0" lang="en-US" altLang="ko-KR" sz="38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_</a:t>
            </a:r>
            <a:r>
              <a:rPr kumimoji="0" lang="ko-KR" altLang="en-US" sz="38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과제</a:t>
            </a:r>
            <a:r>
              <a:rPr lang="en-US" altLang="ko-KR" sz="380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8</a:t>
            </a:r>
            <a:br>
              <a:rPr kumimoji="0" lang="ko-KR" altLang="en-US" sz="38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</a:br>
            <a:endParaRPr kumimoji="0" lang="ko-KR" altLang="en-US" sz="3800" b="0" i="0" u="none" strike="noStrike" kern="1200" cap="none" spc="0" normalizeH="0" baseline="0" dirty="0">
              <a:solidFill>
                <a:srgbClr val="716340"/>
              </a:solidFill>
              <a:latin typeface="Arial"/>
              <a:ea typeface="한컴 윤고딕 240"/>
              <a:cs typeface="한컴 윤고딕 240"/>
            </a:endParaRPr>
          </a:p>
        </p:txBody>
      </p:sp>
      <p:sp>
        <p:nvSpPr>
          <p:cNvPr id="5" name="직사각형 4"/>
          <p:cNvSpPr>
            <a:spLocks noGrp="1"/>
          </p:cNvSpPr>
          <p:nvPr/>
        </p:nvSpPr>
        <p:spPr>
          <a:xfrm>
            <a:off x="444500" y="5437461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200" b="0" i="0" u="none" strike="noStrike" kern="1200" cap="none" spc="0" normalizeH="0" baseline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MainActivity-&gt;MenuActivity-&gt;MainActivity</a:t>
            </a:r>
            <a:r>
              <a:rPr kumimoji="0" lang="ko-KR" altLang="en-US" sz="3200" b="0" i="0" u="none" strike="noStrike" kern="1200" cap="none" spc="0" normalizeH="0" baseline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 의 순서로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200" b="0" i="0" u="none" strike="noStrike" kern="1200" cap="none" spc="0" normalizeH="0" baseline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화면이 전환되는 과정을 녹화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92108" y="1420538"/>
            <a:ext cx="2170253" cy="40169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50217" y="1430064"/>
            <a:ext cx="2063781" cy="40073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87727" y="1420538"/>
            <a:ext cx="2170253" cy="40169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7715" y="0"/>
            <a:ext cx="11638333" cy="6241167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020332" y="2780314"/>
            <a:ext cx="4269827" cy="837543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199" y="1399189"/>
            <a:ext cx="12039600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40606" y="412489"/>
            <a:ext cx="5808444" cy="642881"/>
          </a:xfrm>
          <a:prstGeom prst="rect">
            <a:avLst/>
          </a:prstGeom>
          <a:ln>
            <a:solidFill>
              <a:srgbClr val="FF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새프로젝트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-</a:t>
            </a:r>
            <a:r>
              <a:rPr kumimoji="0" lang="ko-KR" altLang="en-US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 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Gs21200csmCallIntent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-Activity</a:t>
            </a:r>
            <a:r>
              <a:rPr kumimoji="0" lang="ko-KR" altLang="en-US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추가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-</a:t>
            </a:r>
            <a:r>
              <a:rPr kumimoji="0" lang="ko-KR" altLang="en-US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화면과 같이 구성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5003909" y="2419021"/>
            <a:ext cx="1313793" cy="6404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4576926" y="2583246"/>
            <a:ext cx="1720576" cy="6404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패싯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2122</TotalTime>
  <Words>654</Words>
  <Application>Microsoft Macintosh PowerPoint</Application>
  <PresentationFormat>와이드스크린</PresentationFormat>
  <Paragraphs>112</Paragraphs>
  <Slides>38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D2Coding</vt:lpstr>
      <vt:lpstr>Arial</vt:lpstr>
      <vt:lpstr>Calibri</vt:lpstr>
      <vt:lpstr>Trebuchet MS</vt:lpstr>
      <vt:lpstr>Wingdings 3</vt:lpstr>
      <vt:lpstr>패싯</vt:lpstr>
      <vt:lpstr>안드로이드 화면전환</vt:lpstr>
      <vt:lpstr>Intent</vt:lpstr>
      <vt:lpstr>Intent - data 전달</vt:lpstr>
      <vt:lpstr>PowerPoint 프레젠테이션</vt:lpstr>
      <vt:lpstr>PowerPoint 프레젠테이션</vt:lpstr>
      <vt:lpstr>PowerPoint 프레젠테이션</vt:lpstr>
      <vt:lpstr>에뮬레이터 실행 동영상 녹화  파일저장은 21XXX아무개_과제8 </vt:lpstr>
      <vt:lpstr>PowerPoint 프레젠테이션</vt:lpstr>
      <vt:lpstr>PowerPoint 프레젠테이션</vt:lpstr>
      <vt:lpstr>PowerPoint 프레젠테이션</vt:lpstr>
      <vt:lpstr>에뮬레이터 실행 동영상 녹화  파일저장은 21XXX아무개_과제9 </vt:lpstr>
      <vt:lpstr>User Interface (Fragment, Tab, Viewpager)</vt:lpstr>
      <vt:lpstr>Fragment / 상, 하 탭 / 뷰페이저  </vt:lpstr>
      <vt:lpstr>1단계</vt:lpstr>
      <vt:lpstr>PowerPoint 프레젠테이션</vt:lpstr>
      <vt:lpstr> 실습 순서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2단계</vt:lpstr>
      <vt:lpstr>PowerPoint 프레젠테이션</vt:lpstr>
      <vt:lpstr> 실습 순서</vt:lpstr>
      <vt:lpstr>이전 프로젝트에서 fragment1,2,3.xml                             Fragmnet1,2,3.java 복사 - 붙여넣기                      fragment 1,2,3 의 textView                                          이메일, 정보, 위치로 수정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 단계</vt:lpstr>
      <vt:lpstr>PowerPoint 프레젠테이션</vt:lpstr>
      <vt:lpstr> 실습 순서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안드로이드의 이해</dc:title>
  <dc:creator>chae sangmi</dc:creator>
  <cp:lastModifiedBy>chae sangmi</cp:lastModifiedBy>
  <cp:revision>15</cp:revision>
  <dcterms:created xsi:type="dcterms:W3CDTF">2022-07-22T15:01:52Z</dcterms:created>
  <dcterms:modified xsi:type="dcterms:W3CDTF">2022-08-22T15:15:45Z</dcterms:modified>
</cp:coreProperties>
</file>