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7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1" r:id="rId24"/>
    <p:sldId id="332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/>
    <p:restoredTop sz="95952"/>
  </p:normalViewPr>
  <p:slideViewPr>
    <p:cSldViewPr snapToGrid="0">
      <p:cViewPr varScale="1">
        <p:scale>
          <a:sx n="95" d="100"/>
          <a:sy n="95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9F5E-7839-B24B-96E3-3D4E7049BA3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B60A-E533-5F47-9FC3-FF597E9588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8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569D3A-538D-0346-9B9F-DF3AAC11F819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3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안드로디드 앱은 화면을 구성하는 액티비티 뿐 아니라 대표적으로 서비스와 브로드캐스트수신자 있음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서비스는 앱을 구성하는 구성 요소중 하나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플랫폼에 따라서 </a:t>
            </a:r>
            <a:r>
              <a:rPr lang="en-US" altLang="ko-KR"/>
              <a:t>1</a:t>
            </a:r>
            <a:r>
              <a:rPr lang="ko-KR" altLang="en-US"/>
              <a:t>앱을 개발할때 </a:t>
            </a:r>
            <a:r>
              <a:rPr lang="en-US" altLang="ko-KR"/>
              <a:t>UI</a:t>
            </a:r>
            <a:r>
              <a:rPr lang="ko-KR" altLang="en-US"/>
              <a:t> 앱과 보통 서비스 앱을 함께 개발함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서비스는 보통 백그라운드에서 실행됨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UI</a:t>
            </a:r>
            <a:r>
              <a:rPr lang="ko-KR" altLang="en-US"/>
              <a:t>는 </a:t>
            </a:r>
            <a:r>
              <a:rPr lang="en-US" altLang="ko-KR"/>
              <a:t>User interaction</a:t>
            </a:r>
            <a:r>
              <a:rPr lang="ko-KR" altLang="en-US"/>
              <a:t> 을 통한 화면 변화나 데이터 변화에 따른 정보 제공 등을 제공하기 위한 것이라면 서비스앱은 </a:t>
            </a:r>
            <a:r>
              <a:rPr lang="en-US" altLang="ko-KR"/>
              <a:t>User</a:t>
            </a:r>
            <a:r>
              <a:rPr lang="ko-KR" altLang="en-US"/>
              <a:t>에게 직접적으로 보여주거나 응답을 받거나 주거나 하는 것이 아니라 백그라운드에서 처리될 수 있는 일들을 하는 앱입니다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en-US" altLang="ko-KR"/>
              <a:t>//OS</a:t>
            </a:r>
            <a:r>
              <a:rPr lang="ko-KR" altLang="en-US"/>
              <a:t>가 처음 부팅할때 어떤 앱의 서비스앱을 실행할지 리스트를 보고 실행해주기도 하고 </a:t>
            </a:r>
            <a:r>
              <a:rPr lang="en-US" altLang="ko-KR"/>
              <a:t>//</a:t>
            </a:r>
          </a:p>
          <a:p>
            <a:pPr>
              <a:defRPr/>
            </a:pPr>
            <a:r>
              <a:rPr lang="en-US" altLang="ko-KR"/>
              <a:t>.MainActivity</a:t>
            </a:r>
            <a:r>
              <a:rPr lang="ko-KR" altLang="en-US"/>
              <a:t>에넛 </a:t>
            </a:r>
            <a:r>
              <a:rPr lang="en-US" altLang="ko-KR"/>
              <a:t>startServiece</a:t>
            </a:r>
            <a:r>
              <a:rPr lang="ko-KR" altLang="en-US"/>
              <a:t> 호출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비정상적으로 종료되더라도 시스템이 자동 재실행 될 수 있음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email</a:t>
            </a:r>
            <a:r>
              <a:rPr lang="ko-KR" altLang="en-US"/>
              <a:t> 앱을 개발한다고 치자</a:t>
            </a:r>
            <a:r>
              <a:rPr lang="en-US" altLang="ko-KR"/>
              <a:t>~</a:t>
            </a:r>
            <a:r>
              <a:rPr lang="ko-KR" altLang="en-US"/>
              <a:t>사례설명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사실 중요한 역할을 하는 앱이지만</a:t>
            </a:r>
            <a:r>
              <a:rPr lang="en-US" altLang="ko-KR"/>
              <a:t>~</a:t>
            </a:r>
            <a:r>
              <a:rPr lang="ko-KR" altLang="en-US"/>
              <a:t> 수업시간에는 구체적으로 예제를 보거나 하진 않을 것</a:t>
            </a:r>
            <a:r>
              <a:rPr lang="en-US" altLang="ko-KR"/>
              <a:t>.</a:t>
            </a:r>
            <a:r>
              <a:rPr lang="ko-KR" altLang="en-US"/>
              <a:t> 필요한 기능별로 찾아서 가져다 쓸 수 있음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425267" y="0"/>
            <a:ext cx="4766733" cy="6866467"/>
            <a:chOff x="7425267" y="-8467"/>
            <a:chExt cx="4766733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 userDrawn="1"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637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88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74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6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98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37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515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33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86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6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04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8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0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83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76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06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9768-D870-3D43-9576-2EC3E4E58C6F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02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sensors?hl=ko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31110AE4-89A4-6CA3-D7CF-E11879759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46017" y="2151841"/>
            <a:ext cx="10690098" cy="164630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sensor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55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3D31BF-C93E-63BE-D806-5F206CDA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4" y="1454820"/>
            <a:ext cx="10236493" cy="364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03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22CED-A7E5-A4A7-B97C-64A06447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687"/>
            <a:ext cx="8596668" cy="1320800"/>
          </a:xfrm>
        </p:spPr>
        <p:txBody>
          <a:bodyPr/>
          <a:lstStyle/>
          <a:p>
            <a:r>
              <a:rPr kumimoji="1" lang="en-US" altLang="ko-Kore-KR" dirty="0" err="1"/>
              <a:t>SensorEventListener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44742-17EC-1840-EA6B-C2C64F95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15" y="1215483"/>
            <a:ext cx="11076051" cy="57874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센서 값이 변경되었을 때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SensorManager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한테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이벤트형태로 값을 전달받을 수 있도록 해줍니다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br>
              <a:rPr lang="ko-KR" altLang="en-US" sz="2000" dirty="0"/>
            </a:b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등록방법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)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SensorManager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에 있는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registerListener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메소드를 활용하여 등록합니다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br>
              <a:rPr lang="ko-KR" altLang="en-US" sz="2000" dirty="0"/>
            </a:b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boolean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registerListener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SensorEventListener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 listener, Sensor sensor, int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samplingPeriodUs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listener: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SensorEventListener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객체</a:t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sensor: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데이터를받고싶은센서객체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samplingPeriodUs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는얼마나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자주 변경된 데이터를 받을지 값을 설정하는 것인데</a:t>
            </a:r>
            <a:endParaRPr lang="en-US" altLang="ko-KR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" altLang="ko-Kore-KR" sz="2000" dirty="0">
                <a:solidFill>
                  <a:srgbClr val="555555"/>
                </a:solidFill>
                <a:effectLst/>
              </a:rPr>
              <a:t>SENSOR_DELAY_NORMAL</a:t>
            </a:r>
            <a:br>
              <a:rPr lang="en" altLang="ko-Kore-KR" sz="2000" dirty="0">
                <a:solidFill>
                  <a:srgbClr val="555555"/>
                </a:solidFill>
                <a:effectLst/>
              </a:rPr>
            </a:br>
            <a:r>
              <a:rPr lang="en" altLang="ko-Kore-KR" sz="2000" dirty="0">
                <a:solidFill>
                  <a:srgbClr val="555555"/>
                </a:solidFill>
                <a:effectLst/>
              </a:rPr>
              <a:t>SENSOR_DELAY_UI</a:t>
            </a:r>
            <a:br>
              <a:rPr lang="en" altLang="ko-Kore-KR" sz="2000" dirty="0">
                <a:solidFill>
                  <a:srgbClr val="555555"/>
                </a:solidFill>
                <a:effectLst/>
              </a:rPr>
            </a:br>
            <a:r>
              <a:rPr lang="en" altLang="ko-Kore-KR" sz="2000" dirty="0">
                <a:solidFill>
                  <a:srgbClr val="555555"/>
                </a:solidFill>
                <a:effectLst/>
              </a:rPr>
              <a:t>SENSOR_DELAY_GAME</a:t>
            </a:r>
            <a:br>
              <a:rPr lang="en" altLang="ko-Kore-KR" sz="2000" dirty="0">
                <a:solidFill>
                  <a:srgbClr val="555555"/>
                </a:solidFill>
                <a:effectLst/>
              </a:rPr>
            </a:br>
            <a:r>
              <a:rPr lang="en" altLang="ko-Kore-KR" sz="2000" dirty="0">
                <a:solidFill>
                  <a:srgbClr val="555555"/>
                </a:solidFill>
                <a:effectLst/>
              </a:rPr>
              <a:t>SENSOR_DELAY_FASTEST</a:t>
            </a:r>
          </a:p>
          <a:p>
            <a:pPr marL="0" indent="0">
              <a:buNone/>
            </a:pPr>
            <a:endParaRPr lang="en" altLang="ko-Kore-KR" sz="2000" dirty="0">
              <a:solidFill>
                <a:srgbClr val="555555"/>
              </a:solidFill>
              <a:effectLst/>
            </a:endParaRPr>
          </a:p>
          <a:p>
            <a:pPr algn="l"/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4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가지 상수로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SensorManager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에 정의되어 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이는 밑으로 내려갈수록 빠르며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기기마다 조금씩 차이 날 수 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9641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21C30-ECA7-ADE2-33DE-7BD6A0BA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68" y="186824"/>
            <a:ext cx="10786119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구현</a:t>
            </a:r>
            <a:br>
              <a:rPr lang="ko-KR" altLang="en-US" dirty="0"/>
            </a:b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SensorEventListener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인터페이스를 구현하기 위해서는 두개의 메소드를 구현해야 함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public void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onAccuracyChanged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(Sensor sensor,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intaccuracy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br>
              <a:rPr lang="en" altLang="ko-Kore-KR" dirty="0"/>
            </a:br>
            <a:r>
              <a:rPr lang="en-US" altLang="ko-KR" dirty="0"/>
              <a:t>//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등록된 센서의 정확도가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변경됐을때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호출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public void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onSensorChanged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SensorEventevent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br>
              <a:rPr lang="en" altLang="ko-Kore-KR" dirty="0"/>
            </a:br>
            <a:r>
              <a:rPr lang="en-US" altLang="ko-KR" dirty="0"/>
              <a:t>//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센서값이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변했을 때 호출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kumimoji="1"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>
              <a:lnSpc>
                <a:spcPct val="150000"/>
              </a:lnSpc>
            </a:pP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SensorEvent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객체로데이터를전달받게됨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CC96D-0D20-A7A0-61FF-8349E7EC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68" y="3580461"/>
            <a:ext cx="10873023" cy="27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704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CA872-14A1-0D1F-74F4-1595F961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3" y="499057"/>
            <a:ext cx="11232169" cy="61470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해제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센서 데이터 업데이트가 필요하지 않으면 반드시 이를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해제시켜주어야한다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public void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unregisterListener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SensorEventListenerlistener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, Sensor sensor) public void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unregisterListener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SensorEventListenerlistener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B6ADF-0934-D3DF-3D3F-342A87E5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0" y="2921373"/>
            <a:ext cx="10675593" cy="35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350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D2A3-0AEB-D9D8-93B1-F1B90E50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65" y="349135"/>
            <a:ext cx="8596668" cy="1320800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SensorEvent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25461-80E1-C738-B9B6-BDFA5C45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65" y="1235038"/>
            <a:ext cx="11310227" cy="5511450"/>
          </a:xfrm>
        </p:spPr>
        <p:txBody>
          <a:bodyPr>
            <a:normAutofit lnSpcReduction="10000"/>
          </a:bodyPr>
          <a:lstStyle/>
          <a:p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Sensor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객체 내에는 센서에 대한 정보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센서타입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시간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데이터 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을 담고 있으므로 이를 사용하면 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public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intaccuracy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 이벤트의 정확도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public Sensor sensor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 이벤트를 발생한 센서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public long timestamp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이벤트가 발생한 시각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public final float[] values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센서 데이터를 담고 있는 배열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센서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타입에따라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길이나 그 내용은 달라짐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-&gt;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예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br>
              <a:rPr lang="ko-KR" altLang="en-US" dirty="0"/>
            </a:b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조도센서일경우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int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값 하나라서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values[0]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만 쓰이겠지만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ex)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Sensor.TYPE_LIGHT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 -&gt; values[0]</a:t>
            </a:r>
            <a:br>
              <a:rPr lang="en" altLang="ko-Kore-KR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가속도나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자이로센서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등은 값이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개씩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x, y, z)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들어가있어서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values[0][1][2]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값을 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ex) </a:t>
            </a:r>
            <a:r>
              <a:rPr lang="en" altLang="ko-Kore-KR" b="0" i="0" dirty="0" err="1">
                <a:solidFill>
                  <a:srgbClr val="555555"/>
                </a:solidFill>
                <a:effectLst/>
                <a:latin typeface="Spoqa Han Sans"/>
              </a:rPr>
              <a:t>Sensor.TYPE_ORIENTATION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 -&gt;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>
                <a:solidFill>
                  <a:srgbClr val="555555"/>
                </a:solidFill>
                <a:latin typeface="Spoqa Han Sans"/>
              </a:rPr>
              <a:t>   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values[0]: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방위각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Azimuth)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북쪽과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축사이각도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(0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to 359). z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축중심회전각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0=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North, 90=East, 180=South, 270=West</a:t>
            </a:r>
            <a:br>
              <a:rPr lang="en" altLang="ko-Kore-KR" dirty="0"/>
            </a:b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   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values[1]: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피치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Pitch) 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축중심회전각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(-180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to 180)</a:t>
            </a:r>
            <a:br>
              <a:rPr lang="en" altLang="ko-Kore-KR" dirty="0"/>
            </a:b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   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values[2]: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Roll)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축중심회전각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(-90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to 90).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76797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8FC9C4-B579-3DAB-C550-9E53428C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6" y="606237"/>
            <a:ext cx="3405467" cy="3867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A030DD-2767-EA1E-995B-2660EE8D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331" y="727260"/>
            <a:ext cx="7224697" cy="46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78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E47F56-1CF2-FEBB-9279-79A9701B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9" r="3782"/>
          <a:stretch/>
        </p:blipFill>
        <p:spPr>
          <a:xfrm>
            <a:off x="8803341" y="0"/>
            <a:ext cx="338865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8FFBC5-4412-8E6C-D144-B0B1628E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4" y="0"/>
            <a:ext cx="7456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82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3AF206-CF37-F306-D7AC-3E7B1F5D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98209"/>
            <a:ext cx="9637059" cy="66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482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309C85-D65C-EFD1-2965-78C02551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7" y="301932"/>
            <a:ext cx="8655423" cy="57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948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6170FE-719C-6C9C-337A-654C6338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2" y="417254"/>
            <a:ext cx="11853198" cy="57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224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센서의 종류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C7BD3F-C164-B76A-1BA0-DC90462C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20" y="1643530"/>
            <a:ext cx="11514666" cy="388077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" altLang="ko-Kore-KR" sz="2800" b="0" i="0" dirty="0">
                <a:solidFill>
                  <a:srgbClr val="5C5C5C"/>
                </a:solidFill>
                <a:effectLst/>
                <a:latin typeface="Spoqa Han Sans"/>
              </a:rPr>
              <a:t>Motion sensor (</a:t>
            </a:r>
            <a:r>
              <a:rPr lang="ko-KR" altLang="en-US" sz="2800" b="0" i="0" dirty="0" err="1">
                <a:solidFill>
                  <a:srgbClr val="5C5C5C"/>
                </a:solidFill>
                <a:effectLst/>
                <a:latin typeface="Spoqa Han Sans"/>
              </a:rPr>
              <a:t>가속력</a:t>
            </a:r>
            <a:r>
              <a:rPr lang="ko-KR" altLang="en-US" sz="2800" b="0" i="0" dirty="0">
                <a:solidFill>
                  <a:srgbClr val="5C5C5C"/>
                </a:solidFill>
                <a:effectLst/>
                <a:latin typeface="Spoqa Han Sans"/>
              </a:rPr>
              <a:t> 및 회전력</a:t>
            </a:r>
            <a:r>
              <a:rPr lang="en-US" altLang="ko-KR" sz="2800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br>
              <a:rPr lang="en-US" altLang="ko-KR" sz="2800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2800" b="0" i="0" dirty="0">
                <a:solidFill>
                  <a:srgbClr val="5C5C5C"/>
                </a:solidFill>
                <a:effectLst/>
                <a:latin typeface="Spoqa Han Sans"/>
              </a:rPr>
              <a:t>: </a:t>
            </a:r>
            <a:r>
              <a:rPr lang="en" altLang="ko-Kore-KR" sz="2800" b="0" i="0" dirty="0">
                <a:solidFill>
                  <a:srgbClr val="5C5C5C"/>
                </a:solidFill>
                <a:effectLst/>
                <a:latin typeface="Spoqa Han Sans"/>
              </a:rPr>
              <a:t>accelerometers, gravity sensors, gyroscopes, rotational vector sensors</a:t>
            </a:r>
          </a:p>
          <a:p>
            <a:pPr algn="l">
              <a:buFont typeface="+mj-lt"/>
              <a:buAutoNum type="arabicPeriod"/>
            </a:pPr>
            <a:r>
              <a:rPr lang="en" altLang="ko-Kore-KR" sz="2800" b="0" i="0" dirty="0">
                <a:solidFill>
                  <a:srgbClr val="5C5C5C"/>
                </a:solidFill>
                <a:effectLst/>
                <a:latin typeface="Spoqa Han Sans"/>
              </a:rPr>
              <a:t>Environmental sensors (</a:t>
            </a:r>
            <a:r>
              <a:rPr lang="ko-KR" altLang="en-US" sz="2800" b="0" i="0" dirty="0">
                <a:solidFill>
                  <a:srgbClr val="5C5C5C"/>
                </a:solidFill>
                <a:effectLst/>
                <a:latin typeface="Spoqa Han Sans"/>
              </a:rPr>
              <a:t>기온 기압 조도 습도 등</a:t>
            </a:r>
            <a:r>
              <a:rPr lang="en-US" altLang="ko-KR" sz="2800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br>
              <a:rPr lang="en-US" altLang="ko-KR" sz="2800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2800" b="0" i="0" dirty="0">
                <a:solidFill>
                  <a:srgbClr val="5C5C5C"/>
                </a:solidFill>
                <a:effectLst/>
                <a:latin typeface="Spoqa Han Sans"/>
              </a:rPr>
              <a:t>: </a:t>
            </a:r>
            <a:r>
              <a:rPr lang="en" altLang="ko-Kore-KR" sz="2800" b="0" i="0" dirty="0">
                <a:solidFill>
                  <a:srgbClr val="5C5C5C"/>
                </a:solidFill>
                <a:effectLst/>
                <a:latin typeface="Spoqa Han Sans"/>
              </a:rPr>
              <a:t>barometers, photometers, thermometers</a:t>
            </a:r>
          </a:p>
          <a:p>
            <a:pPr algn="l">
              <a:buFont typeface="+mj-lt"/>
              <a:buAutoNum type="arabicPeriod"/>
            </a:pPr>
            <a:r>
              <a:rPr lang="en" altLang="ko-Kore-KR" sz="2800" b="0" i="0" dirty="0">
                <a:solidFill>
                  <a:srgbClr val="5C5C5C"/>
                </a:solidFill>
                <a:effectLst/>
                <a:latin typeface="Spoqa Han Sans"/>
              </a:rPr>
              <a:t>Position Sensor</a:t>
            </a:r>
            <a:br>
              <a:rPr lang="en" altLang="ko-Kore-KR" sz="2800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" altLang="ko-Kore-KR" sz="2800" b="0" i="0" dirty="0">
                <a:solidFill>
                  <a:srgbClr val="5C5C5C"/>
                </a:solidFill>
                <a:effectLst/>
                <a:latin typeface="Spoqa Han Sans"/>
              </a:rPr>
              <a:t>: orientation sensors, magnetometers.</a:t>
            </a:r>
          </a:p>
          <a:p>
            <a:pPr marL="0" indent="0">
              <a:buNone/>
            </a:pPr>
            <a:endParaRPr lang="ko-Kore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23C427-6CF0-1F6E-62D2-F052810A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30" y="45136"/>
            <a:ext cx="8413376" cy="67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711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4B57F2-D9C4-2BB2-2E7F-49C682C3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2" y="-1"/>
            <a:ext cx="10219765" cy="67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941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F4540-B39A-06EB-438F-89B1608B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Sensor Framework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ADC1F-A52D-497B-A16B-D70D7A18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3048"/>
            <a:ext cx="10564407" cy="4710858"/>
          </a:xfrm>
        </p:spPr>
        <p:txBody>
          <a:bodyPr/>
          <a:lstStyle/>
          <a:p>
            <a:pPr algn="just"/>
            <a:r>
              <a:rPr lang="en" altLang="ko-Kore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SensorManager</a:t>
            </a:r>
            <a:endParaRPr lang="en" altLang="ko-Kore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00050" lvl="1" indent="0" algn="just">
              <a:buNone/>
            </a:pP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SensorManager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sensorManager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400050" lvl="1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이름대로 센서들을 관리 하는 역할의 모듈입니다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각각의 센서를 선언 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센서값을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내보냅니다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또한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센서를 보정하기위한 상수를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제공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b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" altLang="ko-Kore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</a:t>
            </a:r>
            <a:endParaRPr lang="en" altLang="ko-Kore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 </a:t>
            </a:r>
            <a:r>
              <a:rPr lang="en" altLang="ko-Kore-KR" b="0" i="0" dirty="0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457200" lvl="1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특정 센서의 인스턴스를 만들기위해 해당 클래스를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이를 통해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샌서의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기능을 선택할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71105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6CA1E-A0CE-DCD9-B694-649E7E51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03" y="107576"/>
            <a:ext cx="11492255" cy="6615953"/>
          </a:xfrm>
        </p:spPr>
        <p:txBody>
          <a:bodyPr>
            <a:normAutofit lnSpcReduction="10000"/>
          </a:bodyPr>
          <a:lstStyle/>
          <a:p>
            <a:pPr algn="l"/>
            <a:r>
              <a:rPr lang="en" altLang="ko-Kore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SensorEvent</a:t>
            </a:r>
            <a:r>
              <a:rPr lang="en" altLang="ko-Kore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/Listener</a:t>
            </a:r>
            <a:endParaRPr lang="en" altLang="ko-Kore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public class 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MainActivity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extends 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AppCompatActivity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implements 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SensorEventListener</a:t>
            </a:r>
            <a:endParaRPr lang="en" altLang="ko-Kore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센서 이벤트와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리스너의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센서값이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변하는등의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이벤트가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해당 센서의 값을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읽어들일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수 있다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onCreate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</a:t>
            </a:r>
          </a:p>
          <a:p>
            <a:pPr marL="0" indent="0" algn="just">
              <a:buNone/>
            </a:pP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sensorManager</a:t>
            </a:r>
            <a:r>
              <a:rPr lang="en" altLang="ko-Kore-KR" b="0" i="0" dirty="0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(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SensorManager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getSystemService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SENSOR_SERVICE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b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</a:br>
            <a:r>
              <a:rPr lang="en" altLang="ko-Kore-KR" b="0" i="0" dirty="0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 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 </a:t>
            </a: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sensorManager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.getDefaultSensor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Sensor.</a:t>
            </a: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TYPE_PRESSURE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위와 같은 형식으로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설정을 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getDefaultSensor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에서는 사용할 센서들을 선택할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onResum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 </a:t>
            </a:r>
          </a:p>
          <a:p>
            <a:pPr marL="0" indent="0" algn="just">
              <a:buNone/>
            </a:pP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sensorManager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.registerListener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this, </a:t>
            </a:r>
            <a:r>
              <a:rPr lang="en" altLang="ko-Kore-KR" b="0" i="0" dirty="0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SensorManager.SENSOR_DELAY_UI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위와 같이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첫번째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인자값은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이벤트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리스너를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설정하는데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메인액티비티에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하였기 때문에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어떠한 센서를 사용하였는지 설정을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해두었기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때문에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두번째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인자값으로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마지막은 표현하자면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센서값을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갱신하는 속도에 관한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인자값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3817706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D34A1-B992-CA33-2BB1-529BD9F5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62" y="493154"/>
            <a:ext cx="11223313" cy="6095905"/>
          </a:xfrm>
        </p:spPr>
        <p:txBody>
          <a:bodyPr/>
          <a:lstStyle/>
          <a:p>
            <a:pPr marL="0" indent="0">
              <a:buNone/>
            </a:pPr>
            <a:r>
              <a:rPr lang="en" altLang="ko-Kore-KR" b="0" i="0" dirty="0">
                <a:solidFill>
                  <a:srgbClr val="BBB529"/>
                </a:solidFill>
                <a:effectLst/>
                <a:latin typeface="Arial" panose="020B0604020202020204" pitchFamily="34" charset="0"/>
              </a:rPr>
              <a:t>@Override</a:t>
            </a:r>
            <a:br>
              <a:rPr lang="en" altLang="ko-Kore-KR" b="0" i="0" dirty="0">
                <a:solidFill>
                  <a:srgbClr val="BBB529"/>
                </a:solidFill>
                <a:effectLst/>
                <a:latin typeface="Arial" panose="020B0604020202020204" pitchFamily="34" charset="0"/>
              </a:rPr>
            </a:b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public void </a:t>
            </a:r>
            <a:r>
              <a:rPr lang="en" altLang="ko-Kore-KR" b="0" i="0" dirty="0" err="1">
                <a:solidFill>
                  <a:srgbClr val="FFC66D"/>
                </a:solidFill>
                <a:effectLst/>
                <a:latin typeface="Arial" panose="020B0604020202020204" pitchFamily="34" charset="0"/>
              </a:rPr>
              <a:t>onSensorChanged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SensorEvent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event) {</a:t>
            </a:r>
            <a:br>
              <a:rPr lang="en" altLang="ko-Kore-KR" dirty="0"/>
            </a:br>
            <a:r>
              <a:rPr lang="ko-KR" altLang="en-US" dirty="0"/>
              <a:t>   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Sensorvalue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event.</a:t>
            </a: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" altLang="ko-Kore-KR" b="0" i="0" dirty="0">
                <a:solidFill>
                  <a:srgbClr val="6897BB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</a:b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위와 같이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센서값이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변할때의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이벤트가 발생하는데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위의경우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하나의 데이터만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읽어들였기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바로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가져와 읽을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다수의 데이터를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읽어들이기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위해서는 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BBB529"/>
                </a:solidFill>
                <a:effectLst/>
                <a:latin typeface="Arial" panose="020B0604020202020204" pitchFamily="34" charset="0"/>
              </a:rPr>
              <a:t>@</a:t>
            </a:r>
            <a:r>
              <a:rPr lang="en" altLang="ko-Kore-KR" b="0" i="0" dirty="0">
                <a:solidFill>
                  <a:srgbClr val="BBB529"/>
                </a:solidFill>
                <a:effectLst/>
                <a:latin typeface="Arial" panose="020B0604020202020204" pitchFamily="34" charset="0"/>
              </a:rPr>
              <a:t>Override</a:t>
            </a:r>
            <a:br>
              <a:rPr lang="en" altLang="ko-Kore-KR" b="0" i="0" dirty="0">
                <a:solidFill>
                  <a:srgbClr val="BBB529"/>
                </a:solidFill>
                <a:effectLst/>
                <a:latin typeface="Arial" panose="020B0604020202020204" pitchFamily="34" charset="0"/>
              </a:rPr>
            </a:b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public void </a:t>
            </a:r>
            <a:r>
              <a:rPr lang="en" altLang="ko-Kore-KR" b="0" i="0" dirty="0" err="1">
                <a:solidFill>
                  <a:srgbClr val="FFC66D"/>
                </a:solidFill>
                <a:effectLst/>
                <a:latin typeface="Arial" panose="020B0604020202020204" pitchFamily="34" charset="0"/>
              </a:rPr>
              <a:t>onSensorChanged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SensorEvent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event) {</a:t>
            </a:r>
            <a:br>
              <a:rPr lang="en" altLang="ko-Kore-KR" dirty="0"/>
            </a:br>
            <a:r>
              <a:rPr lang="ko-KR" altLang="en-US" dirty="0"/>
              <a:t>    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event.</a:t>
            </a: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</a:t>
            </a:r>
            <a:r>
              <a:rPr lang="en" altLang="ko-Kore-KR" b="0" i="0" dirty="0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== </a:t>
            </a:r>
            <a:r>
              <a:rPr lang="en" altLang="ko-Kore-KR" b="0" i="0" dirty="0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){</a:t>
            </a:r>
            <a:br>
              <a:rPr lang="en" altLang="ko-Kore-KR" dirty="0"/>
            </a:br>
            <a:r>
              <a:rPr lang="ko-KR" altLang="en-US" dirty="0"/>
              <a:t>        </a:t>
            </a: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Sensorvalue</a:t>
            </a:r>
            <a:r>
              <a:rPr lang="en" altLang="ko-Kore-KR" b="0" i="0" dirty="0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event.</a:t>
            </a:r>
            <a:r>
              <a:rPr lang="en" altLang="ko-Kore-KR" b="0" i="0" dirty="0" err="1">
                <a:solidFill>
                  <a:srgbClr val="9876AA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" altLang="ko-Kore-KR" b="0" i="0" dirty="0">
                <a:solidFill>
                  <a:srgbClr val="6897BB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" altLang="ko-Kore-KR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CC7832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br>
              <a:rPr lang="en" altLang="ko-Kore-KR" dirty="0"/>
            </a:b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다음과 같이 해당 센서의 값이 맞는지 확인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한두개가 아니거나 훨씬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많아질때는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switch case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사용하여 구분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8398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516AC-8D69-4B73-12E8-CDDC6B36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센서</a:t>
            </a:r>
            <a:r>
              <a:rPr kumimoji="1" lang="ko-KR" altLang="en-US" dirty="0"/>
              <a:t> 사용을 위한 클래스 및 인터페이스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D9C91-3978-6A78-364C-5F430F9B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" altLang="ko-Kore-KR" sz="2800" b="0" i="0" dirty="0" err="1">
                <a:solidFill>
                  <a:srgbClr val="5C5C5C"/>
                </a:solidFill>
                <a:effectLst/>
                <a:latin typeface="Spoqa Han Sans"/>
              </a:rPr>
              <a:t>SensorManager</a:t>
            </a:r>
            <a:endParaRPr lang="en" altLang="ko-Kore-KR" sz="28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2800" b="0" i="0" dirty="0">
                <a:solidFill>
                  <a:srgbClr val="5C5C5C"/>
                </a:solidFill>
                <a:effectLst/>
                <a:latin typeface="Spoqa Han Sans"/>
              </a:rPr>
              <a:t>Sensor</a:t>
            </a:r>
          </a:p>
          <a:p>
            <a:pPr algn="l">
              <a:buFont typeface="+mj-lt"/>
              <a:buAutoNum type="arabicPeriod"/>
            </a:pPr>
            <a:r>
              <a:rPr lang="en" altLang="ko-Kore-KR" sz="2800" b="0" i="0" dirty="0" err="1">
                <a:solidFill>
                  <a:srgbClr val="5C5C5C"/>
                </a:solidFill>
                <a:effectLst/>
                <a:latin typeface="Spoqa Han Sans"/>
              </a:rPr>
              <a:t>SensorEvent</a:t>
            </a:r>
            <a:endParaRPr lang="en" altLang="ko-Kore-KR" sz="28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2800" b="0" i="0" dirty="0" err="1">
                <a:solidFill>
                  <a:srgbClr val="5C5C5C"/>
                </a:solidFill>
                <a:effectLst/>
                <a:latin typeface="Spoqa Han Sans"/>
              </a:rPr>
              <a:t>SensorEventListener</a:t>
            </a:r>
            <a:endParaRPr lang="en" altLang="ko-Kore-KR" sz="28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599B0-50A4-3C94-8840-F0C5730CA05D}"/>
              </a:ext>
            </a:extLst>
          </p:cNvPr>
          <p:cNvSpPr txBox="1"/>
          <p:nvPr/>
        </p:nvSpPr>
        <p:spPr>
          <a:xfrm>
            <a:off x="2007220" y="4817327"/>
            <a:ext cx="573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i="0" u="sng" dirty="0">
                <a:solidFill>
                  <a:srgbClr val="6BACCE"/>
                </a:solidFill>
                <a:effectLst/>
                <a:latin typeface="Spoqa Han Sans"/>
                <a:hlinkClick r:id="rId2"/>
              </a:rPr>
              <a:t>https://developer.android.com/guide/topics/sensors?hl=ko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97215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0B19E-9B38-F609-A139-A65AE92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SensorManager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0BE83-3A3C-8350-3667-277EC675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6242"/>
            <a:ext cx="11098354" cy="492333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안드로이드 센서를 관리하고 이용할 수 있도록 돕는 클래스로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,</a:t>
            </a:r>
            <a:b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</a:b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어떤 센서가 있고 그 센서가 제공하는 값의 범위가 어디에서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어디까지인지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알려준다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b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</a:b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가속도 센서와 같은 센서 값을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받아올려고할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때 값을 받아올 수 있게 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b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</a:b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센서 이벤트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리스너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등록을 센서매니저를 통해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하게되면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센서값을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받아올 수 있게 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.)</a:t>
            </a:r>
          </a:p>
          <a:p>
            <a:pPr algn="l">
              <a:lnSpc>
                <a:spcPct val="150000"/>
              </a:lnSpc>
            </a:pP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SensorManager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sm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 = (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SensorManager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getSystemService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Context.SENSOR_SERVICE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);</a:t>
            </a:r>
            <a:b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</a:b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여기서 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SENSOR_SERVICE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는 자기가 원하는 구체적인 센서로 설정해서 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b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</a:b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ex) LOCATION_SERVICE</a:t>
            </a:r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57567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DAB2-E3A9-22F3-8E45-2FB09E0A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Sensor </a:t>
            </a:r>
            <a:r>
              <a:rPr kumimoji="1" lang="ko-Kore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F0E8D-DAA7-DDDE-8ADC-BDA525F5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40"/>
            <a:ext cx="10696910" cy="45338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센서매니저 클래스의 메소드를 활용하여 접근하고자 하는 센서의 객체를 선언할 수 있다</a:t>
            </a:r>
            <a:r>
              <a:rPr lang="en-US" altLang="ko-KR" sz="2000" dirty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위에서 </a:t>
            </a:r>
            <a:r>
              <a:rPr lang="ko-KR" altLang="en-US" sz="2000" dirty="0" err="1"/>
              <a:t>만들어놓은</a:t>
            </a:r>
            <a:r>
              <a:rPr lang="ko-KR" altLang="en-US" sz="2000" dirty="0"/>
              <a:t> </a:t>
            </a:r>
            <a:r>
              <a:rPr lang="en" altLang="ko-Kore-KR" sz="2000" dirty="0"/>
              <a:t>sm.</a:t>
            </a:r>
            <a:r>
              <a:rPr lang="ko-KR" altLang="en-US" sz="2000" dirty="0"/>
              <a:t>을 이용해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" altLang="ko-Kore-KR" sz="2000" dirty="0"/>
              <a:t>Sensor accel = </a:t>
            </a:r>
            <a:r>
              <a:rPr lang="en" altLang="ko-Kore-KR" sz="2000" dirty="0" err="1"/>
              <a:t>sm.getDefaultSensor</a:t>
            </a:r>
            <a:r>
              <a:rPr lang="en" altLang="ko-Kore-KR" sz="2000" dirty="0"/>
              <a:t>(</a:t>
            </a:r>
            <a:r>
              <a:rPr lang="en" altLang="ko-Kore-KR" sz="2000" dirty="0" err="1"/>
              <a:t>Sensor.TYPE</a:t>
            </a:r>
            <a:r>
              <a:rPr lang="en" altLang="ko-Kore-KR" sz="2000" dirty="0"/>
              <a:t>\_ACCELEROMETER); //</a:t>
            </a:r>
            <a:r>
              <a:rPr lang="ko-KR" altLang="en-US" sz="2000" dirty="0" err="1"/>
              <a:t>사용예시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58638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8158C-29C8-383E-4EC2-D046F5E2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2" y="655174"/>
            <a:ext cx="11064900" cy="5779080"/>
          </a:xfrm>
        </p:spPr>
        <p:txBody>
          <a:bodyPr/>
          <a:lstStyle/>
          <a:p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Sensor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에서 제공하는 클래스 메소드는 다음과 같다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endParaRPr kumimoji="1" lang="en-US" altLang="ko-Kore-KR" dirty="0">
              <a:solidFill>
                <a:srgbClr val="555555"/>
              </a:solidFill>
              <a:latin typeface="Spoqa Han Sans"/>
            </a:endParaRPr>
          </a:p>
          <a:p>
            <a:pPr>
              <a:lnSpc>
                <a:spcPct val="150000"/>
              </a:lnSpc>
            </a:pP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float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getMaximumRange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()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센서값의최대범위</a:t>
            </a:r>
            <a:br>
              <a:rPr lang="ko-KR" altLang="en-US" sz="2000" dirty="0"/>
            </a:b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int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getMinDelay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()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두개의센서이벤트사이의최소딜레이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ms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단위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)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혹은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0 (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측정데이터에변화가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있을때만값을주는경우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br>
              <a:rPr lang="ko-KR" altLang="en-US" sz="2000" dirty="0"/>
            </a:b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String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getName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()</a:t>
            </a:r>
            <a:br>
              <a:rPr lang="en" altLang="ko-Kore-KR" sz="2000" dirty="0"/>
            </a:b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float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getPower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()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사용중에소모한파워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mA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단위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br>
              <a:rPr lang="ko-KR" altLang="en-US" sz="2000" dirty="0"/>
            </a:b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String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getStringType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()</a:t>
            </a:r>
            <a:br>
              <a:rPr lang="en" altLang="ko-Kore-KR" sz="2000" dirty="0"/>
            </a:b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int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getType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()</a:t>
            </a:r>
            <a:br>
              <a:rPr lang="en" altLang="ko-Kore-KR" sz="2000" dirty="0"/>
            </a:b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String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getVendor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()</a:t>
            </a:r>
            <a:br>
              <a:rPr lang="en" altLang="ko-Kore-KR" sz="2000" dirty="0"/>
            </a:b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int </a:t>
            </a:r>
            <a:r>
              <a:rPr lang="en" altLang="ko-Kore-KR" sz="2000" b="0" i="0" dirty="0" err="1">
                <a:solidFill>
                  <a:srgbClr val="555555"/>
                </a:solidFill>
                <a:effectLst/>
                <a:latin typeface="Spoqa Han Sans"/>
              </a:rPr>
              <a:t>getVersion</a:t>
            </a:r>
            <a:r>
              <a:rPr lang="en" altLang="ko-Kore-KR" sz="2000" b="0" i="0" dirty="0">
                <a:solidFill>
                  <a:srgbClr val="555555"/>
                </a:solidFill>
                <a:effectLst/>
                <a:latin typeface="Spoqa Han Sans"/>
              </a:rPr>
              <a:t>()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89946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91C07-206F-4169-1C52-46B96150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67" y="492825"/>
            <a:ext cx="8596668" cy="3880773"/>
          </a:xfrm>
        </p:spPr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센서타입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이는 </a:t>
            </a:r>
            <a:r>
              <a:rPr lang="en" altLang="ko-Kore-KR" b="0" i="0" dirty="0">
                <a:solidFill>
                  <a:srgbClr val="555555"/>
                </a:solidFill>
                <a:effectLst/>
                <a:latin typeface="Spoqa Han Sans"/>
              </a:rPr>
              <a:t>sensor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클래스에 정의된 상수이므로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가져다가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쓰면 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실제로 내 안드로이드 폰에 내장된 센서가 제공하는 정보를 확인해보자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EDBD9-85AB-929C-F6B2-2DB6A507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80" y="2120170"/>
            <a:ext cx="8596668" cy="42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746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1B2650-B84D-CBBF-6B4A-8419B217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35" y="0"/>
            <a:ext cx="363254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1C167D-8B32-033B-A50E-59DB6C3A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7" y="960436"/>
            <a:ext cx="7772400" cy="45371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D5C36E-33B3-42CE-86F2-CBB74ACA79AB}"/>
              </a:ext>
            </a:extLst>
          </p:cNvPr>
          <p:cNvSpPr/>
          <p:nvPr/>
        </p:nvSpPr>
        <p:spPr>
          <a:xfrm>
            <a:off x="6096000" y="1583473"/>
            <a:ext cx="1976717" cy="229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65443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56B81E-FD36-2EA2-9BB2-751F848C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0" y="414736"/>
            <a:ext cx="8413377" cy="5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94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패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1044</Words>
  <Application>Microsoft Macintosh PowerPoint</Application>
  <PresentationFormat>와이드스크린</PresentationFormat>
  <Paragraphs>86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Spoqa Han Sans</vt:lpstr>
      <vt:lpstr>Arial</vt:lpstr>
      <vt:lpstr>Calibri</vt:lpstr>
      <vt:lpstr>Trebuchet MS</vt:lpstr>
      <vt:lpstr>Wingdings 3</vt:lpstr>
      <vt:lpstr>패싯</vt:lpstr>
      <vt:lpstr>sensor</vt:lpstr>
      <vt:lpstr>센서의 종류</vt:lpstr>
      <vt:lpstr>센서 사용을 위한 클래스 및 인터페이스 </vt:lpstr>
      <vt:lpstr>SensorManager 클래스</vt:lpstr>
      <vt:lpstr>Sensor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SensorEventListener 인터페이스</vt:lpstr>
      <vt:lpstr>PowerPoint 프레젠테이션</vt:lpstr>
      <vt:lpstr>PowerPoint 프레젠테이션</vt:lpstr>
      <vt:lpstr> SensorEvent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Sensor Framework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안드로이드의 이해</dc:title>
  <dc:creator>chae sangmi</dc:creator>
  <cp:lastModifiedBy>chae sangmi</cp:lastModifiedBy>
  <cp:revision>32</cp:revision>
  <dcterms:created xsi:type="dcterms:W3CDTF">2022-07-22T15:01:52Z</dcterms:created>
  <dcterms:modified xsi:type="dcterms:W3CDTF">2022-10-26T16:15:03Z</dcterms:modified>
</cp:coreProperties>
</file>