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70" r:id="rId7"/>
    <p:sldId id="273" r:id="rId8"/>
    <p:sldId id="272" r:id="rId9"/>
    <p:sldId id="274" r:id="rId10"/>
    <p:sldId id="268" r:id="rId11"/>
    <p:sldId id="260" r:id="rId12"/>
    <p:sldId id="261" r:id="rId13"/>
    <p:sldId id="265" r:id="rId14"/>
    <p:sldId id="275" r:id="rId15"/>
    <p:sldId id="276" r:id="rId16"/>
    <p:sldId id="277" r:id="rId17"/>
    <p:sldId id="266" r:id="rId18"/>
    <p:sldId id="26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85" d="100"/>
          <a:sy n="85" d="100"/>
        </p:scale>
        <p:origin x="10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1C33-AC0A-433B-BEA1-F456BD003FEF}" type="datetimeFigureOut">
              <a:rPr lang="ko-KR" altLang="en-US" smtClean="0"/>
              <a:t>2016. 10. 27.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4F632-1150-4AB4-8BC5-6400BD4AC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8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Gender Classification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pPr algn="r"/>
            <a:r>
              <a:rPr lang="en-US" altLang="ko-KR" dirty="0"/>
              <a:t>Team Q. </a:t>
            </a:r>
            <a:r>
              <a:rPr lang="ko-KR" altLang="en-US" dirty="0" err="1"/>
              <a:t>박상문</a:t>
            </a:r>
            <a:r>
              <a:rPr lang="en-US" altLang="ko-KR" dirty="0"/>
              <a:t>, </a:t>
            </a:r>
            <a:r>
              <a:rPr lang="ko-KR" altLang="en-US" dirty="0" err="1"/>
              <a:t>박충훈</a:t>
            </a:r>
            <a:r>
              <a:rPr lang="en-US" altLang="ko-KR" dirty="0"/>
              <a:t>, </a:t>
            </a:r>
            <a:r>
              <a:rPr lang="ko-KR" altLang="en-US" dirty="0"/>
              <a:t>방지우</a:t>
            </a:r>
          </a:p>
        </p:txBody>
      </p:sp>
    </p:spTree>
    <p:extLst>
      <p:ext uri="{BB962C8B-B14F-4D97-AF65-F5344CB8AC3E}">
        <p14:creationId xmlns:p14="http://schemas.microsoft.com/office/powerpoint/2010/main" val="7557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Landmark</a:t>
            </a:r>
            <a:r>
              <a:rPr lang="ko-KR" altLang="en-US" sz="2200" dirty="0" smtClean="0"/>
              <a:t>를 정확히 인식하는 알고리즘 고안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추가 </a:t>
            </a:r>
            <a:r>
              <a:rPr lang="en-US" altLang="ko-KR" sz="2200" dirty="0" smtClean="0"/>
              <a:t>Test</a:t>
            </a:r>
            <a:r>
              <a:rPr lang="ko-KR" altLang="en-US" sz="2200" dirty="0" smtClean="0"/>
              <a:t>를 위한 </a:t>
            </a:r>
            <a:r>
              <a:rPr lang="en-US" altLang="ko-KR" sz="2200" dirty="0" smtClean="0"/>
              <a:t>DB</a:t>
            </a:r>
            <a:r>
              <a:rPr lang="ko-KR" altLang="en-US" sz="2200" dirty="0" smtClean="0"/>
              <a:t> 구축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다양한 모델 비교를 통한 최적화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 최종 시연을 위한 웹 구축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Spec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성별 인식 성능 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학습 시간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DB</a:t>
            </a:r>
            <a:r>
              <a:rPr lang="ko-KR" altLang="en-US" dirty="0"/>
              <a:t>의 사이즈에 따른 평균 학습 시간 이하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테스트 시간 </a:t>
            </a:r>
            <a:r>
              <a:rPr lang="en-US" altLang="ko-KR" dirty="0"/>
              <a:t>: </a:t>
            </a:r>
            <a:r>
              <a:rPr lang="ko-KR" altLang="en-US" dirty="0"/>
              <a:t>담당자와 추후 상의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br>
              <a:rPr lang="en-US" altLang="ko-KR" dirty="0"/>
            </a:br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Ubuntu 16.04.1 LTS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 2.7.12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en-US" altLang="ko-KR" dirty="0" smtClean="0"/>
              <a:t>3.1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6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Preprocessing</a:t>
            </a:r>
            <a:r>
              <a:rPr lang="ko-KR" altLang="en-US" dirty="0" smtClean="0"/>
              <a:t> 완료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밝기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대조 보정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원하는 위치 잘라내기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원하는 크기로 조절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60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29" y="1493169"/>
            <a:ext cx="3821701" cy="3628686"/>
          </a:xfrm>
        </p:spPr>
      </p:pic>
      <p:sp>
        <p:nvSpPr>
          <p:cNvPr id="5" name="TextBox 4"/>
          <p:cNvSpPr txBox="1"/>
          <p:nvPr/>
        </p:nvSpPr>
        <p:spPr>
          <a:xfrm>
            <a:off x="4137285" y="1123837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12" y="2241290"/>
            <a:ext cx="2162721" cy="2162721"/>
          </a:xfrm>
        </p:spPr>
      </p:pic>
      <p:sp>
        <p:nvSpPr>
          <p:cNvPr id="5" name="TextBox 4"/>
          <p:cNvSpPr txBox="1"/>
          <p:nvPr/>
        </p:nvSpPr>
        <p:spPr>
          <a:xfrm>
            <a:off x="4137285" y="1123837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03" y="2241290"/>
            <a:ext cx="2162721" cy="2162721"/>
          </a:xfrm>
        </p:spPr>
      </p:pic>
      <p:sp>
        <p:nvSpPr>
          <p:cNvPr id="6" name="TextBox 5"/>
          <p:cNvSpPr txBox="1"/>
          <p:nvPr/>
        </p:nvSpPr>
        <p:spPr>
          <a:xfrm>
            <a:off x="4137285" y="1123837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Division and</a:t>
            </a:r>
            <a:br>
              <a:rPr lang="en-US" altLang="ko-KR" dirty="0"/>
            </a:br>
            <a:r>
              <a:rPr lang="en-US" altLang="ko-KR" dirty="0"/>
              <a:t>Assignment of</a:t>
            </a:r>
            <a:br>
              <a:rPr lang="en-US" altLang="ko-KR" dirty="0"/>
            </a:br>
            <a:r>
              <a:rPr lang="en-US" altLang="ko-KR" dirty="0"/>
              <a:t>Work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53083"/>
              </p:ext>
            </p:extLst>
          </p:nvPr>
        </p:nvGraphicFramePr>
        <p:xfrm>
          <a:off x="3868738" y="863600"/>
          <a:ext cx="7315200" cy="520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725424260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974127953"/>
                    </a:ext>
                  </a:extLst>
                </a:gridCol>
              </a:tblGrid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30666739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feature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방지우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박상문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03506665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DB</a:t>
                      </a:r>
                      <a:r>
                        <a:rPr lang="ko-KR" altLang="en-US" sz="1400" dirty="0"/>
                        <a:t>에 대해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기계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방지우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60286069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및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개선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박충훈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43667915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모듈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interface 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박상문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717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39357"/>
              </p:ext>
            </p:extLst>
          </p:nvPr>
        </p:nvGraphicFramePr>
        <p:xfrm>
          <a:off x="3868736" y="863600"/>
          <a:ext cx="7050275" cy="513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107">
                  <a:extLst>
                    <a:ext uri="{9D8B030D-6E8A-4147-A177-3AD203B41FA5}">
                      <a16:colId xmlns="" xmlns:a16="http://schemas.microsoft.com/office/drawing/2014/main" val="2792049566"/>
                    </a:ext>
                  </a:extLst>
                </a:gridCol>
                <a:gridCol w="705028">
                  <a:extLst>
                    <a:ext uri="{9D8B030D-6E8A-4147-A177-3AD203B41FA5}">
                      <a16:colId xmlns="" xmlns:a16="http://schemas.microsoft.com/office/drawing/2014/main" val="2249867921"/>
                    </a:ext>
                  </a:extLst>
                </a:gridCol>
                <a:gridCol w="705028">
                  <a:extLst>
                    <a:ext uri="{9D8B030D-6E8A-4147-A177-3AD203B41FA5}">
                      <a16:colId xmlns="" xmlns:a16="http://schemas.microsoft.com/office/drawing/2014/main" val="3774965201"/>
                    </a:ext>
                  </a:extLst>
                </a:gridCol>
                <a:gridCol w="705028">
                  <a:extLst>
                    <a:ext uri="{9D8B030D-6E8A-4147-A177-3AD203B41FA5}">
                      <a16:colId xmlns="" xmlns:a16="http://schemas.microsoft.com/office/drawing/2014/main" val="1971854632"/>
                    </a:ext>
                  </a:extLst>
                </a:gridCol>
                <a:gridCol w="705028">
                  <a:extLst>
                    <a:ext uri="{9D8B030D-6E8A-4147-A177-3AD203B41FA5}">
                      <a16:colId xmlns="" xmlns:a16="http://schemas.microsoft.com/office/drawing/2014/main" val="4017657287"/>
                    </a:ext>
                  </a:extLst>
                </a:gridCol>
                <a:gridCol w="705028">
                  <a:extLst>
                    <a:ext uri="{9D8B030D-6E8A-4147-A177-3AD203B41FA5}">
                      <a16:colId xmlns="" xmlns:a16="http://schemas.microsoft.com/office/drawing/2014/main" val="3112935775"/>
                    </a:ext>
                  </a:extLst>
                </a:gridCol>
                <a:gridCol w="705028">
                  <a:extLst>
                    <a:ext uri="{9D8B030D-6E8A-4147-A177-3AD203B41FA5}">
                      <a16:colId xmlns="" xmlns:a16="http://schemas.microsoft.com/office/drawing/2014/main" val="3726719886"/>
                    </a:ext>
                  </a:extLst>
                </a:gridCol>
              </a:tblGrid>
              <a:tr h="44132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832211"/>
                  </a:ext>
                </a:extLst>
              </a:tr>
              <a:tr h="4197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5103188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지식 이해 개발 환경 구축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18852903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r>
                        <a:rPr lang="ko-KR" altLang="en-US" sz="1400" dirty="0"/>
                        <a:t>에서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face recognition</a:t>
                      </a:r>
                      <a:endParaRPr lang="ko-KR" altLang="en-US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1175174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image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Normalization</a:t>
                      </a:r>
                      <a:endParaRPr lang="ko-KR" altLang="en-US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32520687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feature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 smtClean="0"/>
                        <a:t>Ο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72878565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DB</a:t>
                      </a:r>
                      <a:r>
                        <a:rPr lang="ko-KR" altLang="en-US" sz="1400" dirty="0"/>
                        <a:t>에 대해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기계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 smtClean="0"/>
                        <a:t>Ο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12075128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및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개선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0205246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모듈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interface 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91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Goal/Problem &amp; Requirement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Further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Basic Spec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Development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Current </a:t>
            </a:r>
            <a:r>
              <a:rPr lang="en-US" altLang="ko-KR" sz="2400" dirty="0" smtClean="0"/>
              <a:t>Status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Division and Assignment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Schedule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연구주제 </a:t>
            </a:r>
            <a:r>
              <a:rPr lang="en-US" altLang="ko-KR" dirty="0"/>
              <a:t>: </a:t>
            </a:r>
            <a:r>
              <a:rPr lang="en-US" altLang="ko-KR" dirty="0" err="1"/>
              <a:t>OpenCV</a:t>
            </a:r>
            <a:r>
              <a:rPr lang="ko-KR" altLang="en-US" dirty="0"/>
              <a:t>를 이용한 </a:t>
            </a:r>
            <a:r>
              <a:rPr lang="en-US" altLang="ko-KR" dirty="0"/>
              <a:t>image</a:t>
            </a:r>
            <a:r>
              <a:rPr lang="ko-KR" altLang="en-US" dirty="0"/>
              <a:t>의 </a:t>
            </a:r>
            <a:r>
              <a:rPr lang="en-US" altLang="ko-KR" dirty="0"/>
              <a:t>gender classification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요구사항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Image processing</a:t>
            </a:r>
            <a:r>
              <a:rPr lang="ko-KR" altLang="en-US" dirty="0"/>
              <a:t>에 관한 사전 지식 이해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머신 러닝 알고리즘의 동작 원리에 대한 이해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성별 분류를 위한 알고리즘의 구현</a:t>
            </a:r>
          </a:p>
        </p:txBody>
      </p:sp>
    </p:spTree>
    <p:extLst>
      <p:ext uri="{BB962C8B-B14F-4D97-AF65-F5344CB8AC3E}">
        <p14:creationId xmlns:p14="http://schemas.microsoft.com/office/powerpoint/2010/main" val="33788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Goal/Problem &amp; Requirement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성별 인식률 </a:t>
            </a:r>
            <a:r>
              <a:rPr lang="en-US" altLang="ko-KR" dirty="0"/>
              <a:t>90% </a:t>
            </a:r>
            <a:r>
              <a:rPr lang="ko-KR" altLang="en-US" dirty="0"/>
              <a:t>이상의 정확도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일정 수준의 학습 시간 및 테스트 시간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잘못 판단한 </a:t>
            </a:r>
            <a:r>
              <a:rPr lang="en-US" altLang="ko-KR" dirty="0"/>
              <a:t>feature</a:t>
            </a:r>
            <a:r>
              <a:rPr lang="ko-KR" altLang="en-US" dirty="0"/>
              <a:t>에 대한 개선 방안 연구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Overfitting</a:t>
            </a:r>
            <a:r>
              <a:rPr lang="ko-KR" altLang="en-US" dirty="0"/>
              <a:t>을 피하기 위한 테스트 방법론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5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60" y="1846454"/>
            <a:ext cx="3510280" cy="31650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OpenCV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 비전과</a:t>
            </a:r>
            <a:r>
              <a:rPr lang="en-US" altLang="ko-KR" dirty="0"/>
              <a:t> </a:t>
            </a:r>
            <a:r>
              <a:rPr lang="ko-KR" altLang="en-US" dirty="0"/>
              <a:t>머신 러닝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오픈소스 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C++, C, Python, Java, MATLAB</a:t>
            </a:r>
            <a:r>
              <a:rPr lang="ko-KR" altLang="en-US" dirty="0"/>
              <a:t> 언어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Windows, Linux, OS X,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플랫폼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example : face detection using </a:t>
            </a:r>
            <a:r>
              <a:rPr lang="en-US" altLang="ko-KR" dirty="0" err="1"/>
              <a:t>Haar</a:t>
            </a:r>
            <a:r>
              <a:rPr lang="en-US" altLang="ko-KR" dirty="0"/>
              <a:t> cascade classifiers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89" y="2570300"/>
            <a:ext cx="3166522" cy="27054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27" y="2486824"/>
            <a:ext cx="4052649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example : SIFT ( Scale-Invariant Feature Transform)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23" y="2700086"/>
            <a:ext cx="3905250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43" y="2719637"/>
            <a:ext cx="3167625" cy="2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231900"/>
            <a:ext cx="2057400" cy="445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37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46" y="1411941"/>
            <a:ext cx="6266329" cy="4087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5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rgbClr val="464653"/>
                </a:solidFill>
              </a:rPr>
              <a:pPr/>
              <a:t>9</a:t>
            </a:fld>
            <a:endParaRPr lang="ko-KR" altLang="en-US">
              <a:solidFill>
                <a:srgbClr val="46465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79600"/>
              </p:ext>
            </p:extLst>
          </p:nvPr>
        </p:nvGraphicFramePr>
        <p:xfrm>
          <a:off x="3749966" y="2799731"/>
          <a:ext cx="1752600" cy="245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5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Preprocessing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923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cvtColor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image,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mat_gray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CV_BGR2GRAY)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sz="12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equalizeHist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image, result)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sz="12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detect(image, cascade)</a:t>
                      </a:r>
                    </a:p>
                    <a:p>
                      <a:pPr latinLnBrk="1"/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createCLAHE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clipLimit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tileGridSize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1" y="7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24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9592"/>
              </p:ext>
            </p:extLst>
          </p:nvPr>
        </p:nvGraphicFramePr>
        <p:xfrm>
          <a:off x="5898565" y="1338185"/>
          <a:ext cx="1752600" cy="245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5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PCA</a:t>
                      </a:r>
                      <a:endParaRPr lang="ko-KR" altLang="en-US" sz="1600" dirty="0"/>
                    </a:p>
                  </a:txBody>
                  <a:tcPr/>
                </a:tc>
              </a:tr>
              <a:tr h="923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ko-KR" altLang="en-US" sz="1200" baseline="0" dirty="0" smtClean="0"/>
                        <a:t>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PCA() 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PredictableModel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PCA::compute(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img_class_index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altLang="ko-KR" sz="1200" baseline="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PCA::extract(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br>
                        <a:rPr lang="en-US" sz="1200" dirty="0" smtClean="0">
                          <a:effectLst/>
                        </a:rPr>
                      </a:br>
                      <a:endParaRPr lang="en-US" sz="12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PCA::project(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07783"/>
              </p:ext>
            </p:extLst>
          </p:nvPr>
        </p:nvGraphicFramePr>
        <p:xfrm>
          <a:off x="5899885" y="3935770"/>
          <a:ext cx="1752600" cy="227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5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Landmark</a:t>
                      </a:r>
                      <a:endParaRPr lang="ko-KR" altLang="en-US" sz="1600" dirty="0"/>
                    </a:p>
                  </a:txBody>
                  <a:tcPr/>
                </a:tc>
              </a:tr>
              <a:tr h="923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find_eyes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classifier)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find_nose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classifier)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find_mouth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classifier)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trans_data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raw_data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20472"/>
              </p:ext>
            </p:extLst>
          </p:nvPr>
        </p:nvGraphicFramePr>
        <p:xfrm>
          <a:off x="7679947" y="3935770"/>
          <a:ext cx="1752600" cy="227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SVM</a:t>
                      </a:r>
                      <a:endParaRPr lang="ko-KR" altLang="en-US" sz="1600" dirty="0"/>
                    </a:p>
                  </a:txBody>
                  <a:tcPr/>
                </a:tc>
              </a:tr>
              <a:tr h="1928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::preprocessing::scale(data)</a:t>
                      </a:r>
                    </a:p>
                    <a:p>
                      <a:pPr latinLnBrk="1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::SVC::fit(X, Y)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50316"/>
              </p:ext>
            </p:extLst>
          </p:nvPr>
        </p:nvGraphicFramePr>
        <p:xfrm>
          <a:off x="7679947" y="1338184"/>
          <a:ext cx="1752600" cy="2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K-NN</a:t>
                      </a:r>
                      <a:endParaRPr lang="ko-KR" altLang="en-US" sz="1600" dirty="0"/>
                    </a:p>
                  </a:txBody>
                  <a:tcPr/>
                </a:tc>
              </a:tr>
              <a:tr h="2107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NearestNeighbor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dist_metric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799"/>
              </p:ext>
            </p:extLst>
          </p:nvPr>
        </p:nvGraphicFramePr>
        <p:xfrm>
          <a:off x="9826003" y="2799730"/>
          <a:ext cx="1752600" cy="2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1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Test/Validation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2112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MV::validate(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img_class_index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skle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::SVC::score(X, Y)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Connector 40"/>
          <p:cNvCxnSpPr/>
          <p:nvPr/>
        </p:nvCxnSpPr>
        <p:spPr>
          <a:xfrm flipH="1">
            <a:off x="5663931" y="1123837"/>
            <a:ext cx="24175" cy="4954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615544" y="1123837"/>
            <a:ext cx="24175" cy="4954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69268" y="806824"/>
            <a:ext cx="1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4060" y="806824"/>
            <a:ext cx="1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09829" y="800671"/>
            <a:ext cx="1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2555</TotalTime>
  <Words>435</Words>
  <Application>Microsoft Macintosh PowerPoint</Application>
  <PresentationFormat>Widescreen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Corbel</vt:lpstr>
      <vt:lpstr>HY중고딕</vt:lpstr>
      <vt:lpstr>Wingdings</vt:lpstr>
      <vt:lpstr>Wingdings 2</vt:lpstr>
      <vt:lpstr>맑은 고딕</vt:lpstr>
      <vt:lpstr>틀</vt:lpstr>
      <vt:lpstr>OpenCV를 이용한 Gender Classification</vt:lpstr>
      <vt:lpstr>Contents</vt:lpstr>
      <vt:lpstr>Overview</vt:lpstr>
      <vt:lpstr>Goal/Problem &amp; Requirement</vt:lpstr>
      <vt:lpstr>Approach</vt:lpstr>
      <vt:lpstr>Approach</vt:lpstr>
      <vt:lpstr>Approach</vt:lpstr>
      <vt:lpstr>Architecture</vt:lpstr>
      <vt:lpstr>Module</vt:lpstr>
      <vt:lpstr>Further Plan</vt:lpstr>
      <vt:lpstr>Basic Spec</vt:lpstr>
      <vt:lpstr>Development Environment</vt:lpstr>
      <vt:lpstr>Current Status</vt:lpstr>
      <vt:lpstr>Current Status</vt:lpstr>
      <vt:lpstr>Current Status</vt:lpstr>
      <vt:lpstr>Current Status</vt:lpstr>
      <vt:lpstr>Division and Assignment of Work</vt:lpstr>
      <vt:lpstr>Schedule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OpenCV를 이용한 얼굴 이미지 Gender Classification</dc:title>
  <dc:creator>Jiwoo Bang</dc:creator>
  <cp:lastModifiedBy>박상문</cp:lastModifiedBy>
  <cp:revision>44</cp:revision>
  <dcterms:created xsi:type="dcterms:W3CDTF">2016-09-27T06:10:39Z</dcterms:created>
  <dcterms:modified xsi:type="dcterms:W3CDTF">2016-10-27T14:25:42Z</dcterms:modified>
</cp:coreProperties>
</file>