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aleway"/>
      <p:regular r:id="rId28"/>
      <p:bold r:id="rId29"/>
      <p:italic r:id="rId30"/>
      <p:boldItalic r:id="rId31"/>
    </p:embeddedFont>
    <p:embeddedFont>
      <p:font typeface="Source Sans Pro Light"/>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9401DF-1B34-48AE-996F-2CA71D9439CE}">
  <a:tblStyle styleId="{EA9401DF-1B34-48AE-996F-2CA71D9439C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SourceSansProLight-bold.fntdata"/><Relationship Id="rId10" Type="http://schemas.openxmlformats.org/officeDocument/2006/relationships/slide" Target="slides/slide5.xml"/><Relationship Id="rId32" Type="http://schemas.openxmlformats.org/officeDocument/2006/relationships/font" Target="fonts/SourceSansProLight-regular.fntdata"/><Relationship Id="rId13" Type="http://schemas.openxmlformats.org/officeDocument/2006/relationships/slide" Target="slides/slide8.xml"/><Relationship Id="rId35" Type="http://schemas.openxmlformats.org/officeDocument/2006/relationships/font" Target="fonts/SourceSansProLight-boldItalic.fntdata"/><Relationship Id="rId12" Type="http://schemas.openxmlformats.org/officeDocument/2006/relationships/slide" Target="slides/slide7.xml"/><Relationship Id="rId34" Type="http://schemas.openxmlformats.org/officeDocument/2006/relationships/font" Target="fonts/SourceSansProLight-italic.fntdata"/><Relationship Id="rId15" Type="http://schemas.openxmlformats.org/officeDocument/2006/relationships/slide" Target="slides/slide10.xml"/><Relationship Id="rId37" Type="http://schemas.openxmlformats.org/officeDocument/2006/relationships/font" Target="fonts/SourceSansPro-bold.fntdata"/><Relationship Id="rId14" Type="http://schemas.openxmlformats.org/officeDocument/2006/relationships/slide" Target="slides/slide9.xml"/><Relationship Id="rId36" Type="http://schemas.openxmlformats.org/officeDocument/2006/relationships/font" Target="fonts/SourceSansPro-regular.fntdata"/><Relationship Id="rId17" Type="http://schemas.openxmlformats.org/officeDocument/2006/relationships/slide" Target="slides/slide12.xml"/><Relationship Id="rId39" Type="http://schemas.openxmlformats.org/officeDocument/2006/relationships/font" Target="fonts/SourceSansPro-boldItalic.fntdata"/><Relationship Id="rId16" Type="http://schemas.openxmlformats.org/officeDocument/2006/relationships/slide" Target="slides/slide11.xml"/><Relationship Id="rId38" Type="http://schemas.openxmlformats.org/officeDocument/2006/relationships/font" Target="fonts/SourceSans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e4d2b77ed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e4d2b77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e4d2b77ed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e4d2b77e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cc6a6f2496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cc6a6f249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e4d2b77ed_0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e4d2b77e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Precision – đại diện cho độ tin cậy của model.</a:t>
            </a:r>
            <a:endParaRPr/>
          </a:p>
          <a:p>
            <a:pPr indent="-317500" lvl="0" marL="457200" rtl="0" algn="l">
              <a:spcBef>
                <a:spcPts val="0"/>
              </a:spcBef>
              <a:spcAft>
                <a:spcPts val="0"/>
              </a:spcAft>
              <a:buSzPts val="1400"/>
              <a:buChar char="●"/>
            </a:pPr>
            <a:r>
              <a:rPr lang="en"/>
              <a:t>Recall – đại diện cho độ nhạy của model</a:t>
            </a:r>
            <a:endParaRPr/>
          </a:p>
          <a:p>
            <a:pPr indent="-317500" lvl="0" marL="457200" rtl="0" algn="l">
              <a:spcBef>
                <a:spcPts val="0"/>
              </a:spcBef>
              <a:spcAft>
                <a:spcPts val="0"/>
              </a:spcAft>
              <a:buSzPts val="1400"/>
              <a:buChar char="●"/>
            </a:pPr>
            <a:r>
              <a:rPr lang="en"/>
              <a:t>A well-balanced (precision and recall are high) model</a:t>
            </a:r>
            <a:endParaRPr/>
          </a:p>
          <a:p>
            <a:pPr indent="-317500" lvl="0" marL="457200" rtl="0" algn="l">
              <a:spcBef>
                <a:spcPts val="0"/>
              </a:spcBef>
              <a:spcAft>
                <a:spcPts val="0"/>
              </a:spcAft>
              <a:buSzPts val="1400"/>
              <a:buChar char="●"/>
            </a:pPr>
            <a:r>
              <a:rPr lang="en"/>
              <a:t>AP không phải là </a:t>
            </a:r>
            <a:r>
              <a:rPr lang="en"/>
              <a:t>độ đo</a:t>
            </a:r>
            <a:r>
              <a:rPr lang="en"/>
              <a:t> trung bình chính xác mà là độ đo kết hợp của Precision và Recall</a:t>
            </a:r>
            <a:endParaRPr/>
          </a:p>
          <a:p>
            <a:pPr indent="-317500" lvl="0" marL="457200" rtl="0" algn="l">
              <a:spcBef>
                <a:spcPts val="0"/>
              </a:spcBef>
              <a:spcAft>
                <a:spcPts val="0"/>
              </a:spcAft>
              <a:buSzPts val="1400"/>
              <a:buChar char="●"/>
            </a:pPr>
            <a:r>
              <a:rPr lang="en"/>
              <a:t>mAP depends on how we define thresholds and other hyperparameters (like reflecting image size)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e4d2b77ed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e4d2b77e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e4d2b77ed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e4d2b77e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e4d2b77ed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ce4d2b77e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6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Cải thiện mAP và FPS của YOLO v3 lần lượt là 10% và 12%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e4d2b77ed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e4d2b77e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e4d2b77ed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e4d2b77e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e4d2b77ed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e4d2b77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Source Sans Pro Light"/>
              <a:buChar char="●"/>
            </a:pPr>
            <a:r>
              <a:rPr lang="en" sz="1200">
                <a:solidFill>
                  <a:schemeClr val="dk1"/>
                </a:solidFill>
                <a:latin typeface="Source Sans Pro Light"/>
                <a:ea typeface="Source Sans Pro Light"/>
                <a:cs typeface="Source Sans Pro Light"/>
                <a:sym typeface="Source Sans Pro Light"/>
              </a:rPr>
              <a:t>Ngoài ra những mạng backbone như CSPResNext50 và EfficientNet-B3 cũng cho kết quả rất tốt nhưng CSPDarkNet53 cho FPS cao hơn tất cả các mạng còn lại nên được tác giả lựa chọn</a:t>
            </a:r>
            <a:endParaRPr sz="1200">
              <a:solidFill>
                <a:schemeClr val="dk1"/>
              </a:solidFill>
              <a:latin typeface="Source Sans Pro Light"/>
              <a:ea typeface="Source Sans Pro Light"/>
              <a:cs typeface="Source Sans Pro Light"/>
              <a:sym typeface="Source Sans Pro Light"/>
            </a:endParaRPr>
          </a:p>
          <a:p>
            <a:pPr indent="-304800" lvl="0" marL="457200" rtl="0" algn="l">
              <a:spcBef>
                <a:spcPts val="0"/>
              </a:spcBef>
              <a:spcAft>
                <a:spcPts val="0"/>
              </a:spcAft>
              <a:buClr>
                <a:schemeClr val="dk1"/>
              </a:buClr>
              <a:buSzPts val="1200"/>
              <a:buFont typeface="Source Sans Pro Light"/>
              <a:buChar char="●"/>
            </a:pPr>
            <a:r>
              <a:rPr lang="en" sz="1200">
                <a:solidFill>
                  <a:schemeClr val="dk1"/>
                </a:solidFill>
                <a:latin typeface="Source Sans Pro Light"/>
                <a:ea typeface="Source Sans Pro Light"/>
                <a:cs typeface="Source Sans Pro Light"/>
                <a:sym typeface="Source Sans Pro Light"/>
              </a:rPr>
              <a:t>Dense Prediction: </a:t>
            </a:r>
            <a:endParaRPr sz="1200">
              <a:solidFill>
                <a:schemeClr val="dk1"/>
              </a:solidFill>
              <a:latin typeface="Source Sans Pro Light"/>
              <a:ea typeface="Source Sans Pro Light"/>
              <a:cs typeface="Source Sans Pro Light"/>
              <a:sym typeface="Source Sans Pro Light"/>
            </a:endParaRPr>
          </a:p>
          <a:p>
            <a:pPr indent="-304800" lvl="0" marL="457200" rtl="0" algn="l">
              <a:spcBef>
                <a:spcPts val="0"/>
              </a:spcBef>
              <a:spcAft>
                <a:spcPts val="0"/>
              </a:spcAft>
              <a:buClr>
                <a:schemeClr val="dk1"/>
              </a:buClr>
              <a:buSzPts val="1200"/>
              <a:buFont typeface="Source Sans Pro Light"/>
              <a:buChar char="●"/>
            </a:pPr>
            <a:r>
              <a:rPr lang="en" sz="1200">
                <a:solidFill>
                  <a:schemeClr val="dk1"/>
                </a:solidFill>
                <a:latin typeface="Source Sans Pro Light"/>
                <a:ea typeface="Source Sans Pro Light"/>
                <a:cs typeface="Source Sans Pro Light"/>
                <a:sym typeface="Source Sans Pro Light"/>
              </a:rPr>
              <a:t>Sparse Prediction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c6a6f2496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c6a6f24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73" y="1991850"/>
            <a:ext cx="7012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Ứng dụng học máy trong bài toán định danh điện tử</a:t>
            </a:r>
            <a:endParaRPr sz="3400"/>
          </a:p>
        </p:txBody>
      </p:sp>
      <p:sp>
        <p:nvSpPr>
          <p:cNvPr id="71" name="Google Shape;71;p12"/>
          <p:cNvSpPr txBox="1"/>
          <p:nvPr/>
        </p:nvSpPr>
        <p:spPr>
          <a:xfrm>
            <a:off x="1700175" y="3271400"/>
            <a:ext cx="41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Trình bày: Nguyễn Văn Sang</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Giáo viên hướng dẫn: TS Lương Thị Hồng Lan</a:t>
            </a:r>
            <a:endParaRPr>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Thuật toán Face Recognition</a:t>
            </a:r>
            <a:endParaRPr sz="2400"/>
          </a:p>
        </p:txBody>
      </p:sp>
      <p:sp>
        <p:nvSpPr>
          <p:cNvPr id="159" name="Google Shape;159;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1"/>
          <p:cNvSpPr txBox="1"/>
          <p:nvPr/>
        </p:nvSpPr>
        <p:spPr>
          <a:xfrm>
            <a:off x="786150" y="1106975"/>
            <a:ext cx="7251000" cy="2401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000"/>
              </a:spcBef>
              <a:spcAft>
                <a:spcPts val="0"/>
              </a:spcAft>
              <a:buNone/>
            </a:pPr>
            <a:r>
              <a:rPr lang="en">
                <a:highlight>
                  <a:srgbClr val="FFFFFF"/>
                </a:highlight>
                <a:latin typeface="Raleway"/>
                <a:ea typeface="Raleway"/>
                <a:cs typeface="Raleway"/>
                <a:sym typeface="Raleway"/>
              </a:rPr>
              <a:t>Nhận dạng khuôn mặt là công nghệ xác định danh tính của một cá nhân dựa trên khuôn mặt của họ. Một hệ thống hay phần mềm nhận dạng khuôn mặt thường bao gồm 3 bước chính:</a:t>
            </a:r>
            <a:endParaRPr>
              <a:highlight>
                <a:srgbClr val="FFFFFF"/>
              </a:highlight>
              <a:latin typeface="Raleway"/>
              <a:ea typeface="Raleway"/>
              <a:cs typeface="Raleway"/>
              <a:sym typeface="Raleway"/>
            </a:endParaRPr>
          </a:p>
          <a:p>
            <a:pPr indent="-317500" lvl="0" marL="457200" rtl="0" algn="just">
              <a:lnSpc>
                <a:spcPct val="150000"/>
              </a:lnSpc>
              <a:spcBef>
                <a:spcPts val="1000"/>
              </a:spcBef>
              <a:spcAft>
                <a:spcPts val="0"/>
              </a:spcAft>
              <a:buSzPts val="1400"/>
              <a:buFont typeface="Raleway"/>
              <a:buChar char="●"/>
            </a:pPr>
            <a:r>
              <a:rPr lang="en">
                <a:highlight>
                  <a:srgbClr val="FFFFFF"/>
                </a:highlight>
                <a:latin typeface="Raleway"/>
                <a:ea typeface="Raleway"/>
                <a:cs typeface="Raleway"/>
                <a:sym typeface="Raleway"/>
              </a:rPr>
              <a:t>Xác định vị trí khuôn mặt (</a:t>
            </a:r>
            <a:r>
              <a:rPr i="1" lang="en">
                <a:highlight>
                  <a:srgbClr val="FFFFFF"/>
                </a:highlight>
                <a:latin typeface="Raleway"/>
                <a:ea typeface="Raleway"/>
                <a:cs typeface="Raleway"/>
                <a:sym typeface="Raleway"/>
              </a:rPr>
              <a:t>Face Detection)</a:t>
            </a:r>
            <a:endParaRPr i="1">
              <a:highlight>
                <a:srgbClr val="FFFFFF"/>
              </a:highlight>
              <a:latin typeface="Raleway"/>
              <a:ea typeface="Raleway"/>
              <a:cs typeface="Raleway"/>
              <a:sym typeface="Raleway"/>
            </a:endParaRPr>
          </a:p>
          <a:p>
            <a:pPr indent="-317500" lvl="0" marL="457200" rtl="0" algn="just">
              <a:lnSpc>
                <a:spcPct val="150000"/>
              </a:lnSpc>
              <a:spcBef>
                <a:spcPts val="1000"/>
              </a:spcBef>
              <a:spcAft>
                <a:spcPts val="0"/>
              </a:spcAft>
              <a:buSzPts val="1400"/>
              <a:buFont typeface="Raleway"/>
              <a:buChar char="●"/>
            </a:pPr>
            <a:r>
              <a:rPr lang="en">
                <a:highlight>
                  <a:srgbClr val="FFFFFF"/>
                </a:highlight>
                <a:latin typeface="Raleway"/>
                <a:ea typeface="Raleway"/>
                <a:cs typeface="Raleway"/>
                <a:sym typeface="Raleway"/>
              </a:rPr>
              <a:t>Trích xuất đặc trưng khuôn mặt (</a:t>
            </a:r>
            <a:r>
              <a:rPr i="1" lang="en">
                <a:highlight>
                  <a:srgbClr val="FFFFFF"/>
                </a:highlight>
                <a:latin typeface="Raleway"/>
                <a:ea typeface="Raleway"/>
                <a:cs typeface="Raleway"/>
                <a:sym typeface="Raleway"/>
              </a:rPr>
              <a:t>Feature Extraction/Facial landmark</a:t>
            </a:r>
            <a:r>
              <a:rPr lang="en">
                <a:highlight>
                  <a:srgbClr val="FFFFFF"/>
                </a:highlight>
                <a:latin typeface="Raleway"/>
                <a:ea typeface="Raleway"/>
                <a:cs typeface="Raleway"/>
                <a:sym typeface="Raleway"/>
              </a:rPr>
              <a:t>)</a:t>
            </a:r>
            <a:endParaRPr>
              <a:highlight>
                <a:srgbClr val="FFFFFF"/>
              </a:highlight>
              <a:latin typeface="Raleway"/>
              <a:ea typeface="Raleway"/>
              <a:cs typeface="Raleway"/>
              <a:sym typeface="Raleway"/>
            </a:endParaRPr>
          </a:p>
          <a:p>
            <a:pPr indent="-317500" lvl="0" marL="457200" rtl="0" algn="just">
              <a:lnSpc>
                <a:spcPct val="150000"/>
              </a:lnSpc>
              <a:spcBef>
                <a:spcPts val="1000"/>
              </a:spcBef>
              <a:spcAft>
                <a:spcPts val="0"/>
              </a:spcAft>
              <a:buSzPts val="1400"/>
              <a:buFont typeface="Raleway"/>
              <a:buChar char="●"/>
            </a:pPr>
            <a:r>
              <a:rPr lang="en">
                <a:highlight>
                  <a:srgbClr val="FFFFFF"/>
                </a:highlight>
                <a:latin typeface="Raleway"/>
                <a:ea typeface="Raleway"/>
                <a:cs typeface="Raleway"/>
                <a:sym typeface="Raleway"/>
              </a:rPr>
              <a:t>Nhận dạng khuôn mặt (</a:t>
            </a:r>
            <a:r>
              <a:rPr i="1" lang="en">
                <a:highlight>
                  <a:srgbClr val="FFFFFF"/>
                </a:highlight>
                <a:latin typeface="Raleway"/>
                <a:ea typeface="Raleway"/>
                <a:cs typeface="Raleway"/>
                <a:sym typeface="Raleway"/>
              </a:rPr>
              <a:t>Face Recognition</a:t>
            </a:r>
            <a:r>
              <a:rPr lang="en">
                <a:highlight>
                  <a:srgbClr val="FFFFFF"/>
                </a:highlight>
                <a:latin typeface="Raleway"/>
                <a:ea typeface="Raleway"/>
                <a:cs typeface="Raleway"/>
                <a:sym typeface="Raleway"/>
              </a:rPr>
              <a:t>)</a:t>
            </a:r>
            <a:endParaRPr>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Thuật toán Face Recognition</a:t>
            </a:r>
            <a:endParaRPr sz="2400"/>
          </a:p>
        </p:txBody>
      </p:sp>
      <p:sp>
        <p:nvSpPr>
          <p:cNvPr id="166" name="Google Shape;166;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2"/>
          <p:cNvSpPr txBox="1"/>
          <p:nvPr/>
        </p:nvSpPr>
        <p:spPr>
          <a:xfrm>
            <a:off x="786150" y="1010725"/>
            <a:ext cx="78054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Raleway"/>
                <a:ea typeface="Raleway"/>
                <a:cs typeface="Raleway"/>
                <a:sym typeface="Raleway"/>
              </a:rPr>
              <a:t>So sánh/nhận dạng khuôn mặt dựa trên khoảng cách giữa các Feature Extraction với nhau:</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Nếu khoảng cách giữa các điểm càng gần nhau thì hai khuôn mặt này càng giống nhau (thuộc về cùng một người).</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Ngược lại, nếu khoảng cách này quá lớn (hoặc vượt quá ngưỡng nhất định) có thể nhận xét rằng hai khuôn mặt này thuộc về hai người khác nhau.</a:t>
            </a:r>
            <a:endParaRPr>
              <a:latin typeface="Raleway"/>
              <a:ea typeface="Raleway"/>
              <a:cs typeface="Raleway"/>
              <a:sym typeface="Raleway"/>
            </a:endParaRPr>
          </a:p>
        </p:txBody>
      </p:sp>
      <p:pic>
        <p:nvPicPr>
          <p:cNvPr id="168" name="Google Shape;168;p22"/>
          <p:cNvPicPr preferRelativeResize="0"/>
          <p:nvPr/>
        </p:nvPicPr>
        <p:blipFill rotWithShape="1">
          <a:blip r:embed="rId3">
            <a:alphaModFix/>
          </a:blip>
          <a:srcRect b="7262" l="-1100" r="1100" t="6694"/>
          <a:stretch/>
        </p:blipFill>
        <p:spPr>
          <a:xfrm>
            <a:off x="2123664" y="2779200"/>
            <a:ext cx="4896673" cy="165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472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Giải pháp đề xuất</a:t>
            </a:r>
            <a:endParaRPr sz="2400"/>
          </a:p>
        </p:txBody>
      </p:sp>
      <p:sp>
        <p:nvSpPr>
          <p:cNvPr id="174" name="Google Shape;174;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3"/>
          <p:cNvSpPr/>
          <p:nvPr/>
        </p:nvSpPr>
        <p:spPr>
          <a:xfrm>
            <a:off x="807625" y="1602513"/>
            <a:ext cx="1142700" cy="57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Ảnh đầu vào</a:t>
            </a:r>
            <a:endParaRPr sz="1200">
              <a:latin typeface="Raleway"/>
              <a:ea typeface="Raleway"/>
              <a:cs typeface="Raleway"/>
              <a:sym typeface="Raleway"/>
            </a:endParaRPr>
          </a:p>
        </p:txBody>
      </p:sp>
      <p:sp>
        <p:nvSpPr>
          <p:cNvPr id="176" name="Google Shape;176;p23"/>
          <p:cNvSpPr/>
          <p:nvPr/>
        </p:nvSpPr>
        <p:spPr>
          <a:xfrm>
            <a:off x="2457328" y="1602513"/>
            <a:ext cx="1437300" cy="572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Chuẩn </a:t>
            </a:r>
            <a:r>
              <a:rPr lang="en" sz="1200">
                <a:latin typeface="Raleway"/>
                <a:ea typeface="Raleway"/>
                <a:cs typeface="Raleway"/>
                <a:sym typeface="Raleway"/>
              </a:rPr>
              <a:t>hóa</a:t>
            </a:r>
            <a:r>
              <a:rPr lang="en" sz="1200">
                <a:latin typeface="Raleway"/>
                <a:ea typeface="Raleway"/>
                <a:cs typeface="Raleway"/>
                <a:sym typeface="Raleway"/>
              </a:rPr>
              <a:t> ảnh CCCD</a:t>
            </a:r>
            <a:endParaRPr sz="1200">
              <a:latin typeface="Raleway"/>
              <a:ea typeface="Raleway"/>
              <a:cs typeface="Raleway"/>
              <a:sym typeface="Raleway"/>
            </a:endParaRPr>
          </a:p>
        </p:txBody>
      </p:sp>
      <p:sp>
        <p:nvSpPr>
          <p:cNvPr id="177" name="Google Shape;177;p23"/>
          <p:cNvSpPr/>
          <p:nvPr/>
        </p:nvSpPr>
        <p:spPr>
          <a:xfrm>
            <a:off x="4493276" y="1602513"/>
            <a:ext cx="1837800" cy="572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Phát hiện vùng thông tin</a:t>
            </a:r>
            <a:endParaRPr sz="1200">
              <a:latin typeface="Raleway"/>
              <a:ea typeface="Raleway"/>
              <a:cs typeface="Raleway"/>
              <a:sym typeface="Raleway"/>
            </a:endParaRPr>
          </a:p>
        </p:txBody>
      </p:sp>
      <p:sp>
        <p:nvSpPr>
          <p:cNvPr id="178" name="Google Shape;178;p23"/>
          <p:cNvSpPr/>
          <p:nvPr/>
        </p:nvSpPr>
        <p:spPr>
          <a:xfrm>
            <a:off x="2053081" y="1896814"/>
            <a:ext cx="311400" cy="10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79" name="Google Shape;179;p23"/>
          <p:cNvSpPr/>
          <p:nvPr/>
        </p:nvSpPr>
        <p:spPr>
          <a:xfrm>
            <a:off x="4038214" y="1896814"/>
            <a:ext cx="311400" cy="10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80" name="Google Shape;180;p23"/>
          <p:cNvSpPr/>
          <p:nvPr/>
        </p:nvSpPr>
        <p:spPr>
          <a:xfrm>
            <a:off x="807625" y="2899488"/>
            <a:ext cx="1142700" cy="57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Ảnh đầu vào</a:t>
            </a:r>
            <a:endParaRPr sz="1200">
              <a:latin typeface="Raleway"/>
              <a:ea typeface="Raleway"/>
              <a:cs typeface="Raleway"/>
              <a:sym typeface="Raleway"/>
            </a:endParaRPr>
          </a:p>
        </p:txBody>
      </p:sp>
      <p:sp>
        <p:nvSpPr>
          <p:cNvPr id="181" name="Google Shape;181;p23"/>
          <p:cNvSpPr/>
          <p:nvPr/>
        </p:nvSpPr>
        <p:spPr>
          <a:xfrm>
            <a:off x="2457328" y="2899488"/>
            <a:ext cx="1437300" cy="572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Nhận dạng khuôn  mặt</a:t>
            </a:r>
            <a:endParaRPr sz="1200">
              <a:latin typeface="Raleway"/>
              <a:ea typeface="Raleway"/>
              <a:cs typeface="Raleway"/>
              <a:sym typeface="Raleway"/>
            </a:endParaRPr>
          </a:p>
        </p:txBody>
      </p:sp>
      <p:sp>
        <p:nvSpPr>
          <p:cNvPr id="182" name="Google Shape;182;p23"/>
          <p:cNvSpPr/>
          <p:nvPr/>
        </p:nvSpPr>
        <p:spPr>
          <a:xfrm>
            <a:off x="2053081" y="3193789"/>
            <a:ext cx="311400" cy="10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83" name="Google Shape;183;p23"/>
          <p:cNvSpPr/>
          <p:nvPr/>
        </p:nvSpPr>
        <p:spPr>
          <a:xfrm>
            <a:off x="4038214" y="3193789"/>
            <a:ext cx="311400" cy="10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3"/>
          <p:cNvSpPr/>
          <p:nvPr/>
        </p:nvSpPr>
        <p:spPr>
          <a:xfrm>
            <a:off x="4571925" y="2851338"/>
            <a:ext cx="1258500" cy="788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Facematch</a:t>
            </a:r>
            <a:endParaRPr sz="1200">
              <a:latin typeface="Raleway"/>
              <a:ea typeface="Raleway"/>
              <a:cs typeface="Raleway"/>
              <a:sym typeface="Raleway"/>
            </a:endParaRPr>
          </a:p>
        </p:txBody>
      </p:sp>
      <p:sp>
        <p:nvSpPr>
          <p:cNvPr id="185" name="Google Shape;185;p23"/>
          <p:cNvSpPr/>
          <p:nvPr/>
        </p:nvSpPr>
        <p:spPr>
          <a:xfrm>
            <a:off x="6824650" y="1520313"/>
            <a:ext cx="1194600" cy="73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Trích xuất thông tin</a:t>
            </a:r>
            <a:endParaRPr sz="1200">
              <a:latin typeface="Raleway"/>
              <a:ea typeface="Raleway"/>
              <a:cs typeface="Raleway"/>
              <a:sym typeface="Raleway"/>
            </a:endParaRPr>
          </a:p>
        </p:txBody>
      </p:sp>
      <p:sp>
        <p:nvSpPr>
          <p:cNvPr id="186" name="Google Shape;186;p23"/>
          <p:cNvSpPr/>
          <p:nvPr/>
        </p:nvSpPr>
        <p:spPr>
          <a:xfrm>
            <a:off x="6422152" y="1896814"/>
            <a:ext cx="311400" cy="10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3"/>
          <p:cNvSpPr/>
          <p:nvPr/>
        </p:nvSpPr>
        <p:spPr>
          <a:xfrm>
            <a:off x="6328364" y="3193789"/>
            <a:ext cx="311400" cy="10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3"/>
          <p:cNvSpPr/>
          <p:nvPr/>
        </p:nvSpPr>
        <p:spPr>
          <a:xfrm>
            <a:off x="7368250" y="2424550"/>
            <a:ext cx="107400" cy="30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6792700" y="2899513"/>
            <a:ext cx="1258500" cy="78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Kết quả định danh</a:t>
            </a:r>
            <a:endParaRPr/>
          </a:p>
        </p:txBody>
      </p:sp>
      <p:sp>
        <p:nvSpPr>
          <p:cNvPr id="190" name="Google Shape;190;p23"/>
          <p:cNvSpPr/>
          <p:nvPr/>
        </p:nvSpPr>
        <p:spPr>
          <a:xfrm>
            <a:off x="472150" y="1402225"/>
            <a:ext cx="7885800" cy="991500"/>
          </a:xfrm>
          <a:prstGeom prst="rect">
            <a:avLst/>
          </a:prstGeom>
          <a:solidFill>
            <a:srgbClr val="FFFFFF">
              <a:alpha val="0"/>
            </a:srgbClr>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472150" y="2749775"/>
            <a:ext cx="5703300" cy="991500"/>
          </a:xfrm>
          <a:prstGeom prst="rect">
            <a:avLst/>
          </a:prstGeom>
          <a:solidFill>
            <a:srgbClr val="FFFFFF">
              <a:alpha val="0"/>
            </a:srgbClr>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472150" y="1021825"/>
            <a:ext cx="412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Raleway"/>
                <a:ea typeface="Raleway"/>
                <a:cs typeface="Raleway"/>
                <a:sym typeface="Raleway"/>
              </a:rPr>
              <a:t>Module trích xuất thông tin CCCD</a:t>
            </a:r>
            <a:endParaRPr sz="1200">
              <a:solidFill>
                <a:srgbClr val="FF0000"/>
              </a:solidFill>
              <a:latin typeface="Raleway"/>
              <a:ea typeface="Raleway"/>
              <a:cs typeface="Raleway"/>
              <a:sym typeface="Raleway"/>
            </a:endParaRPr>
          </a:p>
        </p:txBody>
      </p:sp>
      <p:sp>
        <p:nvSpPr>
          <p:cNvPr id="193" name="Google Shape;193;p23"/>
          <p:cNvSpPr txBox="1"/>
          <p:nvPr/>
        </p:nvSpPr>
        <p:spPr>
          <a:xfrm>
            <a:off x="472150" y="2386325"/>
            <a:ext cx="412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Raleway"/>
                <a:ea typeface="Raleway"/>
                <a:cs typeface="Raleway"/>
                <a:sym typeface="Raleway"/>
              </a:rPr>
              <a:t>Module so sánh khuôn mặt</a:t>
            </a:r>
            <a:endParaRPr sz="1200">
              <a:solidFill>
                <a:srgbClr val="FF0000"/>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Thực nghiệm và kết quả</a:t>
            </a:r>
            <a:endParaRPr sz="2400"/>
          </a:p>
        </p:txBody>
      </p:sp>
      <p:sp>
        <p:nvSpPr>
          <p:cNvPr id="199" name="Google Shape;199;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0" name="Google Shape;200;p24"/>
          <p:cNvGraphicFramePr/>
          <p:nvPr/>
        </p:nvGraphicFramePr>
        <p:xfrm>
          <a:off x="786150" y="1351406"/>
          <a:ext cx="3000000" cy="3000000"/>
        </p:xfrm>
        <a:graphic>
          <a:graphicData uri="http://schemas.openxmlformats.org/drawingml/2006/table">
            <a:tbl>
              <a:tblPr>
                <a:noFill/>
                <a:tableStyleId>{EA9401DF-1B34-48AE-996F-2CA71D9439CE}</a:tableStyleId>
              </a:tblPr>
              <a:tblGrid>
                <a:gridCol w="882650"/>
                <a:gridCol w="1941400"/>
                <a:gridCol w="1519350"/>
                <a:gridCol w="1447800"/>
                <a:gridCol w="1447800"/>
              </a:tblGrid>
              <a:tr h="501025">
                <a:tc>
                  <a:txBody>
                    <a:bodyPr/>
                    <a:lstStyle/>
                    <a:p>
                      <a:pPr indent="0" lvl="0" marL="0" rtl="0" algn="ctr">
                        <a:spcBef>
                          <a:spcPts val="0"/>
                        </a:spcBef>
                        <a:spcAft>
                          <a:spcPts val="0"/>
                        </a:spcAft>
                        <a:buNone/>
                      </a:pPr>
                      <a:r>
                        <a:rPr b="1" lang="en" sz="1200">
                          <a:solidFill>
                            <a:srgbClr val="607D8B"/>
                          </a:solidFill>
                          <a:latin typeface="Roboto Slab"/>
                          <a:ea typeface="Roboto Slab"/>
                          <a:cs typeface="Roboto Slab"/>
                          <a:sym typeface="Roboto Slab"/>
                        </a:rPr>
                        <a:t>class_id</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07D8B"/>
                          </a:solidFill>
                          <a:latin typeface="Roboto Slab"/>
                          <a:ea typeface="Roboto Slab"/>
                          <a:cs typeface="Roboto Slab"/>
                          <a:sym typeface="Roboto Slab"/>
                        </a:rPr>
                        <a:t>Name</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07D8B"/>
                          </a:solidFill>
                          <a:latin typeface="Roboto Slab"/>
                          <a:ea typeface="Roboto Slab"/>
                          <a:cs typeface="Roboto Slab"/>
                          <a:sym typeface="Roboto Slab"/>
                        </a:rPr>
                        <a:t>AP</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07D8B"/>
                          </a:solidFill>
                          <a:latin typeface="Roboto Slab"/>
                          <a:ea typeface="Roboto Slab"/>
                          <a:cs typeface="Roboto Slab"/>
                          <a:sym typeface="Roboto Slab"/>
                        </a:rPr>
                        <a:t>TP</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07D8B"/>
                          </a:solidFill>
                          <a:latin typeface="Roboto Slab"/>
                          <a:ea typeface="Roboto Slab"/>
                          <a:cs typeface="Roboto Slab"/>
                          <a:sym typeface="Roboto Slab"/>
                        </a:rPr>
                        <a:t>TF</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10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0</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top_left</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97.39%</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41</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r>
              <a:tr h="5010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1</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top_right</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100%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42</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10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2</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bottom_right</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100%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42</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r>
              <a:tr h="5010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3</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bottom_left</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100%</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42</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584050" y="3056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Thực nghiệm và kết quả</a:t>
            </a:r>
            <a:endParaRPr sz="2400"/>
          </a:p>
        </p:txBody>
      </p:sp>
      <p:sp>
        <p:nvSpPr>
          <p:cNvPr id="206" name="Google Shape;206;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7" name="Google Shape;207;p25"/>
          <p:cNvGraphicFramePr/>
          <p:nvPr/>
        </p:nvGraphicFramePr>
        <p:xfrm>
          <a:off x="714625" y="1084431"/>
          <a:ext cx="3000000" cy="3000000"/>
        </p:xfrm>
        <a:graphic>
          <a:graphicData uri="http://schemas.openxmlformats.org/drawingml/2006/table">
            <a:tbl>
              <a:tblPr>
                <a:noFill/>
                <a:tableStyleId>{EA9401DF-1B34-48AE-996F-2CA71D9439CE}</a:tableStyleId>
              </a:tblPr>
              <a:tblGrid>
                <a:gridCol w="789650"/>
                <a:gridCol w="2105950"/>
                <a:gridCol w="1447800"/>
                <a:gridCol w="1447800"/>
                <a:gridCol w="1447800"/>
              </a:tblGrid>
              <a:tr h="370825">
                <a:tc>
                  <a:txBody>
                    <a:bodyPr/>
                    <a:lstStyle/>
                    <a:p>
                      <a:pPr indent="0" lvl="0" marL="0" rtl="0" algn="ctr">
                        <a:spcBef>
                          <a:spcPts val="0"/>
                        </a:spcBef>
                        <a:spcAft>
                          <a:spcPts val="0"/>
                        </a:spcAft>
                        <a:buNone/>
                      </a:pPr>
                      <a:r>
                        <a:rPr b="1" lang="en" sz="1100">
                          <a:solidFill>
                            <a:srgbClr val="607D8B"/>
                          </a:solidFill>
                          <a:latin typeface="Roboto Slab"/>
                          <a:ea typeface="Roboto Slab"/>
                          <a:cs typeface="Roboto Slab"/>
                          <a:sym typeface="Roboto Slab"/>
                        </a:rPr>
                        <a:t>class_id</a:t>
                      </a:r>
                      <a:endParaRPr b="1"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607D8B"/>
                          </a:solidFill>
                          <a:latin typeface="Roboto Slab"/>
                          <a:ea typeface="Roboto Slab"/>
                          <a:cs typeface="Roboto Slab"/>
                          <a:sym typeface="Roboto Slab"/>
                        </a:rPr>
                        <a:t>Name</a:t>
                      </a:r>
                      <a:endParaRPr b="1"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607D8B"/>
                          </a:solidFill>
                          <a:latin typeface="Roboto Slab"/>
                          <a:ea typeface="Roboto Slab"/>
                          <a:cs typeface="Roboto Slab"/>
                          <a:sym typeface="Roboto Slab"/>
                        </a:rPr>
                        <a:t>AP</a:t>
                      </a:r>
                      <a:endParaRPr b="1"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607D8B"/>
                          </a:solidFill>
                          <a:latin typeface="Roboto Slab"/>
                          <a:ea typeface="Roboto Slab"/>
                          <a:cs typeface="Roboto Slab"/>
                          <a:sym typeface="Roboto Slab"/>
                        </a:rPr>
                        <a:t>TP</a:t>
                      </a:r>
                      <a:endParaRPr b="1"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607D8B"/>
                          </a:solidFill>
                          <a:latin typeface="Roboto Slab"/>
                          <a:ea typeface="Roboto Slab"/>
                          <a:cs typeface="Roboto Slab"/>
                          <a:sym typeface="Roboto Slab"/>
                        </a:rPr>
                        <a:t>TF</a:t>
                      </a:r>
                      <a:endParaRPr b="1"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25">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0</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solidFill>
                            <a:schemeClr val="dk2"/>
                          </a:solidFill>
                          <a:latin typeface="Roboto Slab"/>
                          <a:ea typeface="Roboto Slab"/>
                          <a:cs typeface="Roboto Slab"/>
                          <a:sym typeface="Roboto Slab"/>
                        </a:rPr>
                        <a:t>id</a:t>
                      </a:r>
                      <a:endParaRPr sz="1200">
                        <a:solidFill>
                          <a:schemeClr val="dk2"/>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100%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21</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r>
              <a:tr h="370825">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1</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Slab"/>
                          <a:ea typeface="Roboto Slab"/>
                          <a:cs typeface="Roboto Slab"/>
                          <a:sym typeface="Roboto Slab"/>
                        </a:rPr>
                        <a:t>name</a:t>
                      </a:r>
                      <a:endParaRPr sz="1200">
                        <a:solidFill>
                          <a:schemeClr val="dk2"/>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100%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21</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25">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2</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solidFill>
                            <a:schemeClr val="dk2"/>
                          </a:solidFill>
                          <a:latin typeface="Roboto Slab"/>
                          <a:ea typeface="Roboto Slab"/>
                          <a:cs typeface="Roboto Slab"/>
                          <a:sym typeface="Roboto Slab"/>
                        </a:rPr>
                        <a:t>dob</a:t>
                      </a:r>
                      <a:endParaRPr sz="1200">
                        <a:solidFill>
                          <a:schemeClr val="dk2"/>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100%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21</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3</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Roboto Slab"/>
                          <a:ea typeface="Roboto Slab"/>
                          <a:cs typeface="Roboto Slab"/>
                          <a:sym typeface="Roboto Slab"/>
                        </a:rPr>
                        <a:t>sex</a:t>
                      </a:r>
                      <a:endParaRPr sz="1200">
                        <a:solidFill>
                          <a:schemeClr val="dk2"/>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100%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21</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4</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nationality</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100%</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21</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5</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home</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91%</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30</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3</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6</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address</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97,39%</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4</a:t>
                      </a:r>
                      <a:r>
                        <a:rPr lang="en" sz="1200">
                          <a:latin typeface="Roboto Slab"/>
                          <a:ea typeface="Roboto Slab"/>
                          <a:cs typeface="Roboto Slab"/>
                          <a:sym typeface="Roboto Slab"/>
                        </a:rPr>
                        <a:t>1</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3</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7</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doe</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100%</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21</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8</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features</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100%</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37</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00000">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9</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issued_date</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100%</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rgbClr val="263238"/>
                          </a:solidFill>
                          <a:latin typeface="Roboto Slab"/>
                          <a:ea typeface="Roboto Slab"/>
                          <a:cs typeface="Roboto Slab"/>
                          <a:sym typeface="Roboto Slab"/>
                        </a:rPr>
                        <a:t>21</a:t>
                      </a:r>
                      <a:endParaRPr sz="1200">
                        <a:solidFill>
                          <a:srgbClr val="263238"/>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0</a:t>
                      </a:r>
                      <a:endParaRPr sz="1200">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585750" y="23177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Thực nghiệm và kết quả</a:t>
            </a:r>
            <a:endParaRPr sz="2400"/>
          </a:p>
        </p:txBody>
      </p:sp>
      <p:sp>
        <p:nvSpPr>
          <p:cNvPr id="213" name="Google Shape;213;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6"/>
          <p:cNvSpPr txBox="1"/>
          <p:nvPr/>
        </p:nvSpPr>
        <p:spPr>
          <a:xfrm>
            <a:off x="585750" y="1013050"/>
            <a:ext cx="70473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Mô hình chuẩn hoá CCCD: </a:t>
            </a:r>
            <a:endParaRPr>
              <a:solidFill>
                <a:schemeClr val="dk1"/>
              </a:solidFill>
              <a:latin typeface="Raleway"/>
              <a:ea typeface="Raleway"/>
              <a:cs typeface="Raleway"/>
              <a:sym typeface="Raleway"/>
            </a:endParaRPr>
          </a:p>
          <a:p>
            <a:pPr indent="0" lvl="0" marL="457200" rtl="0" algn="l">
              <a:lnSpc>
                <a:spcPct val="150000"/>
              </a:lnSpc>
              <a:spcBef>
                <a:spcPts val="0"/>
              </a:spcBef>
              <a:spcAft>
                <a:spcPts val="0"/>
              </a:spcAft>
              <a:buNone/>
            </a:pPr>
            <a:r>
              <a:rPr lang="en">
                <a:solidFill>
                  <a:schemeClr val="dk1"/>
                </a:solidFill>
                <a:latin typeface="Roboto Slab"/>
                <a:ea typeface="Roboto Slab"/>
                <a:cs typeface="Roboto Slab"/>
                <a:sym typeface="Roboto Slab"/>
              </a:rPr>
              <a:t>(mAP@0.50) = 0.993481, tương đương 99.35% khi IoU = 0.5</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Mô hình phát hiện vùng thông tin:</a:t>
            </a:r>
            <a:endParaRPr>
              <a:solidFill>
                <a:schemeClr val="dk1"/>
              </a:solidFill>
              <a:latin typeface="Raleway"/>
              <a:ea typeface="Raleway"/>
              <a:cs typeface="Raleway"/>
              <a:sym typeface="Raleway"/>
            </a:endParaRPr>
          </a:p>
          <a:p>
            <a:pPr indent="0" lvl="0" marL="457200" rtl="0" algn="l">
              <a:lnSpc>
                <a:spcPct val="150000"/>
              </a:lnSpc>
              <a:spcBef>
                <a:spcPts val="0"/>
              </a:spcBef>
              <a:spcAft>
                <a:spcPts val="0"/>
              </a:spcAft>
              <a:buNone/>
            </a:pPr>
            <a:r>
              <a:rPr lang="en">
                <a:solidFill>
                  <a:schemeClr val="dk1"/>
                </a:solidFill>
                <a:latin typeface="Roboto Slab"/>
                <a:ea typeface="Roboto Slab"/>
                <a:cs typeface="Roboto Slab"/>
                <a:sym typeface="Roboto Slab"/>
              </a:rPr>
              <a:t>(mAP@0.50) = 0.98839, tương đương 98.839% khi IoU = 0.5</a:t>
            </a:r>
            <a:endParaRPr>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Cơ sở công nghệ</a:t>
            </a:r>
            <a:endParaRPr sz="2400"/>
          </a:p>
        </p:txBody>
      </p:sp>
      <p:sp>
        <p:nvSpPr>
          <p:cNvPr id="220" name="Google Shape;220;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21" name="Google Shape;221;p27"/>
          <p:cNvGrpSpPr/>
          <p:nvPr/>
        </p:nvGrpSpPr>
        <p:grpSpPr>
          <a:xfrm>
            <a:off x="3193200" y="2083100"/>
            <a:ext cx="2551500" cy="1946450"/>
            <a:chOff x="866025" y="2147100"/>
            <a:chExt cx="2551500" cy="1946450"/>
          </a:xfrm>
        </p:grpSpPr>
        <p:pic>
          <p:nvPicPr>
            <p:cNvPr id="222" name="Google Shape;222;p27"/>
            <p:cNvPicPr preferRelativeResize="0"/>
            <p:nvPr/>
          </p:nvPicPr>
          <p:blipFill rotWithShape="1">
            <a:blip r:embed="rId3">
              <a:alphaModFix/>
            </a:blip>
            <a:srcRect b="0" l="23551" r="19575" t="0"/>
            <a:stretch/>
          </p:blipFill>
          <p:spPr>
            <a:xfrm>
              <a:off x="1142775" y="2147100"/>
              <a:ext cx="1550152" cy="1533151"/>
            </a:xfrm>
            <a:prstGeom prst="rect">
              <a:avLst/>
            </a:prstGeom>
            <a:noFill/>
            <a:ln>
              <a:noFill/>
            </a:ln>
          </p:spPr>
        </p:pic>
        <p:sp>
          <p:nvSpPr>
            <p:cNvPr id="223" name="Google Shape;223;p27"/>
            <p:cNvSpPr txBox="1"/>
            <p:nvPr/>
          </p:nvSpPr>
          <p:spPr>
            <a:xfrm>
              <a:off x="866025" y="3693350"/>
              <a:ext cx="25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Ngôn ngữ lập trình Python</a:t>
              </a:r>
              <a:endParaRPr>
                <a:latin typeface="Raleway"/>
                <a:ea typeface="Raleway"/>
                <a:cs typeface="Raleway"/>
                <a:sym typeface="Raleway"/>
              </a:endParaRPr>
            </a:p>
          </p:txBody>
        </p:sp>
      </p:grpSp>
      <p:grpSp>
        <p:nvGrpSpPr>
          <p:cNvPr id="224" name="Google Shape;224;p27"/>
          <p:cNvGrpSpPr/>
          <p:nvPr/>
        </p:nvGrpSpPr>
        <p:grpSpPr>
          <a:xfrm>
            <a:off x="5744688" y="2229825"/>
            <a:ext cx="2719645" cy="1799725"/>
            <a:chOff x="5954625" y="2213900"/>
            <a:chExt cx="2768650" cy="1799725"/>
          </a:xfrm>
        </p:grpSpPr>
        <p:pic>
          <p:nvPicPr>
            <p:cNvPr id="225" name="Google Shape;225;p27"/>
            <p:cNvPicPr preferRelativeResize="0"/>
            <p:nvPr/>
          </p:nvPicPr>
          <p:blipFill rotWithShape="1">
            <a:blip r:embed="rId4">
              <a:alphaModFix/>
            </a:blip>
            <a:srcRect b="10222" l="2020" r="10878" t="11505"/>
            <a:stretch/>
          </p:blipFill>
          <p:spPr>
            <a:xfrm>
              <a:off x="5954625" y="2213900"/>
              <a:ext cx="2768650" cy="1399525"/>
            </a:xfrm>
            <a:prstGeom prst="rect">
              <a:avLst/>
            </a:prstGeom>
            <a:noFill/>
            <a:ln>
              <a:noFill/>
            </a:ln>
          </p:spPr>
        </p:pic>
        <p:sp>
          <p:nvSpPr>
            <p:cNvPr id="226" name="Google Shape;226;p27"/>
            <p:cNvSpPr txBox="1"/>
            <p:nvPr/>
          </p:nvSpPr>
          <p:spPr>
            <a:xfrm>
              <a:off x="6036350" y="3613425"/>
              <a:ext cx="260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IDE Visual Studio Code</a:t>
              </a:r>
              <a:endParaRPr>
                <a:latin typeface="Raleway"/>
                <a:ea typeface="Raleway"/>
                <a:cs typeface="Raleway"/>
                <a:sym typeface="Raleway"/>
              </a:endParaRPr>
            </a:p>
          </p:txBody>
        </p:sp>
      </p:grpSp>
      <p:grpSp>
        <p:nvGrpSpPr>
          <p:cNvPr id="227" name="Google Shape;227;p27"/>
          <p:cNvGrpSpPr/>
          <p:nvPr/>
        </p:nvGrpSpPr>
        <p:grpSpPr>
          <a:xfrm>
            <a:off x="786162" y="2197953"/>
            <a:ext cx="2385676" cy="1831597"/>
            <a:chOff x="625012" y="2252078"/>
            <a:chExt cx="2385676" cy="1831597"/>
          </a:xfrm>
        </p:grpSpPr>
        <p:pic>
          <p:nvPicPr>
            <p:cNvPr id="228" name="Google Shape;228;p27"/>
            <p:cNvPicPr preferRelativeResize="0"/>
            <p:nvPr/>
          </p:nvPicPr>
          <p:blipFill>
            <a:blip r:embed="rId5">
              <a:alphaModFix/>
            </a:blip>
            <a:stretch>
              <a:fillRect/>
            </a:stretch>
          </p:blipFill>
          <p:spPr>
            <a:xfrm>
              <a:off x="625012" y="2252078"/>
              <a:ext cx="2385676" cy="1470125"/>
            </a:xfrm>
            <a:prstGeom prst="rect">
              <a:avLst/>
            </a:prstGeom>
            <a:noFill/>
            <a:ln>
              <a:noFill/>
            </a:ln>
          </p:spPr>
        </p:pic>
        <p:sp>
          <p:nvSpPr>
            <p:cNvPr id="229" name="Google Shape;229;p27"/>
            <p:cNvSpPr txBox="1"/>
            <p:nvPr/>
          </p:nvSpPr>
          <p:spPr>
            <a:xfrm>
              <a:off x="897000" y="3683475"/>
              <a:ext cx="18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Google Colaborator</a:t>
              </a:r>
              <a:endParaRPr>
                <a:latin typeface="Source Sans Pro"/>
                <a:ea typeface="Source Sans Pro"/>
                <a:cs typeface="Source Sans Pro"/>
                <a:sym typeface="Source Sans Pr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Kết quả đạt được</a:t>
            </a:r>
            <a:endParaRPr sz="2400"/>
          </a:p>
        </p:txBody>
      </p:sp>
      <p:sp>
        <p:nvSpPr>
          <p:cNvPr id="235" name="Google Shape;235;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8"/>
          <p:cNvSpPr txBox="1"/>
          <p:nvPr/>
        </p:nvSpPr>
        <p:spPr>
          <a:xfrm>
            <a:off x="786150" y="1135600"/>
            <a:ext cx="67467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Tìm hiểu tổng quan về bài toán định danh điện tử và giải quyết bài toán.</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Nghiên cứu về mô hình YOLO và mô hình VietOCR.</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Nghiên cứu, áp dụng thuật toán nhận diện khuôn mặt </a:t>
            </a:r>
            <a:r>
              <a:rPr lang="en">
                <a:latin typeface="Raleway"/>
                <a:ea typeface="Raleway"/>
                <a:cs typeface="Raleway"/>
                <a:sym typeface="Raleway"/>
              </a:rPr>
              <a:t>(</a:t>
            </a:r>
            <a:r>
              <a:rPr i="1" lang="en">
                <a:latin typeface="Raleway"/>
                <a:ea typeface="Raleway"/>
                <a:cs typeface="Raleway"/>
                <a:sym typeface="Raleway"/>
              </a:rPr>
              <a:t>face recognition</a:t>
            </a:r>
            <a:r>
              <a:rPr lang="en">
                <a:latin typeface="Raleway"/>
                <a:ea typeface="Raleway"/>
                <a:cs typeface="Raleway"/>
                <a:sym typeface="Raleway"/>
              </a:rPr>
              <a:t>) </a:t>
            </a:r>
            <a:r>
              <a:rPr lang="en">
                <a:latin typeface="Raleway"/>
                <a:ea typeface="Raleway"/>
                <a:cs typeface="Raleway"/>
                <a:sym typeface="Raleway"/>
              </a:rPr>
              <a:t>cho bài toán facematch.</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Lập trình, xây dựng ứng dụng demo eKYC trên Python.</a:t>
            </a:r>
            <a:endParaRPr>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Hạn chế của đề tài</a:t>
            </a:r>
            <a:endParaRPr sz="2400"/>
          </a:p>
        </p:txBody>
      </p:sp>
      <p:sp>
        <p:nvSpPr>
          <p:cNvPr id="242" name="Google Shape;242;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9"/>
          <p:cNvSpPr txBox="1"/>
          <p:nvPr/>
        </p:nvSpPr>
        <p:spPr>
          <a:xfrm>
            <a:off x="786150" y="1135600"/>
            <a:ext cx="67467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Khó khăn khi thu thập dữ liệu</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Giả mạo trong nhận diện khuôn mặt</a:t>
            </a:r>
            <a:r>
              <a:rPr lang="en">
                <a:latin typeface="Raleway"/>
                <a:ea typeface="Raleway"/>
                <a:cs typeface="Raleway"/>
                <a:sym typeface="Raleway"/>
              </a:rPr>
              <a:t> </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Vấn đề về tốc độ xử lý</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Chưa thể nhận diện được tất cả các loại CMND (loại cũ), CCCD gắn chip (loại mới nhất) đang được sử dụng. </a:t>
            </a:r>
            <a:endParaRPr>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Hướng phát triển</a:t>
            </a:r>
            <a:endParaRPr sz="2400"/>
          </a:p>
        </p:txBody>
      </p:sp>
      <p:sp>
        <p:nvSpPr>
          <p:cNvPr id="249" name="Google Shape;249;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0"/>
          <p:cNvSpPr txBox="1"/>
          <p:nvPr/>
        </p:nvSpPr>
        <p:spPr>
          <a:xfrm>
            <a:off x="786150" y="1109400"/>
            <a:ext cx="74406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Thu thập thêm các dữ liệu về CMND loại cũ và CCCD có gắn chip, tiến hành training mô hình để tăng thêm sự linh hoạt của bài toán.</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X</a:t>
            </a:r>
            <a:r>
              <a:rPr lang="en">
                <a:latin typeface="Raleway"/>
                <a:ea typeface="Raleway"/>
                <a:cs typeface="Raleway"/>
                <a:sym typeface="Raleway"/>
              </a:rPr>
              <a:t>ác minh khuôn mặt bằng phương pháp Live Detection (xác minh bằng video trên khuôn mặt)</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Xây dựng, cung cấp các dịch vụ xác minh qua API.</a:t>
            </a:r>
            <a:endParaRPr>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Mục lục</a:t>
            </a:r>
            <a:endParaRPr sz="2400"/>
          </a:p>
        </p:txBody>
      </p:sp>
      <p:sp>
        <p:nvSpPr>
          <p:cNvPr id="77" name="Google Shape;77;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3"/>
          <p:cNvSpPr txBox="1"/>
          <p:nvPr/>
        </p:nvSpPr>
        <p:spPr>
          <a:xfrm>
            <a:off x="786150" y="1359200"/>
            <a:ext cx="41205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Giới thiệu bài toán</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Cơ sở lý thuyết </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Giải pháp đề xuất</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Thực nghiệm và kết quả</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Kết luận và hướng phát triển</a:t>
            </a:r>
            <a:endParaRPr>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6" name="Google Shape;256;p31"/>
          <p:cNvSpPr txBox="1"/>
          <p:nvPr>
            <p:ph idx="4294967295" type="ctrTitle"/>
          </p:nvPr>
        </p:nvSpPr>
        <p:spPr>
          <a:xfrm>
            <a:off x="1700185" y="1991850"/>
            <a:ext cx="5807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Raleway"/>
                <a:ea typeface="Raleway"/>
                <a:cs typeface="Raleway"/>
                <a:sym typeface="Raleway"/>
              </a:rPr>
              <a:t>Cảm ơn thầy cô và các bạn đã lắng nghe !</a:t>
            </a:r>
            <a:endParaRPr sz="34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Giới thiệu bài toán</a:t>
            </a:r>
            <a:endParaRPr sz="2400"/>
          </a:p>
        </p:txBody>
      </p:sp>
      <p:sp>
        <p:nvSpPr>
          <p:cNvPr id="84" name="Google Shape;84;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4"/>
          <p:cNvSpPr txBox="1"/>
          <p:nvPr/>
        </p:nvSpPr>
        <p:spPr>
          <a:xfrm>
            <a:off x="669625" y="1060825"/>
            <a:ext cx="46077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Số lượng, nhu cầu giao dịch xác minh danh tính ngày càng gia tăng,</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Phải đến trực tiếp quầy giao dịch để xác minh và điền mẫu các thông tin cá nhân.</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AutoNum type="arabicPeriod"/>
            </a:pPr>
            <a:r>
              <a:rPr lang="en">
                <a:latin typeface="Raleway"/>
                <a:ea typeface="Raleway"/>
                <a:cs typeface="Raleway"/>
                <a:sym typeface="Raleway"/>
              </a:rPr>
              <a:t>Định danh khách hàng (KYC) truyền thống gây tốn kém chi phí, nguồn lực và thời gian.</a:t>
            </a:r>
            <a:endParaRPr>
              <a:latin typeface="Source Sans Pro"/>
              <a:ea typeface="Source Sans Pro"/>
              <a:cs typeface="Source Sans Pro"/>
              <a:sym typeface="Source Sans Pro"/>
            </a:endParaRPr>
          </a:p>
        </p:txBody>
      </p:sp>
      <p:pic>
        <p:nvPicPr>
          <p:cNvPr id="86" name="Google Shape;86;p14"/>
          <p:cNvPicPr preferRelativeResize="0"/>
          <p:nvPr/>
        </p:nvPicPr>
        <p:blipFill>
          <a:blip r:embed="rId3">
            <a:alphaModFix/>
          </a:blip>
          <a:stretch>
            <a:fillRect/>
          </a:stretch>
        </p:blipFill>
        <p:spPr>
          <a:xfrm>
            <a:off x="5516450" y="1767500"/>
            <a:ext cx="2887923" cy="1806949"/>
          </a:xfrm>
          <a:prstGeom prst="rect">
            <a:avLst/>
          </a:prstGeom>
          <a:noFill/>
          <a:ln>
            <a:noFill/>
          </a:ln>
        </p:spPr>
      </p:pic>
      <p:pic>
        <p:nvPicPr>
          <p:cNvPr id="87" name="Google Shape;87;p14"/>
          <p:cNvPicPr preferRelativeResize="0"/>
          <p:nvPr/>
        </p:nvPicPr>
        <p:blipFill>
          <a:blip r:embed="rId4">
            <a:alphaModFix/>
          </a:blip>
          <a:stretch>
            <a:fillRect/>
          </a:stretch>
        </p:blipFill>
        <p:spPr>
          <a:xfrm>
            <a:off x="327750" y="3282275"/>
            <a:ext cx="702600" cy="702600"/>
          </a:xfrm>
          <a:prstGeom prst="rect">
            <a:avLst/>
          </a:prstGeom>
          <a:noFill/>
          <a:ln>
            <a:noFill/>
          </a:ln>
        </p:spPr>
      </p:pic>
      <p:sp>
        <p:nvSpPr>
          <p:cNvPr id="88" name="Google Shape;88;p14"/>
          <p:cNvSpPr txBox="1"/>
          <p:nvPr/>
        </p:nvSpPr>
        <p:spPr>
          <a:xfrm>
            <a:off x="1079975" y="3433475"/>
            <a:ext cx="4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Đặt ra bài toán định danh điện tử eKYC</a:t>
            </a: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617025" y="3295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Cơ sở lý thuyết</a:t>
            </a:r>
            <a:endParaRPr sz="2400"/>
          </a:p>
        </p:txBody>
      </p:sp>
      <p:sp>
        <p:nvSpPr>
          <p:cNvPr id="94" name="Google Shape;94;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5"/>
          <p:cNvSpPr txBox="1"/>
          <p:nvPr/>
        </p:nvSpPr>
        <p:spPr>
          <a:xfrm>
            <a:off x="617025" y="1294800"/>
            <a:ext cx="2483100" cy="2779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grpSp>
        <p:nvGrpSpPr>
          <p:cNvPr id="96" name="Google Shape;96;p15"/>
          <p:cNvGrpSpPr/>
          <p:nvPr/>
        </p:nvGrpSpPr>
        <p:grpSpPr>
          <a:xfrm>
            <a:off x="703625" y="1809475"/>
            <a:ext cx="2325000" cy="2112825"/>
            <a:chOff x="872750" y="2095625"/>
            <a:chExt cx="2325000" cy="2112825"/>
          </a:xfrm>
        </p:grpSpPr>
        <p:pic>
          <p:nvPicPr>
            <p:cNvPr id="97" name="Google Shape;97;p15"/>
            <p:cNvPicPr preferRelativeResize="0"/>
            <p:nvPr/>
          </p:nvPicPr>
          <p:blipFill>
            <a:blip r:embed="rId3">
              <a:alphaModFix/>
            </a:blip>
            <a:stretch>
              <a:fillRect/>
            </a:stretch>
          </p:blipFill>
          <p:spPr>
            <a:xfrm>
              <a:off x="1271470" y="2095625"/>
              <a:ext cx="1512456" cy="802875"/>
            </a:xfrm>
            <a:prstGeom prst="rect">
              <a:avLst/>
            </a:prstGeom>
            <a:noFill/>
            <a:ln>
              <a:noFill/>
            </a:ln>
          </p:spPr>
        </p:pic>
        <p:grpSp>
          <p:nvGrpSpPr>
            <p:cNvPr id="98" name="Google Shape;98;p15"/>
            <p:cNvGrpSpPr/>
            <p:nvPr/>
          </p:nvGrpSpPr>
          <p:grpSpPr>
            <a:xfrm>
              <a:off x="872750" y="3011700"/>
              <a:ext cx="2325000" cy="1196750"/>
              <a:chOff x="872750" y="3011700"/>
              <a:chExt cx="2325000" cy="1196750"/>
            </a:xfrm>
          </p:grpSpPr>
          <p:sp>
            <p:nvSpPr>
              <p:cNvPr id="99" name="Google Shape;99;p15"/>
              <p:cNvSpPr txBox="1"/>
              <p:nvPr/>
            </p:nvSpPr>
            <p:spPr>
              <a:xfrm>
                <a:off x="872750" y="3011700"/>
                <a:ext cx="1759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Mô hình YOLO</a:t>
                </a:r>
                <a:endParaRPr b="1">
                  <a:latin typeface="Raleway"/>
                  <a:ea typeface="Raleway"/>
                  <a:cs typeface="Raleway"/>
                  <a:sym typeface="Raleway"/>
                </a:endParaRPr>
              </a:p>
            </p:txBody>
          </p:sp>
          <p:sp>
            <p:nvSpPr>
              <p:cNvPr id="100" name="Google Shape;100;p15"/>
              <p:cNvSpPr txBox="1"/>
              <p:nvPr/>
            </p:nvSpPr>
            <p:spPr>
              <a:xfrm>
                <a:off x="872750" y="3469550"/>
                <a:ext cx="23250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Mô hình mạng CNN cho việc phát hiện, nhận dạng, phân loại đối tượng</a:t>
                </a:r>
                <a:endParaRPr sz="1200">
                  <a:latin typeface="Raleway"/>
                  <a:ea typeface="Raleway"/>
                  <a:cs typeface="Raleway"/>
                  <a:sym typeface="Raleway"/>
                </a:endParaRPr>
              </a:p>
            </p:txBody>
          </p:sp>
        </p:grpSp>
      </p:grpSp>
      <p:pic>
        <p:nvPicPr>
          <p:cNvPr id="101" name="Google Shape;101;p15"/>
          <p:cNvPicPr preferRelativeResize="0"/>
          <p:nvPr/>
        </p:nvPicPr>
        <p:blipFill>
          <a:blip r:embed="rId4">
            <a:alphaModFix/>
          </a:blip>
          <a:stretch>
            <a:fillRect/>
          </a:stretch>
        </p:blipFill>
        <p:spPr>
          <a:xfrm>
            <a:off x="3881488" y="1521749"/>
            <a:ext cx="1381024" cy="1203800"/>
          </a:xfrm>
          <a:prstGeom prst="rect">
            <a:avLst/>
          </a:prstGeom>
          <a:noFill/>
          <a:ln>
            <a:noFill/>
          </a:ln>
        </p:spPr>
      </p:pic>
      <p:sp>
        <p:nvSpPr>
          <p:cNvPr id="102" name="Google Shape;102;p15"/>
          <p:cNvSpPr txBox="1"/>
          <p:nvPr/>
        </p:nvSpPr>
        <p:spPr>
          <a:xfrm>
            <a:off x="3330450" y="1294800"/>
            <a:ext cx="2483100" cy="2779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03" name="Google Shape;103;p15"/>
          <p:cNvSpPr txBox="1"/>
          <p:nvPr/>
        </p:nvSpPr>
        <p:spPr>
          <a:xfrm>
            <a:off x="6043875" y="1294800"/>
            <a:ext cx="2483100" cy="2779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04" name="Google Shape;104;p15"/>
          <p:cNvSpPr txBox="1"/>
          <p:nvPr/>
        </p:nvSpPr>
        <p:spPr>
          <a:xfrm>
            <a:off x="6115375" y="2725550"/>
            <a:ext cx="17598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Thuật toán Face</a:t>
            </a:r>
            <a:r>
              <a:rPr b="1" lang="en">
                <a:latin typeface="Raleway"/>
                <a:ea typeface="Raleway"/>
                <a:cs typeface="Raleway"/>
                <a:sym typeface="Raleway"/>
              </a:rPr>
              <a:t> </a:t>
            </a:r>
            <a:r>
              <a:rPr b="1" lang="en">
                <a:latin typeface="Raleway"/>
                <a:ea typeface="Raleway"/>
                <a:cs typeface="Raleway"/>
                <a:sym typeface="Raleway"/>
              </a:rPr>
              <a:t>Recognition</a:t>
            </a:r>
            <a:endParaRPr b="1">
              <a:latin typeface="Raleway"/>
              <a:ea typeface="Raleway"/>
              <a:cs typeface="Raleway"/>
              <a:sym typeface="Raleway"/>
            </a:endParaRPr>
          </a:p>
        </p:txBody>
      </p:sp>
      <p:sp>
        <p:nvSpPr>
          <p:cNvPr id="105" name="Google Shape;105;p15"/>
          <p:cNvSpPr txBox="1"/>
          <p:nvPr/>
        </p:nvSpPr>
        <p:spPr>
          <a:xfrm>
            <a:off x="6130475" y="3254925"/>
            <a:ext cx="23250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Thuật toán phát hiện, trích xuất dữ liệu khuôn mặt và so sánh khuôn mặt.</a:t>
            </a:r>
            <a:endParaRPr sz="1200">
              <a:latin typeface="Raleway"/>
              <a:ea typeface="Raleway"/>
              <a:cs typeface="Raleway"/>
              <a:sym typeface="Raleway"/>
            </a:endParaRPr>
          </a:p>
        </p:txBody>
      </p:sp>
      <p:grpSp>
        <p:nvGrpSpPr>
          <p:cNvPr id="106" name="Google Shape;106;p15"/>
          <p:cNvGrpSpPr/>
          <p:nvPr/>
        </p:nvGrpSpPr>
        <p:grpSpPr>
          <a:xfrm>
            <a:off x="3417050" y="2725550"/>
            <a:ext cx="2325000" cy="1381250"/>
            <a:chOff x="872750" y="3011700"/>
            <a:chExt cx="2325000" cy="1381250"/>
          </a:xfrm>
        </p:grpSpPr>
        <p:sp>
          <p:nvSpPr>
            <p:cNvPr id="107" name="Google Shape;107;p15"/>
            <p:cNvSpPr txBox="1"/>
            <p:nvPr/>
          </p:nvSpPr>
          <p:spPr>
            <a:xfrm>
              <a:off x="872750" y="3011700"/>
              <a:ext cx="1759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Thư viện VietOCR</a:t>
              </a:r>
              <a:r>
                <a:rPr b="1" lang="en">
                  <a:latin typeface="Raleway"/>
                  <a:ea typeface="Raleway"/>
                  <a:cs typeface="Raleway"/>
                  <a:sym typeface="Raleway"/>
                </a:rPr>
                <a:t> </a:t>
              </a:r>
              <a:endParaRPr b="1">
                <a:latin typeface="Raleway"/>
                <a:ea typeface="Raleway"/>
                <a:cs typeface="Raleway"/>
                <a:sym typeface="Raleway"/>
              </a:endParaRPr>
            </a:p>
          </p:txBody>
        </p:sp>
        <p:sp>
          <p:nvSpPr>
            <p:cNvPr id="108" name="Google Shape;108;p15"/>
            <p:cNvSpPr txBox="1"/>
            <p:nvPr/>
          </p:nvSpPr>
          <p:spPr>
            <a:xfrm>
              <a:off x="872750" y="3469550"/>
              <a:ext cx="2325000" cy="923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Mô hình </a:t>
              </a:r>
              <a:r>
                <a:rPr lang="en" sz="1200">
                  <a:latin typeface="Raleway"/>
                  <a:ea typeface="Raleway"/>
                  <a:cs typeface="Raleway"/>
                  <a:sym typeface="Raleway"/>
                </a:rPr>
                <a:t>nhận dạng chữ viết tay, chữ đánh máy cho Tiếng Việt được huấn luyện với 10 triệu ảnh.</a:t>
              </a:r>
              <a:endParaRPr sz="1200">
                <a:latin typeface="Raleway"/>
                <a:ea typeface="Raleway"/>
                <a:cs typeface="Raleway"/>
                <a:sym typeface="Raleway"/>
              </a:endParaRPr>
            </a:p>
          </p:txBody>
        </p:sp>
      </p:grpSp>
      <p:pic>
        <p:nvPicPr>
          <p:cNvPr id="109" name="Google Shape;109;p15"/>
          <p:cNvPicPr preferRelativeResize="0"/>
          <p:nvPr/>
        </p:nvPicPr>
        <p:blipFill>
          <a:blip r:embed="rId5">
            <a:alphaModFix/>
          </a:blip>
          <a:stretch>
            <a:fillRect/>
          </a:stretch>
        </p:blipFill>
        <p:spPr>
          <a:xfrm>
            <a:off x="6541125" y="1658463"/>
            <a:ext cx="1488599" cy="930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6"/>
          <p:cNvSpPr txBox="1"/>
          <p:nvPr>
            <p:ph idx="4294967295" type="title"/>
          </p:nvPr>
        </p:nvSpPr>
        <p:spPr>
          <a:xfrm>
            <a:off x="458050" y="2890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Mô hình YOLO</a:t>
            </a:r>
            <a:endParaRPr sz="2400"/>
          </a:p>
        </p:txBody>
      </p:sp>
      <p:sp>
        <p:nvSpPr>
          <p:cNvPr id="116" name="Google Shape;116;p16"/>
          <p:cNvSpPr txBox="1"/>
          <p:nvPr/>
        </p:nvSpPr>
        <p:spPr>
          <a:xfrm>
            <a:off x="318575" y="1078350"/>
            <a:ext cx="47391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YOLO: You Only Look One</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Không phải là thuật toán tốt nhất nhưng là một trong những thuật toán có tốc độ nhanh nhất</a:t>
            </a:r>
            <a:endParaRPr>
              <a:latin typeface="Raleway"/>
              <a:ea typeface="Raleway"/>
              <a:cs typeface="Raleway"/>
              <a:sym typeface="Raleway"/>
            </a:endParaRPr>
          </a:p>
          <a:p>
            <a:pPr indent="0" lvl="0" marL="0" rtl="0" algn="l">
              <a:lnSpc>
                <a:spcPct val="150000"/>
              </a:lnSpc>
              <a:spcBef>
                <a:spcPts val="0"/>
              </a:spcBef>
              <a:spcAft>
                <a:spcPts val="0"/>
              </a:spcAft>
              <a:buNone/>
            </a:pPr>
            <a:r>
              <a:rPr lang="en">
                <a:latin typeface="Raleway"/>
                <a:ea typeface="Raleway"/>
                <a:cs typeface="Raleway"/>
                <a:sym typeface="Raleway"/>
              </a:rPr>
              <a:t>	Đạt tốc độ gần như real-time</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Có thể phát hiện nhiều đối tượng trong cùng 1 bức ảnh</a:t>
            </a:r>
            <a:endParaRPr>
              <a:latin typeface="Raleway"/>
              <a:ea typeface="Raleway"/>
              <a:cs typeface="Raleway"/>
              <a:sym typeface="Raleway"/>
            </a:endParaRPr>
          </a:p>
        </p:txBody>
      </p:sp>
      <p:sp>
        <p:nvSpPr>
          <p:cNvPr id="117" name="Google Shape;117;p16"/>
          <p:cNvSpPr/>
          <p:nvPr/>
        </p:nvSpPr>
        <p:spPr>
          <a:xfrm>
            <a:off x="458050" y="2147075"/>
            <a:ext cx="3150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6"/>
          <p:cNvPicPr preferRelativeResize="0"/>
          <p:nvPr/>
        </p:nvPicPr>
        <p:blipFill>
          <a:blip r:embed="rId3">
            <a:alphaModFix/>
          </a:blip>
          <a:stretch>
            <a:fillRect/>
          </a:stretch>
        </p:blipFill>
        <p:spPr>
          <a:xfrm>
            <a:off x="4974000" y="734920"/>
            <a:ext cx="3781525" cy="29865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7"/>
          <p:cNvSpPr txBox="1"/>
          <p:nvPr>
            <p:ph idx="4294967295" type="title"/>
          </p:nvPr>
        </p:nvSpPr>
        <p:spPr>
          <a:xfrm>
            <a:off x="458050" y="2890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Kiến trúc mạng</a:t>
            </a:r>
            <a:r>
              <a:rPr lang="en" sz="2400"/>
              <a:t> YOLO</a:t>
            </a:r>
            <a:endParaRPr sz="2400"/>
          </a:p>
        </p:txBody>
      </p:sp>
      <p:pic>
        <p:nvPicPr>
          <p:cNvPr id="125" name="Google Shape;125;p17"/>
          <p:cNvPicPr preferRelativeResize="0"/>
          <p:nvPr/>
        </p:nvPicPr>
        <p:blipFill>
          <a:blip r:embed="rId3">
            <a:alphaModFix/>
          </a:blip>
          <a:stretch>
            <a:fillRect/>
          </a:stretch>
        </p:blipFill>
        <p:spPr>
          <a:xfrm>
            <a:off x="1038588" y="1124975"/>
            <a:ext cx="6410624" cy="1931326"/>
          </a:xfrm>
          <a:prstGeom prst="rect">
            <a:avLst/>
          </a:prstGeom>
          <a:noFill/>
          <a:ln>
            <a:noFill/>
          </a:ln>
        </p:spPr>
      </p:pic>
      <p:sp>
        <p:nvSpPr>
          <p:cNvPr id="126" name="Google Shape;126;p17"/>
          <p:cNvSpPr txBox="1"/>
          <p:nvPr/>
        </p:nvSpPr>
        <p:spPr>
          <a:xfrm>
            <a:off x="458050" y="3056300"/>
            <a:ext cx="7481400" cy="851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Base network: Các mạng convolution làm nhiệm vụ trích xuất đặc trưng trên ảnh.</a:t>
            </a:r>
            <a:endParaRPr>
              <a:latin typeface="Raleway"/>
              <a:ea typeface="Raleway"/>
              <a:cs typeface="Raleway"/>
              <a:sym typeface="Raleway"/>
            </a:endParaRPr>
          </a:p>
          <a:p>
            <a:pPr indent="-317500" lvl="0" marL="457200" rtl="0" algn="l">
              <a:lnSpc>
                <a:spcPct val="150000"/>
              </a:lnSpc>
              <a:spcBef>
                <a:spcPts val="1000"/>
              </a:spcBef>
              <a:spcAft>
                <a:spcPts val="1000"/>
              </a:spcAft>
              <a:buSzPts val="1400"/>
              <a:buFont typeface="Raleway"/>
              <a:buChar char="●"/>
            </a:pPr>
            <a:r>
              <a:rPr lang="en">
                <a:latin typeface="Raleway"/>
                <a:ea typeface="Raleway"/>
                <a:cs typeface="Raleway"/>
                <a:sym typeface="Raleway"/>
              </a:rPr>
              <a:t>Extra Layers: Dự đoán nhãn và tọa độ bounding box của vật thể.</a:t>
            </a:r>
            <a:endParaRPr>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45700" y="343550"/>
            <a:ext cx="8052600" cy="65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Output của YOLO</a:t>
            </a:r>
            <a:endParaRPr sz="2400"/>
          </a:p>
        </p:txBody>
      </p:sp>
      <p:sp>
        <p:nvSpPr>
          <p:cNvPr id="132" name="Google Shape;132;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18"/>
          <p:cNvSpPr txBox="1"/>
          <p:nvPr/>
        </p:nvSpPr>
        <p:spPr>
          <a:xfrm flipH="1">
            <a:off x="545700" y="1185875"/>
            <a:ext cx="66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Output của mô hình YOLO là một véc tơ sẽ bao gồm các thành phần:</a:t>
            </a:r>
            <a:endParaRPr>
              <a:latin typeface="Raleway"/>
              <a:ea typeface="Raleway"/>
              <a:cs typeface="Raleway"/>
              <a:sym typeface="Raleway"/>
            </a:endParaRPr>
          </a:p>
        </p:txBody>
      </p:sp>
      <p:sp>
        <p:nvSpPr>
          <p:cNvPr id="134" name="Google Shape;134;p18"/>
          <p:cNvSpPr txBox="1"/>
          <p:nvPr/>
        </p:nvSpPr>
        <p:spPr>
          <a:xfrm flipH="1">
            <a:off x="601975" y="2594250"/>
            <a:ext cx="7802400" cy="17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Raleway"/>
                <a:ea typeface="Raleway"/>
                <a:cs typeface="Raleway"/>
                <a:sym typeface="Raleway"/>
              </a:rPr>
              <a:t>Trong đó:</a:t>
            </a:r>
            <a:endParaRPr>
              <a:latin typeface="Raleway"/>
              <a:ea typeface="Raleway"/>
              <a:cs typeface="Raleway"/>
              <a:sym typeface="Raleway"/>
            </a:endParaRPr>
          </a:p>
          <a:p>
            <a:pPr indent="-323850" lvl="0" marL="457200" rtl="0" algn="l">
              <a:lnSpc>
                <a:spcPct val="150000"/>
              </a:lnSpc>
              <a:spcBef>
                <a:spcPts val="0"/>
              </a:spcBef>
              <a:spcAft>
                <a:spcPts val="0"/>
              </a:spcAft>
              <a:buSzPts val="1500"/>
              <a:buFont typeface="Raleway"/>
              <a:buChar char="●"/>
            </a:pPr>
            <a:r>
              <a:rPr i="1" lang="en" sz="1500">
                <a:latin typeface="Raleway"/>
                <a:ea typeface="Raleway"/>
                <a:cs typeface="Raleway"/>
                <a:sym typeface="Raleway"/>
              </a:rPr>
              <a:t>p</a:t>
            </a:r>
            <a:r>
              <a:rPr baseline="-25000" i="1" lang="en" sz="1500">
                <a:latin typeface="Raleway"/>
                <a:ea typeface="Raleway"/>
                <a:cs typeface="Raleway"/>
                <a:sym typeface="Raleway"/>
              </a:rPr>
              <a:t>0</a:t>
            </a:r>
            <a:r>
              <a:rPr i="1" lang="en" sz="1500">
                <a:latin typeface="Raleway"/>
                <a:ea typeface="Raleway"/>
                <a:cs typeface="Raleway"/>
                <a:sym typeface="Raleway"/>
              </a:rPr>
              <a:t> </a:t>
            </a:r>
            <a:r>
              <a:rPr lang="en" sz="1500">
                <a:latin typeface="Raleway"/>
                <a:ea typeface="Raleway"/>
                <a:cs typeface="Raleway"/>
                <a:sym typeface="Raleway"/>
              </a:rPr>
              <a:t>là xác suất dự báo vật thể xuất hiện trong bounding box.</a:t>
            </a:r>
            <a:endParaRPr sz="1500">
              <a:latin typeface="Raleway"/>
              <a:ea typeface="Raleway"/>
              <a:cs typeface="Raleway"/>
              <a:sym typeface="Raleway"/>
            </a:endParaRPr>
          </a:p>
          <a:p>
            <a:pPr indent="-323850" lvl="0" marL="457200" rtl="0" algn="l">
              <a:lnSpc>
                <a:spcPct val="150000"/>
              </a:lnSpc>
              <a:spcBef>
                <a:spcPts val="0"/>
              </a:spcBef>
              <a:spcAft>
                <a:spcPts val="0"/>
              </a:spcAft>
              <a:buSzPts val="1500"/>
              <a:buFont typeface="Raleway"/>
              <a:buChar char="●"/>
            </a:pPr>
            <a:r>
              <a:rPr lang="en" sz="1500">
                <a:latin typeface="Raleway"/>
                <a:ea typeface="Raleway"/>
                <a:cs typeface="Raleway"/>
                <a:sym typeface="Raleway"/>
              </a:rPr>
              <a:t> 		</a:t>
            </a:r>
            <a:r>
              <a:rPr lang="en" sz="1500">
                <a:latin typeface="Raleway"/>
                <a:ea typeface="Raleway"/>
                <a:cs typeface="Raleway"/>
                <a:sym typeface="Raleway"/>
              </a:rPr>
              <a:t>	là</a:t>
            </a:r>
            <a:r>
              <a:rPr lang="en" sz="1500">
                <a:latin typeface="Raleway"/>
                <a:ea typeface="Raleway"/>
                <a:cs typeface="Raleway"/>
                <a:sym typeface="Raleway"/>
              </a:rPr>
              <a:t> các giá trị xác định vị trí </a:t>
            </a:r>
            <a:r>
              <a:rPr lang="en" sz="1500">
                <a:latin typeface="Raleway"/>
                <a:ea typeface="Raleway"/>
                <a:cs typeface="Raleway"/>
                <a:sym typeface="Raleway"/>
              </a:rPr>
              <a:t>bounding</a:t>
            </a:r>
            <a:r>
              <a:rPr lang="en" sz="1500">
                <a:latin typeface="Raleway"/>
                <a:ea typeface="Raleway"/>
                <a:cs typeface="Raleway"/>
                <a:sym typeface="Raleway"/>
              </a:rPr>
              <a:t> box.</a:t>
            </a:r>
            <a:endParaRPr sz="1500">
              <a:latin typeface="Raleway"/>
              <a:ea typeface="Raleway"/>
              <a:cs typeface="Raleway"/>
              <a:sym typeface="Raleway"/>
            </a:endParaRPr>
          </a:p>
          <a:p>
            <a:pPr indent="0" lvl="0" marL="0" rtl="0" algn="l">
              <a:lnSpc>
                <a:spcPct val="150000"/>
              </a:lnSpc>
              <a:spcBef>
                <a:spcPts val="0"/>
              </a:spcBef>
              <a:spcAft>
                <a:spcPts val="0"/>
              </a:spcAft>
              <a:buNone/>
            </a:pPr>
            <a:r>
              <a:t/>
            </a:r>
            <a:endParaRPr sz="1500">
              <a:latin typeface="Raleway"/>
              <a:ea typeface="Raleway"/>
              <a:cs typeface="Raleway"/>
              <a:sym typeface="Raleway"/>
            </a:endParaRPr>
          </a:p>
          <a:p>
            <a:pPr indent="-323850" lvl="0" marL="457200" rtl="0" algn="l">
              <a:lnSpc>
                <a:spcPct val="150000"/>
              </a:lnSpc>
              <a:spcBef>
                <a:spcPts val="0"/>
              </a:spcBef>
              <a:spcAft>
                <a:spcPts val="0"/>
              </a:spcAft>
              <a:buSzPts val="1500"/>
              <a:buFont typeface="Raleway"/>
              <a:buChar char="●"/>
            </a:pPr>
            <a:r>
              <a:rPr lang="en" sz="1500">
                <a:latin typeface="Raleway"/>
                <a:ea typeface="Raleway"/>
                <a:cs typeface="Raleway"/>
                <a:sym typeface="Raleway"/>
              </a:rPr>
              <a:t> 		</a:t>
            </a:r>
            <a:r>
              <a:rPr lang="en" sz="1500">
                <a:latin typeface="Raleway"/>
                <a:ea typeface="Raleway"/>
                <a:cs typeface="Raleway"/>
                <a:sym typeface="Raleway"/>
              </a:rPr>
              <a:t>	l</a:t>
            </a:r>
            <a:r>
              <a:rPr lang="en" sz="1500">
                <a:latin typeface="Raleway"/>
                <a:ea typeface="Raleway"/>
                <a:cs typeface="Raleway"/>
                <a:sym typeface="Raleway"/>
              </a:rPr>
              <a:t>à véc tơ phân phối xác suất dự báo của các classes.</a:t>
            </a:r>
            <a:endParaRPr sz="1500">
              <a:latin typeface="Raleway"/>
              <a:ea typeface="Raleway"/>
              <a:cs typeface="Raleway"/>
              <a:sym typeface="Raleway"/>
            </a:endParaRPr>
          </a:p>
        </p:txBody>
      </p:sp>
      <p:pic>
        <p:nvPicPr>
          <p:cNvPr id="135" name="Google Shape;135;p18"/>
          <p:cNvPicPr preferRelativeResize="0"/>
          <p:nvPr/>
        </p:nvPicPr>
        <p:blipFill>
          <a:blip r:embed="rId3">
            <a:alphaModFix/>
          </a:blip>
          <a:stretch>
            <a:fillRect/>
          </a:stretch>
        </p:blipFill>
        <p:spPr>
          <a:xfrm>
            <a:off x="2024550" y="1738477"/>
            <a:ext cx="5094876" cy="799675"/>
          </a:xfrm>
          <a:prstGeom prst="rect">
            <a:avLst/>
          </a:prstGeom>
          <a:noFill/>
          <a:ln>
            <a:noFill/>
          </a:ln>
        </p:spPr>
      </p:pic>
      <p:pic>
        <p:nvPicPr>
          <p:cNvPr id="136" name="Google Shape;136;p18"/>
          <p:cNvPicPr preferRelativeResize="0"/>
          <p:nvPr/>
        </p:nvPicPr>
        <p:blipFill>
          <a:blip r:embed="rId4">
            <a:alphaModFix/>
          </a:blip>
          <a:stretch>
            <a:fillRect/>
          </a:stretch>
        </p:blipFill>
        <p:spPr>
          <a:xfrm>
            <a:off x="1041025" y="3351675"/>
            <a:ext cx="1257075" cy="577650"/>
          </a:xfrm>
          <a:prstGeom prst="rect">
            <a:avLst/>
          </a:prstGeom>
          <a:noFill/>
          <a:ln>
            <a:noFill/>
          </a:ln>
        </p:spPr>
      </p:pic>
      <p:pic>
        <p:nvPicPr>
          <p:cNvPr id="137" name="Google Shape;137;p18"/>
          <p:cNvPicPr preferRelativeResize="0"/>
          <p:nvPr/>
        </p:nvPicPr>
        <p:blipFill>
          <a:blip r:embed="rId5">
            <a:alphaModFix/>
          </a:blip>
          <a:stretch>
            <a:fillRect/>
          </a:stretch>
        </p:blipFill>
        <p:spPr>
          <a:xfrm>
            <a:off x="975975" y="4058873"/>
            <a:ext cx="1387184" cy="49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545700" y="343550"/>
            <a:ext cx="8052600" cy="65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Kiến trúc YOLO v4</a:t>
            </a:r>
            <a:endParaRPr sz="2400"/>
          </a:p>
        </p:txBody>
      </p:sp>
      <p:sp>
        <p:nvSpPr>
          <p:cNvPr id="143" name="Google Shape;143;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19"/>
          <p:cNvPicPr preferRelativeResize="0"/>
          <p:nvPr/>
        </p:nvPicPr>
        <p:blipFill rotWithShape="1">
          <a:blip r:embed="rId3">
            <a:alphaModFix/>
          </a:blip>
          <a:srcRect b="44072" l="1117" r="1748" t="1321"/>
          <a:stretch/>
        </p:blipFill>
        <p:spPr>
          <a:xfrm>
            <a:off x="1781275" y="1041950"/>
            <a:ext cx="5744399" cy="1559500"/>
          </a:xfrm>
          <a:prstGeom prst="rect">
            <a:avLst/>
          </a:prstGeom>
          <a:noFill/>
          <a:ln>
            <a:noFill/>
          </a:ln>
        </p:spPr>
      </p:pic>
      <p:graphicFrame>
        <p:nvGraphicFramePr>
          <p:cNvPr id="145" name="Google Shape;145;p19"/>
          <p:cNvGraphicFramePr/>
          <p:nvPr/>
        </p:nvGraphicFramePr>
        <p:xfrm>
          <a:off x="545700" y="2717756"/>
          <a:ext cx="3000000" cy="3000000"/>
        </p:xfrm>
        <a:graphic>
          <a:graphicData uri="http://schemas.openxmlformats.org/drawingml/2006/table">
            <a:tbl>
              <a:tblPr>
                <a:noFill/>
                <a:tableStyleId>{EA9401DF-1B34-48AE-996F-2CA71D9439CE}</a:tableStyleId>
              </a:tblPr>
              <a:tblGrid>
                <a:gridCol w="895925"/>
                <a:gridCol w="4213725"/>
                <a:gridCol w="2749025"/>
              </a:tblGrid>
              <a:tr h="375125">
                <a:tc>
                  <a:txBody>
                    <a:bodyPr/>
                    <a:lstStyle/>
                    <a:p>
                      <a:pPr indent="0" lvl="0" marL="0" rtl="0" algn="ctr">
                        <a:spcBef>
                          <a:spcPts val="0"/>
                        </a:spcBef>
                        <a:spcAft>
                          <a:spcPts val="0"/>
                        </a:spcAft>
                        <a:buNone/>
                      </a:pPr>
                      <a:r>
                        <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200">
                          <a:solidFill>
                            <a:srgbClr val="607D8B"/>
                          </a:solidFill>
                          <a:latin typeface="Roboto Slab"/>
                          <a:ea typeface="Roboto Slab"/>
                          <a:cs typeface="Roboto Slab"/>
                          <a:sym typeface="Roboto Slab"/>
                        </a:rPr>
                        <a:t>Chức năng/Cài </a:t>
                      </a:r>
                      <a:r>
                        <a:rPr b="1" lang="en" sz="1200">
                          <a:solidFill>
                            <a:srgbClr val="607D8B"/>
                          </a:solidFill>
                          <a:latin typeface="Roboto Slab"/>
                          <a:ea typeface="Roboto Slab"/>
                          <a:cs typeface="Roboto Slab"/>
                          <a:sym typeface="Roboto Slab"/>
                        </a:rPr>
                        <a:t>đặt</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b="1" lang="en" sz="1200">
                          <a:solidFill>
                            <a:srgbClr val="607D8B"/>
                          </a:solidFill>
                          <a:latin typeface="Roboto Slab"/>
                          <a:ea typeface="Roboto Slab"/>
                          <a:cs typeface="Roboto Slab"/>
                          <a:sym typeface="Roboto Slab"/>
                        </a:rPr>
                        <a:t>Kiến trúc lựa chọn</a:t>
                      </a:r>
                      <a:endParaRPr b="1"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r>
              <a:tr h="3751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Input</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Kích </a:t>
                      </a:r>
                      <a:r>
                        <a:rPr lang="en" sz="1200">
                          <a:latin typeface="Source Sans Pro Light"/>
                          <a:ea typeface="Source Sans Pro Light"/>
                          <a:cs typeface="Source Sans Pro Light"/>
                          <a:sym typeface="Source Sans Pro Light"/>
                        </a:rPr>
                        <a:t>thước</a:t>
                      </a:r>
                      <a:r>
                        <a:rPr lang="en" sz="1200">
                          <a:latin typeface="Source Sans Pro Light"/>
                          <a:ea typeface="Source Sans Pro Light"/>
                          <a:cs typeface="Source Sans Pro Light"/>
                          <a:sym typeface="Source Sans Pro Light"/>
                        </a:rPr>
                        <a:t> ảnh đầu vào đã được resized từ 320x320 đến 608x608</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Pre-train from ImageNet</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r>
              <a:tr h="3751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Backbone</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Trích xuất đặc trưng từ các ảnh </a:t>
                      </a:r>
                      <a:r>
                        <a:rPr lang="en" sz="1200">
                          <a:latin typeface="Source Sans Pro Light"/>
                          <a:ea typeface="Source Sans Pro Light"/>
                          <a:cs typeface="Source Sans Pro Light"/>
                          <a:sym typeface="Source Sans Pro Light"/>
                        </a:rPr>
                        <a:t>đầu</a:t>
                      </a:r>
                      <a:r>
                        <a:rPr lang="en" sz="1200">
                          <a:latin typeface="Source Sans Pro Light"/>
                          <a:ea typeface="Source Sans Pro Light"/>
                          <a:cs typeface="Source Sans Pro Light"/>
                          <a:sym typeface="Source Sans Pro Light"/>
                        </a:rPr>
                        <a:t> vào</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CSPDarknet53</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r>
              <a:tr h="3751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Neck</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Tổng hợp đặc trưng, chịu trách nhiệm trong viện trộn và nối các đặc </a:t>
                      </a:r>
                      <a:r>
                        <a:rPr lang="en" sz="1200">
                          <a:latin typeface="Source Sans Pro Light"/>
                          <a:ea typeface="Source Sans Pro Light"/>
                          <a:cs typeface="Source Sans Pro Light"/>
                          <a:sym typeface="Source Sans Pro Light"/>
                        </a:rPr>
                        <a:t>trưng</a:t>
                      </a:r>
                      <a:r>
                        <a:rPr lang="en" sz="1200">
                          <a:latin typeface="Source Sans Pro Light"/>
                          <a:ea typeface="Source Sans Pro Light"/>
                          <a:cs typeface="Source Sans Pro Light"/>
                          <a:sym typeface="Source Sans Pro Light"/>
                        </a:rPr>
                        <a:t> đã được học thông qua Backbone và quá trình xử lý</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SPP, PAN</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FF1"/>
                    </a:solidFill>
                  </a:tcPr>
                </a:tc>
              </a:tr>
              <a:tr h="375125">
                <a:tc>
                  <a:txBody>
                    <a:bodyPr/>
                    <a:lstStyle/>
                    <a:p>
                      <a:pPr indent="0" lvl="0" marL="0" rtl="0" algn="ctr">
                        <a:spcBef>
                          <a:spcPts val="0"/>
                        </a:spcBef>
                        <a:spcAft>
                          <a:spcPts val="0"/>
                        </a:spcAft>
                        <a:buNone/>
                      </a:pPr>
                      <a:r>
                        <a:rPr lang="en" sz="1200">
                          <a:solidFill>
                            <a:srgbClr val="607D8B"/>
                          </a:solidFill>
                          <a:latin typeface="Roboto Slab"/>
                          <a:ea typeface="Roboto Slab"/>
                          <a:cs typeface="Roboto Slab"/>
                          <a:sym typeface="Roboto Slab"/>
                        </a:rPr>
                        <a:t>Head</a:t>
                      </a:r>
                      <a:endParaRPr sz="1200">
                        <a:solidFill>
                          <a:srgbClr val="607D8B"/>
                        </a:solidFill>
                        <a:latin typeface="Roboto Slab"/>
                        <a:ea typeface="Roboto Slab"/>
                        <a:cs typeface="Roboto Slab"/>
                        <a:sym typeface="Roboto Slab"/>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Dense Prediction, Sparse Prediction</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200">
                          <a:latin typeface="Source Sans Pro Light"/>
                          <a:ea typeface="Source Sans Pro Light"/>
                          <a:cs typeface="Source Sans Pro Light"/>
                          <a:sym typeface="Source Sans Pro Light"/>
                        </a:rPr>
                        <a:t>YOLO v3</a:t>
                      </a:r>
                      <a:endParaRPr sz="1200">
                        <a:latin typeface="Source Sans Pro Light"/>
                        <a:ea typeface="Source Sans Pro Light"/>
                        <a:cs typeface="Source Sans Pro Light"/>
                        <a:sym typeface="Source Sans Pro Ligh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0E0E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Mô hình nhận diện chữ tiếng việt VietOCR</a:t>
            </a:r>
            <a:endParaRPr sz="2400"/>
          </a:p>
        </p:txBody>
      </p:sp>
      <p:sp>
        <p:nvSpPr>
          <p:cNvPr id="151" name="Google Shape;151;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0"/>
          <p:cNvPicPr preferRelativeResize="0"/>
          <p:nvPr/>
        </p:nvPicPr>
        <p:blipFill>
          <a:blip r:embed="rId3">
            <a:alphaModFix/>
          </a:blip>
          <a:stretch>
            <a:fillRect/>
          </a:stretch>
        </p:blipFill>
        <p:spPr>
          <a:xfrm>
            <a:off x="1527750" y="1258548"/>
            <a:ext cx="6088501" cy="1870725"/>
          </a:xfrm>
          <a:prstGeom prst="rect">
            <a:avLst/>
          </a:prstGeom>
          <a:noFill/>
          <a:ln>
            <a:noFill/>
          </a:ln>
        </p:spPr>
      </p:pic>
      <p:sp>
        <p:nvSpPr>
          <p:cNvPr id="153" name="Google Shape;153;p20"/>
          <p:cNvSpPr txBox="1"/>
          <p:nvPr/>
        </p:nvSpPr>
        <p:spPr>
          <a:xfrm>
            <a:off x="786150" y="3234950"/>
            <a:ext cx="75717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Kiến trúc mô hình là sự kết hợp giữa mô hình CNN và Transformer</a:t>
            </a:r>
            <a:endParaRPr>
              <a:latin typeface="Raleway"/>
              <a:ea typeface="Raleway"/>
              <a:cs typeface="Raleway"/>
              <a:sym typeface="Raleway"/>
            </a:endParaRPr>
          </a:p>
          <a:p>
            <a:pPr indent="-317500" lvl="0" marL="457200" rtl="0" algn="l">
              <a:lnSpc>
                <a:spcPct val="150000"/>
              </a:lnSpc>
              <a:spcBef>
                <a:spcPts val="0"/>
              </a:spcBef>
              <a:spcAft>
                <a:spcPts val="0"/>
              </a:spcAft>
              <a:buSzPts val="1400"/>
              <a:buFont typeface="Raleway"/>
              <a:buChar char="●"/>
            </a:pPr>
            <a:r>
              <a:rPr lang="en">
                <a:latin typeface="Raleway"/>
                <a:ea typeface="Raleway"/>
                <a:cs typeface="Raleway"/>
                <a:sym typeface="Raleway"/>
              </a:rPr>
              <a:t>Được huấn luyện trên tập dữ liệu gồm 10 triệu ảnh, bao gồm nhiều loại như ảnh tự phát sinh, chữ viết tay, các văn bản scan thực tế,…</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