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9" r:id="rId3"/>
    <p:sldId id="257" r:id="rId4"/>
    <p:sldId id="258" r:id="rId5"/>
    <p:sldId id="279" r:id="rId6"/>
    <p:sldId id="280" r:id="rId7"/>
    <p:sldId id="269" r:id="rId8"/>
    <p:sldId id="283" r:id="rId9"/>
    <p:sldId id="261" r:id="rId10"/>
    <p:sldId id="281" r:id="rId11"/>
    <p:sldId id="282" r:id="rId12"/>
    <p:sldId id="262" r:id="rId13"/>
    <p:sldId id="263" r:id="rId14"/>
    <p:sldId id="264" r:id="rId15"/>
    <p:sldId id="265" r:id="rId16"/>
    <p:sldId id="273" r:id="rId17"/>
    <p:sldId id="286" r:id="rId18"/>
    <p:sldId id="287" r:id="rId19"/>
    <p:sldId id="277"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3/18/2018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blog.standishgroup.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6023" y="195943"/>
            <a:ext cx="10668589" cy="1240971"/>
          </a:xfrm>
        </p:spPr>
        <p:txBody>
          <a:bodyPr>
            <a:noAutofit/>
          </a:bodyPr>
          <a:lstStyle/>
          <a:p>
            <a:pPr algn="ctr"/>
            <a:r>
              <a:rPr lang="en-US" sz="4400" b="1" dirty="0" smtClean="0"/>
              <a:t>            </a:t>
            </a:r>
            <a:r>
              <a:rPr lang="en-US" sz="4200" b="1" dirty="0" smtClean="0"/>
              <a:t>TRƯỜNG ĐẠI HỌC THỦY LỢI</a:t>
            </a:r>
            <a:r>
              <a:rPr lang="en-US" sz="4400" b="1" dirty="0" smtClean="0"/>
              <a:t/>
            </a:r>
            <a:br>
              <a:rPr lang="en-US" sz="4400" b="1" dirty="0" smtClean="0"/>
            </a:br>
            <a:r>
              <a:rPr lang="en-US" sz="4400" b="1" dirty="0" smtClean="0"/>
              <a:t>              </a:t>
            </a:r>
            <a:r>
              <a:rPr lang="en-US" sz="3800" b="1" dirty="0" err="1" smtClean="0"/>
              <a:t>Khoa</a:t>
            </a:r>
            <a:r>
              <a:rPr lang="en-US" sz="3800" b="1" dirty="0" smtClean="0"/>
              <a:t> </a:t>
            </a:r>
            <a:r>
              <a:rPr lang="en-US" sz="3800" b="1" dirty="0" err="1" smtClean="0"/>
              <a:t>công</a:t>
            </a:r>
            <a:r>
              <a:rPr lang="en-US" sz="3800" b="1" dirty="0" smtClean="0"/>
              <a:t> </a:t>
            </a:r>
            <a:r>
              <a:rPr lang="en-US" sz="3800" b="1" dirty="0" err="1" smtClean="0"/>
              <a:t>nghệ</a:t>
            </a:r>
            <a:r>
              <a:rPr lang="en-US" sz="3800" b="1" dirty="0" smtClean="0"/>
              <a:t> </a:t>
            </a:r>
            <a:r>
              <a:rPr lang="en-US" sz="3800" b="1" dirty="0" err="1" smtClean="0"/>
              <a:t>thông</a:t>
            </a:r>
            <a:r>
              <a:rPr lang="en-US" sz="3800" b="1" dirty="0" smtClean="0"/>
              <a:t> tin</a:t>
            </a:r>
            <a:endParaRPr lang="en-US" sz="3800" dirty="0"/>
          </a:p>
        </p:txBody>
      </p:sp>
      <p:sp>
        <p:nvSpPr>
          <p:cNvPr id="3" name="Subtitle 2"/>
          <p:cNvSpPr>
            <a:spLocks noGrp="1"/>
          </p:cNvSpPr>
          <p:nvPr>
            <p:ph type="subTitle" idx="1"/>
          </p:nvPr>
        </p:nvSpPr>
        <p:spPr>
          <a:xfrm>
            <a:off x="1045029" y="1559378"/>
            <a:ext cx="10459583" cy="5102679"/>
          </a:xfrm>
        </p:spPr>
        <p:txBody>
          <a:bodyPr>
            <a:normAutofit fontScale="77500" lnSpcReduction="20000"/>
          </a:bodyPr>
          <a:lstStyle/>
          <a:p>
            <a:pPr algn="ctr"/>
            <a:r>
              <a:rPr lang="en-US" sz="3800" b="1" dirty="0" smtClean="0"/>
              <a:t>BÁO CÁO NGHIÊN CỨU</a:t>
            </a:r>
          </a:p>
          <a:p>
            <a:pPr algn="ctr"/>
            <a:endParaRPr lang="en-US" sz="3800" b="1" dirty="0" smtClean="0"/>
          </a:p>
          <a:p>
            <a:pPr algn="ctr"/>
            <a:r>
              <a:rPr lang="vi-VN" sz="4000" b="1" dirty="0"/>
              <a:t>QUẢN LÝ DỰ ÁN THEO PHƯƠNG PHÁP </a:t>
            </a:r>
            <a:r>
              <a:rPr lang="vi-VN" sz="4000" b="1" dirty="0" smtClean="0"/>
              <a:t>AGILE</a:t>
            </a:r>
            <a:endParaRPr lang="en-US" sz="4000" b="1" dirty="0" smtClean="0"/>
          </a:p>
          <a:p>
            <a:pPr algn="ctr"/>
            <a:r>
              <a:rPr lang="en-US" sz="3000" b="1" dirty="0" err="1" smtClean="0"/>
              <a:t>Nhóm</a:t>
            </a:r>
            <a:r>
              <a:rPr lang="en-US" sz="3000" b="1" dirty="0" smtClean="0"/>
              <a:t> </a:t>
            </a:r>
            <a:r>
              <a:rPr lang="en-US" sz="3000" b="1" dirty="0" err="1" smtClean="0"/>
              <a:t>sinh</a:t>
            </a:r>
            <a:r>
              <a:rPr lang="en-US" sz="3000" b="1" dirty="0" smtClean="0"/>
              <a:t> </a:t>
            </a:r>
            <a:r>
              <a:rPr lang="en-US" sz="3000" b="1" dirty="0" err="1" smtClean="0"/>
              <a:t>viên</a:t>
            </a:r>
            <a:r>
              <a:rPr lang="en-US" sz="3000" b="1" dirty="0" smtClean="0"/>
              <a:t> </a:t>
            </a:r>
            <a:r>
              <a:rPr lang="en-US" sz="3000" b="1" dirty="0" err="1" smtClean="0"/>
              <a:t>thực</a:t>
            </a:r>
            <a:r>
              <a:rPr lang="en-US" sz="3000" b="1" dirty="0" smtClean="0"/>
              <a:t> </a:t>
            </a:r>
            <a:r>
              <a:rPr lang="en-US" sz="3000" b="1" dirty="0" err="1" smtClean="0"/>
              <a:t>hiện</a:t>
            </a:r>
            <a:r>
              <a:rPr lang="en-US" sz="3000" b="1" dirty="0" smtClean="0"/>
              <a:t>:</a:t>
            </a:r>
          </a:p>
          <a:p>
            <a:pPr algn="ctr"/>
            <a:r>
              <a:rPr lang="en-US" sz="3000" b="1" dirty="0" smtClean="0"/>
              <a:t>								</a:t>
            </a:r>
            <a:r>
              <a:rPr lang="en-US" sz="3000" b="1" dirty="0" err="1" smtClean="0"/>
              <a:t>Trần</a:t>
            </a:r>
            <a:r>
              <a:rPr lang="en-US" sz="3000" b="1" dirty="0" smtClean="0"/>
              <a:t> </a:t>
            </a:r>
            <a:r>
              <a:rPr lang="en-US" sz="3000" b="1" dirty="0" err="1" smtClean="0"/>
              <a:t>Bá</a:t>
            </a:r>
            <a:r>
              <a:rPr lang="en-US" sz="3000" b="1" dirty="0" smtClean="0"/>
              <a:t> </a:t>
            </a:r>
            <a:r>
              <a:rPr lang="en-US" sz="3000" b="1" dirty="0" err="1" smtClean="0"/>
              <a:t>Cương</a:t>
            </a:r>
            <a:r>
              <a:rPr lang="en-US" sz="3000" b="1" dirty="0" smtClean="0"/>
              <a:t> -57 TH2</a:t>
            </a:r>
          </a:p>
          <a:p>
            <a:pPr algn="ctr"/>
            <a:r>
              <a:rPr lang="en-US" sz="3000" b="1" dirty="0" smtClean="0"/>
              <a:t>					                </a:t>
            </a:r>
            <a:r>
              <a:rPr lang="en-US" sz="3000" b="1" dirty="0" err="1" smtClean="0"/>
              <a:t>Vũ</a:t>
            </a:r>
            <a:r>
              <a:rPr lang="en-US" sz="3000" b="1" dirty="0" smtClean="0"/>
              <a:t> </a:t>
            </a:r>
            <a:r>
              <a:rPr lang="en-US" sz="3000" b="1" dirty="0" err="1" smtClean="0"/>
              <a:t>Thị</a:t>
            </a:r>
            <a:r>
              <a:rPr lang="en-US" sz="3000" b="1" dirty="0" smtClean="0"/>
              <a:t> </a:t>
            </a:r>
            <a:r>
              <a:rPr lang="en-US" sz="3000" b="1" dirty="0" err="1" smtClean="0"/>
              <a:t>Hường</a:t>
            </a:r>
            <a:r>
              <a:rPr lang="en-US" sz="3000" b="1" dirty="0" smtClean="0"/>
              <a:t> – 57 TH2</a:t>
            </a:r>
          </a:p>
          <a:p>
            <a:pPr algn="ctr"/>
            <a:r>
              <a:rPr lang="en-US" sz="3000" b="1" dirty="0" smtClean="0"/>
              <a:t>                                              </a:t>
            </a:r>
            <a:r>
              <a:rPr lang="en-US" sz="3000" b="1" dirty="0" err="1" smtClean="0"/>
              <a:t>Lê</a:t>
            </a:r>
            <a:r>
              <a:rPr lang="en-US" sz="3000" b="1" dirty="0" smtClean="0"/>
              <a:t> </a:t>
            </a:r>
            <a:r>
              <a:rPr lang="en-US" sz="3000" b="1" dirty="0" err="1" smtClean="0"/>
              <a:t>Xuân</a:t>
            </a:r>
            <a:r>
              <a:rPr lang="en-US" sz="3000" b="1" dirty="0" smtClean="0"/>
              <a:t> </a:t>
            </a:r>
            <a:r>
              <a:rPr lang="en-US" sz="3000" b="1" dirty="0" err="1" smtClean="0"/>
              <a:t>Chinh</a:t>
            </a:r>
            <a:r>
              <a:rPr lang="en-US" sz="3000" b="1" dirty="0" smtClean="0"/>
              <a:t> – 57 TH2</a:t>
            </a:r>
          </a:p>
          <a:p>
            <a:pPr algn="ctr"/>
            <a:endParaRPr lang="en-US" sz="3000" b="1" dirty="0" smtClean="0"/>
          </a:p>
          <a:p>
            <a:pPr algn="ctr"/>
            <a:r>
              <a:rPr lang="en-US" sz="3000" b="1" dirty="0" err="1" smtClean="0"/>
              <a:t>Giảng</a:t>
            </a:r>
            <a:r>
              <a:rPr lang="en-US" sz="3000" b="1" dirty="0" smtClean="0"/>
              <a:t> </a:t>
            </a:r>
            <a:r>
              <a:rPr lang="en-US" sz="3000" b="1" dirty="0" err="1" smtClean="0"/>
              <a:t>viên</a:t>
            </a:r>
            <a:r>
              <a:rPr lang="en-US" sz="3000" b="1" dirty="0" smtClean="0"/>
              <a:t> </a:t>
            </a:r>
            <a:r>
              <a:rPr lang="en-US" sz="3000" b="1" dirty="0" err="1" smtClean="0"/>
              <a:t>hướng</a:t>
            </a:r>
            <a:r>
              <a:rPr lang="en-US" sz="3000" b="1" dirty="0" smtClean="0"/>
              <a:t> </a:t>
            </a:r>
            <a:r>
              <a:rPr lang="en-US" sz="3000" b="1" dirty="0" err="1" smtClean="0"/>
              <a:t>dẫn</a:t>
            </a:r>
            <a:r>
              <a:rPr lang="en-US" sz="3000" b="1" dirty="0" smtClean="0"/>
              <a:t>: </a:t>
            </a:r>
            <a:r>
              <a:rPr lang="en-US" sz="3000" b="1" dirty="0" err="1" smtClean="0"/>
              <a:t>ThS</a:t>
            </a:r>
            <a:r>
              <a:rPr lang="en-US" sz="3000" b="1" dirty="0" smtClean="0"/>
              <a:t>. </a:t>
            </a:r>
            <a:r>
              <a:rPr lang="en-US" sz="3000" b="1" dirty="0" err="1" smtClean="0"/>
              <a:t>Lê</a:t>
            </a:r>
            <a:r>
              <a:rPr lang="en-US" sz="3000" b="1" dirty="0" smtClean="0"/>
              <a:t> </a:t>
            </a:r>
            <a:r>
              <a:rPr lang="en-US" sz="3000" b="1" dirty="0" err="1" smtClean="0"/>
              <a:t>Nguyễn</a:t>
            </a:r>
            <a:r>
              <a:rPr lang="en-US" sz="3000" b="1" dirty="0" smtClean="0"/>
              <a:t> </a:t>
            </a:r>
            <a:r>
              <a:rPr lang="en-US" sz="3000" b="1" dirty="0" err="1" smtClean="0"/>
              <a:t>Tuấn</a:t>
            </a:r>
            <a:r>
              <a:rPr lang="en-US" sz="3000" b="1" dirty="0" smtClean="0"/>
              <a:t> </a:t>
            </a:r>
            <a:r>
              <a:rPr lang="en-US" sz="3000" b="1" dirty="0" err="1" smtClean="0"/>
              <a:t>Thành</a:t>
            </a:r>
            <a:endParaRPr lang="en-US" sz="3000" b="1" dirty="0" smtClean="0"/>
          </a:p>
          <a:p>
            <a:pPr algn="ctr"/>
            <a:endParaRPr lang="en-US" sz="3000" b="1" dirty="0" smtClean="0"/>
          </a:p>
          <a:p>
            <a:pPr algn="ctr"/>
            <a:r>
              <a:rPr lang="en-US" sz="3000" b="1" dirty="0" err="1" smtClean="0"/>
              <a:t>Hà</a:t>
            </a:r>
            <a:r>
              <a:rPr lang="en-US" sz="3000" b="1" dirty="0" smtClean="0"/>
              <a:t> </a:t>
            </a:r>
            <a:r>
              <a:rPr lang="en-US" sz="3000" b="1" dirty="0" err="1" smtClean="0"/>
              <a:t>Nội</a:t>
            </a:r>
            <a:r>
              <a:rPr lang="en-US" sz="3000" b="1" dirty="0" smtClean="0"/>
              <a:t>, 3/2018</a:t>
            </a:r>
            <a:r>
              <a:rPr lang="vi-VN" sz="3000" dirty="0"/>
              <a:t/>
            </a:r>
            <a:br>
              <a:rPr lang="vi-VN" sz="3000" dirty="0"/>
            </a:br>
            <a:endParaRPr lang="en-US" sz="3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023" y="73478"/>
            <a:ext cx="1790700" cy="1485900"/>
          </a:xfrm>
          <a:prstGeom prst="rect">
            <a:avLst/>
          </a:prstGeom>
        </p:spPr>
      </p:pic>
    </p:spTree>
    <p:extLst>
      <p:ext uri="{BB962C8B-B14F-4D97-AF65-F5344CB8AC3E}">
        <p14:creationId xmlns:p14="http://schemas.microsoft.com/office/powerpoint/2010/main" val="11889591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1" y="352698"/>
            <a:ext cx="9858692" cy="705394"/>
          </a:xfrm>
        </p:spPr>
        <p:txBody>
          <a:bodyPr/>
          <a:lstStyle/>
          <a:p>
            <a:r>
              <a:rPr lang="en-US" b="1" dirty="0" err="1" smtClean="0"/>
              <a:t>Chức</a:t>
            </a:r>
            <a:r>
              <a:rPr lang="en-US" b="1" dirty="0" smtClean="0"/>
              <a:t> </a:t>
            </a:r>
            <a:r>
              <a:rPr lang="en-US" b="1" dirty="0" err="1" smtClean="0"/>
              <a:t>năng</a:t>
            </a:r>
            <a:r>
              <a:rPr lang="en-US" b="1" dirty="0" smtClean="0"/>
              <a:t> </a:t>
            </a:r>
            <a:r>
              <a:rPr lang="en-US" b="1" dirty="0" err="1" smtClean="0"/>
              <a:t>của</a:t>
            </a:r>
            <a:r>
              <a:rPr lang="en-US" b="1" dirty="0" smtClean="0"/>
              <a:t> </a:t>
            </a:r>
            <a:r>
              <a:rPr lang="en-US" b="1" dirty="0" err="1" smtClean="0"/>
              <a:t>mô</a:t>
            </a:r>
            <a:r>
              <a:rPr lang="en-US" b="1" dirty="0" smtClean="0"/>
              <a:t> </a:t>
            </a:r>
            <a:r>
              <a:rPr lang="en-US" b="1" dirty="0" err="1" smtClean="0"/>
              <a:t>hình</a:t>
            </a:r>
            <a:r>
              <a:rPr lang="en-US" b="1" dirty="0" smtClean="0"/>
              <a:t> Agile/</a:t>
            </a:r>
            <a:r>
              <a:rPr lang="en-US" b="1" dirty="0" err="1" smtClean="0"/>
              <a:t>Srum</a:t>
            </a:r>
            <a:endParaRPr lang="en-US" b="1" dirty="0"/>
          </a:p>
        </p:txBody>
      </p:sp>
      <p:sp>
        <p:nvSpPr>
          <p:cNvPr id="3" name="Content Placeholder 2"/>
          <p:cNvSpPr>
            <a:spLocks noGrp="1"/>
          </p:cNvSpPr>
          <p:nvPr>
            <p:ph idx="1"/>
          </p:nvPr>
        </p:nvSpPr>
        <p:spPr>
          <a:xfrm>
            <a:off x="1750423" y="1058092"/>
            <a:ext cx="9754189" cy="5564777"/>
          </a:xfrm>
        </p:spPr>
        <p:txBody>
          <a:bodyPr>
            <a:noAutofit/>
          </a:bodyPr>
          <a:lstStyle/>
          <a:p>
            <a:pPr fontAlgn="base"/>
            <a:r>
              <a:rPr lang="vi-VN" sz="2600" b="1" dirty="0"/>
              <a:t>Tính tham gia liên </a:t>
            </a:r>
            <a:r>
              <a:rPr lang="vi-VN" sz="2600" b="1" dirty="0" smtClean="0"/>
              <a:t>tục:</a:t>
            </a:r>
            <a:r>
              <a:rPr lang="en-US" sz="2600" b="1" dirty="0" smtClean="0"/>
              <a:t> </a:t>
            </a:r>
            <a:r>
              <a:rPr lang="en-US" sz="2600" b="1" dirty="0" err="1" smtClean="0"/>
              <a:t>C</a:t>
            </a:r>
            <a:r>
              <a:rPr lang="en-US" sz="2600" dirty="0" err="1" smtClean="0"/>
              <a:t>ác</a:t>
            </a:r>
            <a:r>
              <a:rPr lang="en-US" sz="2600" dirty="0" smtClean="0"/>
              <a:t> </a:t>
            </a:r>
            <a:r>
              <a:rPr lang="en-US" sz="2600" dirty="0" err="1" smtClean="0"/>
              <a:t>thành</a:t>
            </a:r>
            <a:r>
              <a:rPr lang="en-US" sz="2600" dirty="0" smtClean="0"/>
              <a:t> </a:t>
            </a:r>
            <a:r>
              <a:rPr lang="en-US" sz="2600" dirty="0" err="1" smtClean="0"/>
              <a:t>viên</a:t>
            </a:r>
            <a:r>
              <a:rPr lang="en-US" sz="2600" dirty="0" smtClean="0"/>
              <a:t> </a:t>
            </a:r>
            <a:r>
              <a:rPr lang="en-US" sz="2600" dirty="0" err="1" smtClean="0"/>
              <a:t>tham</a:t>
            </a:r>
            <a:r>
              <a:rPr lang="en-US" sz="2600" dirty="0" smtClean="0"/>
              <a:t> </a:t>
            </a:r>
            <a:r>
              <a:rPr lang="vi-VN" sz="2600" dirty="0" smtClean="0"/>
              <a:t>gia </a:t>
            </a:r>
            <a:r>
              <a:rPr lang="vi-VN" sz="2600" dirty="0"/>
              <a:t>vào tất cả các giai đoạn để có nhìn thấy mọi góc nhìn của dự án,tham gia từ giai đoạn phân tích các yêu cầu và thiết kế của mỗi tính năng.</a:t>
            </a:r>
          </a:p>
          <a:p>
            <a:pPr fontAlgn="base"/>
            <a:r>
              <a:rPr lang="vi-VN" sz="2600" b="1" dirty="0"/>
              <a:t>Tính đa </a:t>
            </a:r>
            <a:r>
              <a:rPr lang="vi-VN" sz="2600" b="1" dirty="0" smtClean="0"/>
              <a:t>chiều:</a:t>
            </a:r>
            <a:r>
              <a:rPr lang="en-US" sz="2600" b="1" dirty="0" smtClean="0"/>
              <a:t> </a:t>
            </a:r>
            <a:r>
              <a:rPr lang="en-US" sz="2600" b="1" dirty="0" err="1" smtClean="0"/>
              <a:t>Cái</a:t>
            </a:r>
            <a:r>
              <a:rPr lang="en-US" sz="2600" b="1" dirty="0" smtClean="0"/>
              <a:t> </a:t>
            </a:r>
            <a:r>
              <a:rPr lang="vi-VN" sz="2600" dirty="0" smtClean="0"/>
              <a:t>nhìn </a:t>
            </a:r>
            <a:r>
              <a:rPr lang="vi-VN" sz="2600" dirty="0"/>
              <a:t>rộng hơn về chất lượng trong bối cảnh của dự án của mình và có kỹ năng trong tất cả các lĩnh vực.</a:t>
            </a:r>
          </a:p>
          <a:p>
            <a:pPr fontAlgn="base"/>
            <a:r>
              <a:rPr lang="vi-VN" sz="2600" b="1" dirty="0"/>
              <a:t>Tính giao tiếp hiệu </a:t>
            </a:r>
            <a:r>
              <a:rPr lang="vi-VN" sz="2600" b="1" dirty="0" smtClean="0"/>
              <a:t>quả:</a:t>
            </a:r>
            <a:r>
              <a:rPr lang="en-US" sz="2600" b="1" dirty="0" smtClean="0"/>
              <a:t> </a:t>
            </a:r>
            <a:r>
              <a:rPr lang="en-US" sz="2600" b="1" dirty="0" err="1" smtClean="0"/>
              <a:t>Đòi</a:t>
            </a:r>
            <a:r>
              <a:rPr lang="en-US" sz="2600" b="1" dirty="0" smtClean="0"/>
              <a:t> </a:t>
            </a:r>
            <a:r>
              <a:rPr lang="vi-VN" sz="2600" dirty="0" smtClean="0"/>
              <a:t>hỏi </a:t>
            </a:r>
            <a:r>
              <a:rPr lang="vi-VN" sz="2600" dirty="0"/>
              <a:t>thông tin hiệu quả giữa các thành viên trong nhóm vào mọi lúc và test dạo đóng vai trò quan trọng trong việc thiết lập và duy </a:t>
            </a:r>
            <a:endParaRPr lang="en-US" sz="2600" dirty="0" smtClean="0"/>
          </a:p>
          <a:p>
            <a:pPr fontAlgn="base"/>
            <a:r>
              <a:rPr lang="vi-VN" sz="2600" b="1" dirty="0" smtClean="0"/>
              <a:t>Tính </a:t>
            </a:r>
            <a:r>
              <a:rPr lang="vi-VN" sz="2600" b="1" dirty="0"/>
              <a:t>phản hồi </a:t>
            </a:r>
            <a:r>
              <a:rPr lang="vi-VN" sz="2600" b="1" dirty="0" smtClean="0"/>
              <a:t>nhanh:</a:t>
            </a:r>
            <a:r>
              <a:rPr lang="en-US" sz="2600" b="1" dirty="0" smtClean="0"/>
              <a:t> </a:t>
            </a:r>
            <a:r>
              <a:rPr lang="en-US" sz="2600" b="1" dirty="0" err="1" smtClean="0"/>
              <a:t>Nhận</a:t>
            </a:r>
            <a:r>
              <a:rPr lang="en-US" sz="2600" b="1" dirty="0" smtClean="0"/>
              <a:t> </a:t>
            </a:r>
            <a:r>
              <a:rPr lang="vi-VN" sz="2600" dirty="0" smtClean="0"/>
              <a:t>những </a:t>
            </a:r>
            <a:r>
              <a:rPr lang="vi-VN" sz="2600" dirty="0"/>
              <a:t>phản hồi nhanh chóng dưới các case kiểm thử ở mọi điểm.</a:t>
            </a:r>
          </a:p>
          <a:p>
            <a:r>
              <a:rPr lang="vi-VN" sz="2600" dirty="0"/>
              <a:t/>
            </a:r>
            <a:br>
              <a:rPr lang="vi-VN" sz="2600" dirty="0"/>
            </a:br>
            <a:endParaRPr lang="en-US" sz="2600" dirty="0"/>
          </a:p>
        </p:txBody>
      </p:sp>
    </p:spTree>
    <p:extLst>
      <p:ext uri="{BB962C8B-B14F-4D97-AF65-F5344CB8AC3E}">
        <p14:creationId xmlns:p14="http://schemas.microsoft.com/office/powerpoint/2010/main" val="21184028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0423" y="287384"/>
            <a:ext cx="9754189" cy="1071154"/>
          </a:xfrm>
        </p:spPr>
        <p:txBody>
          <a:bodyPr/>
          <a:lstStyle/>
          <a:p>
            <a:r>
              <a:rPr lang="en-US" b="1" dirty="0" err="1" smtClean="0"/>
              <a:t>Vai</a:t>
            </a:r>
            <a:r>
              <a:rPr lang="en-US" b="1" dirty="0" smtClean="0"/>
              <a:t> </a:t>
            </a:r>
            <a:r>
              <a:rPr lang="en-US" b="1" dirty="0" err="1" smtClean="0"/>
              <a:t>trò</a:t>
            </a:r>
            <a:r>
              <a:rPr lang="en-US" b="1" dirty="0" smtClean="0"/>
              <a:t> </a:t>
            </a:r>
            <a:r>
              <a:rPr lang="en-US" b="1" dirty="0" err="1" smtClean="0"/>
              <a:t>trong</a:t>
            </a:r>
            <a:r>
              <a:rPr lang="en-US" b="1" dirty="0" smtClean="0"/>
              <a:t> Scrum</a:t>
            </a:r>
            <a:endParaRPr lang="en-US" b="1" dirty="0"/>
          </a:p>
        </p:txBody>
      </p:sp>
      <p:sp>
        <p:nvSpPr>
          <p:cNvPr id="3" name="Content Placeholder 2"/>
          <p:cNvSpPr>
            <a:spLocks noGrp="1"/>
          </p:cNvSpPr>
          <p:nvPr>
            <p:ph idx="1"/>
          </p:nvPr>
        </p:nvSpPr>
        <p:spPr>
          <a:xfrm>
            <a:off x="1528355" y="1358537"/>
            <a:ext cx="9976258" cy="5003073"/>
          </a:xfrm>
        </p:spPr>
        <p:txBody>
          <a:bodyPr>
            <a:noAutofit/>
          </a:bodyPr>
          <a:lstStyle/>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pPr algn="ctr"/>
            <a:r>
              <a:rPr lang="en-US" sz="2800" dirty="0" err="1" smtClean="0"/>
              <a:t>Hình</a:t>
            </a:r>
            <a:r>
              <a:rPr lang="en-US" sz="2800" dirty="0" smtClean="0"/>
              <a:t> 3: </a:t>
            </a:r>
            <a:r>
              <a:rPr lang="en-US" sz="2800" dirty="0" err="1" smtClean="0"/>
              <a:t>Vài</a:t>
            </a:r>
            <a:r>
              <a:rPr lang="en-US" sz="2800" dirty="0" smtClean="0"/>
              <a:t> </a:t>
            </a:r>
            <a:r>
              <a:rPr lang="en-US" sz="2800" dirty="0" err="1" smtClean="0"/>
              <a:t>trò</a:t>
            </a:r>
            <a:r>
              <a:rPr lang="en-US" sz="2800" dirty="0"/>
              <a:t> </a:t>
            </a:r>
            <a:r>
              <a:rPr lang="en-US" sz="2800" dirty="0" err="1" smtClean="0"/>
              <a:t>trong</a:t>
            </a:r>
            <a:r>
              <a:rPr lang="en-US" sz="2800" dirty="0" smtClean="0"/>
              <a:t> Agile/</a:t>
            </a:r>
            <a:r>
              <a:rPr lang="en-US" sz="2800" dirty="0" err="1" smtClean="0"/>
              <a:t>Srum</a:t>
            </a:r>
            <a:endParaRPr lang="en-US" sz="2800" dirty="0" smtClean="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4874" y="1358538"/>
            <a:ext cx="8162295" cy="3855076"/>
          </a:xfrm>
          <a:prstGeom prst="rect">
            <a:avLst/>
          </a:prstGeom>
        </p:spPr>
      </p:pic>
    </p:spTree>
    <p:extLst>
      <p:ext uri="{BB962C8B-B14F-4D97-AF65-F5344CB8AC3E}">
        <p14:creationId xmlns:p14="http://schemas.microsoft.com/office/powerpoint/2010/main" val="9150933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7807" y="0"/>
            <a:ext cx="9466806" cy="953589"/>
          </a:xfrm>
        </p:spPr>
        <p:txBody>
          <a:bodyPr/>
          <a:lstStyle/>
          <a:p>
            <a:r>
              <a:rPr lang="en-US" b="1" dirty="0" err="1" smtClean="0">
                <a:latin typeface="Times New Roman" panose="02020603050405020304" pitchFamily="18" charset="0"/>
                <a:cs typeface="Times New Roman" panose="02020603050405020304" pitchFamily="18" charset="0"/>
              </a:rPr>
              <a:t>Sự</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khác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nhau</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giữa</a:t>
            </a:r>
            <a:r>
              <a:rPr lang="en-US" b="1" dirty="0" smtClean="0">
                <a:latin typeface="Times New Roman" panose="02020603050405020304" pitchFamily="18" charset="0"/>
                <a:cs typeface="Times New Roman" panose="02020603050405020304" pitchFamily="18" charset="0"/>
              </a:rPr>
              <a:t> agile </a:t>
            </a:r>
            <a:r>
              <a:rPr lang="en-US" b="1" dirty="0" err="1" smtClean="0">
                <a:latin typeface="Times New Roman" panose="02020603050405020304" pitchFamily="18" charset="0"/>
                <a:cs typeface="Times New Roman" panose="02020603050405020304" pitchFamily="18" charset="0"/>
              </a:rPr>
              <a:t>và</a:t>
            </a:r>
            <a:r>
              <a:rPr lang="en-US" b="1" dirty="0" smtClean="0">
                <a:latin typeface="Times New Roman" panose="02020603050405020304" pitchFamily="18" charset="0"/>
                <a:cs typeface="Times New Roman" panose="02020603050405020304" pitchFamily="18" charset="0"/>
              </a:rPr>
              <a:t> waterfall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37806" y="692331"/>
            <a:ext cx="10058399" cy="5904411"/>
          </a:xfrm>
        </p:spPr>
        <p:txBody>
          <a:bodyPr/>
          <a:lstStyle/>
          <a:p>
            <a:r>
              <a:rPr lang="vi-VN" sz="2800" dirty="0" smtClean="0">
                <a:latin typeface="Times New Roman" panose="02020603050405020304" pitchFamily="18" charset="0"/>
                <a:cs typeface="Times New Roman" panose="02020603050405020304" pitchFamily="18" charset="0"/>
              </a:rPr>
              <a:t>Ư</a:t>
            </a:r>
            <a:r>
              <a:rPr lang="en-US" sz="2800" dirty="0" smtClean="0">
                <a:latin typeface="Times New Roman" panose="02020603050405020304" pitchFamily="18" charset="0"/>
                <a:cs typeface="Times New Roman" panose="02020603050405020304" pitchFamily="18" charset="0"/>
              </a:rPr>
              <a:t>u </a:t>
            </a:r>
            <a:r>
              <a:rPr lang="en-US" sz="2800" dirty="0" err="1" smtClean="0">
                <a:latin typeface="Times New Roman" panose="02020603050405020304" pitchFamily="18" charset="0"/>
                <a:cs typeface="Times New Roman" panose="02020603050405020304" pitchFamily="18" charset="0"/>
              </a:rPr>
              <a:t>điểm</a:t>
            </a:r>
            <a:r>
              <a:rPr lang="en-US" sz="2800"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665178742"/>
              </p:ext>
            </p:extLst>
          </p:nvPr>
        </p:nvGraphicFramePr>
        <p:xfrm>
          <a:off x="2037804" y="1149532"/>
          <a:ext cx="9679556" cy="5285981"/>
        </p:xfrm>
        <a:graphic>
          <a:graphicData uri="http://schemas.openxmlformats.org/drawingml/2006/table">
            <a:tbl>
              <a:tblPr firstRow="1" bandRow="1">
                <a:tableStyleId>{7DF18680-E054-41AD-8BC1-D1AEF772440D}</a:tableStyleId>
              </a:tblPr>
              <a:tblGrid>
                <a:gridCol w="4839778">
                  <a:extLst>
                    <a:ext uri="{9D8B030D-6E8A-4147-A177-3AD203B41FA5}">
                      <a16:colId xmlns:a16="http://schemas.microsoft.com/office/drawing/2014/main" val="20000"/>
                    </a:ext>
                  </a:extLst>
                </a:gridCol>
                <a:gridCol w="4839778">
                  <a:extLst>
                    <a:ext uri="{9D8B030D-6E8A-4147-A177-3AD203B41FA5}">
                      <a16:colId xmlns:a16="http://schemas.microsoft.com/office/drawing/2014/main" val="20001"/>
                    </a:ext>
                  </a:extLst>
                </a:gridCol>
              </a:tblGrid>
              <a:tr h="394322">
                <a:tc>
                  <a:txBody>
                    <a:bodyPr/>
                    <a:lstStyle/>
                    <a:p>
                      <a:pPr algn="ctr"/>
                      <a:r>
                        <a:rPr lang="en-US" sz="2400" dirty="0" smtClean="0"/>
                        <a:t>Agile </a:t>
                      </a:r>
                      <a:endParaRPr lang="en-US" sz="2400" dirty="0"/>
                    </a:p>
                  </a:txBody>
                  <a:tcPr/>
                </a:tc>
                <a:tc>
                  <a:txBody>
                    <a:bodyPr/>
                    <a:lstStyle/>
                    <a:p>
                      <a:pPr algn="ctr"/>
                      <a:r>
                        <a:rPr lang="en-US" sz="2400" dirty="0" smtClean="0"/>
                        <a:t>Waterfall</a:t>
                      </a:r>
                      <a:endParaRPr lang="en-US" sz="2400" dirty="0"/>
                    </a:p>
                  </a:txBody>
                  <a:tcPr/>
                </a:tc>
                <a:extLst>
                  <a:ext uri="{0D108BD9-81ED-4DB2-BD59-A6C34878D82A}">
                    <a16:rowId xmlns:a16="http://schemas.microsoft.com/office/drawing/2014/main" val="10000"/>
                  </a:ext>
                </a:extLst>
              </a:tr>
              <a:tr h="709779">
                <a:tc>
                  <a:txBody>
                    <a:bodyPr/>
                    <a:lstStyle/>
                    <a:p>
                      <a:r>
                        <a:rPr lang="en-US" sz="2400" dirty="0" smtClean="0"/>
                        <a:t>1.</a:t>
                      </a:r>
                      <a:r>
                        <a:rPr lang="en-US" sz="2400" baseline="0" dirty="0" smtClean="0"/>
                        <a:t> </a:t>
                      </a:r>
                      <a:r>
                        <a:rPr lang="en-US" sz="2400" baseline="0" dirty="0" err="1" smtClean="0"/>
                        <a:t>V</a:t>
                      </a:r>
                      <a:r>
                        <a:rPr lang="en-US" sz="2400" baseline="0" dirty="0" err="1" smtClean="0">
                          <a:latin typeface="Times New Roman" panose="02020603050405020304" pitchFamily="18" charset="0"/>
                          <a:cs typeface="Times New Roman" panose="02020603050405020304" pitchFamily="18" charset="0"/>
                        </a:rPr>
                        <a:t>ừa</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có</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thể</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thay</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đổi</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vừa</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có</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tính</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tương</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tác</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cao</a:t>
                      </a:r>
                      <a:r>
                        <a:rPr lang="en-US" sz="2400" baseline="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1.</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Là</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hình</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thức</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phát</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triển</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đơn</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giản</a:t>
                      </a:r>
                      <a:endParaRPr lang="en-US" sz="2400" baseline="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70977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t>2. </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C</a:t>
                      </a:r>
                      <a:r>
                        <a:rPr lang="vi-VN"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ó thể tùy biế</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n</a:t>
                      </a:r>
                      <a:r>
                        <a:rPr lang="en-US" sz="2400" b="0" i="0" u="none" strike="noStrike"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baseline="0" dirty="0" err="1" smtClean="0">
                          <a:solidFill>
                            <a:schemeClr val="dk1"/>
                          </a:solidFill>
                          <a:effectLst/>
                          <a:latin typeface="Times New Roman" panose="02020603050405020304" pitchFamily="18" charset="0"/>
                          <a:ea typeface="+mn-ea"/>
                          <a:cs typeface="Times New Roman" panose="02020603050405020304" pitchFamily="18" charset="0"/>
                        </a:rPr>
                        <a:t>ổn</a:t>
                      </a:r>
                      <a:r>
                        <a:rPr lang="en-US" sz="2400" b="0" i="0" u="none" strike="noStrike"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baseline="0" dirty="0" err="1" smtClean="0">
                          <a:solidFill>
                            <a:schemeClr val="dk1"/>
                          </a:solidFill>
                          <a:effectLst/>
                          <a:latin typeface="Times New Roman" panose="02020603050405020304" pitchFamily="18" charset="0"/>
                          <a:ea typeface="+mn-ea"/>
                          <a:cs typeface="Times New Roman" panose="02020603050405020304" pitchFamily="18" charset="0"/>
                        </a:rPr>
                        <a:t>định</a:t>
                      </a:r>
                      <a:r>
                        <a:rPr lang="en-US" sz="2400" b="0" i="0" u="none" strike="noStrike"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baseline="0" dirty="0" err="1" smtClean="0">
                          <a:solidFill>
                            <a:schemeClr val="dk1"/>
                          </a:solidFill>
                          <a:effectLst/>
                          <a:latin typeface="Times New Roman" panose="02020603050405020304" pitchFamily="18" charset="0"/>
                          <a:ea typeface="+mn-ea"/>
                          <a:cs typeface="Times New Roman" panose="02020603050405020304" pitchFamily="18" charset="0"/>
                        </a:rPr>
                        <a:t>trong</a:t>
                      </a:r>
                      <a:r>
                        <a:rPr lang="en-US" sz="2400" b="0" i="0" u="none" strike="noStrike"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baseline="0" dirty="0" err="1" smtClean="0">
                          <a:solidFill>
                            <a:schemeClr val="dk1"/>
                          </a:solidFill>
                          <a:effectLst/>
                          <a:latin typeface="Times New Roman" panose="02020603050405020304" pitchFamily="18" charset="0"/>
                          <a:ea typeface="+mn-ea"/>
                          <a:cs typeface="Times New Roman" panose="02020603050405020304" pitchFamily="18" charset="0"/>
                        </a:rPr>
                        <a:t>quá</a:t>
                      </a:r>
                      <a:r>
                        <a:rPr lang="en-US" sz="2400" b="0" i="0" u="none" strike="noStrike"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baseline="0" dirty="0" err="1" smtClean="0">
                          <a:solidFill>
                            <a:schemeClr val="dk1"/>
                          </a:solidFill>
                          <a:effectLst/>
                          <a:latin typeface="Times New Roman" panose="02020603050405020304" pitchFamily="18" charset="0"/>
                          <a:ea typeface="+mn-ea"/>
                          <a:cs typeface="Times New Roman" panose="02020603050405020304" pitchFamily="18" charset="0"/>
                        </a:rPr>
                        <a:t>trình</a:t>
                      </a:r>
                      <a:r>
                        <a:rPr lang="en-US" sz="2400" b="0" i="0" u="none" strike="noStrike"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baseline="0" dirty="0" err="1" smtClean="0">
                          <a:solidFill>
                            <a:schemeClr val="dk1"/>
                          </a:solidFill>
                          <a:effectLst/>
                          <a:latin typeface="Times New Roman" panose="02020603050405020304" pitchFamily="18" charset="0"/>
                          <a:ea typeface="+mn-ea"/>
                          <a:cs typeface="Times New Roman" panose="02020603050405020304" pitchFamily="18" charset="0"/>
                        </a:rPr>
                        <a:t>phát</a:t>
                      </a:r>
                      <a:r>
                        <a:rPr lang="en-US" sz="2400" b="0" i="0" u="none" strike="noStrike"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baseline="0" dirty="0" err="1" smtClean="0">
                          <a:solidFill>
                            <a:schemeClr val="dk1"/>
                          </a:solidFill>
                          <a:effectLst/>
                          <a:latin typeface="Times New Roman" panose="02020603050405020304" pitchFamily="18" charset="0"/>
                          <a:ea typeface="+mn-ea"/>
                          <a:cs typeface="Times New Roman" panose="02020603050405020304" pitchFamily="18" charset="0"/>
                        </a:rPr>
                        <a:t>triển</a:t>
                      </a:r>
                      <a:endParaRPr lang="vi-VN"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t>2</a:t>
                      </a:r>
                      <a:r>
                        <a:rPr lang="en-US" sz="2400" dirty="0" smtClean="0">
                          <a:latin typeface="Times New Roman" panose="02020603050405020304" pitchFamily="18" charset="0"/>
                          <a:cs typeface="Times New Roman" panose="02020603050405020304" pitchFamily="18" charset="0"/>
                        </a:rPr>
                        <a:t>. </a:t>
                      </a:r>
                      <a:r>
                        <a:rPr lang="vi-VN"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Chất lượng cao.</a:t>
                      </a:r>
                      <a:r>
                        <a:rPr lang="en-US" sz="2400" b="0" i="0" u="none" strike="noStrike" kern="1200" baseline="0" dirty="0" smtClean="0">
                          <a:solidFill>
                            <a:schemeClr val="dk1"/>
                          </a:solidFill>
                          <a:effectLst/>
                          <a:latin typeface="Times New Roman" panose="02020603050405020304" pitchFamily="18" charset="0"/>
                          <a:ea typeface="+mn-ea"/>
                          <a:cs typeface="Times New Roman" panose="02020603050405020304" pitchFamily="18" charset="0"/>
                        </a:rPr>
                        <a:t> C</a:t>
                      </a:r>
                      <a:r>
                        <a:rPr lang="vi-VN"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ó quy tắc đối với tất cả các công đoạn</a:t>
                      </a:r>
                    </a:p>
                  </a:txBody>
                  <a:tcPr/>
                </a:tc>
                <a:extLst>
                  <a:ext uri="{0D108BD9-81ED-4DB2-BD59-A6C34878D82A}">
                    <a16:rowId xmlns:a16="http://schemas.microsoft.com/office/drawing/2014/main" val="10002"/>
                  </a:ext>
                </a:extLst>
              </a:tr>
              <a:tr h="102523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t>3.</a:t>
                      </a:r>
                      <a:r>
                        <a:rPr lang="en-US" sz="2400" baseline="0" dirty="0" smtClean="0"/>
                        <a:t> </a:t>
                      </a:r>
                      <a:r>
                        <a:rPr lang="en-US" sz="2400" baseline="0" dirty="0" err="1" smtClean="0">
                          <a:latin typeface="Times New Roman" panose="02020603050405020304" pitchFamily="18" charset="0"/>
                          <a:cs typeface="Times New Roman" panose="02020603050405020304" pitchFamily="18" charset="0"/>
                        </a:rPr>
                        <a:t>Nhanh</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có</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sản</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phẩm</a:t>
                      </a:r>
                      <a:r>
                        <a:rPr lang="en-US" sz="2400" baseline="0" dirty="0" smtClean="0">
                          <a:latin typeface="Times New Roman" panose="02020603050405020304" pitchFamily="18" charset="0"/>
                          <a:cs typeface="Times New Roman" panose="02020603050405020304" pitchFamily="18" charset="0"/>
                        </a:rPr>
                        <a:t> demo </a:t>
                      </a:r>
                      <a:r>
                        <a:rPr lang="en-US" sz="2400" b="0" i="0" u="none" strike="noStrike" kern="1200" baseline="0" dirty="0" err="1" smtClean="0">
                          <a:solidFill>
                            <a:schemeClr val="dk1"/>
                          </a:solidFill>
                          <a:effectLst/>
                          <a:latin typeface="Times New Roman" panose="02020603050405020304" pitchFamily="18" charset="0"/>
                          <a:ea typeface="+mn-ea"/>
                          <a:cs typeface="Times New Roman" panose="02020603050405020304" pitchFamily="18" charset="0"/>
                        </a:rPr>
                        <a:t>cho</a:t>
                      </a:r>
                      <a:r>
                        <a:rPr lang="en-US" sz="2400" b="0" i="0" u="none" strike="noStrike"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baseline="0" dirty="0" err="1" smtClean="0">
                          <a:solidFill>
                            <a:schemeClr val="dk1"/>
                          </a:solidFill>
                          <a:effectLst/>
                          <a:latin typeface="Times New Roman" panose="02020603050405020304" pitchFamily="18" charset="0"/>
                          <a:ea typeface="+mn-ea"/>
                          <a:cs typeface="Times New Roman" panose="02020603050405020304" pitchFamily="18" charset="0"/>
                        </a:rPr>
                        <a:t>nên</a:t>
                      </a:r>
                      <a:r>
                        <a:rPr lang="vi-VN"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việc đánh giá và test cũng sẽ được tiến hành sớm hơn.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3. </a:t>
                      </a:r>
                      <a:r>
                        <a:rPr lang="vi-VN"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Ổn định. Một khi đã quyết định specs của sản phẩm thì hầu như sẽ không thay đổi nữa.</a:t>
                      </a:r>
                    </a:p>
                  </a:txBody>
                  <a:tcPr/>
                </a:tc>
                <a:extLst>
                  <a:ext uri="{0D108BD9-81ED-4DB2-BD59-A6C34878D82A}">
                    <a16:rowId xmlns:a16="http://schemas.microsoft.com/office/drawing/2014/main" val="10003"/>
                  </a:ext>
                </a:extLst>
              </a:tr>
              <a:tr h="199414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t>4.</a:t>
                      </a:r>
                      <a:r>
                        <a:rPr lang="en-US" sz="2400" b="0" i="0" u="none" strike="noStrike" kern="1200" dirty="0" smtClean="0">
                          <a:solidFill>
                            <a:schemeClr val="dk1"/>
                          </a:solidFill>
                          <a:effectLst/>
                          <a:latin typeface="+mn-lt"/>
                          <a:ea typeface="+mn-ea"/>
                          <a:cs typeface="+mn-cs"/>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Có</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thể</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thảo</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luận</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với</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end user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và</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áp</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dụng</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những</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feedback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đó</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vào</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quá</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trình</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phát</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triển</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4.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Có</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cấu</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tạo</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và</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khả</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năng</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áp</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dụng</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rộng</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rãi</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nên</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có</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thể</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bắt</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đầu</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project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với</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chi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phí</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thấp</a:t>
                      </a:r>
                      <a:r>
                        <a:rPr lang="en-US" sz="24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47463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6102" y="147592"/>
            <a:ext cx="9964115" cy="1280890"/>
          </a:xfrm>
        </p:spPr>
        <p:txBody>
          <a:bodyPr>
            <a:normAutofit/>
          </a:bodyPr>
          <a:lstStyle/>
          <a:p>
            <a:r>
              <a:rPr lang="en-US" sz="2800" dirty="0" err="1" smtClean="0">
                <a:latin typeface="Times New Roman" panose="02020603050405020304" pitchFamily="18" charset="0"/>
                <a:cs typeface="Times New Roman" panose="02020603050405020304" pitchFamily="18" charset="0"/>
              </a:rPr>
              <a:t>Nhược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điểm</a:t>
            </a:r>
            <a:endParaRPr lang="en-US" sz="28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87007068"/>
              </p:ext>
            </p:extLst>
          </p:nvPr>
        </p:nvGraphicFramePr>
        <p:xfrm>
          <a:off x="1476102" y="764991"/>
          <a:ext cx="9964116" cy="5674076"/>
        </p:xfrm>
        <a:graphic>
          <a:graphicData uri="http://schemas.openxmlformats.org/drawingml/2006/table">
            <a:tbl>
              <a:tblPr firstRow="1" bandRow="1">
                <a:tableStyleId>{7DF18680-E054-41AD-8BC1-D1AEF772440D}</a:tableStyleId>
              </a:tblPr>
              <a:tblGrid>
                <a:gridCol w="4982058">
                  <a:extLst>
                    <a:ext uri="{9D8B030D-6E8A-4147-A177-3AD203B41FA5}">
                      <a16:colId xmlns:a16="http://schemas.microsoft.com/office/drawing/2014/main" val="20000"/>
                    </a:ext>
                  </a:extLst>
                </a:gridCol>
                <a:gridCol w="4982058">
                  <a:extLst>
                    <a:ext uri="{9D8B030D-6E8A-4147-A177-3AD203B41FA5}">
                      <a16:colId xmlns:a16="http://schemas.microsoft.com/office/drawing/2014/main" val="20001"/>
                    </a:ext>
                  </a:extLst>
                </a:gridCol>
              </a:tblGrid>
              <a:tr h="503779">
                <a:tc>
                  <a:txBody>
                    <a:bodyPr/>
                    <a:lstStyle/>
                    <a:p>
                      <a:pPr algn="ctr"/>
                      <a:r>
                        <a:rPr lang="en-US" sz="2800" dirty="0" smtClean="0"/>
                        <a:t>Agile</a:t>
                      </a:r>
                      <a:endParaRPr lang="en-US" sz="2800" dirty="0"/>
                    </a:p>
                  </a:txBody>
                  <a:tcPr/>
                </a:tc>
                <a:tc>
                  <a:txBody>
                    <a:bodyPr/>
                    <a:lstStyle/>
                    <a:p>
                      <a:pPr algn="ctr"/>
                      <a:r>
                        <a:rPr lang="en-US" sz="2800" dirty="0" smtClean="0"/>
                        <a:t>Waterfall</a:t>
                      </a:r>
                      <a:endParaRPr lang="en-US" sz="2800" dirty="0"/>
                    </a:p>
                  </a:txBody>
                  <a:tcPr/>
                </a:tc>
                <a:extLst>
                  <a:ext uri="{0D108BD9-81ED-4DB2-BD59-A6C34878D82A}">
                    <a16:rowId xmlns:a16="http://schemas.microsoft.com/office/drawing/2014/main" val="10000"/>
                  </a:ext>
                </a:extLst>
              </a:tr>
              <a:tr h="1333532">
                <a:tc>
                  <a:txBody>
                    <a:bodyPr/>
                    <a:lstStyle/>
                    <a:p>
                      <a:r>
                        <a:rPr lang="en-US" sz="2800" dirty="0" smtClean="0">
                          <a:latin typeface="Times New Roman" panose="02020603050405020304" pitchFamily="18" charset="0"/>
                          <a:cs typeface="Times New Roman" panose="02020603050405020304" pitchFamily="18" charset="0"/>
                        </a:rPr>
                        <a:t>1. </a:t>
                      </a:r>
                      <a:r>
                        <a:rPr lang="en-US" sz="28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C</a:t>
                      </a:r>
                      <a:r>
                        <a:rPr lang="vi-VN" sz="28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ó thể thay đổi theo từng giai đoạn nên sẽ thực hiện lặp lại việc thử nghiệm bằng nhiều kỹ thuật. </a:t>
                      </a:r>
                      <a:endParaRPr lang="en-US" sz="2800"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smtClean="0">
                          <a:latin typeface="Times New Roman" panose="02020603050405020304" pitchFamily="18" charset="0"/>
                          <a:cs typeface="Times New Roman" panose="02020603050405020304" pitchFamily="18" charset="0"/>
                        </a:rPr>
                        <a:t>1.</a:t>
                      </a:r>
                      <a:r>
                        <a:rPr lang="vi-VN" sz="28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Hầu hết nhược điểm của Waterfall đều là mặt trái của những ưu điểm kể trên. </a:t>
                      </a:r>
                      <a:endParaRPr 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333532">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2800" dirty="0" smtClean="0"/>
                        <a:t>2</a:t>
                      </a:r>
                      <a:r>
                        <a:rPr lang="en-US" sz="2800" dirty="0" smtClean="0">
                          <a:latin typeface="Times New Roman" panose="02020603050405020304" pitchFamily="18" charset="0"/>
                          <a:cs typeface="Times New Roman" panose="02020603050405020304" pitchFamily="18" charset="0"/>
                        </a:rPr>
                        <a:t>. </a:t>
                      </a:r>
                      <a:r>
                        <a:rPr lang="en-US" sz="28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C</a:t>
                      </a:r>
                      <a:r>
                        <a:rPr lang="vi-VN" sz="28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ó thể sẽ hạn chế khả năng mở rộng của project trong tương lai</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2. </a:t>
                      </a:r>
                      <a:r>
                        <a:rPr lang="vi-VN" sz="28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Trước khi bắt tay vào công việc, </a:t>
                      </a:r>
                      <a:r>
                        <a:rPr lang="en-US" sz="2800" b="0" i="0" u="none" strike="noStrike" kern="1200" baseline="0" dirty="0" err="1" smtClean="0">
                          <a:solidFill>
                            <a:schemeClr val="dk1"/>
                          </a:solidFill>
                          <a:effectLst/>
                          <a:latin typeface="Times New Roman" panose="02020603050405020304" pitchFamily="18" charset="0"/>
                          <a:ea typeface="+mn-ea"/>
                          <a:cs typeface="Times New Roman" panose="02020603050405020304" pitchFamily="18" charset="0"/>
                        </a:rPr>
                        <a:t>tốn</a:t>
                      </a:r>
                      <a:r>
                        <a:rPr lang="en-US" sz="2800" b="0" i="0" u="none" strike="noStrike"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800" b="0" i="0" u="none" strike="noStrike" kern="1200" baseline="0" dirty="0" err="1" smtClean="0">
                          <a:solidFill>
                            <a:schemeClr val="dk1"/>
                          </a:solidFill>
                          <a:effectLst/>
                          <a:latin typeface="Times New Roman" panose="02020603050405020304" pitchFamily="18" charset="0"/>
                          <a:ea typeface="+mn-ea"/>
                          <a:cs typeface="Times New Roman" panose="02020603050405020304" pitchFamily="18" charset="0"/>
                        </a:rPr>
                        <a:t>nhiều</a:t>
                      </a:r>
                      <a:r>
                        <a:rPr lang="en-US" sz="2800" b="0" i="0" u="none" strike="noStrike"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800" b="0" i="0" u="none" strike="noStrike" kern="1200" baseline="0" dirty="0" err="1" smtClean="0">
                          <a:solidFill>
                            <a:schemeClr val="dk1"/>
                          </a:solidFill>
                          <a:effectLst/>
                          <a:latin typeface="Times New Roman" panose="02020603050405020304" pitchFamily="18" charset="0"/>
                          <a:ea typeface="+mn-ea"/>
                          <a:cs typeface="Times New Roman" panose="02020603050405020304" pitchFamily="18" charset="0"/>
                        </a:rPr>
                        <a:t>thời</a:t>
                      </a:r>
                      <a:r>
                        <a:rPr lang="en-US" sz="2800" b="0" i="0" u="none" strike="noStrike"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800" b="0" i="0" u="none" strike="noStrike" kern="1200" baseline="0" dirty="0" err="1" smtClean="0">
                          <a:solidFill>
                            <a:schemeClr val="dk1"/>
                          </a:solidFill>
                          <a:effectLst/>
                          <a:latin typeface="Times New Roman" panose="02020603050405020304" pitchFamily="18" charset="0"/>
                          <a:ea typeface="+mn-ea"/>
                          <a:cs typeface="Times New Roman" panose="02020603050405020304" pitchFamily="18" charset="0"/>
                        </a:rPr>
                        <a:t>gian</a:t>
                      </a:r>
                      <a:r>
                        <a:rPr lang="en-US" sz="2800" b="0" i="0" u="none" strike="noStrike"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800" b="0" i="0" u="none" strike="noStrike" kern="1200" baseline="0" dirty="0" err="1" smtClean="0">
                          <a:solidFill>
                            <a:schemeClr val="dk1"/>
                          </a:solidFill>
                          <a:effectLst/>
                          <a:latin typeface="Times New Roman" panose="02020603050405020304" pitchFamily="18" charset="0"/>
                          <a:ea typeface="+mn-ea"/>
                          <a:cs typeface="Times New Roman" panose="02020603050405020304" pitchFamily="18" charset="0"/>
                        </a:rPr>
                        <a:t>cho</a:t>
                      </a:r>
                      <a:r>
                        <a:rPr lang="en-US" sz="2800" b="0" i="0" u="none" strike="noStrike"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800" b="0" i="0" u="none" strike="noStrike" kern="1200" baseline="0" dirty="0" err="1" smtClean="0">
                          <a:solidFill>
                            <a:schemeClr val="dk1"/>
                          </a:solidFill>
                          <a:effectLst/>
                          <a:latin typeface="Times New Roman" panose="02020603050405020304" pitchFamily="18" charset="0"/>
                          <a:ea typeface="+mn-ea"/>
                          <a:cs typeface="Times New Roman" panose="02020603050405020304" pitchFamily="18" charset="0"/>
                        </a:rPr>
                        <a:t>việc</a:t>
                      </a:r>
                      <a:r>
                        <a:rPr lang="en-US" sz="2800" b="0" i="0" u="none" strike="noStrike"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800" b="0" i="0" u="none" strike="noStrike" kern="1200" baseline="0" dirty="0" err="1" smtClean="0">
                          <a:solidFill>
                            <a:schemeClr val="dk1"/>
                          </a:solidFill>
                          <a:effectLst/>
                          <a:latin typeface="Times New Roman" panose="02020603050405020304" pitchFamily="18" charset="0"/>
                          <a:ea typeface="+mn-ea"/>
                          <a:cs typeface="Times New Roman" panose="02020603050405020304" pitchFamily="18" charset="0"/>
                        </a:rPr>
                        <a:t>phân</a:t>
                      </a:r>
                      <a:r>
                        <a:rPr lang="en-US" sz="2800" b="0" i="0" u="none" strike="noStrike"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800" b="0" i="0" u="none" strike="noStrike" kern="1200" baseline="0" dirty="0" err="1" smtClean="0">
                          <a:solidFill>
                            <a:schemeClr val="dk1"/>
                          </a:solidFill>
                          <a:effectLst/>
                          <a:latin typeface="Times New Roman" panose="02020603050405020304" pitchFamily="18" charset="0"/>
                          <a:ea typeface="+mn-ea"/>
                          <a:cs typeface="Times New Roman" panose="02020603050405020304" pitchFamily="18" charset="0"/>
                        </a:rPr>
                        <a:t>tích</a:t>
                      </a:r>
                      <a:r>
                        <a:rPr lang="en-US" sz="2800" b="0" i="0" u="none" strike="noStrike" kern="1200" baseline="0" dirty="0" smtClean="0">
                          <a:solidFill>
                            <a:schemeClr val="dk1"/>
                          </a:solidFill>
                          <a:effectLst/>
                          <a:latin typeface="Times New Roman" panose="02020603050405020304" pitchFamily="18" charset="0"/>
                          <a:ea typeface="+mn-ea"/>
                          <a:cs typeface="Times New Roman" panose="02020603050405020304" pitchFamily="18" charset="0"/>
                        </a:rPr>
                        <a:t>.</a:t>
                      </a:r>
                      <a:endParaRPr lang="en-US" sz="2800" dirty="0"/>
                    </a:p>
                  </a:txBody>
                  <a:tcPr/>
                </a:tc>
                <a:extLst>
                  <a:ext uri="{0D108BD9-81ED-4DB2-BD59-A6C34878D82A}">
                    <a16:rowId xmlns:a16="http://schemas.microsoft.com/office/drawing/2014/main" val="10002"/>
                  </a:ext>
                </a:extLst>
              </a:tr>
              <a:tr h="2412716">
                <a:tc>
                  <a:txBody>
                    <a:bodyPr/>
                    <a:lstStyle/>
                    <a:p>
                      <a:pPr algn="just"/>
                      <a:r>
                        <a:rPr lang="en-US" sz="2800" dirty="0" smtClean="0"/>
                        <a:t>3. </a:t>
                      </a:r>
                      <a:r>
                        <a:rPr lang="vi-VN" sz="28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Nếu thường xuyên phải sửa chữa, hoặc có nhiều yêu cầu kỹ thuật thay đổi thì nguy cơ không thể hoàn thành project sẽ xảy ra..</a:t>
                      </a:r>
                      <a:endParaRPr lang="en-US" sz="2800" dirty="0">
                        <a:latin typeface="Times New Roman" panose="02020603050405020304" pitchFamily="18" charset="0"/>
                        <a:cs typeface="Times New Roman" panose="02020603050405020304" pitchFamily="18" charset="0"/>
                      </a:endParaRPr>
                    </a:p>
                  </a:txBody>
                  <a:tcPr/>
                </a:tc>
                <a:tc>
                  <a:txBody>
                    <a:bodyPr/>
                    <a:lstStyle/>
                    <a:p>
                      <a:pPr rtl="0" fontAlgn="base"/>
                      <a:r>
                        <a:rPr lang="en-US" sz="2800" dirty="0" smtClean="0">
                          <a:latin typeface="Times New Roman" panose="02020603050405020304" pitchFamily="18" charset="0"/>
                          <a:cs typeface="Times New Roman" panose="02020603050405020304" pitchFamily="18" charset="0"/>
                        </a:rPr>
                        <a:t>3.</a:t>
                      </a:r>
                      <a:r>
                        <a:rPr lang="en-US" sz="2800" baseline="0" dirty="0" smtClean="0">
                          <a:latin typeface="Times New Roman" panose="02020603050405020304" pitchFamily="18" charset="0"/>
                          <a:cs typeface="Times New Roman" panose="02020603050405020304" pitchFamily="18" charset="0"/>
                        </a:rPr>
                        <a:t> </a:t>
                      </a:r>
                      <a:r>
                        <a:rPr lang="vi-VN" sz="28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Không có tính linh hoạt, không thể thay đổi sau khi đã quyết định</a:t>
                      </a:r>
                      <a:r>
                        <a:rPr lang="vi-VN" sz="2800" b="1"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a:t>
                      </a:r>
                      <a:endParaRPr lang="vi-VN" sz="28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endParaRPr>
                    </a:p>
                    <a:p>
                      <a:endParaRPr lang="en-US" sz="28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28482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2047" y="404950"/>
            <a:ext cx="9832566" cy="770708"/>
          </a:xfrm>
        </p:spPr>
        <p:txBody>
          <a:bodyPr/>
          <a:lstStyle/>
          <a:p>
            <a:r>
              <a:rPr lang="en-US" b="1" dirty="0" err="1" smtClean="0">
                <a:latin typeface="Times New Roman" panose="02020603050405020304" pitchFamily="18" charset="0"/>
                <a:cs typeface="Times New Roman" panose="02020603050405020304" pitchFamily="18" charset="0"/>
              </a:rPr>
              <a:t>Tỷ</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lệ</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thành</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công</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97726" y="1175658"/>
            <a:ext cx="10106887" cy="5251268"/>
          </a:xfrm>
        </p:spPr>
        <p:txBody>
          <a:bodyPr>
            <a:noAutofit/>
          </a:bodyPr>
          <a:lstStyle/>
          <a:p>
            <a:r>
              <a:rPr lang="vi-VN" sz="2800" dirty="0" smtClean="0">
                <a:latin typeface="Times New Roman" panose="02020603050405020304" pitchFamily="18" charset="0"/>
                <a:cs typeface="Times New Roman" panose="02020603050405020304" pitchFamily="18" charset="0"/>
              </a:rPr>
              <a:t>Tỷ lệ thành công của các dự án sử dụng Agile thường gấp 3 lần so với </a:t>
            </a:r>
            <a:r>
              <a:rPr lang="vi-VN" sz="2800" dirty="0">
                <a:latin typeface="Times New Roman" panose="02020603050405020304" pitchFamily="18" charset="0"/>
                <a:cs typeface="Times New Roman" panose="02020603050405020304" pitchFamily="18" charset="0"/>
              </a:rPr>
              <a:t>Waterfall</a:t>
            </a:r>
          </a:p>
          <a:p>
            <a:pPr marL="0" indent="0">
              <a:buNone/>
            </a:pPr>
            <a:r>
              <a:rPr lang="en-US" sz="2800" dirty="0"/>
              <a:t> </a:t>
            </a:r>
            <a:endParaRPr lang="en-US" sz="2800" dirty="0" smtClean="0"/>
          </a:p>
          <a:p>
            <a:pPr marL="0" indent="0">
              <a:buNone/>
            </a:pPr>
            <a:endParaRPr lang="en-US" sz="2800" dirty="0"/>
          </a:p>
          <a:p>
            <a:pPr marL="0" indent="0">
              <a:buNone/>
            </a:pPr>
            <a:endParaRPr lang="en-US" sz="2800" dirty="0"/>
          </a:p>
          <a:p>
            <a:pPr marL="0" indent="0">
              <a:buNone/>
            </a:pPr>
            <a:endParaRPr lang="en-US" sz="2800" dirty="0" smtClean="0"/>
          </a:p>
          <a:p>
            <a:pPr marL="0" indent="0">
              <a:buNone/>
            </a:pPr>
            <a:endParaRPr lang="en-US" sz="2800" dirty="0"/>
          </a:p>
          <a:p>
            <a:pPr marL="0" indent="0" algn="ctr">
              <a:buNone/>
            </a:pPr>
            <a:r>
              <a:rPr lang="en-US" sz="2800" i="1" dirty="0">
                <a:latin typeface="Times New Roman" panose="02020603050405020304" pitchFamily="18" charset="0"/>
                <a:cs typeface="Times New Roman" panose="02020603050405020304" pitchFamily="18" charset="0"/>
              </a:rPr>
              <a:t>Theo </a:t>
            </a:r>
            <a:r>
              <a:rPr lang="en-US" sz="2800" i="1" dirty="0" err="1">
                <a:latin typeface="Times New Roman" panose="02020603050405020304" pitchFamily="18" charset="0"/>
                <a:cs typeface="Times New Roman" panose="02020603050405020304" pitchFamily="18" charset="0"/>
              </a:rPr>
              <a:t>báo</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cáo</a:t>
            </a:r>
            <a:r>
              <a:rPr lang="en-US" sz="2800" i="1" dirty="0">
                <a:latin typeface="Times New Roman" panose="02020603050405020304" pitchFamily="18" charset="0"/>
                <a:cs typeface="Times New Roman" panose="02020603050405020304" pitchFamily="18" charset="0"/>
              </a:rPr>
              <a:t> “CHAO Manifesto” </a:t>
            </a:r>
            <a:r>
              <a:rPr lang="en-US" sz="2800" i="1" dirty="0" err="1">
                <a:latin typeface="Times New Roman" panose="02020603050405020304" pitchFamily="18" charset="0"/>
                <a:cs typeface="Times New Roman" panose="02020603050405020304" pitchFamily="18" charset="0"/>
              </a:rPr>
              <a:t>năm</a:t>
            </a:r>
            <a:r>
              <a:rPr lang="en-US" sz="2800" i="1" dirty="0">
                <a:latin typeface="Times New Roman" panose="02020603050405020304" pitchFamily="18" charset="0"/>
                <a:cs typeface="Times New Roman" panose="02020603050405020304" pitchFamily="18" charset="0"/>
              </a:rPr>
              <a:t> 2011 </a:t>
            </a:r>
            <a:r>
              <a:rPr lang="en-US" sz="2800" i="1" dirty="0" err="1">
                <a:latin typeface="Times New Roman" panose="02020603050405020304" pitchFamily="18" charset="0"/>
                <a:cs typeface="Times New Roman" panose="02020603050405020304" pitchFamily="18" charset="0"/>
              </a:rPr>
              <a:t>của</a:t>
            </a:r>
            <a:r>
              <a:rPr lang="en-US" sz="2800" i="1"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hlinkClick r:id="rId2"/>
              </a:rPr>
              <a:t>Standish Group</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các</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dự</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án</a:t>
            </a:r>
            <a:r>
              <a:rPr lang="en-US" sz="2800" i="1" dirty="0">
                <a:latin typeface="Times New Roman" panose="02020603050405020304" pitchFamily="18" charset="0"/>
                <a:cs typeface="Times New Roman" panose="02020603050405020304" pitchFamily="18" charset="0"/>
              </a:rPr>
              <a:t> agile </a:t>
            </a:r>
            <a:r>
              <a:rPr lang="en-US" sz="2800" i="1" dirty="0" err="1">
                <a:latin typeface="Times New Roman" panose="02020603050405020304" pitchFamily="18" charset="0"/>
                <a:cs typeface="Times New Roman" panose="02020603050405020304" pitchFamily="18" charset="0"/>
              </a:rPr>
              <a:t>có</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tỷ</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lệ</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thành</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công</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gấp</a:t>
            </a:r>
            <a:r>
              <a:rPr lang="en-US" sz="2800" i="1" dirty="0">
                <a:latin typeface="Times New Roman" panose="02020603050405020304" pitchFamily="18" charset="0"/>
                <a:cs typeface="Times New Roman" panose="02020603050405020304" pitchFamily="18" charset="0"/>
              </a:rPr>
              <a:t> 3 </a:t>
            </a:r>
            <a:r>
              <a:rPr lang="en-US" sz="2800" i="1" dirty="0" err="1">
                <a:latin typeface="Times New Roman" panose="02020603050405020304" pitchFamily="18" charset="0"/>
                <a:cs typeface="Times New Roman" panose="02020603050405020304" pitchFamily="18" charset="0"/>
              </a:rPr>
              <a:t>lần</a:t>
            </a:r>
            <a:r>
              <a:rPr lang="en-US" sz="2800" i="1" dirty="0">
                <a:latin typeface="Times New Roman" panose="02020603050405020304" pitchFamily="18" charset="0"/>
                <a:cs typeface="Times New Roman" panose="02020603050405020304" pitchFamily="18" charset="0"/>
              </a:rPr>
              <a:t> so </a:t>
            </a:r>
            <a:r>
              <a:rPr lang="en-US" sz="2800" i="1" dirty="0" err="1">
                <a:latin typeface="Times New Roman" panose="02020603050405020304" pitchFamily="18" charset="0"/>
                <a:cs typeface="Times New Roman" panose="02020603050405020304" pitchFamily="18" charset="0"/>
              </a:rPr>
              <a:t>với</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những</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dự</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án</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không</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dùng</a:t>
            </a:r>
            <a:r>
              <a:rPr lang="en-US" sz="2800" i="1" dirty="0">
                <a:latin typeface="Times New Roman" panose="02020603050405020304" pitchFamily="18" charset="0"/>
                <a:cs typeface="Times New Roman" panose="02020603050405020304" pitchFamily="18" charset="0"/>
              </a:rPr>
              <a:t> agile.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3953" y="2062209"/>
            <a:ext cx="6111561" cy="2781300"/>
          </a:xfrm>
          <a:prstGeom prst="rect">
            <a:avLst/>
          </a:prstGeom>
        </p:spPr>
      </p:pic>
    </p:spTree>
    <p:extLst>
      <p:ext uri="{BB962C8B-B14F-4D97-AF65-F5344CB8AC3E}">
        <p14:creationId xmlns:p14="http://schemas.microsoft.com/office/powerpoint/2010/main" val="3823954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5109" y="365760"/>
            <a:ext cx="9819503" cy="1254034"/>
          </a:xfrm>
        </p:spPr>
        <p:txBody>
          <a:bodyPr/>
          <a:lstStyle/>
          <a:p>
            <a:r>
              <a:rPr lang="en-US" b="1" dirty="0" err="1" smtClean="0">
                <a:latin typeface="Times New Roman" panose="02020603050405020304" pitchFamily="18" charset="0"/>
                <a:cs typeface="Times New Roman" panose="02020603050405020304" pitchFamily="18" charset="0"/>
              </a:rPr>
              <a:t>Khi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nào</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nên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và</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không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nên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áp</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dụng</a:t>
            </a:r>
            <a:r>
              <a:rPr lang="en-US" b="1" dirty="0" smtClean="0">
                <a:latin typeface="Times New Roman" panose="02020603050405020304" pitchFamily="18" charset="0"/>
                <a:cs typeface="Times New Roman" panose="02020603050405020304" pitchFamily="18" charset="0"/>
              </a:rPr>
              <a:t> agile/</a:t>
            </a:r>
            <a:r>
              <a:rPr lang="en-US" b="1" dirty="0" err="1" smtClean="0">
                <a:latin typeface="Times New Roman" panose="02020603050405020304" pitchFamily="18" charset="0"/>
                <a:cs typeface="Times New Roman" panose="02020603050405020304" pitchFamily="18" charset="0"/>
              </a:rPr>
              <a:t>Srum</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685108" y="1254034"/>
            <a:ext cx="9819503" cy="5355772"/>
          </a:xfrm>
          <a:prstGeom prst="rect">
            <a:avLst/>
          </a:prstGeom>
        </p:spPr>
      </p:pic>
    </p:spTree>
    <p:extLst>
      <p:ext uri="{BB962C8B-B14F-4D97-AF65-F5344CB8AC3E}">
        <p14:creationId xmlns:p14="http://schemas.microsoft.com/office/powerpoint/2010/main" val="538013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2047" y="624110"/>
            <a:ext cx="9832566" cy="982621"/>
          </a:xfrm>
        </p:spPr>
        <p:txBody>
          <a:bodyPr/>
          <a:lstStyle/>
          <a:p>
            <a:r>
              <a:rPr lang="en-US" b="1" dirty="0" err="1" smtClean="0">
                <a:latin typeface="Times New Roman" panose="02020603050405020304" pitchFamily="18" charset="0"/>
                <a:cs typeface="Times New Roman" panose="02020603050405020304" pitchFamily="18" charset="0"/>
              </a:rPr>
              <a:t>Cách</a:t>
            </a:r>
            <a:r>
              <a:rPr lang="en-US" b="1" dirty="0" smtClean="0">
                <a:latin typeface="Times New Roman" panose="02020603050405020304" pitchFamily="18" charset="0"/>
                <a:cs typeface="Times New Roman" panose="02020603050405020304" pitchFamily="18" charset="0"/>
              </a:rPr>
              <a:t> scrum </a:t>
            </a:r>
            <a:r>
              <a:rPr lang="en-US" b="1" dirty="0" err="1" smtClean="0">
                <a:latin typeface="Times New Roman" panose="02020603050405020304" pitchFamily="18" charset="0"/>
                <a:cs typeface="Times New Roman" panose="02020603050405020304" pitchFamily="18" charset="0"/>
              </a:rPr>
              <a:t>vận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hành</a:t>
            </a:r>
            <a:r>
              <a:rPr lang="en-US" b="1" dirty="0" smtClean="0"/>
              <a:t>:</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2048" y="1711235"/>
            <a:ext cx="9571208" cy="4519748"/>
          </a:xfrm>
        </p:spPr>
      </p:pic>
    </p:spTree>
    <p:extLst>
      <p:ext uri="{BB962C8B-B14F-4D97-AF65-F5344CB8AC3E}">
        <p14:creationId xmlns:p14="http://schemas.microsoft.com/office/powerpoint/2010/main" val="27521090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0423" y="365760"/>
            <a:ext cx="9754189" cy="1136469"/>
          </a:xfrm>
        </p:spPr>
        <p:txBody>
          <a:bodyPr>
            <a:normAutofit/>
          </a:bodyPr>
          <a:lstStyle/>
          <a:p>
            <a:r>
              <a:rPr lang="en-US" sz="4400" dirty="0" err="1" smtClean="0"/>
              <a:t>Quy</a:t>
            </a:r>
            <a:r>
              <a:rPr lang="en-US" sz="4400" dirty="0" smtClean="0"/>
              <a:t> </a:t>
            </a:r>
            <a:r>
              <a:rPr lang="en-US" sz="4400" dirty="0" err="1" smtClean="0"/>
              <a:t>trình</a:t>
            </a:r>
            <a:r>
              <a:rPr lang="en-US" sz="4400" dirty="0" smtClean="0"/>
              <a:t> Agile/Scru</a:t>
            </a:r>
            <a:r>
              <a:rPr lang="en-US" sz="4400" dirty="0"/>
              <a:t>m</a:t>
            </a:r>
          </a:p>
        </p:txBody>
      </p:sp>
      <p:pic>
        <p:nvPicPr>
          <p:cNvPr id="4" name="Content Placeholder 3"/>
          <p:cNvPicPr>
            <a:picLocks noGrp="1" noChangeAspect="1"/>
          </p:cNvPicPr>
          <p:nvPr>
            <p:ph idx="1"/>
          </p:nvPr>
        </p:nvPicPr>
        <p:blipFill>
          <a:blip r:embed="rId2"/>
          <a:stretch>
            <a:fillRect/>
          </a:stretch>
        </p:blipFill>
        <p:spPr>
          <a:xfrm>
            <a:off x="1750423" y="1815737"/>
            <a:ext cx="9300754" cy="4297680"/>
          </a:xfrm>
          <a:prstGeom prst="rect">
            <a:avLst/>
          </a:prstGeom>
        </p:spPr>
      </p:pic>
    </p:spTree>
    <p:extLst>
      <p:ext uri="{BB962C8B-B14F-4D97-AF65-F5344CB8AC3E}">
        <p14:creationId xmlns:p14="http://schemas.microsoft.com/office/powerpoint/2010/main" val="2078734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1" y="287384"/>
            <a:ext cx="9675812" cy="953588"/>
          </a:xfrm>
        </p:spPr>
        <p:txBody>
          <a:bodyPr>
            <a:normAutofit/>
          </a:bodyPr>
          <a:lstStyle/>
          <a:p>
            <a:r>
              <a:rPr lang="en-US" sz="4400" b="1" dirty="0" err="1" smtClean="0"/>
              <a:t>Lợi</a:t>
            </a:r>
            <a:r>
              <a:rPr lang="en-US" sz="4400" b="1" dirty="0" smtClean="0"/>
              <a:t> </a:t>
            </a:r>
            <a:r>
              <a:rPr lang="en-US" sz="4400" b="1" dirty="0" err="1" smtClean="0"/>
              <a:t>ích</a:t>
            </a:r>
            <a:r>
              <a:rPr lang="en-US" sz="4400" b="1" dirty="0" smtClean="0"/>
              <a:t> </a:t>
            </a:r>
            <a:r>
              <a:rPr lang="en-US" sz="4400" b="1" dirty="0" err="1" smtClean="0"/>
              <a:t>của</a:t>
            </a:r>
            <a:r>
              <a:rPr lang="en-US" sz="4400" b="1" dirty="0" smtClean="0"/>
              <a:t> </a:t>
            </a:r>
            <a:r>
              <a:rPr lang="en-US" sz="4400" b="1" dirty="0" err="1" smtClean="0"/>
              <a:t>Srum</a:t>
            </a:r>
            <a:endParaRPr lang="en-US" sz="4400" b="1" dirty="0"/>
          </a:p>
        </p:txBody>
      </p:sp>
      <p:sp>
        <p:nvSpPr>
          <p:cNvPr id="3" name="Content Placeholder 2"/>
          <p:cNvSpPr>
            <a:spLocks noGrp="1"/>
          </p:cNvSpPr>
          <p:nvPr>
            <p:ph idx="1"/>
          </p:nvPr>
        </p:nvSpPr>
        <p:spPr>
          <a:xfrm>
            <a:off x="1619794" y="1240971"/>
            <a:ext cx="9884818" cy="5486399"/>
          </a:xfrm>
        </p:spPr>
        <p:txBody>
          <a:bodyPr>
            <a:noAutofit/>
          </a:bodyPr>
          <a:lstStyle/>
          <a:p>
            <a:r>
              <a:rPr lang="vi-VN" sz="2800" dirty="0"/>
              <a:t>1) Cải thiện chất lượng phần </a:t>
            </a:r>
            <a:r>
              <a:rPr lang="vi-VN" sz="2800" dirty="0" smtClean="0"/>
              <a:t>mềm</a:t>
            </a:r>
            <a:r>
              <a:rPr lang="en-US" sz="2800" dirty="0" smtClean="0"/>
              <a:t>.</a:t>
            </a:r>
            <a:endParaRPr lang="vi-VN" sz="2800" dirty="0"/>
          </a:p>
          <a:p>
            <a:r>
              <a:rPr lang="en-US" sz="2800" dirty="0"/>
              <a:t>2) </a:t>
            </a:r>
            <a:r>
              <a:rPr lang="en-US" sz="2800" dirty="0" err="1"/>
              <a:t>Rút</a:t>
            </a:r>
            <a:r>
              <a:rPr lang="en-US" sz="2800" dirty="0"/>
              <a:t> </a:t>
            </a:r>
            <a:r>
              <a:rPr lang="en-US" sz="2800" dirty="0" err="1"/>
              <a:t>ngắn</a:t>
            </a:r>
            <a:r>
              <a:rPr lang="en-US" sz="2800" dirty="0"/>
              <a:t> </a:t>
            </a:r>
            <a:r>
              <a:rPr lang="en-US" sz="2800" dirty="0" err="1"/>
              <a:t>thời</a:t>
            </a:r>
            <a:r>
              <a:rPr lang="en-US" sz="2800" dirty="0"/>
              <a:t> </a:t>
            </a:r>
            <a:r>
              <a:rPr lang="en-US" sz="2800" dirty="0" err="1"/>
              <a:t>gian</a:t>
            </a:r>
            <a:r>
              <a:rPr lang="en-US" sz="2800" dirty="0"/>
              <a:t> </a:t>
            </a:r>
            <a:r>
              <a:rPr lang="en-US" sz="2800" dirty="0" err="1"/>
              <a:t>phát</a:t>
            </a:r>
            <a:r>
              <a:rPr lang="en-US" sz="2800" dirty="0"/>
              <a:t> </a:t>
            </a:r>
            <a:r>
              <a:rPr lang="en-US" sz="2800" dirty="0" err="1"/>
              <a:t>hành</a:t>
            </a:r>
            <a:r>
              <a:rPr lang="en-US" sz="2800" dirty="0"/>
              <a:t> </a:t>
            </a:r>
            <a:r>
              <a:rPr lang="en-US" sz="2800" dirty="0" err="1"/>
              <a:t>phần</a:t>
            </a:r>
            <a:r>
              <a:rPr lang="en-US" sz="2800" dirty="0"/>
              <a:t> </a:t>
            </a:r>
            <a:r>
              <a:rPr lang="en-US" sz="2800" dirty="0" err="1" smtClean="0"/>
              <a:t>mềm</a:t>
            </a:r>
            <a:r>
              <a:rPr lang="en-US" sz="2800" dirty="0" smtClean="0"/>
              <a:t>.</a:t>
            </a:r>
            <a:endParaRPr lang="en-US" sz="2800" dirty="0"/>
          </a:p>
          <a:p>
            <a:r>
              <a:rPr lang="en-US" sz="2800" dirty="0"/>
              <a:t>3) </a:t>
            </a:r>
            <a:r>
              <a:rPr lang="en-US" sz="2800" dirty="0" err="1"/>
              <a:t>Nâng</a:t>
            </a:r>
            <a:r>
              <a:rPr lang="en-US" sz="2800" dirty="0"/>
              <a:t> </a:t>
            </a:r>
            <a:r>
              <a:rPr lang="en-US" sz="2800" dirty="0" err="1"/>
              <a:t>cao</a:t>
            </a:r>
            <a:r>
              <a:rPr lang="en-US" sz="2800" dirty="0"/>
              <a:t> </a:t>
            </a:r>
            <a:r>
              <a:rPr lang="en-US" sz="2800" dirty="0" err="1"/>
              <a:t>tinh</a:t>
            </a:r>
            <a:r>
              <a:rPr lang="en-US" sz="2800" dirty="0"/>
              <a:t> </a:t>
            </a:r>
            <a:r>
              <a:rPr lang="en-US" sz="2800" dirty="0" err="1"/>
              <a:t>thần</a:t>
            </a:r>
            <a:r>
              <a:rPr lang="en-US" sz="2800" dirty="0"/>
              <a:t> </a:t>
            </a:r>
            <a:r>
              <a:rPr lang="en-US" sz="2800" dirty="0" err="1"/>
              <a:t>đồng</a:t>
            </a:r>
            <a:r>
              <a:rPr lang="en-US" sz="2800" dirty="0"/>
              <a:t> </a:t>
            </a:r>
            <a:r>
              <a:rPr lang="en-US" sz="2800" dirty="0" err="1" smtClean="0"/>
              <a:t>đội</a:t>
            </a:r>
            <a:r>
              <a:rPr lang="en-US" sz="2800" dirty="0" smtClean="0"/>
              <a:t>.</a:t>
            </a:r>
            <a:endParaRPr lang="en-US" sz="2800" dirty="0"/>
          </a:p>
          <a:p>
            <a:r>
              <a:rPr lang="vi-VN" sz="2800" dirty="0"/>
              <a:t>4) Gia tăng tỷ suất hoàn vốn đầu tư (ROI</a:t>
            </a:r>
            <a:r>
              <a:rPr lang="vi-VN" sz="2800" dirty="0" smtClean="0"/>
              <a:t>)</a:t>
            </a:r>
            <a:r>
              <a:rPr lang="en-US" sz="2800" dirty="0" smtClean="0"/>
              <a:t>.</a:t>
            </a:r>
            <a:endParaRPr lang="vi-VN" sz="2800" dirty="0"/>
          </a:p>
          <a:p>
            <a:r>
              <a:rPr lang="en-US" sz="2800" dirty="0"/>
              <a:t>5) </a:t>
            </a:r>
            <a:r>
              <a:rPr lang="en-US" sz="2800" dirty="0" err="1"/>
              <a:t>Tăng</a:t>
            </a:r>
            <a:r>
              <a:rPr lang="en-US" sz="2800" dirty="0"/>
              <a:t> </a:t>
            </a:r>
            <a:r>
              <a:rPr lang="en-US" sz="2800" dirty="0" err="1"/>
              <a:t>mức</a:t>
            </a:r>
            <a:r>
              <a:rPr lang="en-US" sz="2800" dirty="0"/>
              <a:t> </a:t>
            </a:r>
            <a:r>
              <a:rPr lang="en-US" sz="2800" dirty="0" err="1"/>
              <a:t>độ</a:t>
            </a:r>
            <a:r>
              <a:rPr lang="en-US" sz="2800" dirty="0"/>
              <a:t> </a:t>
            </a:r>
            <a:r>
              <a:rPr lang="en-US" sz="2800" dirty="0" err="1"/>
              <a:t>hài</a:t>
            </a:r>
            <a:r>
              <a:rPr lang="en-US" sz="2800" dirty="0"/>
              <a:t> </a:t>
            </a:r>
            <a:r>
              <a:rPr lang="en-US" sz="2800" dirty="0" err="1"/>
              <a:t>lòng</a:t>
            </a:r>
            <a:r>
              <a:rPr lang="en-US" sz="2800" dirty="0"/>
              <a:t> </a:t>
            </a:r>
            <a:r>
              <a:rPr lang="en-US" sz="2800" dirty="0" err="1"/>
              <a:t>của</a:t>
            </a:r>
            <a:r>
              <a:rPr lang="en-US" sz="2800" dirty="0"/>
              <a:t> </a:t>
            </a:r>
            <a:r>
              <a:rPr lang="en-US" sz="2800" dirty="0" err="1"/>
              <a:t>khách</a:t>
            </a:r>
            <a:r>
              <a:rPr lang="en-US" sz="2800" dirty="0"/>
              <a:t> </a:t>
            </a:r>
            <a:r>
              <a:rPr lang="en-US" sz="2800" dirty="0" err="1" smtClean="0"/>
              <a:t>hành</a:t>
            </a:r>
            <a:r>
              <a:rPr lang="en-US" sz="2800" dirty="0" smtClean="0"/>
              <a:t>.</a:t>
            </a:r>
            <a:endParaRPr lang="en-US" sz="2800" dirty="0"/>
          </a:p>
          <a:p>
            <a:r>
              <a:rPr lang="en-US" sz="2800" dirty="0"/>
              <a:t>6) </a:t>
            </a:r>
            <a:r>
              <a:rPr lang="en-US" sz="2800" dirty="0" err="1"/>
              <a:t>Kiểm</a:t>
            </a:r>
            <a:r>
              <a:rPr lang="en-US" sz="2800" dirty="0"/>
              <a:t> </a:t>
            </a:r>
            <a:r>
              <a:rPr lang="en-US" sz="2800" dirty="0" err="1"/>
              <a:t>soát</a:t>
            </a:r>
            <a:r>
              <a:rPr lang="en-US" sz="2800" dirty="0"/>
              <a:t> </a:t>
            </a:r>
            <a:r>
              <a:rPr lang="en-US" sz="2800" dirty="0" err="1"/>
              <a:t>dự</a:t>
            </a:r>
            <a:r>
              <a:rPr lang="en-US" sz="2800" dirty="0"/>
              <a:t> </a:t>
            </a:r>
            <a:r>
              <a:rPr lang="en-US" sz="2800" dirty="0" err="1"/>
              <a:t>án</a:t>
            </a:r>
            <a:r>
              <a:rPr lang="en-US" sz="2800" dirty="0"/>
              <a:t> </a:t>
            </a:r>
            <a:r>
              <a:rPr lang="en-US" sz="2800" dirty="0" err="1" smtClean="0"/>
              <a:t>tốt</a:t>
            </a:r>
            <a:r>
              <a:rPr lang="en-US" sz="2800" dirty="0" smtClean="0"/>
              <a:t>.</a:t>
            </a:r>
            <a:endParaRPr lang="en-US" sz="2800" dirty="0"/>
          </a:p>
          <a:p>
            <a:r>
              <a:rPr lang="en-US" sz="2800" dirty="0"/>
              <a:t>6) </a:t>
            </a:r>
            <a:r>
              <a:rPr lang="en-US" sz="2800" dirty="0" err="1"/>
              <a:t>Kiểm</a:t>
            </a:r>
            <a:r>
              <a:rPr lang="en-US" sz="2800" dirty="0"/>
              <a:t> </a:t>
            </a:r>
            <a:r>
              <a:rPr lang="en-US" sz="2800" dirty="0" err="1"/>
              <a:t>soát</a:t>
            </a:r>
            <a:r>
              <a:rPr lang="en-US" sz="2800" dirty="0"/>
              <a:t> </a:t>
            </a:r>
            <a:r>
              <a:rPr lang="en-US" sz="2800" dirty="0" err="1"/>
              <a:t>dự</a:t>
            </a:r>
            <a:r>
              <a:rPr lang="en-US" sz="2800" dirty="0"/>
              <a:t> </a:t>
            </a:r>
            <a:r>
              <a:rPr lang="en-US" sz="2800" dirty="0" err="1"/>
              <a:t>án</a:t>
            </a:r>
            <a:r>
              <a:rPr lang="en-US" sz="2800" dirty="0"/>
              <a:t> </a:t>
            </a:r>
            <a:r>
              <a:rPr lang="en-US" sz="2800" dirty="0" err="1" smtClean="0"/>
              <a:t>tốt</a:t>
            </a:r>
            <a:r>
              <a:rPr lang="en-US" sz="2800" dirty="0" smtClean="0"/>
              <a:t>.</a:t>
            </a:r>
            <a:endParaRPr lang="en-US" sz="2800" dirty="0"/>
          </a:p>
          <a:p>
            <a:r>
              <a:rPr lang="en-US" sz="2800" dirty="0"/>
              <a:t>7) </a:t>
            </a:r>
            <a:r>
              <a:rPr lang="en-US" sz="2800" dirty="0" err="1"/>
              <a:t>Giảm</a:t>
            </a:r>
            <a:r>
              <a:rPr lang="en-US" sz="2800" dirty="0"/>
              <a:t> </a:t>
            </a:r>
            <a:r>
              <a:rPr lang="en-US" sz="2800" dirty="0" err="1"/>
              <a:t>thiểu</a:t>
            </a:r>
            <a:r>
              <a:rPr lang="en-US" sz="2800" dirty="0"/>
              <a:t> </a:t>
            </a:r>
            <a:r>
              <a:rPr lang="en-US" sz="2800" dirty="0" err="1"/>
              <a:t>rủi</a:t>
            </a:r>
            <a:r>
              <a:rPr lang="en-US" sz="2800" dirty="0"/>
              <a:t> </a:t>
            </a:r>
            <a:r>
              <a:rPr lang="en-US" sz="2800" dirty="0" smtClean="0"/>
              <a:t>ro.</a:t>
            </a:r>
            <a:endParaRPr lang="en-US" sz="2800" dirty="0"/>
          </a:p>
          <a:p>
            <a:pPr marL="0" indent="0">
              <a:buNone/>
            </a:pPr>
            <a:endParaRPr lang="en-US" altLang="en-US" sz="2800" dirty="0"/>
          </a:p>
          <a:p>
            <a:endParaRPr lang="en-US" sz="2800" dirty="0"/>
          </a:p>
        </p:txBody>
      </p:sp>
    </p:spTree>
    <p:extLst>
      <p:ext uri="{BB962C8B-B14F-4D97-AF65-F5344CB8AC3E}">
        <p14:creationId xmlns:p14="http://schemas.microsoft.com/office/powerpoint/2010/main" val="1682776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1235" y="470264"/>
            <a:ext cx="9793378" cy="1071153"/>
          </a:xfrm>
        </p:spPr>
        <p:txBody>
          <a:bodyPr>
            <a:normAutofit/>
          </a:bodyPr>
          <a:lstStyle/>
          <a:p>
            <a:r>
              <a:rPr lang="en-US" sz="4400" b="1" dirty="0" err="1" smtClean="0">
                <a:latin typeface="Times New Roman" panose="02020603050405020304" pitchFamily="18" charset="0"/>
                <a:cs typeface="Times New Roman" panose="02020603050405020304" pitchFamily="18" charset="0"/>
              </a:rPr>
              <a:t>Tổng</a:t>
            </a:r>
            <a:r>
              <a:rPr lang="en-US" sz="4400" b="1" dirty="0" smtClean="0">
                <a:latin typeface="Times New Roman" panose="02020603050405020304" pitchFamily="18" charset="0"/>
                <a:cs typeface="Times New Roman" panose="02020603050405020304" pitchFamily="18" charset="0"/>
              </a:rPr>
              <a:t> </a:t>
            </a:r>
            <a:r>
              <a:rPr lang="en-US" sz="4400" b="1" dirty="0" err="1" smtClean="0">
                <a:latin typeface="Times New Roman" panose="02020603050405020304" pitchFamily="18" charset="0"/>
                <a:cs typeface="Times New Roman" panose="02020603050405020304" pitchFamily="18" charset="0"/>
              </a:rPr>
              <a:t>kết</a:t>
            </a:r>
            <a:endParaRPr lang="en-US"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11234" y="1541417"/>
            <a:ext cx="9793378" cy="4962413"/>
          </a:xfrm>
        </p:spPr>
        <p:txBody>
          <a:bodyPr>
            <a:normAutofit/>
          </a:bodyPr>
          <a:lstStyle/>
          <a:p>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Các</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phương</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pháp</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Agile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là</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các</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phương</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pháp</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phát</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triển</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tăng</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dần</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mà</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tập</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trung</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vào</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các</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khía</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cạnh</a:t>
            </a:r>
            <a:r>
              <a:rPr lang="en-GB" alt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r>
              <a:rPr lang="en-GB" alt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Phát</a:t>
            </a:r>
            <a:r>
              <a:rPr lang="en-GB" alt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triển</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nhanh,thường</a:t>
            </a:r>
            <a:r>
              <a:rPr lang="en-GB" alt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xuyên</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ra</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các</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bản</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release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của</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phần</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mềm</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g</a:t>
            </a:r>
            <a:r>
              <a:rPr lang="en-GB" alt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iảm</a:t>
            </a:r>
            <a:r>
              <a:rPr lang="en-GB" alt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phụ</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phí</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quy</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trình</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và</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tạo</a:t>
            </a:r>
            <a:r>
              <a:rPr lang="en-GB" alt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mã</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chất</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lượng</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cao</a:t>
            </a:r>
            <a:r>
              <a:rPr lang="en-GB" alt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Đòi</a:t>
            </a:r>
            <a:r>
              <a:rPr lang="en-GB" alt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hỏi</a:t>
            </a:r>
            <a:r>
              <a:rPr lang="en-GB" alt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khách</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hàng</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trực</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tiếp</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tham</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gia</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quy</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trình</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phát</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en-US" sz="2800" dirty="0" err="1">
                <a:solidFill>
                  <a:schemeClr val="tx1">
                    <a:lumMod val="95000"/>
                    <a:lumOff val="5000"/>
                  </a:schemeClr>
                </a:solidFill>
                <a:latin typeface="Times New Roman" panose="02020603050405020304" pitchFamily="18" charset="0"/>
                <a:cs typeface="Times New Roman" panose="02020603050405020304" pitchFamily="18" charset="0"/>
              </a:rPr>
              <a:t>triển</a:t>
            </a:r>
            <a:r>
              <a:rPr lang="en-GB" altLang="en-US" sz="2800" dirty="0">
                <a:solidFill>
                  <a:schemeClr val="tx1">
                    <a:lumMod val="95000"/>
                    <a:lumOff val="5000"/>
                  </a:schemeClr>
                </a:solidFill>
                <a:latin typeface="Times New Roman" panose="02020603050405020304" pitchFamily="18" charset="0"/>
                <a:cs typeface="Times New Roman" panose="02020603050405020304" pitchFamily="18" charset="0"/>
              </a:rPr>
              <a:t>.</a:t>
            </a:r>
          </a:p>
          <a:p>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Hướng</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phát</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triển</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của</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ứng</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dụng</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Ứng</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dụng</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xây</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dựng</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các</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bài</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tập</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lớn</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dự</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án</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theo</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mô</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hình</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Scrum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để</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tăng</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hơn</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nữa</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tính</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hiệu</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quả</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của</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làm</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việc</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nhóm</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và</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sản</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phẩm</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chất</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1">
                    <a:lumMod val="95000"/>
                    <a:lumOff val="5000"/>
                  </a:schemeClr>
                </a:solidFill>
                <a:latin typeface="Times New Roman" panose="02020603050405020304" pitchFamily="18" charset="0"/>
                <a:cs typeface="Times New Roman" panose="02020603050405020304" pitchFamily="18" charset="0"/>
              </a:rPr>
              <a:t>lượng</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12082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857" y="143691"/>
            <a:ext cx="9871755" cy="862149"/>
          </a:xfrm>
        </p:spPr>
        <p:txBody>
          <a:bodyPr/>
          <a:lstStyle/>
          <a:p>
            <a:r>
              <a:rPr lang="en-US" dirty="0" err="1" smtClean="0"/>
              <a:t>Đóng</a:t>
            </a:r>
            <a:r>
              <a:rPr lang="en-US" dirty="0" smtClean="0"/>
              <a:t> </a:t>
            </a:r>
            <a:r>
              <a:rPr lang="en-US" dirty="0" err="1" smtClean="0"/>
              <a:t>góp</a:t>
            </a:r>
            <a:r>
              <a:rPr lang="en-US" dirty="0" smtClean="0"/>
              <a:t> </a:t>
            </a:r>
            <a:r>
              <a:rPr lang="en-US" dirty="0" err="1" smtClean="0"/>
              <a:t>của</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viên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7845146"/>
              </p:ext>
            </p:extLst>
          </p:nvPr>
        </p:nvGraphicFramePr>
        <p:xfrm>
          <a:off x="1632856" y="1123949"/>
          <a:ext cx="9871758" cy="5347651"/>
        </p:xfrm>
        <a:graphic>
          <a:graphicData uri="http://schemas.openxmlformats.org/drawingml/2006/table">
            <a:tbl>
              <a:tblPr firstRow="1" bandRow="1">
                <a:tableStyleId>{93296810-A885-4BE3-A3E7-6D5BEEA58F35}</a:tableStyleId>
              </a:tblPr>
              <a:tblGrid>
                <a:gridCol w="2795453">
                  <a:extLst>
                    <a:ext uri="{9D8B030D-6E8A-4147-A177-3AD203B41FA5}">
                      <a16:colId xmlns:a16="http://schemas.microsoft.com/office/drawing/2014/main" val="3359822991"/>
                    </a:ext>
                  </a:extLst>
                </a:gridCol>
                <a:gridCol w="7076305">
                  <a:extLst>
                    <a:ext uri="{9D8B030D-6E8A-4147-A177-3AD203B41FA5}">
                      <a16:colId xmlns:a16="http://schemas.microsoft.com/office/drawing/2014/main" val="833732462"/>
                    </a:ext>
                  </a:extLst>
                </a:gridCol>
              </a:tblGrid>
              <a:tr h="826772">
                <a:tc>
                  <a:txBody>
                    <a:bodyPr/>
                    <a:lstStyle/>
                    <a:p>
                      <a:r>
                        <a:rPr lang="en-US" sz="2600" dirty="0" err="1" smtClean="0">
                          <a:latin typeface="+mj-lt"/>
                        </a:rPr>
                        <a:t>Họ</a:t>
                      </a:r>
                      <a:r>
                        <a:rPr lang="en-US" sz="2600" baseline="0" dirty="0" smtClean="0">
                          <a:latin typeface="+mj-lt"/>
                        </a:rPr>
                        <a:t> </a:t>
                      </a:r>
                      <a:r>
                        <a:rPr lang="en-US" sz="2600" baseline="0" dirty="0" err="1" smtClean="0">
                          <a:latin typeface="+mj-lt"/>
                        </a:rPr>
                        <a:t>và</a:t>
                      </a:r>
                      <a:r>
                        <a:rPr lang="en-US" sz="2600" baseline="0" dirty="0" smtClean="0">
                          <a:latin typeface="+mj-lt"/>
                        </a:rPr>
                        <a:t> </a:t>
                      </a:r>
                      <a:r>
                        <a:rPr lang="en-US" sz="2600" baseline="0" dirty="0" err="1" smtClean="0">
                          <a:latin typeface="+mj-lt"/>
                        </a:rPr>
                        <a:t>tên</a:t>
                      </a:r>
                      <a:endParaRPr lang="en-US" sz="2600" dirty="0">
                        <a:latin typeface="+mj-lt"/>
                      </a:endParaRPr>
                    </a:p>
                  </a:txBody>
                  <a:tcPr/>
                </a:tc>
                <a:tc>
                  <a:txBody>
                    <a:bodyPr/>
                    <a:lstStyle/>
                    <a:p>
                      <a:r>
                        <a:rPr lang="en-US" sz="2600" dirty="0" err="1" smtClean="0">
                          <a:latin typeface="+mj-lt"/>
                        </a:rPr>
                        <a:t>Công</a:t>
                      </a:r>
                      <a:r>
                        <a:rPr lang="en-US" sz="2600" baseline="0" dirty="0" smtClean="0">
                          <a:latin typeface="+mj-lt"/>
                        </a:rPr>
                        <a:t> </a:t>
                      </a:r>
                      <a:r>
                        <a:rPr lang="en-US" sz="2600" baseline="0" dirty="0" err="1" smtClean="0">
                          <a:latin typeface="+mj-lt"/>
                        </a:rPr>
                        <a:t>việc</a:t>
                      </a:r>
                      <a:endParaRPr lang="en-US" sz="2600" dirty="0">
                        <a:latin typeface="+mj-lt"/>
                      </a:endParaRPr>
                    </a:p>
                  </a:txBody>
                  <a:tcPr/>
                </a:tc>
                <a:extLst>
                  <a:ext uri="{0D108BD9-81ED-4DB2-BD59-A6C34878D82A}">
                    <a16:rowId xmlns:a16="http://schemas.microsoft.com/office/drawing/2014/main" val="1236532174"/>
                  </a:ext>
                </a:extLst>
              </a:tr>
              <a:tr h="1166542">
                <a:tc>
                  <a:txBody>
                    <a:bodyPr/>
                    <a:lstStyle/>
                    <a:p>
                      <a:r>
                        <a:rPr lang="en-US" sz="2600" dirty="0" err="1" smtClean="0">
                          <a:latin typeface="+mj-lt"/>
                        </a:rPr>
                        <a:t>Vũ</a:t>
                      </a:r>
                      <a:r>
                        <a:rPr lang="en-US" sz="2600" baseline="0" dirty="0" smtClean="0">
                          <a:latin typeface="+mj-lt"/>
                        </a:rPr>
                        <a:t> </a:t>
                      </a:r>
                      <a:r>
                        <a:rPr lang="en-US" sz="2600" baseline="0" dirty="0" err="1" smtClean="0">
                          <a:latin typeface="+mj-lt"/>
                        </a:rPr>
                        <a:t>Thị</a:t>
                      </a:r>
                      <a:r>
                        <a:rPr lang="en-US" sz="2600" baseline="0" dirty="0" smtClean="0">
                          <a:latin typeface="+mj-lt"/>
                        </a:rPr>
                        <a:t> </a:t>
                      </a:r>
                      <a:r>
                        <a:rPr lang="en-US" sz="2600" baseline="0" dirty="0" err="1" smtClean="0">
                          <a:latin typeface="+mj-lt"/>
                        </a:rPr>
                        <a:t>Hường</a:t>
                      </a:r>
                      <a:endParaRPr lang="en-US" sz="2600" dirty="0">
                        <a:latin typeface="+mj-lt"/>
                      </a:endParaRPr>
                    </a:p>
                  </a:txBody>
                  <a:tcPr/>
                </a:tc>
                <a:tc>
                  <a:txBody>
                    <a:bodyPr/>
                    <a:lstStyle/>
                    <a:p>
                      <a:pPr algn="just" rtl="0" fontAlgn="t">
                        <a:spcBef>
                          <a:spcPts val="0"/>
                        </a:spcBef>
                        <a:spcAft>
                          <a:spcPts val="0"/>
                        </a:spcAft>
                      </a:pPr>
                      <a:r>
                        <a:rPr lang="en-US" sz="2600" b="0" i="0" u="none" strike="noStrike" dirty="0" err="1">
                          <a:solidFill>
                            <a:srgbClr val="000000"/>
                          </a:solidFill>
                          <a:effectLst/>
                          <a:latin typeface="+mj-lt"/>
                        </a:rPr>
                        <a:t>Nghiên</a:t>
                      </a:r>
                      <a:r>
                        <a:rPr lang="en-US" sz="2600" b="0" i="0" u="none" strike="noStrike" dirty="0">
                          <a:solidFill>
                            <a:srgbClr val="000000"/>
                          </a:solidFill>
                          <a:effectLst/>
                          <a:latin typeface="+mj-lt"/>
                        </a:rPr>
                        <a:t> </a:t>
                      </a:r>
                      <a:r>
                        <a:rPr lang="en-US" sz="2600" b="0" i="0" u="none" strike="noStrike" dirty="0" err="1">
                          <a:solidFill>
                            <a:srgbClr val="000000"/>
                          </a:solidFill>
                          <a:effectLst/>
                          <a:latin typeface="+mj-lt"/>
                        </a:rPr>
                        <a:t>cứu</a:t>
                      </a:r>
                      <a:r>
                        <a:rPr lang="en-US" sz="2600" b="0" i="0" u="none" strike="noStrike" dirty="0">
                          <a:solidFill>
                            <a:srgbClr val="000000"/>
                          </a:solidFill>
                          <a:effectLst/>
                          <a:latin typeface="+mj-lt"/>
                        </a:rPr>
                        <a:t> </a:t>
                      </a:r>
                      <a:r>
                        <a:rPr lang="en-US" sz="2600" b="0" i="0" u="none" strike="noStrike" dirty="0" err="1">
                          <a:solidFill>
                            <a:srgbClr val="000000"/>
                          </a:solidFill>
                          <a:effectLst/>
                          <a:latin typeface="+mj-lt"/>
                        </a:rPr>
                        <a:t>ứng</a:t>
                      </a:r>
                      <a:r>
                        <a:rPr lang="en-US" sz="2600" b="0" i="0" u="none" strike="noStrike" dirty="0">
                          <a:solidFill>
                            <a:srgbClr val="000000"/>
                          </a:solidFill>
                          <a:effectLst/>
                          <a:latin typeface="+mj-lt"/>
                        </a:rPr>
                        <a:t> </a:t>
                      </a:r>
                      <a:r>
                        <a:rPr lang="en-US" sz="2600" b="0" i="0" u="none" strike="noStrike" dirty="0" err="1">
                          <a:solidFill>
                            <a:srgbClr val="000000"/>
                          </a:solidFill>
                          <a:effectLst/>
                          <a:latin typeface="+mj-lt"/>
                        </a:rPr>
                        <a:t>dụng</a:t>
                      </a:r>
                      <a:r>
                        <a:rPr lang="en-US" sz="2600" b="0" i="0" u="none" strike="noStrike" dirty="0">
                          <a:solidFill>
                            <a:srgbClr val="000000"/>
                          </a:solidFill>
                          <a:effectLst/>
                          <a:latin typeface="+mj-lt"/>
                        </a:rPr>
                        <a:t> </a:t>
                      </a:r>
                      <a:r>
                        <a:rPr lang="en-US" sz="2600" b="0" i="0" u="none" strike="noStrike" dirty="0" err="1">
                          <a:solidFill>
                            <a:srgbClr val="000000"/>
                          </a:solidFill>
                          <a:effectLst/>
                          <a:latin typeface="+mj-lt"/>
                        </a:rPr>
                        <a:t>thực</a:t>
                      </a:r>
                      <a:r>
                        <a:rPr lang="en-US" sz="2600" b="0" i="0" u="none" strike="noStrike" dirty="0">
                          <a:solidFill>
                            <a:srgbClr val="000000"/>
                          </a:solidFill>
                          <a:effectLst/>
                          <a:latin typeface="+mj-lt"/>
                        </a:rPr>
                        <a:t> </a:t>
                      </a:r>
                      <a:r>
                        <a:rPr lang="en-US" sz="2600" b="0" i="0" u="none" strike="noStrike" dirty="0" err="1" smtClean="0">
                          <a:solidFill>
                            <a:srgbClr val="000000"/>
                          </a:solidFill>
                          <a:effectLst/>
                          <a:latin typeface="+mj-lt"/>
                        </a:rPr>
                        <a:t>tiễn</a:t>
                      </a:r>
                      <a:r>
                        <a:rPr lang="en-US" sz="2600" b="0" i="0" u="none" strike="noStrike" baseline="0" dirty="0" smtClean="0">
                          <a:solidFill>
                            <a:srgbClr val="000000"/>
                          </a:solidFill>
                          <a:effectLst/>
                          <a:latin typeface="+mj-lt"/>
                        </a:rPr>
                        <a:t> </a:t>
                      </a:r>
                      <a:r>
                        <a:rPr lang="en-US" sz="2600" b="0" i="0" u="none" strike="noStrike" dirty="0" err="1" smtClean="0">
                          <a:solidFill>
                            <a:srgbClr val="000000"/>
                          </a:solidFill>
                          <a:effectLst/>
                          <a:latin typeface="+mj-lt"/>
                        </a:rPr>
                        <a:t>của</a:t>
                      </a:r>
                      <a:r>
                        <a:rPr lang="en-US" sz="2600" b="0" i="0" u="none" strike="noStrike" dirty="0" smtClean="0">
                          <a:solidFill>
                            <a:srgbClr val="000000"/>
                          </a:solidFill>
                          <a:effectLst/>
                          <a:latin typeface="+mj-lt"/>
                        </a:rPr>
                        <a:t> </a:t>
                      </a:r>
                      <a:r>
                        <a:rPr lang="en-US" sz="2600" b="0" i="0" u="none" strike="noStrike" dirty="0" err="1">
                          <a:solidFill>
                            <a:srgbClr val="000000"/>
                          </a:solidFill>
                          <a:effectLst/>
                          <a:latin typeface="+mj-lt"/>
                        </a:rPr>
                        <a:t>mô</a:t>
                      </a:r>
                      <a:r>
                        <a:rPr lang="en-US" sz="2600" b="0" i="0" u="none" strike="noStrike" dirty="0">
                          <a:solidFill>
                            <a:srgbClr val="000000"/>
                          </a:solidFill>
                          <a:effectLst/>
                          <a:latin typeface="+mj-lt"/>
                        </a:rPr>
                        <a:t> </a:t>
                      </a:r>
                      <a:r>
                        <a:rPr lang="en-US" sz="2600" b="0" i="0" u="none" strike="noStrike" dirty="0" err="1">
                          <a:solidFill>
                            <a:srgbClr val="000000"/>
                          </a:solidFill>
                          <a:effectLst/>
                          <a:latin typeface="+mj-lt"/>
                        </a:rPr>
                        <a:t>hình</a:t>
                      </a:r>
                      <a:r>
                        <a:rPr lang="en-US" sz="2600" b="0" i="0" u="none" strike="noStrike" dirty="0">
                          <a:solidFill>
                            <a:srgbClr val="000000"/>
                          </a:solidFill>
                          <a:effectLst/>
                          <a:latin typeface="+mj-lt"/>
                        </a:rPr>
                        <a:t> Agile/Scrum, </a:t>
                      </a:r>
                      <a:r>
                        <a:rPr lang="en-US" sz="2600" b="0" i="0" u="none" strike="noStrike" dirty="0" err="1">
                          <a:solidFill>
                            <a:srgbClr val="000000"/>
                          </a:solidFill>
                          <a:effectLst/>
                          <a:latin typeface="+mj-lt"/>
                        </a:rPr>
                        <a:t>mở</a:t>
                      </a:r>
                      <a:r>
                        <a:rPr lang="en-US" sz="2600" b="0" i="0" u="none" strike="noStrike" dirty="0">
                          <a:solidFill>
                            <a:srgbClr val="000000"/>
                          </a:solidFill>
                          <a:effectLst/>
                          <a:latin typeface="+mj-lt"/>
                        </a:rPr>
                        <a:t> </a:t>
                      </a:r>
                      <a:r>
                        <a:rPr lang="en-US" sz="2600" b="0" i="0" u="none" strike="noStrike" dirty="0" err="1" smtClean="0">
                          <a:solidFill>
                            <a:srgbClr val="000000"/>
                          </a:solidFill>
                          <a:effectLst/>
                          <a:latin typeface="+mj-lt"/>
                        </a:rPr>
                        <a:t>đầu</a:t>
                      </a:r>
                      <a:r>
                        <a:rPr lang="en-US" sz="2600" b="0" i="0" u="none" strike="noStrike" dirty="0" smtClean="0">
                          <a:solidFill>
                            <a:srgbClr val="000000"/>
                          </a:solidFill>
                          <a:effectLst/>
                          <a:latin typeface="+mj-lt"/>
                        </a:rPr>
                        <a:t>,</a:t>
                      </a:r>
                      <a:r>
                        <a:rPr lang="en-US" sz="2600" b="0" i="0" u="none" strike="noStrike" baseline="0" dirty="0" smtClean="0">
                          <a:solidFill>
                            <a:srgbClr val="000000"/>
                          </a:solidFill>
                          <a:effectLst/>
                          <a:latin typeface="+mj-lt"/>
                        </a:rPr>
                        <a:t> </a:t>
                      </a:r>
                      <a:r>
                        <a:rPr lang="en-US" sz="2600" b="0" i="0" u="none" strike="noStrike" baseline="0" dirty="0" err="1" smtClean="0">
                          <a:solidFill>
                            <a:srgbClr val="000000"/>
                          </a:solidFill>
                          <a:effectLst/>
                          <a:latin typeface="+mj-lt"/>
                        </a:rPr>
                        <a:t>kết</a:t>
                      </a:r>
                      <a:r>
                        <a:rPr lang="en-US" sz="2600" b="0" i="0" u="none" strike="noStrike" baseline="0" dirty="0" smtClean="0">
                          <a:solidFill>
                            <a:srgbClr val="000000"/>
                          </a:solidFill>
                          <a:effectLst/>
                          <a:latin typeface="+mj-lt"/>
                        </a:rPr>
                        <a:t> </a:t>
                      </a:r>
                      <a:r>
                        <a:rPr lang="en-US" sz="2600" b="0" i="0" u="none" strike="noStrike" baseline="0" dirty="0" err="1" smtClean="0">
                          <a:solidFill>
                            <a:srgbClr val="000000"/>
                          </a:solidFill>
                          <a:effectLst/>
                          <a:latin typeface="+mj-lt"/>
                        </a:rPr>
                        <a:t>luận</a:t>
                      </a:r>
                      <a:r>
                        <a:rPr lang="en-US" sz="2600" b="0" i="0" u="none" strike="noStrike" dirty="0" smtClean="0">
                          <a:solidFill>
                            <a:srgbClr val="000000"/>
                          </a:solidFill>
                          <a:effectLst/>
                          <a:latin typeface="+mj-lt"/>
                        </a:rPr>
                        <a:t> </a:t>
                      </a:r>
                      <a:r>
                        <a:rPr lang="en-US" sz="2600" b="0" i="0" u="none" strike="noStrike" dirty="0" err="1">
                          <a:solidFill>
                            <a:srgbClr val="000000"/>
                          </a:solidFill>
                          <a:effectLst/>
                          <a:latin typeface="+mj-lt"/>
                        </a:rPr>
                        <a:t>và</a:t>
                      </a:r>
                      <a:r>
                        <a:rPr lang="en-US" sz="2600" b="0" i="0" u="none" strike="noStrike" dirty="0">
                          <a:solidFill>
                            <a:srgbClr val="000000"/>
                          </a:solidFill>
                          <a:effectLst/>
                          <a:latin typeface="+mj-lt"/>
                        </a:rPr>
                        <a:t> </a:t>
                      </a:r>
                      <a:r>
                        <a:rPr lang="en-US" sz="2600" b="0" i="0" u="none" strike="noStrike" dirty="0" err="1">
                          <a:solidFill>
                            <a:srgbClr val="000000"/>
                          </a:solidFill>
                          <a:effectLst/>
                          <a:latin typeface="+mj-lt"/>
                        </a:rPr>
                        <a:t>hoàn</a:t>
                      </a:r>
                      <a:r>
                        <a:rPr lang="en-US" sz="2600" b="0" i="0" u="none" strike="noStrike" dirty="0">
                          <a:solidFill>
                            <a:srgbClr val="000000"/>
                          </a:solidFill>
                          <a:effectLst/>
                          <a:latin typeface="+mj-lt"/>
                        </a:rPr>
                        <a:t> </a:t>
                      </a:r>
                      <a:r>
                        <a:rPr lang="en-US" sz="2600" b="0" i="0" u="none" strike="noStrike" dirty="0" err="1">
                          <a:solidFill>
                            <a:srgbClr val="000000"/>
                          </a:solidFill>
                          <a:effectLst/>
                          <a:latin typeface="+mj-lt"/>
                        </a:rPr>
                        <a:t>thiện</a:t>
                      </a:r>
                      <a:r>
                        <a:rPr lang="en-US" sz="2600" b="0" i="0" u="none" strike="noStrike" dirty="0">
                          <a:solidFill>
                            <a:srgbClr val="000000"/>
                          </a:solidFill>
                          <a:effectLst/>
                          <a:latin typeface="+mj-lt"/>
                        </a:rPr>
                        <a:t> </a:t>
                      </a:r>
                      <a:r>
                        <a:rPr lang="en-US" sz="2600" b="0" i="0" u="none" strike="noStrike" dirty="0" err="1">
                          <a:solidFill>
                            <a:srgbClr val="000000"/>
                          </a:solidFill>
                          <a:effectLst/>
                          <a:latin typeface="+mj-lt"/>
                        </a:rPr>
                        <a:t>chuẩn</a:t>
                      </a:r>
                      <a:r>
                        <a:rPr lang="en-US" sz="2600" b="0" i="0" u="none" strike="noStrike" dirty="0">
                          <a:solidFill>
                            <a:srgbClr val="000000"/>
                          </a:solidFill>
                          <a:effectLst/>
                          <a:latin typeface="+mj-lt"/>
                        </a:rPr>
                        <a:t> </a:t>
                      </a:r>
                      <a:r>
                        <a:rPr lang="en-US" sz="2600" b="0" i="0" u="none" strike="noStrike" dirty="0" err="1">
                          <a:solidFill>
                            <a:srgbClr val="000000"/>
                          </a:solidFill>
                          <a:effectLst/>
                          <a:latin typeface="+mj-lt"/>
                        </a:rPr>
                        <a:t>báo</a:t>
                      </a:r>
                      <a:r>
                        <a:rPr lang="en-US" sz="2600" b="0" i="0" u="none" strike="noStrike" dirty="0">
                          <a:solidFill>
                            <a:srgbClr val="000000"/>
                          </a:solidFill>
                          <a:effectLst/>
                          <a:latin typeface="+mj-lt"/>
                        </a:rPr>
                        <a:t> </a:t>
                      </a:r>
                      <a:r>
                        <a:rPr lang="en-US" sz="2600" b="0" i="0" u="none" strike="noStrike" dirty="0" err="1">
                          <a:solidFill>
                            <a:srgbClr val="000000"/>
                          </a:solidFill>
                          <a:effectLst/>
                          <a:latin typeface="+mj-lt"/>
                        </a:rPr>
                        <a:t>cáo</a:t>
                      </a:r>
                      <a:r>
                        <a:rPr lang="en-US" sz="2600" b="0" i="0" u="none" strike="noStrike" dirty="0">
                          <a:solidFill>
                            <a:srgbClr val="000000"/>
                          </a:solidFill>
                          <a:effectLst/>
                          <a:latin typeface="+mj-lt"/>
                        </a:rPr>
                        <a:t>. </a:t>
                      </a:r>
                      <a:r>
                        <a:rPr lang="en-US" sz="2600" b="0" i="0" u="none" strike="noStrike" dirty="0" err="1">
                          <a:solidFill>
                            <a:srgbClr val="000000"/>
                          </a:solidFill>
                          <a:effectLst/>
                          <a:latin typeface="+mj-lt"/>
                        </a:rPr>
                        <a:t>Làm</a:t>
                      </a:r>
                      <a:r>
                        <a:rPr lang="en-US" sz="2600" b="0" i="0" u="none" strike="noStrike" dirty="0">
                          <a:solidFill>
                            <a:srgbClr val="000000"/>
                          </a:solidFill>
                          <a:effectLst/>
                          <a:latin typeface="+mj-lt"/>
                        </a:rPr>
                        <a:t> slide </a:t>
                      </a:r>
                      <a:r>
                        <a:rPr lang="en-US" sz="2600" b="0" i="0" u="none" strike="noStrike" dirty="0" err="1">
                          <a:solidFill>
                            <a:srgbClr val="000000"/>
                          </a:solidFill>
                          <a:effectLst/>
                          <a:latin typeface="+mj-lt"/>
                        </a:rPr>
                        <a:t>thuyết</a:t>
                      </a:r>
                      <a:r>
                        <a:rPr lang="en-US" sz="2600" b="0" i="0" u="none" strike="noStrike" dirty="0">
                          <a:solidFill>
                            <a:srgbClr val="000000"/>
                          </a:solidFill>
                          <a:effectLst/>
                          <a:latin typeface="+mj-lt"/>
                        </a:rPr>
                        <a:t> </a:t>
                      </a:r>
                      <a:r>
                        <a:rPr lang="en-US" sz="2600" b="0" i="0" u="none" strike="noStrike" dirty="0" err="1">
                          <a:solidFill>
                            <a:srgbClr val="000000"/>
                          </a:solidFill>
                          <a:effectLst/>
                          <a:latin typeface="+mj-lt"/>
                        </a:rPr>
                        <a:t>trình</a:t>
                      </a:r>
                      <a:endParaRPr lang="en-US" sz="2600" dirty="0">
                        <a:effectLst/>
                        <a:latin typeface="+mj-lt"/>
                      </a:endParaRPr>
                    </a:p>
                  </a:txBody>
                  <a:tcPr marL="63500" marR="63500" marT="63500" marB="63500"/>
                </a:tc>
                <a:extLst>
                  <a:ext uri="{0D108BD9-81ED-4DB2-BD59-A6C34878D82A}">
                    <a16:rowId xmlns:a16="http://schemas.microsoft.com/office/drawing/2014/main" val="1830903394"/>
                  </a:ext>
                </a:extLst>
              </a:tr>
              <a:tr h="1166542">
                <a:tc>
                  <a:txBody>
                    <a:bodyPr/>
                    <a:lstStyle/>
                    <a:p>
                      <a:r>
                        <a:rPr lang="en-US" sz="2600" dirty="0" err="1" smtClean="0">
                          <a:latin typeface="+mj-lt"/>
                        </a:rPr>
                        <a:t>Trần</a:t>
                      </a:r>
                      <a:r>
                        <a:rPr lang="en-US" sz="2600" baseline="0" dirty="0" smtClean="0">
                          <a:latin typeface="+mj-lt"/>
                        </a:rPr>
                        <a:t> </a:t>
                      </a:r>
                      <a:r>
                        <a:rPr lang="en-US" sz="2600" baseline="0" dirty="0" err="1" smtClean="0">
                          <a:latin typeface="+mj-lt"/>
                        </a:rPr>
                        <a:t>Bá</a:t>
                      </a:r>
                      <a:r>
                        <a:rPr lang="en-US" sz="2600" baseline="0" dirty="0" smtClean="0">
                          <a:latin typeface="+mj-lt"/>
                        </a:rPr>
                        <a:t> </a:t>
                      </a:r>
                      <a:r>
                        <a:rPr lang="en-US" sz="2600" baseline="0" dirty="0" err="1" smtClean="0">
                          <a:latin typeface="+mj-lt"/>
                        </a:rPr>
                        <a:t>Cương</a:t>
                      </a:r>
                      <a:endParaRPr lang="en-US" sz="2600" dirty="0">
                        <a:latin typeface="+mj-lt"/>
                      </a:endParaRPr>
                    </a:p>
                  </a:txBody>
                  <a:tcPr/>
                </a:tc>
                <a:tc>
                  <a:txBody>
                    <a:bodyPr/>
                    <a:lstStyle/>
                    <a:p>
                      <a:pPr algn="just" rtl="0" fontAlgn="t">
                        <a:spcBef>
                          <a:spcPts val="0"/>
                        </a:spcBef>
                        <a:spcAft>
                          <a:spcPts val="0"/>
                        </a:spcAft>
                      </a:pPr>
                      <a:r>
                        <a:rPr lang="en-US" sz="2600" b="0" i="0" u="none" strike="noStrike" dirty="0" err="1">
                          <a:solidFill>
                            <a:srgbClr val="000000"/>
                          </a:solidFill>
                          <a:effectLst/>
                          <a:latin typeface="+mj-lt"/>
                        </a:rPr>
                        <a:t>Nghiên</a:t>
                      </a:r>
                      <a:r>
                        <a:rPr lang="en-US" sz="2600" b="0" i="0" u="none" strike="noStrike" dirty="0">
                          <a:solidFill>
                            <a:srgbClr val="000000"/>
                          </a:solidFill>
                          <a:effectLst/>
                          <a:latin typeface="+mj-lt"/>
                        </a:rPr>
                        <a:t> </a:t>
                      </a:r>
                      <a:r>
                        <a:rPr lang="en-US" sz="2600" b="0" i="0" u="none" strike="noStrike" dirty="0" err="1">
                          <a:solidFill>
                            <a:srgbClr val="000000"/>
                          </a:solidFill>
                          <a:effectLst/>
                          <a:latin typeface="+mj-lt"/>
                        </a:rPr>
                        <a:t>cứu</a:t>
                      </a:r>
                      <a:r>
                        <a:rPr lang="en-US" sz="2600" b="0" i="0" u="none" strike="noStrike" dirty="0">
                          <a:solidFill>
                            <a:srgbClr val="000000"/>
                          </a:solidFill>
                          <a:effectLst/>
                          <a:latin typeface="+mj-lt"/>
                        </a:rPr>
                        <a:t> </a:t>
                      </a:r>
                      <a:r>
                        <a:rPr lang="en-US" sz="2600" b="0" i="0" u="none" strike="noStrike" dirty="0" err="1">
                          <a:solidFill>
                            <a:srgbClr val="000000"/>
                          </a:solidFill>
                          <a:effectLst/>
                          <a:latin typeface="+mj-lt"/>
                        </a:rPr>
                        <a:t>định</a:t>
                      </a:r>
                      <a:r>
                        <a:rPr lang="en-US" sz="2600" b="0" i="0" u="none" strike="noStrike" dirty="0">
                          <a:solidFill>
                            <a:srgbClr val="000000"/>
                          </a:solidFill>
                          <a:effectLst/>
                          <a:latin typeface="+mj-lt"/>
                        </a:rPr>
                        <a:t> </a:t>
                      </a:r>
                      <a:r>
                        <a:rPr lang="en-US" sz="2600" b="0" i="0" u="none" strike="noStrike" dirty="0" err="1">
                          <a:solidFill>
                            <a:srgbClr val="000000"/>
                          </a:solidFill>
                          <a:effectLst/>
                          <a:latin typeface="+mj-lt"/>
                        </a:rPr>
                        <a:t>nghĩa</a:t>
                      </a:r>
                      <a:r>
                        <a:rPr lang="en-US" sz="2600" b="0" i="0" u="none" strike="noStrike" dirty="0">
                          <a:solidFill>
                            <a:srgbClr val="000000"/>
                          </a:solidFill>
                          <a:effectLst/>
                          <a:latin typeface="+mj-lt"/>
                        </a:rPr>
                        <a:t> </a:t>
                      </a:r>
                      <a:r>
                        <a:rPr lang="en-US" sz="2600" b="0" i="0" u="none" strike="noStrike" dirty="0" err="1">
                          <a:solidFill>
                            <a:srgbClr val="000000"/>
                          </a:solidFill>
                          <a:effectLst/>
                          <a:latin typeface="+mj-lt"/>
                        </a:rPr>
                        <a:t>và</a:t>
                      </a:r>
                      <a:r>
                        <a:rPr lang="en-US" sz="2600" b="0" i="0" u="none" strike="noStrike" dirty="0">
                          <a:solidFill>
                            <a:srgbClr val="000000"/>
                          </a:solidFill>
                          <a:effectLst/>
                          <a:latin typeface="+mj-lt"/>
                        </a:rPr>
                        <a:t> </a:t>
                      </a:r>
                      <a:r>
                        <a:rPr lang="en-US" sz="2600" b="0" i="0" u="none" strike="noStrike" dirty="0" err="1">
                          <a:solidFill>
                            <a:srgbClr val="000000"/>
                          </a:solidFill>
                          <a:effectLst/>
                          <a:latin typeface="+mj-lt"/>
                        </a:rPr>
                        <a:t>chức</a:t>
                      </a:r>
                      <a:r>
                        <a:rPr lang="en-US" sz="2600" b="0" i="0" u="none" strike="noStrike" dirty="0">
                          <a:solidFill>
                            <a:srgbClr val="000000"/>
                          </a:solidFill>
                          <a:effectLst/>
                          <a:latin typeface="+mj-lt"/>
                        </a:rPr>
                        <a:t> </a:t>
                      </a:r>
                      <a:r>
                        <a:rPr lang="en-US" sz="2600" b="0" i="0" u="none" strike="noStrike" dirty="0" err="1">
                          <a:solidFill>
                            <a:srgbClr val="000000"/>
                          </a:solidFill>
                          <a:effectLst/>
                          <a:latin typeface="+mj-lt"/>
                        </a:rPr>
                        <a:t>năng</a:t>
                      </a:r>
                      <a:r>
                        <a:rPr lang="en-US" sz="2600" b="0" i="0" u="none" strike="noStrike" dirty="0">
                          <a:solidFill>
                            <a:srgbClr val="000000"/>
                          </a:solidFill>
                          <a:effectLst/>
                          <a:latin typeface="+mj-lt"/>
                        </a:rPr>
                        <a:t> </a:t>
                      </a:r>
                      <a:r>
                        <a:rPr lang="en-US" sz="2600" b="0" i="0" u="none" strike="noStrike" dirty="0" err="1">
                          <a:solidFill>
                            <a:srgbClr val="000000"/>
                          </a:solidFill>
                          <a:effectLst/>
                          <a:latin typeface="+mj-lt"/>
                        </a:rPr>
                        <a:t>của</a:t>
                      </a:r>
                      <a:r>
                        <a:rPr lang="en-US" sz="2600" b="0" i="0" u="none" strike="noStrike" dirty="0">
                          <a:solidFill>
                            <a:srgbClr val="000000"/>
                          </a:solidFill>
                          <a:effectLst/>
                          <a:latin typeface="+mj-lt"/>
                        </a:rPr>
                        <a:t> </a:t>
                      </a:r>
                      <a:r>
                        <a:rPr lang="en-US" sz="2600" b="0" i="0" u="none" strike="noStrike" dirty="0" err="1">
                          <a:solidFill>
                            <a:srgbClr val="000000"/>
                          </a:solidFill>
                          <a:effectLst/>
                          <a:latin typeface="+mj-lt"/>
                        </a:rPr>
                        <a:t>mô</a:t>
                      </a:r>
                      <a:r>
                        <a:rPr lang="en-US" sz="2600" b="0" i="0" u="none" strike="noStrike" dirty="0">
                          <a:solidFill>
                            <a:srgbClr val="000000"/>
                          </a:solidFill>
                          <a:effectLst/>
                          <a:latin typeface="+mj-lt"/>
                        </a:rPr>
                        <a:t> </a:t>
                      </a:r>
                      <a:r>
                        <a:rPr lang="en-US" sz="2600" b="0" i="0" u="none" strike="noStrike" dirty="0" err="1">
                          <a:solidFill>
                            <a:srgbClr val="000000"/>
                          </a:solidFill>
                          <a:effectLst/>
                          <a:latin typeface="+mj-lt"/>
                        </a:rPr>
                        <a:t>hình</a:t>
                      </a:r>
                      <a:r>
                        <a:rPr lang="en-US" sz="2600" b="0" i="0" u="none" strike="noStrike" dirty="0">
                          <a:solidFill>
                            <a:srgbClr val="000000"/>
                          </a:solidFill>
                          <a:effectLst/>
                          <a:latin typeface="+mj-lt"/>
                        </a:rPr>
                        <a:t> Agile/Scrum, </a:t>
                      </a:r>
                      <a:r>
                        <a:rPr lang="en-US" sz="2600" b="0" i="0" u="none" strike="noStrike" dirty="0" err="1">
                          <a:solidFill>
                            <a:srgbClr val="000000"/>
                          </a:solidFill>
                          <a:effectLst/>
                          <a:latin typeface="+mj-lt"/>
                        </a:rPr>
                        <a:t>lời</a:t>
                      </a:r>
                      <a:r>
                        <a:rPr lang="en-US" sz="2600" b="0" i="0" u="none" strike="noStrike" dirty="0">
                          <a:solidFill>
                            <a:srgbClr val="000000"/>
                          </a:solidFill>
                          <a:effectLst/>
                          <a:latin typeface="+mj-lt"/>
                        </a:rPr>
                        <a:t> </a:t>
                      </a:r>
                      <a:r>
                        <a:rPr lang="en-US" sz="2600" b="0" i="0" u="none" strike="noStrike" dirty="0" err="1" smtClean="0">
                          <a:solidFill>
                            <a:srgbClr val="000000"/>
                          </a:solidFill>
                          <a:effectLst/>
                          <a:latin typeface="+mj-lt"/>
                        </a:rPr>
                        <a:t>nói</a:t>
                      </a:r>
                      <a:r>
                        <a:rPr lang="en-US" sz="2600" b="0" i="0" u="none" strike="noStrike" baseline="0" dirty="0" smtClean="0">
                          <a:solidFill>
                            <a:srgbClr val="000000"/>
                          </a:solidFill>
                          <a:effectLst/>
                          <a:latin typeface="+mj-lt"/>
                        </a:rPr>
                        <a:t> </a:t>
                      </a:r>
                      <a:r>
                        <a:rPr lang="en-US" sz="2600" b="0" i="0" u="none" strike="noStrike" baseline="0" dirty="0" err="1" smtClean="0">
                          <a:solidFill>
                            <a:srgbClr val="000000"/>
                          </a:solidFill>
                          <a:effectLst/>
                          <a:latin typeface="+mj-lt"/>
                        </a:rPr>
                        <a:t>đầu</a:t>
                      </a:r>
                      <a:r>
                        <a:rPr lang="en-US" sz="2600" b="0" i="0" u="none" strike="noStrike" dirty="0" smtClean="0">
                          <a:solidFill>
                            <a:srgbClr val="000000"/>
                          </a:solidFill>
                          <a:effectLst/>
                          <a:latin typeface="+mj-lt"/>
                        </a:rPr>
                        <a:t>.</a:t>
                      </a:r>
                      <a:endParaRPr lang="en-US" sz="2600" dirty="0">
                        <a:effectLst/>
                        <a:latin typeface="+mj-lt"/>
                      </a:endParaRPr>
                    </a:p>
                  </a:txBody>
                  <a:tcPr marL="63500" marR="63500" marT="63500" marB="63500"/>
                </a:tc>
                <a:extLst>
                  <a:ext uri="{0D108BD9-81ED-4DB2-BD59-A6C34878D82A}">
                    <a16:rowId xmlns:a16="http://schemas.microsoft.com/office/drawing/2014/main" val="3863559282"/>
                  </a:ext>
                </a:extLst>
              </a:tr>
              <a:tr h="2038617">
                <a:tc>
                  <a:txBody>
                    <a:bodyPr/>
                    <a:lstStyle/>
                    <a:p>
                      <a:r>
                        <a:rPr lang="en-US" sz="2600" dirty="0" err="1" smtClean="0">
                          <a:latin typeface="+mj-lt"/>
                        </a:rPr>
                        <a:t>Lê</a:t>
                      </a:r>
                      <a:r>
                        <a:rPr lang="en-US" sz="2600" baseline="0" dirty="0" smtClean="0">
                          <a:latin typeface="+mj-lt"/>
                        </a:rPr>
                        <a:t> </a:t>
                      </a:r>
                      <a:r>
                        <a:rPr lang="en-US" sz="2600" baseline="0" dirty="0" err="1" smtClean="0">
                          <a:latin typeface="+mj-lt"/>
                        </a:rPr>
                        <a:t>Xuân</a:t>
                      </a:r>
                      <a:r>
                        <a:rPr lang="en-US" sz="2600" baseline="0" dirty="0" smtClean="0">
                          <a:latin typeface="+mj-lt"/>
                        </a:rPr>
                        <a:t> </a:t>
                      </a:r>
                      <a:r>
                        <a:rPr lang="en-US" sz="2600" baseline="0" dirty="0" err="1" smtClean="0">
                          <a:latin typeface="+mj-lt"/>
                        </a:rPr>
                        <a:t>Chinh</a:t>
                      </a:r>
                      <a:endParaRPr lang="en-US" sz="2600" dirty="0">
                        <a:latin typeface="+mj-lt"/>
                      </a:endParaRPr>
                    </a:p>
                  </a:txBody>
                  <a:tcPr/>
                </a:tc>
                <a:tc>
                  <a:txBody>
                    <a:bodyPr/>
                    <a:lstStyle/>
                    <a:p>
                      <a:r>
                        <a:rPr lang="en-US" sz="2600" b="0" i="0" u="none" strike="noStrike" kern="1200" dirty="0" err="1" smtClean="0">
                          <a:solidFill>
                            <a:schemeClr val="dk1"/>
                          </a:solidFill>
                          <a:effectLst/>
                          <a:latin typeface="+mj-lt"/>
                          <a:ea typeface="+mn-ea"/>
                          <a:cs typeface="+mn-cs"/>
                        </a:rPr>
                        <a:t>Nghiên</a:t>
                      </a:r>
                      <a:r>
                        <a:rPr lang="en-US" sz="2600" b="0" i="0" u="none" strike="noStrike" kern="1200" dirty="0" smtClean="0">
                          <a:solidFill>
                            <a:schemeClr val="dk1"/>
                          </a:solidFill>
                          <a:effectLst/>
                          <a:latin typeface="+mj-lt"/>
                          <a:ea typeface="+mn-ea"/>
                          <a:cs typeface="+mn-cs"/>
                        </a:rPr>
                        <a:t> </a:t>
                      </a:r>
                      <a:r>
                        <a:rPr lang="en-US" sz="2600" b="0" i="0" u="none" strike="noStrike" kern="1200" dirty="0" err="1" smtClean="0">
                          <a:solidFill>
                            <a:schemeClr val="dk1"/>
                          </a:solidFill>
                          <a:effectLst/>
                          <a:latin typeface="+mj-lt"/>
                          <a:ea typeface="+mn-ea"/>
                          <a:cs typeface="+mn-cs"/>
                        </a:rPr>
                        <a:t>cứu</a:t>
                      </a:r>
                      <a:r>
                        <a:rPr lang="en-US" sz="2600" b="0" i="0" u="none" strike="noStrike" kern="1200" dirty="0" smtClean="0">
                          <a:solidFill>
                            <a:schemeClr val="dk1"/>
                          </a:solidFill>
                          <a:effectLst/>
                          <a:latin typeface="+mj-lt"/>
                          <a:ea typeface="+mn-ea"/>
                          <a:cs typeface="+mn-cs"/>
                        </a:rPr>
                        <a:t> </a:t>
                      </a:r>
                      <a:r>
                        <a:rPr lang="en-US" sz="2600" b="0" i="0" u="none" strike="noStrike" kern="1200" dirty="0" err="1" smtClean="0">
                          <a:solidFill>
                            <a:schemeClr val="dk1"/>
                          </a:solidFill>
                          <a:effectLst/>
                          <a:latin typeface="+mj-lt"/>
                          <a:ea typeface="+mn-ea"/>
                          <a:cs typeface="+mn-cs"/>
                        </a:rPr>
                        <a:t>mô</a:t>
                      </a:r>
                      <a:r>
                        <a:rPr lang="en-US" sz="2600" b="0" i="0" u="none" strike="noStrike" kern="1200" dirty="0" smtClean="0">
                          <a:solidFill>
                            <a:schemeClr val="dk1"/>
                          </a:solidFill>
                          <a:effectLst/>
                          <a:latin typeface="+mj-lt"/>
                          <a:ea typeface="+mn-ea"/>
                          <a:cs typeface="+mn-cs"/>
                        </a:rPr>
                        <a:t> </a:t>
                      </a:r>
                      <a:r>
                        <a:rPr lang="en-US" sz="2600" b="0" i="0" u="none" strike="noStrike" kern="1200" dirty="0" err="1" smtClean="0">
                          <a:solidFill>
                            <a:schemeClr val="dk1"/>
                          </a:solidFill>
                          <a:effectLst/>
                          <a:latin typeface="+mj-lt"/>
                          <a:ea typeface="+mn-ea"/>
                          <a:cs typeface="+mn-cs"/>
                        </a:rPr>
                        <a:t>hình</a:t>
                      </a:r>
                      <a:r>
                        <a:rPr lang="en-US" sz="2600" b="0" i="0" u="none" strike="noStrike" kern="1200" dirty="0" smtClean="0">
                          <a:solidFill>
                            <a:schemeClr val="dk1"/>
                          </a:solidFill>
                          <a:effectLst/>
                          <a:latin typeface="+mj-lt"/>
                          <a:ea typeface="+mn-ea"/>
                          <a:cs typeface="+mn-cs"/>
                        </a:rPr>
                        <a:t>, </a:t>
                      </a:r>
                      <a:r>
                        <a:rPr lang="en-US" sz="2600" b="0" i="0" u="none" strike="noStrike" kern="1200" dirty="0" err="1" smtClean="0">
                          <a:solidFill>
                            <a:schemeClr val="dk1"/>
                          </a:solidFill>
                          <a:effectLst/>
                          <a:latin typeface="+mj-lt"/>
                          <a:ea typeface="+mn-ea"/>
                          <a:cs typeface="+mn-cs"/>
                        </a:rPr>
                        <a:t>vai</a:t>
                      </a:r>
                      <a:r>
                        <a:rPr lang="en-US" sz="2600" b="0" i="0" u="none" strike="noStrike" kern="1200" dirty="0" smtClean="0">
                          <a:solidFill>
                            <a:schemeClr val="dk1"/>
                          </a:solidFill>
                          <a:effectLst/>
                          <a:latin typeface="+mj-lt"/>
                          <a:ea typeface="+mn-ea"/>
                          <a:cs typeface="+mn-cs"/>
                        </a:rPr>
                        <a:t> </a:t>
                      </a:r>
                      <a:r>
                        <a:rPr lang="en-US" sz="2600" b="0" i="0" u="none" strike="noStrike" kern="1200" dirty="0" err="1" smtClean="0">
                          <a:solidFill>
                            <a:schemeClr val="dk1"/>
                          </a:solidFill>
                          <a:effectLst/>
                          <a:latin typeface="+mj-lt"/>
                          <a:ea typeface="+mn-ea"/>
                          <a:cs typeface="+mn-cs"/>
                        </a:rPr>
                        <a:t>trò</a:t>
                      </a:r>
                      <a:r>
                        <a:rPr lang="en-US" sz="2600" b="0" i="0" u="none" strike="noStrike" kern="1200" dirty="0" smtClean="0">
                          <a:solidFill>
                            <a:schemeClr val="dk1"/>
                          </a:solidFill>
                          <a:effectLst/>
                          <a:latin typeface="+mj-lt"/>
                          <a:ea typeface="+mn-ea"/>
                          <a:cs typeface="+mn-cs"/>
                        </a:rPr>
                        <a:t> </a:t>
                      </a:r>
                      <a:r>
                        <a:rPr lang="en-US" sz="2600" b="0" i="0" u="none" strike="noStrike" kern="1200" dirty="0" err="1" smtClean="0">
                          <a:solidFill>
                            <a:schemeClr val="dk1"/>
                          </a:solidFill>
                          <a:effectLst/>
                          <a:latin typeface="+mj-lt"/>
                          <a:ea typeface="+mn-ea"/>
                          <a:cs typeface="+mn-cs"/>
                        </a:rPr>
                        <a:t>áp</a:t>
                      </a:r>
                      <a:r>
                        <a:rPr lang="en-US" sz="2600" b="0" i="0" u="none" strike="noStrike" kern="1200" dirty="0" smtClean="0">
                          <a:solidFill>
                            <a:schemeClr val="dk1"/>
                          </a:solidFill>
                          <a:effectLst/>
                          <a:latin typeface="+mj-lt"/>
                          <a:ea typeface="+mn-ea"/>
                          <a:cs typeface="+mn-cs"/>
                        </a:rPr>
                        <a:t> </a:t>
                      </a:r>
                      <a:r>
                        <a:rPr lang="en-US" sz="2600" b="0" i="0" u="none" strike="noStrike" kern="1200" dirty="0" err="1" smtClean="0">
                          <a:solidFill>
                            <a:schemeClr val="dk1"/>
                          </a:solidFill>
                          <a:effectLst/>
                          <a:latin typeface="+mj-lt"/>
                          <a:ea typeface="+mn-ea"/>
                          <a:cs typeface="+mn-cs"/>
                        </a:rPr>
                        <a:t>dụng</a:t>
                      </a:r>
                      <a:r>
                        <a:rPr lang="en-US" sz="2600" b="0" i="0" u="none" strike="noStrike" kern="1200" dirty="0" smtClean="0">
                          <a:solidFill>
                            <a:schemeClr val="dk1"/>
                          </a:solidFill>
                          <a:effectLst/>
                          <a:latin typeface="+mj-lt"/>
                          <a:ea typeface="+mn-ea"/>
                          <a:cs typeface="+mn-cs"/>
                        </a:rPr>
                        <a:t> </a:t>
                      </a:r>
                      <a:r>
                        <a:rPr lang="en-US" sz="2600" b="0" i="0" u="none" strike="noStrike" kern="1200" dirty="0" err="1" smtClean="0">
                          <a:solidFill>
                            <a:schemeClr val="dk1"/>
                          </a:solidFill>
                          <a:effectLst/>
                          <a:latin typeface="+mj-lt"/>
                          <a:ea typeface="+mn-ea"/>
                          <a:cs typeface="+mn-cs"/>
                        </a:rPr>
                        <a:t>mô</a:t>
                      </a:r>
                      <a:r>
                        <a:rPr lang="en-US" sz="2600" b="0" i="0" u="none" strike="noStrike" kern="1200" dirty="0" smtClean="0">
                          <a:solidFill>
                            <a:schemeClr val="dk1"/>
                          </a:solidFill>
                          <a:effectLst/>
                          <a:latin typeface="+mj-lt"/>
                          <a:ea typeface="+mn-ea"/>
                          <a:cs typeface="+mn-cs"/>
                        </a:rPr>
                        <a:t> </a:t>
                      </a:r>
                      <a:r>
                        <a:rPr lang="en-US" sz="2600" b="0" i="0" u="none" strike="noStrike" kern="1200" dirty="0" err="1" smtClean="0">
                          <a:solidFill>
                            <a:schemeClr val="dk1"/>
                          </a:solidFill>
                          <a:effectLst/>
                          <a:latin typeface="+mj-lt"/>
                          <a:ea typeface="+mn-ea"/>
                          <a:cs typeface="+mn-cs"/>
                        </a:rPr>
                        <a:t>hình</a:t>
                      </a:r>
                      <a:r>
                        <a:rPr lang="en-US" sz="2600" b="0" i="0" u="none" strike="noStrike" kern="1200" dirty="0" smtClean="0">
                          <a:solidFill>
                            <a:schemeClr val="dk1"/>
                          </a:solidFill>
                          <a:effectLst/>
                          <a:latin typeface="+mj-lt"/>
                          <a:ea typeface="+mn-ea"/>
                          <a:cs typeface="+mn-cs"/>
                        </a:rPr>
                        <a:t> Agile/Scrum </a:t>
                      </a:r>
                      <a:r>
                        <a:rPr lang="en-US" sz="2600" b="0" i="0" u="none" strike="noStrike" kern="1200" dirty="0" err="1" smtClean="0">
                          <a:solidFill>
                            <a:schemeClr val="dk1"/>
                          </a:solidFill>
                          <a:effectLst/>
                          <a:latin typeface="+mj-lt"/>
                          <a:ea typeface="+mn-ea"/>
                          <a:cs typeface="+mn-cs"/>
                        </a:rPr>
                        <a:t>và</a:t>
                      </a:r>
                      <a:r>
                        <a:rPr lang="en-US" sz="2600" b="0" i="0" u="none" strike="noStrike" kern="1200" dirty="0" smtClean="0">
                          <a:solidFill>
                            <a:schemeClr val="dk1"/>
                          </a:solidFill>
                          <a:effectLst/>
                          <a:latin typeface="+mj-lt"/>
                          <a:ea typeface="+mn-ea"/>
                          <a:cs typeface="+mn-cs"/>
                        </a:rPr>
                        <a:t> </a:t>
                      </a:r>
                      <a:r>
                        <a:rPr lang="en-US" sz="2600" b="0" i="0" u="none" strike="noStrike" kern="1200" dirty="0" err="1" smtClean="0">
                          <a:solidFill>
                            <a:schemeClr val="dk1"/>
                          </a:solidFill>
                          <a:effectLst/>
                          <a:latin typeface="+mj-lt"/>
                          <a:ea typeface="+mn-ea"/>
                          <a:cs typeface="+mn-cs"/>
                        </a:rPr>
                        <a:t>mục</a:t>
                      </a:r>
                      <a:r>
                        <a:rPr lang="en-US" sz="2600" b="0" i="0" u="none" strike="noStrike" kern="1200" dirty="0" smtClean="0">
                          <a:solidFill>
                            <a:schemeClr val="dk1"/>
                          </a:solidFill>
                          <a:effectLst/>
                          <a:latin typeface="+mj-lt"/>
                          <a:ea typeface="+mn-ea"/>
                          <a:cs typeface="+mn-cs"/>
                        </a:rPr>
                        <a:t> </a:t>
                      </a:r>
                      <a:r>
                        <a:rPr lang="en-US" sz="2600" b="0" i="0" u="none" strike="noStrike" kern="1200" dirty="0" err="1" smtClean="0">
                          <a:solidFill>
                            <a:schemeClr val="dk1"/>
                          </a:solidFill>
                          <a:effectLst/>
                          <a:latin typeface="+mj-lt"/>
                          <a:ea typeface="+mn-ea"/>
                          <a:cs typeface="+mn-cs"/>
                        </a:rPr>
                        <a:t>lục</a:t>
                      </a:r>
                      <a:r>
                        <a:rPr lang="en-US" sz="2600" b="0" i="0" u="none" strike="noStrike" kern="1200" dirty="0" smtClean="0">
                          <a:solidFill>
                            <a:schemeClr val="dk1"/>
                          </a:solidFill>
                          <a:effectLst/>
                          <a:latin typeface="+mj-lt"/>
                          <a:ea typeface="+mn-ea"/>
                          <a:cs typeface="+mn-cs"/>
                        </a:rPr>
                        <a:t>. </a:t>
                      </a:r>
                      <a:r>
                        <a:rPr lang="en-US" sz="2600" b="0" i="0" u="none" strike="noStrike" kern="1200" dirty="0" err="1" smtClean="0">
                          <a:solidFill>
                            <a:schemeClr val="dk1"/>
                          </a:solidFill>
                          <a:effectLst/>
                          <a:latin typeface="+mj-lt"/>
                          <a:ea typeface="+mn-ea"/>
                          <a:cs typeface="+mn-cs"/>
                        </a:rPr>
                        <a:t>Làm</a:t>
                      </a:r>
                      <a:r>
                        <a:rPr lang="en-US" sz="2600" b="0" i="0" u="none" strike="noStrike" kern="1200" dirty="0" smtClean="0">
                          <a:solidFill>
                            <a:schemeClr val="dk1"/>
                          </a:solidFill>
                          <a:effectLst/>
                          <a:latin typeface="+mj-lt"/>
                          <a:ea typeface="+mn-ea"/>
                          <a:cs typeface="+mn-cs"/>
                        </a:rPr>
                        <a:t> slide </a:t>
                      </a:r>
                      <a:r>
                        <a:rPr lang="en-US" sz="2600" b="0" i="0" u="none" strike="noStrike" kern="1200" dirty="0" err="1" smtClean="0">
                          <a:solidFill>
                            <a:schemeClr val="dk1"/>
                          </a:solidFill>
                          <a:effectLst/>
                          <a:latin typeface="+mj-lt"/>
                          <a:ea typeface="+mn-ea"/>
                          <a:cs typeface="+mn-cs"/>
                        </a:rPr>
                        <a:t>thuyết</a:t>
                      </a:r>
                      <a:r>
                        <a:rPr lang="en-US" sz="2600" b="0" i="0" u="none" strike="noStrike" kern="1200" dirty="0" smtClean="0">
                          <a:solidFill>
                            <a:schemeClr val="dk1"/>
                          </a:solidFill>
                          <a:effectLst/>
                          <a:latin typeface="+mj-lt"/>
                          <a:ea typeface="+mn-ea"/>
                          <a:cs typeface="+mn-cs"/>
                        </a:rPr>
                        <a:t> </a:t>
                      </a:r>
                      <a:r>
                        <a:rPr lang="en-US" sz="2600" b="0" i="0" u="none" strike="noStrike" kern="1200" dirty="0" err="1" smtClean="0">
                          <a:solidFill>
                            <a:schemeClr val="dk1"/>
                          </a:solidFill>
                          <a:effectLst/>
                          <a:latin typeface="+mj-lt"/>
                          <a:ea typeface="+mn-ea"/>
                          <a:cs typeface="+mn-cs"/>
                        </a:rPr>
                        <a:t>trình</a:t>
                      </a:r>
                      <a:r>
                        <a:rPr lang="en-US" sz="2600" b="0" i="0" u="none" strike="noStrike" kern="1200" dirty="0" smtClean="0">
                          <a:solidFill>
                            <a:schemeClr val="dk1"/>
                          </a:solidFill>
                          <a:effectLst/>
                          <a:latin typeface="+mj-lt"/>
                          <a:ea typeface="+mn-ea"/>
                          <a:cs typeface="+mn-cs"/>
                        </a:rPr>
                        <a:t>.</a:t>
                      </a:r>
                      <a:endParaRPr lang="en-US" sz="2600" dirty="0">
                        <a:latin typeface="+mj-lt"/>
                      </a:endParaRPr>
                    </a:p>
                  </a:txBody>
                  <a:tcPr/>
                </a:tc>
                <a:extLst>
                  <a:ext uri="{0D108BD9-81ED-4DB2-BD59-A6C34878D82A}">
                    <a16:rowId xmlns:a16="http://schemas.microsoft.com/office/drawing/2014/main" val="105419544"/>
                  </a:ext>
                </a:extLst>
              </a:tr>
            </a:tbl>
          </a:graphicData>
        </a:graphic>
      </p:graphicFrame>
    </p:spTree>
    <p:extLst>
      <p:ext uri="{BB962C8B-B14F-4D97-AF65-F5344CB8AC3E}">
        <p14:creationId xmlns:p14="http://schemas.microsoft.com/office/powerpoint/2010/main" val="3334928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lt;strong&gt;Thank&lt;/strong&gt; Your Legislators for Preserving VT Charitable ..."/>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2362" y="464235"/>
            <a:ext cx="9678573" cy="6006904"/>
          </a:xfrm>
        </p:spPr>
      </p:pic>
    </p:spTree>
    <p:extLst>
      <p:ext uri="{BB962C8B-B14F-4D97-AF65-F5344CB8AC3E}">
        <p14:creationId xmlns:p14="http://schemas.microsoft.com/office/powerpoint/2010/main" val="22470789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5817" y="624110"/>
            <a:ext cx="9048795" cy="995684"/>
          </a:xfrm>
        </p:spPr>
        <p:txBody>
          <a:bodyPr>
            <a:normAutofit/>
          </a:bodyPr>
          <a:lstStyle/>
          <a:p>
            <a:r>
              <a:rPr lang="en-US" sz="4400" b="1" dirty="0" err="1" smtClean="0">
                <a:latin typeface="+mn-lt"/>
              </a:rPr>
              <a:t>Nội</a:t>
            </a:r>
            <a:r>
              <a:rPr lang="en-US" sz="4400" b="1" dirty="0" smtClean="0">
                <a:latin typeface="+mn-lt"/>
              </a:rPr>
              <a:t> dung </a:t>
            </a:r>
            <a:endParaRPr lang="en-US" sz="4400" b="1" dirty="0">
              <a:latin typeface="+mn-lt"/>
            </a:endParaRPr>
          </a:p>
        </p:txBody>
      </p:sp>
      <p:sp>
        <p:nvSpPr>
          <p:cNvPr id="3" name="Content Placeholder 2"/>
          <p:cNvSpPr>
            <a:spLocks noGrp="1"/>
          </p:cNvSpPr>
          <p:nvPr>
            <p:ph idx="1"/>
          </p:nvPr>
        </p:nvSpPr>
        <p:spPr>
          <a:xfrm>
            <a:off x="2338251" y="2133599"/>
            <a:ext cx="9166361" cy="4045131"/>
          </a:xfrm>
        </p:spPr>
        <p:txBody>
          <a:bodyPr>
            <a:normAutofit/>
          </a:bodyPr>
          <a:lstStyle/>
          <a:p>
            <a:r>
              <a:rPr lang="en-US" sz="2800" dirty="0" err="1" smtClean="0"/>
              <a:t>Lý</a:t>
            </a:r>
            <a:r>
              <a:rPr lang="en-US" sz="2800" dirty="0" smtClean="0"/>
              <a:t> do </a:t>
            </a:r>
            <a:r>
              <a:rPr lang="en-US" sz="2800" dirty="0" err="1" smtClean="0"/>
              <a:t>chọn</a:t>
            </a:r>
            <a:r>
              <a:rPr lang="en-US" sz="2800" dirty="0" smtClean="0"/>
              <a:t> </a:t>
            </a:r>
            <a:r>
              <a:rPr lang="en-US" sz="2800" dirty="0" err="1" smtClean="0"/>
              <a:t>đề</a:t>
            </a:r>
            <a:r>
              <a:rPr lang="en-US" sz="2800" dirty="0" smtClean="0"/>
              <a:t> </a:t>
            </a:r>
            <a:r>
              <a:rPr lang="en-US" sz="2800" dirty="0" err="1" smtClean="0"/>
              <a:t>tài</a:t>
            </a:r>
            <a:endParaRPr lang="en-US" sz="2800" dirty="0" smtClean="0"/>
          </a:p>
          <a:p>
            <a:r>
              <a:rPr lang="en-US" sz="2800" dirty="0" err="1" smtClean="0"/>
              <a:t>Tổng</a:t>
            </a:r>
            <a:r>
              <a:rPr lang="en-US" sz="2800" dirty="0" smtClean="0"/>
              <a:t> </a:t>
            </a:r>
            <a:r>
              <a:rPr lang="en-US" sz="2800" dirty="0" err="1" smtClean="0"/>
              <a:t>quan</a:t>
            </a:r>
            <a:r>
              <a:rPr lang="en-US" sz="2800" dirty="0" smtClean="0"/>
              <a:t> </a:t>
            </a:r>
            <a:r>
              <a:rPr lang="en-US" sz="2800" dirty="0" err="1" smtClean="0"/>
              <a:t>lý</a:t>
            </a:r>
            <a:r>
              <a:rPr lang="en-US" sz="2800" dirty="0" smtClean="0"/>
              <a:t> </a:t>
            </a:r>
            <a:r>
              <a:rPr lang="en-US" sz="2800" dirty="0" err="1" smtClean="0"/>
              <a:t>thuyết</a:t>
            </a:r>
            <a:endParaRPr lang="en-US" sz="2800" dirty="0" smtClean="0"/>
          </a:p>
          <a:p>
            <a:r>
              <a:rPr lang="en-US" sz="2800" dirty="0" err="1" smtClean="0"/>
              <a:t>Chức</a:t>
            </a:r>
            <a:r>
              <a:rPr lang="en-US" sz="2800" dirty="0" smtClean="0"/>
              <a:t> </a:t>
            </a:r>
            <a:r>
              <a:rPr lang="en-US" sz="2800" dirty="0" err="1" smtClean="0"/>
              <a:t>năng</a:t>
            </a:r>
            <a:r>
              <a:rPr lang="en-US" sz="2800" dirty="0"/>
              <a:t> </a:t>
            </a:r>
            <a:r>
              <a:rPr lang="en-US" sz="2800" dirty="0" err="1" smtClean="0"/>
              <a:t>của</a:t>
            </a:r>
            <a:r>
              <a:rPr lang="en-US" sz="2800" dirty="0" smtClean="0"/>
              <a:t> </a:t>
            </a:r>
            <a:r>
              <a:rPr lang="en-US" sz="2800" dirty="0" err="1" smtClean="0"/>
              <a:t>mô</a:t>
            </a:r>
            <a:r>
              <a:rPr lang="en-US" sz="2800" dirty="0" smtClean="0"/>
              <a:t> </a:t>
            </a:r>
            <a:r>
              <a:rPr lang="en-US" sz="2800" dirty="0" err="1" smtClean="0"/>
              <a:t>hình</a:t>
            </a:r>
            <a:r>
              <a:rPr lang="en-US" sz="2800" dirty="0" smtClean="0"/>
              <a:t> Agile/ </a:t>
            </a:r>
            <a:r>
              <a:rPr lang="en-US" sz="2800" dirty="0" err="1" smtClean="0"/>
              <a:t>Srum</a:t>
            </a:r>
            <a:endParaRPr lang="en-US" sz="2800" dirty="0" smtClean="0"/>
          </a:p>
          <a:p>
            <a:r>
              <a:rPr lang="en-US" sz="2800" dirty="0" err="1" smtClean="0"/>
              <a:t>Vai</a:t>
            </a:r>
            <a:r>
              <a:rPr lang="en-US" sz="2800" dirty="0" smtClean="0"/>
              <a:t> </a:t>
            </a:r>
            <a:r>
              <a:rPr lang="en-US" sz="2800" dirty="0" err="1" smtClean="0"/>
              <a:t>trò</a:t>
            </a:r>
            <a:r>
              <a:rPr lang="en-US" sz="2800" dirty="0" smtClean="0"/>
              <a:t> </a:t>
            </a:r>
            <a:r>
              <a:rPr lang="en-US" sz="2800" dirty="0" err="1" smtClean="0"/>
              <a:t>của</a:t>
            </a:r>
            <a:r>
              <a:rPr lang="en-US" sz="2800" dirty="0" smtClean="0"/>
              <a:t> </a:t>
            </a:r>
            <a:r>
              <a:rPr lang="en-US" sz="2800" dirty="0" err="1" smtClean="0"/>
              <a:t>mô</a:t>
            </a:r>
            <a:r>
              <a:rPr lang="en-US" sz="2800" dirty="0" smtClean="0"/>
              <a:t> </a:t>
            </a:r>
            <a:r>
              <a:rPr lang="en-US" sz="2800" dirty="0" err="1" smtClean="0"/>
              <a:t>hình</a:t>
            </a:r>
            <a:r>
              <a:rPr lang="en-US" sz="2800" dirty="0" smtClean="0"/>
              <a:t> Agile/ Scrum</a:t>
            </a:r>
          </a:p>
          <a:p>
            <a:r>
              <a:rPr lang="en-US" sz="2800" dirty="0" err="1" smtClean="0"/>
              <a:t>Ứng</a:t>
            </a:r>
            <a:r>
              <a:rPr lang="en-US" sz="2800" dirty="0" smtClean="0"/>
              <a:t> </a:t>
            </a:r>
            <a:r>
              <a:rPr lang="en-US" sz="2800" dirty="0" err="1" smtClean="0"/>
              <a:t>dụng</a:t>
            </a:r>
            <a:r>
              <a:rPr lang="en-US" sz="2800" dirty="0" smtClean="0"/>
              <a:t> </a:t>
            </a:r>
            <a:r>
              <a:rPr lang="en-US" sz="2800" dirty="0" err="1" smtClean="0"/>
              <a:t>thực</a:t>
            </a:r>
            <a:r>
              <a:rPr lang="en-US" sz="2800" dirty="0" smtClean="0"/>
              <a:t> </a:t>
            </a:r>
            <a:r>
              <a:rPr lang="en-US" sz="2800" dirty="0" err="1" smtClean="0"/>
              <a:t>tiễn</a:t>
            </a:r>
            <a:r>
              <a:rPr lang="en-US" sz="2800" dirty="0" smtClean="0"/>
              <a:t> </a:t>
            </a:r>
            <a:r>
              <a:rPr lang="en-US" sz="2800" dirty="0" err="1" smtClean="0"/>
              <a:t>của</a:t>
            </a:r>
            <a:r>
              <a:rPr lang="en-US" sz="2800" dirty="0" smtClean="0"/>
              <a:t> </a:t>
            </a:r>
            <a:r>
              <a:rPr lang="en-US" sz="2800" dirty="0" err="1" smtClean="0"/>
              <a:t>mô</a:t>
            </a:r>
            <a:r>
              <a:rPr lang="en-US" sz="2800" dirty="0" smtClean="0"/>
              <a:t> </a:t>
            </a:r>
            <a:r>
              <a:rPr lang="en-US" sz="2800" dirty="0" err="1" smtClean="0"/>
              <a:t>hình</a:t>
            </a:r>
            <a:r>
              <a:rPr lang="en-US" sz="2800" dirty="0" smtClean="0"/>
              <a:t> Scrum</a:t>
            </a:r>
          </a:p>
          <a:p>
            <a:r>
              <a:rPr lang="en-US" sz="2800" dirty="0" err="1" smtClean="0"/>
              <a:t>Kết</a:t>
            </a:r>
            <a:r>
              <a:rPr lang="en-US" sz="2800" dirty="0" smtClean="0"/>
              <a:t> </a:t>
            </a:r>
            <a:r>
              <a:rPr lang="en-US" sz="2800" dirty="0" err="1" smtClean="0"/>
              <a:t>luận</a:t>
            </a:r>
            <a:endParaRPr lang="en-US" sz="2800" dirty="0"/>
          </a:p>
        </p:txBody>
      </p:sp>
    </p:spTree>
    <p:extLst>
      <p:ext uri="{BB962C8B-B14F-4D97-AF65-F5344CB8AC3E}">
        <p14:creationId xmlns:p14="http://schemas.microsoft.com/office/powerpoint/2010/main" val="1709996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794" y="624110"/>
            <a:ext cx="9884818" cy="734427"/>
          </a:xfrm>
        </p:spPr>
        <p:txBody>
          <a:bodyPr>
            <a:normAutofit/>
          </a:bodyPr>
          <a:lstStyle/>
          <a:p>
            <a:r>
              <a:rPr lang="en-US" b="1" dirty="0" err="1" smtClean="0"/>
              <a:t>Lý</a:t>
            </a:r>
            <a:r>
              <a:rPr lang="en-US" b="1" dirty="0" smtClean="0"/>
              <a:t> do </a:t>
            </a:r>
            <a:r>
              <a:rPr lang="en-US" b="1" dirty="0" err="1" smtClean="0"/>
              <a:t>chọn</a:t>
            </a:r>
            <a:r>
              <a:rPr lang="en-US" b="1" dirty="0" smtClean="0"/>
              <a:t> </a:t>
            </a:r>
            <a:r>
              <a:rPr lang="en-US" b="1" dirty="0" err="1" smtClean="0"/>
              <a:t>đề</a:t>
            </a:r>
            <a:r>
              <a:rPr lang="en-US" b="1" dirty="0" smtClean="0"/>
              <a:t> </a:t>
            </a:r>
            <a:r>
              <a:rPr lang="en-US" b="1" dirty="0" err="1" smtClean="0"/>
              <a:t>tài</a:t>
            </a:r>
            <a:endParaRPr lang="en-US" b="1" dirty="0"/>
          </a:p>
        </p:txBody>
      </p:sp>
      <p:sp>
        <p:nvSpPr>
          <p:cNvPr id="3" name="Content Placeholder 2"/>
          <p:cNvSpPr>
            <a:spLocks noGrp="1"/>
          </p:cNvSpPr>
          <p:nvPr>
            <p:ph idx="1"/>
          </p:nvPr>
        </p:nvSpPr>
        <p:spPr>
          <a:xfrm>
            <a:off x="1293223" y="1358537"/>
            <a:ext cx="10211389" cy="5016137"/>
          </a:xfrm>
        </p:spPr>
        <p:txBody>
          <a:bodyPr>
            <a:noAutofit/>
          </a:bodyPr>
          <a:lstStyle/>
          <a:p>
            <a:pPr marL="0" indent="0" fontAlgn="base">
              <a:buNone/>
            </a:pPr>
            <a:endParaRPr lang="vi-VN" sz="2800" dirty="0" smtClean="0">
              <a:latin typeface="+mj-lt"/>
            </a:endParaRPr>
          </a:p>
          <a:p>
            <a:pPr fontAlgn="base"/>
            <a:r>
              <a:rPr lang="en-US" sz="2800" dirty="0" err="1" smtClean="0">
                <a:latin typeface="+mj-lt"/>
                <a:cs typeface="Times New Roman" panose="02020603050405020304" pitchFamily="18" charset="0"/>
              </a:rPr>
              <a:t>Thời</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kỳ</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kinh</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tế</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đầy</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biến</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động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công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nghệ</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được</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thay</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thế</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hiện</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đại</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hơn</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trong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hầu</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hết</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các</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lĩnh</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vực</a:t>
            </a:r>
            <a:r>
              <a:rPr lang="vi-VN" sz="2800" dirty="0" smtClean="0">
                <a:latin typeface="+mj-lt"/>
                <a:cs typeface="Times New Roman" panose="02020603050405020304" pitchFamily="18" charset="0"/>
              </a:rPr>
              <a:t>.</a:t>
            </a:r>
            <a:endParaRPr lang="en-US" sz="2800" dirty="0" smtClean="0">
              <a:latin typeface="+mj-lt"/>
              <a:cs typeface="Times New Roman" panose="02020603050405020304" pitchFamily="18" charset="0"/>
            </a:endParaRPr>
          </a:p>
          <a:p>
            <a:pPr fontAlgn="base"/>
            <a:r>
              <a:rPr lang="en-US" sz="2800" dirty="0" err="1" smtClean="0">
                <a:latin typeface="+mj-lt"/>
                <a:cs typeface="Times New Roman" panose="02020603050405020304" pitchFamily="18" charset="0"/>
              </a:rPr>
              <a:t>Trong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quản</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lý</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xây</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dựng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dự</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án</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yêu</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cầu</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thay</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đổi</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và</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chức</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năng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của</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khách</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hàng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ngày</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càng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đa</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dạng</a:t>
            </a:r>
            <a:r>
              <a:rPr lang="en-US" sz="2800" dirty="0">
                <a:latin typeface="+mj-lt"/>
                <a:cs typeface="Times New Roman" panose="02020603050405020304" pitchFamily="18" charset="0"/>
              </a:rPr>
              <a:t>.</a:t>
            </a:r>
            <a:endParaRPr lang="vi-VN" sz="2800" dirty="0">
              <a:latin typeface="+mj-lt"/>
              <a:cs typeface="Times New Roman" panose="02020603050405020304" pitchFamily="18" charset="0"/>
            </a:endParaRPr>
          </a:p>
          <a:p>
            <a:r>
              <a:rPr lang="en-US" sz="2800" dirty="0" err="1" smtClean="0">
                <a:latin typeface="+mj-lt"/>
              </a:rPr>
              <a:t>Một</a:t>
            </a:r>
            <a:r>
              <a:rPr lang="en-US" sz="2800" dirty="0" smtClean="0">
                <a:latin typeface="+mj-lt"/>
              </a:rPr>
              <a:t> </a:t>
            </a:r>
            <a:r>
              <a:rPr lang="en-US" sz="2800" dirty="0" err="1" smtClean="0">
                <a:latin typeface="+mj-lt"/>
              </a:rPr>
              <a:t>mô</a:t>
            </a:r>
            <a:r>
              <a:rPr lang="en-US" sz="2800" dirty="0" smtClean="0">
                <a:latin typeface="+mj-lt"/>
              </a:rPr>
              <a:t> </a:t>
            </a:r>
            <a:r>
              <a:rPr lang="en-US" sz="2800" dirty="0" err="1" smtClean="0">
                <a:latin typeface="+mj-lt"/>
              </a:rPr>
              <a:t>hình</a:t>
            </a:r>
            <a:r>
              <a:rPr lang="en-US" sz="2800" dirty="0" smtClean="0">
                <a:latin typeface="+mj-lt"/>
              </a:rPr>
              <a:t> </a:t>
            </a:r>
            <a:r>
              <a:rPr lang="en-US" sz="2800" dirty="0" err="1" smtClean="0">
                <a:latin typeface="+mj-lt"/>
              </a:rPr>
              <a:t>mới</a:t>
            </a:r>
            <a:r>
              <a:rPr lang="en-US" sz="2800" dirty="0" smtClean="0">
                <a:latin typeface="+mj-lt"/>
              </a:rPr>
              <a:t> </a:t>
            </a:r>
            <a:r>
              <a:rPr lang="en-US" sz="2800" dirty="0" err="1" smtClean="0">
                <a:latin typeface="+mj-lt"/>
              </a:rPr>
              <a:t>đã</a:t>
            </a:r>
            <a:r>
              <a:rPr lang="en-US" sz="2800" dirty="0" smtClean="0">
                <a:latin typeface="+mj-lt"/>
              </a:rPr>
              <a:t> </a:t>
            </a:r>
            <a:r>
              <a:rPr lang="en-US" sz="2800" dirty="0" err="1" smtClean="0">
                <a:latin typeface="+mj-lt"/>
              </a:rPr>
              <a:t>được</a:t>
            </a:r>
            <a:r>
              <a:rPr lang="en-US" sz="2800" dirty="0" smtClean="0">
                <a:latin typeface="+mj-lt"/>
              </a:rPr>
              <a:t> </a:t>
            </a:r>
            <a:r>
              <a:rPr lang="en-US" sz="2800" dirty="0" err="1" smtClean="0">
                <a:latin typeface="+mj-lt"/>
              </a:rPr>
              <a:t>sử</a:t>
            </a:r>
            <a:r>
              <a:rPr lang="en-US" sz="2800" dirty="0" smtClean="0">
                <a:latin typeface="+mj-lt"/>
              </a:rPr>
              <a:t> </a:t>
            </a:r>
            <a:r>
              <a:rPr lang="en-US" sz="2800" dirty="0" err="1" smtClean="0">
                <a:latin typeface="+mj-lt"/>
              </a:rPr>
              <a:t>dụng</a:t>
            </a:r>
            <a:r>
              <a:rPr lang="en-US" sz="2800" dirty="0" smtClean="0">
                <a:latin typeface="+mj-lt"/>
              </a:rPr>
              <a:t> </a:t>
            </a:r>
            <a:r>
              <a:rPr lang="en-US" sz="2800" dirty="0" err="1" smtClean="0">
                <a:latin typeface="+mj-lt"/>
              </a:rPr>
              <a:t>phổ</a:t>
            </a:r>
            <a:r>
              <a:rPr lang="en-US" sz="2800" dirty="0" smtClean="0">
                <a:latin typeface="+mj-lt"/>
              </a:rPr>
              <a:t> </a:t>
            </a:r>
            <a:r>
              <a:rPr lang="en-US" sz="2800" dirty="0" err="1" smtClean="0">
                <a:latin typeface="+mj-lt"/>
              </a:rPr>
              <a:t>biến</a:t>
            </a:r>
            <a:r>
              <a:rPr lang="en-US" sz="2800" dirty="0" smtClean="0">
                <a:latin typeface="+mj-lt"/>
              </a:rPr>
              <a:t> </a:t>
            </a:r>
            <a:r>
              <a:rPr lang="en-US" sz="2800" dirty="0" err="1" smtClean="0">
                <a:latin typeface="+mj-lt"/>
              </a:rPr>
              <a:t>trong</a:t>
            </a:r>
            <a:r>
              <a:rPr lang="en-US" sz="2800" dirty="0" smtClean="0">
                <a:latin typeface="+mj-lt"/>
              </a:rPr>
              <a:t> </a:t>
            </a:r>
            <a:r>
              <a:rPr lang="en-US" sz="2800" dirty="0" err="1" smtClean="0">
                <a:latin typeface="+mj-lt"/>
              </a:rPr>
              <a:t>rất</a:t>
            </a:r>
            <a:r>
              <a:rPr lang="en-US" sz="2800" dirty="0" smtClean="0">
                <a:latin typeface="+mj-lt"/>
              </a:rPr>
              <a:t> </a:t>
            </a:r>
            <a:r>
              <a:rPr lang="en-US" sz="2800" dirty="0" err="1" smtClean="0">
                <a:latin typeface="+mj-lt"/>
              </a:rPr>
              <a:t>nhiều</a:t>
            </a:r>
            <a:r>
              <a:rPr lang="en-US" sz="2800" dirty="0" smtClean="0">
                <a:latin typeface="+mj-lt"/>
              </a:rPr>
              <a:t> </a:t>
            </a:r>
            <a:r>
              <a:rPr lang="en-US" sz="2800" dirty="0" err="1" smtClean="0">
                <a:latin typeface="+mj-lt"/>
              </a:rPr>
              <a:t>công</a:t>
            </a:r>
            <a:r>
              <a:rPr lang="en-US" sz="2800" dirty="0" smtClean="0">
                <a:latin typeface="+mj-lt"/>
              </a:rPr>
              <a:t> ty </a:t>
            </a:r>
            <a:r>
              <a:rPr lang="en-US" sz="2800" dirty="0" err="1" smtClean="0">
                <a:latin typeface="+mj-lt"/>
              </a:rPr>
              <a:t>vừa</a:t>
            </a:r>
            <a:r>
              <a:rPr lang="en-US" sz="2800" dirty="0" smtClean="0">
                <a:latin typeface="+mj-lt"/>
              </a:rPr>
              <a:t> </a:t>
            </a:r>
            <a:r>
              <a:rPr lang="en-US" sz="2800" dirty="0" err="1" smtClean="0">
                <a:latin typeface="+mj-lt"/>
              </a:rPr>
              <a:t>và</a:t>
            </a:r>
            <a:r>
              <a:rPr lang="en-US" sz="2800" dirty="0" smtClean="0">
                <a:latin typeface="+mj-lt"/>
              </a:rPr>
              <a:t> </a:t>
            </a:r>
            <a:r>
              <a:rPr lang="en-US" sz="2800" dirty="0" err="1" smtClean="0">
                <a:latin typeface="+mj-lt"/>
              </a:rPr>
              <a:t>lớn</a:t>
            </a:r>
            <a:r>
              <a:rPr lang="en-US" sz="2800" dirty="0" smtClean="0">
                <a:latin typeface="+mj-lt"/>
              </a:rPr>
              <a:t> ở </a:t>
            </a:r>
            <a:r>
              <a:rPr lang="en-US" sz="2800" dirty="0" err="1" smtClean="0">
                <a:latin typeface="+mj-lt"/>
              </a:rPr>
              <a:t>cả</a:t>
            </a:r>
            <a:r>
              <a:rPr lang="en-US" sz="2800" dirty="0" smtClean="0">
                <a:latin typeface="+mj-lt"/>
              </a:rPr>
              <a:t> </a:t>
            </a:r>
            <a:r>
              <a:rPr lang="en-US" sz="2800" dirty="0" err="1" smtClean="0">
                <a:latin typeface="+mj-lt"/>
              </a:rPr>
              <a:t>trong</a:t>
            </a:r>
            <a:r>
              <a:rPr lang="en-US" sz="2800" dirty="0" smtClean="0">
                <a:latin typeface="+mj-lt"/>
              </a:rPr>
              <a:t> </a:t>
            </a:r>
            <a:r>
              <a:rPr lang="en-US" sz="2800" dirty="0" err="1" smtClean="0">
                <a:latin typeface="+mj-lt"/>
              </a:rPr>
              <a:t>và</a:t>
            </a:r>
            <a:r>
              <a:rPr lang="en-US" sz="2800" dirty="0" smtClean="0">
                <a:latin typeface="+mj-lt"/>
              </a:rPr>
              <a:t> </a:t>
            </a:r>
            <a:r>
              <a:rPr lang="en-US" sz="2800" dirty="0" err="1" smtClean="0">
                <a:latin typeface="+mj-lt"/>
              </a:rPr>
              <a:t>ngoài</a:t>
            </a:r>
            <a:r>
              <a:rPr lang="en-US" sz="2800" dirty="0" smtClean="0">
                <a:latin typeface="+mj-lt"/>
              </a:rPr>
              <a:t> </a:t>
            </a:r>
            <a:r>
              <a:rPr lang="en-US" sz="2800" dirty="0" err="1" smtClean="0">
                <a:latin typeface="+mj-lt"/>
              </a:rPr>
              <a:t>nước</a:t>
            </a:r>
            <a:r>
              <a:rPr lang="en-US" sz="2800" dirty="0" smtClean="0">
                <a:latin typeface="+mj-lt"/>
              </a:rPr>
              <a:t>.</a:t>
            </a:r>
          </a:p>
          <a:p>
            <a:r>
              <a:rPr lang="en-US" sz="2800" dirty="0" err="1" smtClean="0">
                <a:latin typeface="+mj-lt"/>
              </a:rPr>
              <a:t>Để</a:t>
            </a:r>
            <a:r>
              <a:rPr lang="en-US" sz="2800" dirty="0" smtClean="0">
                <a:latin typeface="+mj-lt"/>
              </a:rPr>
              <a:t> </a:t>
            </a:r>
            <a:r>
              <a:rPr lang="en-US" sz="2800" dirty="0" err="1" smtClean="0">
                <a:latin typeface="+mj-lt"/>
              </a:rPr>
              <a:t>có</a:t>
            </a:r>
            <a:r>
              <a:rPr lang="en-US" sz="2800" dirty="0" smtClean="0">
                <a:latin typeface="+mj-lt"/>
              </a:rPr>
              <a:t> </a:t>
            </a:r>
            <a:r>
              <a:rPr lang="en-US" sz="2800" dirty="0" err="1" smtClean="0">
                <a:latin typeface="+mj-lt"/>
              </a:rPr>
              <a:t>thể</a:t>
            </a:r>
            <a:r>
              <a:rPr lang="en-US" sz="2800" dirty="0" smtClean="0">
                <a:latin typeface="+mj-lt"/>
              </a:rPr>
              <a:t> </a:t>
            </a:r>
            <a:r>
              <a:rPr lang="en-US" sz="2800" dirty="0" err="1" smtClean="0">
                <a:latin typeface="+mj-lt"/>
              </a:rPr>
              <a:t>ứng</a:t>
            </a:r>
            <a:r>
              <a:rPr lang="en-US" sz="2800" dirty="0" smtClean="0">
                <a:latin typeface="+mj-lt"/>
              </a:rPr>
              <a:t> </a:t>
            </a:r>
            <a:r>
              <a:rPr lang="en-US" sz="2800" dirty="0" err="1" smtClean="0">
                <a:latin typeface="+mj-lt"/>
              </a:rPr>
              <a:t>tuyển</a:t>
            </a:r>
            <a:r>
              <a:rPr lang="en-US" sz="2800" dirty="0" smtClean="0">
                <a:latin typeface="+mj-lt"/>
              </a:rPr>
              <a:t> </a:t>
            </a:r>
            <a:r>
              <a:rPr lang="en-US" sz="2800" dirty="0" err="1" smtClean="0">
                <a:latin typeface="+mj-lt"/>
              </a:rPr>
              <a:t>và</a:t>
            </a:r>
            <a:r>
              <a:rPr lang="en-US" sz="2800" dirty="0" smtClean="0">
                <a:latin typeface="+mj-lt"/>
              </a:rPr>
              <a:t> </a:t>
            </a:r>
            <a:r>
              <a:rPr lang="en-US" sz="2800" dirty="0" err="1" smtClean="0">
                <a:latin typeface="+mj-lt"/>
              </a:rPr>
              <a:t>đáp</a:t>
            </a:r>
            <a:r>
              <a:rPr lang="en-US" sz="2800" dirty="0" smtClean="0">
                <a:latin typeface="+mj-lt"/>
              </a:rPr>
              <a:t> </a:t>
            </a:r>
            <a:r>
              <a:rPr lang="en-US" sz="2800" dirty="0" err="1" smtClean="0">
                <a:latin typeface="+mj-lt"/>
              </a:rPr>
              <a:t>ứng</a:t>
            </a:r>
            <a:r>
              <a:rPr lang="en-US" sz="2800" dirty="0" smtClean="0">
                <a:latin typeface="+mj-lt"/>
              </a:rPr>
              <a:t> </a:t>
            </a:r>
            <a:r>
              <a:rPr lang="en-US" sz="2800" dirty="0" err="1" smtClean="0">
                <a:latin typeface="+mj-lt"/>
              </a:rPr>
              <a:t>nhanh</a:t>
            </a:r>
            <a:r>
              <a:rPr lang="en-US" sz="2800" dirty="0" smtClean="0">
                <a:latin typeface="+mj-lt"/>
              </a:rPr>
              <a:t>  </a:t>
            </a:r>
            <a:r>
              <a:rPr lang="en-US" sz="2800" dirty="0" err="1" smtClean="0">
                <a:latin typeface="+mj-lt"/>
              </a:rPr>
              <a:t>phần</a:t>
            </a:r>
            <a:r>
              <a:rPr lang="en-US" sz="2800" dirty="0" smtClean="0">
                <a:latin typeface="+mj-lt"/>
              </a:rPr>
              <a:t> </a:t>
            </a:r>
            <a:r>
              <a:rPr lang="en-US" sz="2800" dirty="0" err="1" smtClean="0">
                <a:latin typeface="+mj-lt"/>
              </a:rPr>
              <a:t>nào</a:t>
            </a:r>
            <a:r>
              <a:rPr lang="en-US" sz="2800" dirty="0" smtClean="0">
                <a:latin typeface="+mj-lt"/>
              </a:rPr>
              <a:t> </a:t>
            </a:r>
            <a:r>
              <a:rPr lang="en-US" sz="2800" dirty="0" err="1" smtClean="0">
                <a:latin typeface="+mj-lt"/>
              </a:rPr>
              <a:t>nhu</a:t>
            </a:r>
            <a:r>
              <a:rPr lang="en-US" sz="2800" dirty="0" smtClean="0">
                <a:latin typeface="+mj-lt"/>
              </a:rPr>
              <a:t> </a:t>
            </a:r>
            <a:r>
              <a:rPr lang="en-US" sz="2800" dirty="0" err="1" smtClean="0">
                <a:latin typeface="+mj-lt"/>
              </a:rPr>
              <a:t>cầu</a:t>
            </a:r>
            <a:r>
              <a:rPr lang="en-US" sz="2800" dirty="0" smtClean="0">
                <a:latin typeface="+mj-lt"/>
              </a:rPr>
              <a:t> </a:t>
            </a:r>
            <a:r>
              <a:rPr lang="en-US" sz="2800" dirty="0" err="1" smtClean="0">
                <a:latin typeface="+mj-lt"/>
              </a:rPr>
              <a:t>của</a:t>
            </a:r>
            <a:r>
              <a:rPr lang="en-US" sz="2800" dirty="0" smtClean="0">
                <a:latin typeface="+mj-lt"/>
              </a:rPr>
              <a:t> </a:t>
            </a:r>
            <a:r>
              <a:rPr lang="en-US" sz="2800" dirty="0" err="1" smtClean="0">
                <a:latin typeface="+mj-lt"/>
              </a:rPr>
              <a:t>nhà</a:t>
            </a:r>
            <a:r>
              <a:rPr lang="en-US" sz="2800" dirty="0" smtClean="0">
                <a:latin typeface="+mj-lt"/>
              </a:rPr>
              <a:t> </a:t>
            </a:r>
            <a:r>
              <a:rPr lang="en-US" sz="2800" dirty="0" err="1" smtClean="0">
                <a:latin typeface="+mj-lt"/>
              </a:rPr>
              <a:t>tuyển</a:t>
            </a:r>
            <a:r>
              <a:rPr lang="en-US" sz="2800" dirty="0" smtClean="0">
                <a:latin typeface="+mj-lt"/>
              </a:rPr>
              <a:t> </a:t>
            </a:r>
            <a:r>
              <a:rPr lang="en-US" sz="2800" dirty="0" err="1" smtClean="0">
                <a:latin typeface="+mj-lt"/>
              </a:rPr>
              <a:t>dụng</a:t>
            </a:r>
            <a:r>
              <a:rPr lang="en-US" sz="2800" dirty="0" smtClean="0">
                <a:latin typeface="+mj-lt"/>
              </a:rPr>
              <a:t>.</a:t>
            </a:r>
            <a:endParaRPr lang="en-US" sz="2800" dirty="0">
              <a:latin typeface="+mj-lt"/>
            </a:endParaRPr>
          </a:p>
        </p:txBody>
      </p:sp>
    </p:spTree>
    <p:extLst>
      <p:ext uri="{BB962C8B-B14F-4D97-AF65-F5344CB8AC3E}">
        <p14:creationId xmlns:p14="http://schemas.microsoft.com/office/powerpoint/2010/main" val="19402772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731" y="624110"/>
            <a:ext cx="9897881" cy="773616"/>
          </a:xfrm>
        </p:spPr>
        <p:txBody>
          <a:bodyPr>
            <a:normAutofit/>
          </a:bodyPr>
          <a:lstStyle/>
          <a:p>
            <a:r>
              <a:rPr lang="en-US" sz="4400" b="1" dirty="0" err="1" smtClean="0"/>
              <a:t>Tổng</a:t>
            </a:r>
            <a:r>
              <a:rPr lang="en-US" sz="4400" b="1" dirty="0" smtClean="0"/>
              <a:t> </a:t>
            </a:r>
            <a:r>
              <a:rPr lang="en-US" sz="4400" b="1" dirty="0" err="1" smtClean="0"/>
              <a:t>quan</a:t>
            </a:r>
            <a:r>
              <a:rPr lang="en-US" sz="4400" b="1" dirty="0" smtClean="0"/>
              <a:t> </a:t>
            </a:r>
            <a:r>
              <a:rPr lang="en-US" sz="4400" b="1" dirty="0" err="1" smtClean="0"/>
              <a:t>lý</a:t>
            </a:r>
            <a:r>
              <a:rPr lang="en-US" sz="4400" b="1" dirty="0" smtClean="0"/>
              <a:t> </a:t>
            </a:r>
            <a:r>
              <a:rPr lang="en-US" sz="4400" b="1" dirty="0" err="1" smtClean="0"/>
              <a:t>thuyết</a:t>
            </a:r>
            <a:endParaRPr lang="en-US" sz="4400" b="1" dirty="0"/>
          </a:p>
        </p:txBody>
      </p:sp>
      <p:sp>
        <p:nvSpPr>
          <p:cNvPr id="4" name="Content Placeholder 3"/>
          <p:cNvSpPr>
            <a:spLocks noGrp="1"/>
          </p:cNvSpPr>
          <p:nvPr>
            <p:ph idx="1"/>
          </p:nvPr>
        </p:nvSpPr>
        <p:spPr>
          <a:xfrm>
            <a:off x="1606730" y="1502229"/>
            <a:ext cx="10002383" cy="5231588"/>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algn="ctr"/>
            <a:endParaRPr lang="en-US" b="1" dirty="0" smtClean="0"/>
          </a:p>
          <a:p>
            <a:pPr algn="ctr"/>
            <a:r>
              <a:rPr lang="en-US" sz="2600" b="1" dirty="0" err="1" smtClean="0"/>
              <a:t>Hình</a:t>
            </a:r>
            <a:r>
              <a:rPr lang="en-US" sz="2600" b="1" dirty="0" smtClean="0"/>
              <a:t> 1: </a:t>
            </a:r>
            <a:r>
              <a:rPr lang="en-US" sz="2600" b="1" dirty="0" err="1" smtClean="0"/>
              <a:t>Hình</a:t>
            </a:r>
            <a:r>
              <a:rPr lang="en-US" sz="2600" b="1" dirty="0" smtClean="0"/>
              <a:t> </a:t>
            </a:r>
            <a:r>
              <a:rPr lang="en-US" sz="2600" b="1" dirty="0" err="1" smtClean="0"/>
              <a:t>ảnh</a:t>
            </a:r>
            <a:r>
              <a:rPr lang="en-US" sz="2600" b="1" dirty="0" smtClean="0"/>
              <a:t> </a:t>
            </a:r>
            <a:r>
              <a:rPr lang="en-US" sz="2600" b="1" dirty="0" err="1" smtClean="0"/>
              <a:t>tầm</a:t>
            </a:r>
            <a:r>
              <a:rPr lang="en-US" sz="2600" b="1" dirty="0" smtClean="0"/>
              <a:t> </a:t>
            </a:r>
            <a:r>
              <a:rPr lang="en-US" sz="2600" b="1" dirty="0" err="1" smtClean="0"/>
              <a:t>ảnh</a:t>
            </a:r>
            <a:r>
              <a:rPr lang="en-US" sz="2600" b="1" dirty="0" smtClean="0"/>
              <a:t> </a:t>
            </a:r>
            <a:r>
              <a:rPr lang="en-US" sz="2600" b="1" dirty="0" err="1" smtClean="0"/>
              <a:t>hưởng</a:t>
            </a:r>
            <a:r>
              <a:rPr lang="en-US" sz="2600" b="1" dirty="0" smtClean="0"/>
              <a:t> </a:t>
            </a:r>
            <a:r>
              <a:rPr lang="en-US" sz="2600" b="1" dirty="0" err="1" smtClean="0"/>
              <a:t>của</a:t>
            </a:r>
            <a:r>
              <a:rPr lang="en-US" sz="2600" b="1" dirty="0" smtClean="0"/>
              <a:t> Agile</a:t>
            </a:r>
            <a:endParaRPr lang="en-US" sz="2600" b="1" dirty="0"/>
          </a:p>
        </p:txBody>
      </p:sp>
      <p:pic>
        <p:nvPicPr>
          <p:cNvPr id="6" name="Picture 2" descr="Hình ảnh có li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397726"/>
            <a:ext cx="9339943"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129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1" y="624110"/>
            <a:ext cx="9858692" cy="891181"/>
          </a:xfrm>
        </p:spPr>
        <p:txBody>
          <a:bodyPr>
            <a:noAutofit/>
          </a:bodyPr>
          <a:lstStyle/>
          <a:p>
            <a:r>
              <a:rPr lang="en-US" b="1" dirty="0" err="1"/>
              <a:t>Tại</a:t>
            </a:r>
            <a:r>
              <a:rPr lang="en-US" b="1" dirty="0"/>
              <a:t> </a:t>
            </a:r>
            <a:r>
              <a:rPr lang="en-US" b="1" dirty="0" err="1"/>
              <a:t>sao</a:t>
            </a:r>
            <a:r>
              <a:rPr lang="en-US" b="1" dirty="0"/>
              <a:t> </a:t>
            </a:r>
            <a:r>
              <a:rPr lang="en-US" b="1" dirty="0" err="1" smtClean="0"/>
              <a:t>cần</a:t>
            </a:r>
            <a:r>
              <a:rPr lang="en-US" b="1" dirty="0" smtClean="0"/>
              <a:t> </a:t>
            </a:r>
            <a:r>
              <a:rPr lang="en-US" b="1" dirty="0" err="1"/>
              <a:t>sử</a:t>
            </a:r>
            <a:r>
              <a:rPr lang="en-US" b="1" dirty="0"/>
              <a:t> </a:t>
            </a:r>
            <a:r>
              <a:rPr lang="en-US" b="1" dirty="0" err="1"/>
              <a:t>dụng</a:t>
            </a:r>
            <a:r>
              <a:rPr lang="en-US" b="1" dirty="0"/>
              <a:t> </a:t>
            </a:r>
            <a:r>
              <a:rPr lang="en-US" b="1" dirty="0" err="1"/>
              <a:t>mô</a:t>
            </a:r>
            <a:r>
              <a:rPr lang="en-US" b="1" dirty="0"/>
              <a:t> </a:t>
            </a:r>
            <a:r>
              <a:rPr lang="en-US" b="1" dirty="0" err="1"/>
              <a:t>hình</a:t>
            </a:r>
            <a:r>
              <a:rPr lang="en-US" b="1" dirty="0"/>
              <a:t> Agile/Scrum?</a:t>
            </a:r>
            <a:endParaRPr lang="en-US" dirty="0"/>
          </a:p>
        </p:txBody>
      </p:sp>
      <p:sp>
        <p:nvSpPr>
          <p:cNvPr id="3" name="Content Placeholder 2"/>
          <p:cNvSpPr>
            <a:spLocks noGrp="1"/>
          </p:cNvSpPr>
          <p:nvPr>
            <p:ph idx="1"/>
          </p:nvPr>
        </p:nvSpPr>
        <p:spPr>
          <a:xfrm>
            <a:off x="1645921" y="1515291"/>
            <a:ext cx="9858691" cy="4872446"/>
          </a:xfrm>
        </p:spPr>
        <p:txBody>
          <a:bodyPr>
            <a:normAutofit/>
          </a:bodyPr>
          <a:lstStyle/>
          <a:p>
            <a:pPr fontAlgn="base"/>
            <a:r>
              <a:rPr lang="en-US" sz="2800" dirty="0" err="1" smtClean="0"/>
              <a:t>Để</a:t>
            </a:r>
            <a:r>
              <a:rPr lang="vi-VN" sz="2800" dirty="0" smtClean="0"/>
              <a:t> </a:t>
            </a:r>
            <a:r>
              <a:rPr lang="en-US" sz="2800" dirty="0" err="1" smtClean="0"/>
              <a:t>dự</a:t>
            </a:r>
            <a:r>
              <a:rPr lang="en-US" sz="2800" dirty="0" smtClean="0"/>
              <a:t> </a:t>
            </a:r>
            <a:r>
              <a:rPr lang="vi-VN" sz="2800" dirty="0" smtClean="0"/>
              <a:t>án </a:t>
            </a:r>
            <a:r>
              <a:rPr lang="vi-VN" sz="2800" dirty="0"/>
              <a:t>của doanh nghiệp trở nên tối ưu, linh hoạt (Agility</a:t>
            </a:r>
            <a:r>
              <a:rPr lang="vi-VN" sz="2800" dirty="0" smtClean="0"/>
              <a:t>)</a:t>
            </a:r>
            <a:r>
              <a:rPr lang="en-US" sz="2800" dirty="0" smtClean="0"/>
              <a:t>.</a:t>
            </a:r>
          </a:p>
          <a:p>
            <a:pPr fontAlgn="base"/>
            <a:r>
              <a:rPr lang="en-US" sz="2800" dirty="0"/>
              <a:t>M</a:t>
            </a:r>
            <a:r>
              <a:rPr lang="vi-VN" sz="2800" dirty="0" smtClean="0"/>
              <a:t>ức </a:t>
            </a:r>
            <a:r>
              <a:rPr lang="vi-VN" sz="2800" dirty="0"/>
              <a:t>bảo trì phát triển sẽ hiệu quả và sử dụng hiệu quả quỹ thời </a:t>
            </a:r>
            <a:r>
              <a:rPr lang="vi-VN" sz="2800" dirty="0" smtClean="0"/>
              <a:t>gian</a:t>
            </a:r>
            <a:r>
              <a:rPr lang="en-US" sz="2800" dirty="0" smtClean="0"/>
              <a:t>.</a:t>
            </a:r>
          </a:p>
          <a:p>
            <a:pPr fontAlgn="base"/>
            <a:r>
              <a:rPr lang="en-US" sz="2800" dirty="0"/>
              <a:t>N</a:t>
            </a:r>
            <a:r>
              <a:rPr lang="vi-VN" sz="2800" dirty="0" smtClean="0"/>
              <a:t>âng </a:t>
            </a:r>
            <a:r>
              <a:rPr lang="vi-VN" sz="2800" dirty="0"/>
              <a:t>cao giá trị và mức cạnh tranh phát triển bền vững.</a:t>
            </a:r>
          </a:p>
          <a:p>
            <a:pPr fontAlgn="base"/>
            <a:r>
              <a:rPr lang="vi-VN" sz="2800" dirty="0"/>
              <a:t>Khung làm việc cho phép sử dụng nhiều mô hình công nghệ kỹ thuật khác nhau mà vẫn giữ được tính năng xuất và sáng tạo để chuyển giao các sản phẩm có giá trị công nghệ </a:t>
            </a:r>
            <a:r>
              <a:rPr lang="vi-VN" sz="2800" dirty="0" smtClean="0"/>
              <a:t>cao.</a:t>
            </a:r>
            <a:endParaRPr lang="en-US" sz="2800" dirty="0" smtClean="0"/>
          </a:p>
          <a:p>
            <a:pPr fontAlgn="base"/>
            <a:endParaRPr lang="vi-VN" sz="2800" dirty="0"/>
          </a:p>
          <a:p>
            <a:endParaRPr lang="en-US" sz="2800" dirty="0"/>
          </a:p>
        </p:txBody>
      </p:sp>
    </p:spTree>
    <p:extLst>
      <p:ext uri="{BB962C8B-B14F-4D97-AF65-F5344CB8AC3E}">
        <p14:creationId xmlns:p14="http://schemas.microsoft.com/office/powerpoint/2010/main" val="17635897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0423" y="624110"/>
            <a:ext cx="9754189" cy="1047936"/>
          </a:xfrm>
        </p:spPr>
        <p:txBody>
          <a:bodyPr>
            <a:normAutofit/>
          </a:bodyPr>
          <a:lstStyle/>
          <a:p>
            <a:r>
              <a:rPr lang="en-US" sz="4400" b="1" dirty="0" smtClean="0">
                <a:latin typeface="Times New Roman" panose="02020603050405020304" pitchFamily="18" charset="0"/>
                <a:cs typeface="Times New Roman" panose="02020603050405020304" pitchFamily="18" charset="0"/>
              </a:rPr>
              <a:t>Agile </a:t>
            </a:r>
            <a:r>
              <a:rPr lang="en-US" sz="4400" b="1" dirty="0" err="1" smtClean="0">
                <a:latin typeface="Times New Roman" panose="02020603050405020304" pitchFamily="18" charset="0"/>
                <a:cs typeface="Times New Roman" panose="02020603050405020304" pitchFamily="18" charset="0"/>
              </a:rPr>
              <a:t>là</a:t>
            </a:r>
            <a:r>
              <a:rPr lang="en-US" sz="4400" b="1" dirty="0" smtClean="0">
                <a:latin typeface="Times New Roman" panose="02020603050405020304" pitchFamily="18" charset="0"/>
                <a:cs typeface="Times New Roman" panose="02020603050405020304" pitchFamily="18" charset="0"/>
              </a:rPr>
              <a:t> </a:t>
            </a:r>
            <a:r>
              <a:rPr lang="en-US" sz="4400" b="1" dirty="0" err="1" smtClean="0">
                <a:latin typeface="Times New Roman" panose="02020603050405020304" pitchFamily="18" charset="0"/>
                <a:cs typeface="Times New Roman" panose="02020603050405020304" pitchFamily="18" charset="0"/>
              </a:rPr>
              <a:t>gì</a:t>
            </a:r>
            <a:r>
              <a:rPr lang="en-US" sz="4400" b="1" dirty="0" smtClean="0">
                <a:latin typeface="Times New Roman" panose="02020603050405020304" pitchFamily="18" charset="0"/>
                <a:cs typeface="Times New Roman" panose="02020603050405020304" pitchFamily="18" charset="0"/>
              </a:rPr>
              <a:t>? </a:t>
            </a:r>
            <a:r>
              <a:rPr lang="en-US" sz="4400" b="1" dirty="0" err="1" smtClean="0">
                <a:latin typeface="Times New Roman" panose="02020603050405020304" pitchFamily="18" charset="0"/>
                <a:cs typeface="Times New Roman" panose="02020603050405020304" pitchFamily="18" charset="0"/>
              </a:rPr>
              <a:t>Srum</a:t>
            </a:r>
            <a:r>
              <a:rPr lang="en-US" sz="4400" b="1" dirty="0" smtClean="0">
                <a:latin typeface="Times New Roman" panose="02020603050405020304" pitchFamily="18" charset="0"/>
                <a:cs typeface="Times New Roman" panose="02020603050405020304" pitchFamily="18" charset="0"/>
              </a:rPr>
              <a:t> </a:t>
            </a:r>
            <a:r>
              <a:rPr lang="en-US" sz="4400" b="1" dirty="0" err="1" smtClean="0">
                <a:latin typeface="Times New Roman" panose="02020603050405020304" pitchFamily="18" charset="0"/>
                <a:cs typeface="Times New Roman" panose="02020603050405020304" pitchFamily="18" charset="0"/>
              </a:rPr>
              <a:t>là</a:t>
            </a:r>
            <a:r>
              <a:rPr lang="en-US" sz="4400" b="1" dirty="0" smtClean="0">
                <a:latin typeface="Times New Roman" panose="02020603050405020304" pitchFamily="18" charset="0"/>
                <a:cs typeface="Times New Roman" panose="02020603050405020304" pitchFamily="18" charset="0"/>
              </a:rPr>
              <a:t> </a:t>
            </a:r>
            <a:r>
              <a:rPr lang="en-US" sz="4400" b="1" dirty="0" err="1" smtClean="0">
                <a:latin typeface="Times New Roman" panose="02020603050405020304" pitchFamily="18" charset="0"/>
                <a:cs typeface="Times New Roman" panose="02020603050405020304" pitchFamily="18" charset="0"/>
              </a:rPr>
              <a:t>gì</a:t>
            </a:r>
            <a:r>
              <a:rPr lang="en-US" sz="4400" b="1" dirty="0" smtClean="0">
                <a:latin typeface="Times New Roman" panose="02020603050405020304" pitchFamily="18" charset="0"/>
                <a:cs typeface="Times New Roman" panose="02020603050405020304" pitchFamily="18" charset="0"/>
              </a:rPr>
              <a:t>?</a:t>
            </a:r>
            <a:endParaRPr lang="en-US"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80606" y="1672046"/>
            <a:ext cx="9924006" cy="4937760"/>
          </a:xfrm>
        </p:spPr>
        <p:txBody>
          <a:bodyPr>
            <a:noAutofit/>
          </a:bodyPr>
          <a:lstStyle/>
          <a:p>
            <a:r>
              <a:rPr lang="en-US" sz="2800" b="1" dirty="0" smtClean="0">
                <a:latin typeface="+mj-lt"/>
                <a:cs typeface="Times New Roman" panose="02020603050405020304" pitchFamily="18" charset="0"/>
              </a:rPr>
              <a:t>Agile</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là</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phương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pháp</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phát</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triển</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phần</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mềm</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linh</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hoạt</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theo</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phương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châm</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càng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nhanh</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càng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tối</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càng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sớm</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càng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tốt</a:t>
            </a:r>
            <a:r>
              <a:rPr lang="en-US" sz="2800" dirty="0" smtClean="0">
                <a:latin typeface="+mj-lt"/>
                <a:cs typeface="Times New Roman" panose="02020603050405020304" pitchFamily="18" charset="0"/>
              </a:rPr>
              <a:t>.</a:t>
            </a:r>
          </a:p>
          <a:p>
            <a:r>
              <a:rPr lang="en-US" sz="2800" dirty="0" err="1" smtClean="0">
                <a:latin typeface="+mj-lt"/>
                <a:cs typeface="Times New Roman" panose="02020603050405020304" pitchFamily="18" charset="0"/>
              </a:rPr>
              <a:t>Gồm</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tập</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hợp</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các</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mô</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hình</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như</a:t>
            </a:r>
            <a:r>
              <a:rPr lang="en-US" sz="2800" dirty="0" smtClean="0">
                <a:latin typeface="+mj-lt"/>
                <a:cs typeface="Times New Roman" panose="02020603050405020304" pitchFamily="18" charset="0"/>
              </a:rPr>
              <a:t> : </a:t>
            </a:r>
            <a:r>
              <a:rPr lang="en-US" sz="2800" dirty="0" smtClean="0">
                <a:latin typeface="+mj-lt"/>
              </a:rPr>
              <a:t>XP (Extreme Programming</a:t>
            </a:r>
            <a:r>
              <a:rPr lang="en-US" sz="2800" dirty="0">
                <a:latin typeface="+mj-lt"/>
              </a:rPr>
              <a:t>); FĐ (Feature Driven Development); Learn software Development;  Scrum</a:t>
            </a:r>
            <a:r>
              <a:rPr lang="en-US" sz="2800" dirty="0" smtClean="0">
                <a:latin typeface="+mj-lt"/>
              </a:rPr>
              <a:t>.</a:t>
            </a:r>
          </a:p>
          <a:p>
            <a:r>
              <a:rPr lang="en-US" sz="2800" b="1" dirty="0" err="1" smtClean="0">
                <a:latin typeface="+mj-lt"/>
              </a:rPr>
              <a:t>Srum</a:t>
            </a:r>
            <a:r>
              <a:rPr lang="en-US" sz="2800" dirty="0" smtClean="0">
                <a:latin typeface="+mj-lt"/>
              </a:rPr>
              <a:t> </a:t>
            </a:r>
            <a:r>
              <a:rPr lang="en-US" sz="2800" dirty="0" err="1">
                <a:latin typeface="+mj-lt"/>
              </a:rPr>
              <a:t>ra</a:t>
            </a:r>
            <a:r>
              <a:rPr lang="en-US" sz="2800" dirty="0">
                <a:latin typeface="+mj-lt"/>
              </a:rPr>
              <a:t> </a:t>
            </a:r>
            <a:r>
              <a:rPr lang="en-US" sz="2800" dirty="0" err="1">
                <a:latin typeface="+mj-lt"/>
              </a:rPr>
              <a:t>đời</a:t>
            </a:r>
            <a:r>
              <a:rPr lang="en-US" sz="2800" dirty="0">
                <a:latin typeface="+mj-lt"/>
              </a:rPr>
              <a:t> 1990 </a:t>
            </a:r>
            <a:r>
              <a:rPr lang="en-US" sz="2800" dirty="0" err="1">
                <a:latin typeface="+mj-lt"/>
              </a:rPr>
              <a:t>bởi</a:t>
            </a:r>
            <a:r>
              <a:rPr lang="en-US" sz="2800" dirty="0">
                <a:latin typeface="+mj-lt"/>
              </a:rPr>
              <a:t> </a:t>
            </a:r>
            <a:r>
              <a:rPr lang="en-US" sz="2800" dirty="0" err="1">
                <a:latin typeface="+mj-lt"/>
              </a:rPr>
              <a:t>hai</a:t>
            </a:r>
            <a:r>
              <a:rPr lang="en-US" sz="2800" dirty="0">
                <a:latin typeface="+mj-lt"/>
              </a:rPr>
              <a:t> </a:t>
            </a:r>
            <a:r>
              <a:rPr lang="en-US" sz="2800" dirty="0" err="1">
                <a:latin typeface="+mj-lt"/>
              </a:rPr>
              <a:t>nhà</a:t>
            </a:r>
            <a:r>
              <a:rPr lang="en-US" sz="2800" dirty="0">
                <a:latin typeface="+mj-lt"/>
              </a:rPr>
              <a:t> </a:t>
            </a:r>
            <a:r>
              <a:rPr lang="en-US" sz="2800" dirty="0" err="1">
                <a:latin typeface="+mj-lt"/>
              </a:rPr>
              <a:t>sáng</a:t>
            </a:r>
            <a:r>
              <a:rPr lang="en-US" sz="2800" dirty="0">
                <a:latin typeface="+mj-lt"/>
              </a:rPr>
              <a:t> </a:t>
            </a:r>
            <a:r>
              <a:rPr lang="en-US" sz="2800" dirty="0" err="1">
                <a:latin typeface="+mj-lt"/>
              </a:rPr>
              <a:t>chế</a:t>
            </a:r>
            <a:r>
              <a:rPr lang="en-US" sz="2800" dirty="0">
                <a:latin typeface="+mj-lt"/>
              </a:rPr>
              <a:t> Ken </a:t>
            </a:r>
            <a:r>
              <a:rPr lang="en-US" sz="2800" dirty="0" err="1">
                <a:latin typeface="+mj-lt"/>
              </a:rPr>
              <a:t>Schwaber</a:t>
            </a:r>
            <a:r>
              <a:rPr lang="en-US" sz="2800" dirty="0">
                <a:latin typeface="+mj-lt"/>
              </a:rPr>
              <a:t> </a:t>
            </a:r>
            <a:r>
              <a:rPr lang="en-US" sz="2800" dirty="0" err="1">
                <a:latin typeface="+mj-lt"/>
              </a:rPr>
              <a:t>và</a:t>
            </a:r>
            <a:r>
              <a:rPr lang="en-US" sz="2800" dirty="0">
                <a:latin typeface="+mj-lt"/>
              </a:rPr>
              <a:t> Jeff Sutherland </a:t>
            </a:r>
            <a:r>
              <a:rPr lang="en-US" sz="2800" dirty="0" err="1">
                <a:latin typeface="+mj-lt"/>
              </a:rPr>
              <a:t>là</a:t>
            </a:r>
            <a:r>
              <a:rPr lang="en-US" sz="2800" dirty="0">
                <a:latin typeface="+mj-lt"/>
              </a:rPr>
              <a:t> </a:t>
            </a:r>
            <a:r>
              <a:rPr lang="en-US" sz="2800" dirty="0" err="1">
                <a:latin typeface="+mj-lt"/>
              </a:rPr>
              <a:t>một</a:t>
            </a:r>
            <a:r>
              <a:rPr lang="en-US" sz="2800" dirty="0">
                <a:latin typeface="+mj-lt"/>
              </a:rPr>
              <a:t> </a:t>
            </a:r>
            <a:r>
              <a:rPr lang="en-US" sz="2800" dirty="0" err="1">
                <a:latin typeface="+mj-lt"/>
              </a:rPr>
              <a:t>khung</a:t>
            </a:r>
            <a:r>
              <a:rPr lang="en-US" sz="2800" dirty="0">
                <a:latin typeface="+mj-lt"/>
              </a:rPr>
              <a:t> </a:t>
            </a:r>
            <a:r>
              <a:rPr lang="en-US" sz="2800" dirty="0" err="1">
                <a:latin typeface="+mj-lt"/>
              </a:rPr>
              <a:t>làm</a:t>
            </a:r>
            <a:r>
              <a:rPr lang="en-US" sz="2800" dirty="0">
                <a:latin typeface="+mj-lt"/>
              </a:rPr>
              <a:t> </a:t>
            </a:r>
            <a:r>
              <a:rPr lang="en-US" sz="2800" dirty="0" err="1">
                <a:latin typeface="+mj-lt"/>
              </a:rPr>
              <a:t>việc</a:t>
            </a:r>
            <a:r>
              <a:rPr lang="en-US" sz="2800" dirty="0">
                <a:latin typeface="+mj-lt"/>
              </a:rPr>
              <a:t> </a:t>
            </a:r>
            <a:r>
              <a:rPr lang="en-US" sz="2800" dirty="0" err="1">
                <a:latin typeface="+mj-lt"/>
              </a:rPr>
              <a:t>giúp</a:t>
            </a:r>
            <a:r>
              <a:rPr lang="en-US" sz="2800" dirty="0">
                <a:latin typeface="+mj-lt"/>
              </a:rPr>
              <a:t> </a:t>
            </a:r>
            <a:r>
              <a:rPr lang="en-US" sz="2800" dirty="0" err="1">
                <a:latin typeface="+mj-lt"/>
              </a:rPr>
              <a:t>thực</a:t>
            </a:r>
            <a:r>
              <a:rPr lang="en-US" sz="2800" dirty="0">
                <a:latin typeface="+mj-lt"/>
              </a:rPr>
              <a:t> </a:t>
            </a:r>
            <a:r>
              <a:rPr lang="en-US" sz="2800" dirty="0" err="1">
                <a:latin typeface="+mj-lt"/>
              </a:rPr>
              <a:t>hiện</a:t>
            </a:r>
            <a:r>
              <a:rPr lang="en-US" sz="2800" dirty="0">
                <a:latin typeface="+mj-lt"/>
              </a:rPr>
              <a:t>, </a:t>
            </a:r>
            <a:r>
              <a:rPr lang="en-US" sz="2800" dirty="0" err="1">
                <a:latin typeface="+mj-lt"/>
              </a:rPr>
              <a:t>phát</a:t>
            </a:r>
            <a:r>
              <a:rPr lang="en-US" sz="2800" dirty="0">
                <a:latin typeface="+mj-lt"/>
              </a:rPr>
              <a:t> </a:t>
            </a:r>
            <a:r>
              <a:rPr lang="en-US" sz="2800" dirty="0" err="1">
                <a:latin typeface="+mj-lt"/>
              </a:rPr>
              <a:t>triển</a:t>
            </a:r>
            <a:r>
              <a:rPr lang="en-US" sz="2800" dirty="0">
                <a:latin typeface="+mj-lt"/>
              </a:rPr>
              <a:t> </a:t>
            </a:r>
            <a:r>
              <a:rPr lang="en-US" sz="2800" dirty="0" err="1">
                <a:latin typeface="+mj-lt"/>
              </a:rPr>
              <a:t>các</a:t>
            </a:r>
            <a:r>
              <a:rPr lang="en-US" sz="2800" dirty="0">
                <a:latin typeface="+mj-lt"/>
              </a:rPr>
              <a:t> </a:t>
            </a:r>
            <a:r>
              <a:rPr lang="en-US" sz="2800" dirty="0" err="1">
                <a:latin typeface="+mj-lt"/>
              </a:rPr>
              <a:t>dự</a:t>
            </a:r>
            <a:r>
              <a:rPr lang="en-US" sz="2800" dirty="0">
                <a:latin typeface="+mj-lt"/>
              </a:rPr>
              <a:t> </a:t>
            </a:r>
            <a:r>
              <a:rPr lang="en-US" sz="2800" dirty="0" err="1">
                <a:latin typeface="+mj-lt"/>
              </a:rPr>
              <a:t>án</a:t>
            </a:r>
            <a:r>
              <a:rPr lang="en-US" sz="2800" dirty="0">
                <a:latin typeface="+mj-lt"/>
              </a:rPr>
              <a:t> </a:t>
            </a:r>
            <a:r>
              <a:rPr lang="en-US" sz="2800" dirty="0" err="1">
                <a:latin typeface="+mj-lt"/>
              </a:rPr>
              <a:t>phức</a:t>
            </a:r>
            <a:r>
              <a:rPr lang="en-US" sz="2800" dirty="0">
                <a:latin typeface="+mj-lt"/>
              </a:rPr>
              <a:t> </a:t>
            </a:r>
            <a:r>
              <a:rPr lang="en-US" sz="2800" dirty="0" err="1">
                <a:latin typeface="+mj-lt"/>
              </a:rPr>
              <a:t>tạp</a:t>
            </a:r>
            <a:r>
              <a:rPr lang="en-US" sz="2800" dirty="0">
                <a:latin typeface="+mj-lt"/>
              </a:rPr>
              <a:t>..</a:t>
            </a:r>
            <a:r>
              <a:rPr lang="en-US" sz="2800" dirty="0" err="1">
                <a:latin typeface="+mj-lt"/>
              </a:rPr>
              <a:t>Với</a:t>
            </a:r>
            <a:r>
              <a:rPr lang="en-US" sz="2800" dirty="0">
                <a:latin typeface="+mj-lt"/>
              </a:rPr>
              <a:t> </a:t>
            </a:r>
            <a:r>
              <a:rPr lang="en-US" sz="2800" dirty="0" err="1">
                <a:latin typeface="+mj-lt"/>
              </a:rPr>
              <a:t>nguyên</a:t>
            </a:r>
            <a:r>
              <a:rPr lang="en-US" sz="2800" dirty="0">
                <a:latin typeface="+mj-lt"/>
              </a:rPr>
              <a:t> </a:t>
            </a:r>
            <a:r>
              <a:rPr lang="en-US" sz="2800" dirty="0" err="1">
                <a:latin typeface="+mj-lt"/>
              </a:rPr>
              <a:t>tắc</a:t>
            </a:r>
            <a:r>
              <a:rPr lang="en-US" sz="2800" dirty="0">
                <a:latin typeface="+mj-lt"/>
              </a:rPr>
              <a:t> </a:t>
            </a:r>
            <a:r>
              <a:rPr lang="en-US" sz="2800" dirty="0" err="1">
                <a:latin typeface="+mj-lt"/>
              </a:rPr>
              <a:t>chủ</a:t>
            </a:r>
            <a:r>
              <a:rPr lang="en-US" sz="2800" dirty="0">
                <a:latin typeface="+mj-lt"/>
              </a:rPr>
              <a:t> </a:t>
            </a:r>
            <a:r>
              <a:rPr lang="en-US" sz="2800" dirty="0" err="1">
                <a:latin typeface="+mj-lt"/>
              </a:rPr>
              <a:t>đạo</a:t>
            </a:r>
            <a:r>
              <a:rPr lang="en-US" sz="2800" dirty="0">
                <a:latin typeface="+mj-lt"/>
              </a:rPr>
              <a:t> </a:t>
            </a:r>
            <a:r>
              <a:rPr lang="en-US" sz="2800" dirty="0" err="1">
                <a:latin typeface="+mj-lt"/>
              </a:rPr>
              <a:t>là</a:t>
            </a:r>
            <a:r>
              <a:rPr lang="en-US" sz="2800" dirty="0">
                <a:latin typeface="+mj-lt"/>
              </a:rPr>
              <a:t> chia </a:t>
            </a:r>
            <a:r>
              <a:rPr lang="en-US" sz="2800" dirty="0" err="1">
                <a:latin typeface="+mj-lt"/>
              </a:rPr>
              <a:t>nhỏ</a:t>
            </a:r>
            <a:r>
              <a:rPr lang="en-US" sz="2800" dirty="0">
                <a:latin typeface="+mj-lt"/>
              </a:rPr>
              <a:t> </a:t>
            </a:r>
            <a:r>
              <a:rPr lang="en-US" sz="2800" dirty="0" err="1">
                <a:latin typeface="+mj-lt"/>
              </a:rPr>
              <a:t>phần</a:t>
            </a:r>
            <a:r>
              <a:rPr lang="en-US" sz="2800" dirty="0">
                <a:latin typeface="+mj-lt"/>
              </a:rPr>
              <a:t> </a:t>
            </a:r>
            <a:r>
              <a:rPr lang="en-US" sz="2800" dirty="0" err="1">
                <a:latin typeface="+mj-lt"/>
              </a:rPr>
              <a:t>mềm</a:t>
            </a:r>
            <a:r>
              <a:rPr lang="en-US" sz="2800" dirty="0">
                <a:latin typeface="+mj-lt"/>
              </a:rPr>
              <a:t> </a:t>
            </a:r>
            <a:r>
              <a:rPr lang="en-US" sz="2800" dirty="0" err="1">
                <a:latin typeface="+mj-lt"/>
              </a:rPr>
              <a:t>cần</a:t>
            </a:r>
            <a:r>
              <a:rPr lang="en-US" sz="2800" dirty="0">
                <a:latin typeface="+mj-lt"/>
              </a:rPr>
              <a:t> </a:t>
            </a:r>
            <a:r>
              <a:rPr lang="en-US" sz="2800" dirty="0" err="1">
                <a:latin typeface="+mj-lt"/>
              </a:rPr>
              <a:t>sản</a:t>
            </a:r>
            <a:r>
              <a:rPr lang="en-US" sz="2800" dirty="0">
                <a:latin typeface="+mj-lt"/>
              </a:rPr>
              <a:t> </a:t>
            </a:r>
            <a:r>
              <a:rPr lang="en-US" sz="2800" dirty="0" err="1">
                <a:latin typeface="+mj-lt"/>
              </a:rPr>
              <a:t>xuất</a:t>
            </a:r>
            <a:r>
              <a:rPr lang="en-US" sz="2800" dirty="0">
                <a:latin typeface="+mj-lt"/>
              </a:rPr>
              <a:t> </a:t>
            </a:r>
            <a:r>
              <a:rPr lang="en-US" sz="2800" dirty="0" err="1">
                <a:latin typeface="+mj-lt"/>
              </a:rPr>
              <a:t>ra</a:t>
            </a:r>
            <a:r>
              <a:rPr lang="en-US" sz="2800" dirty="0">
                <a:latin typeface="+mj-lt"/>
              </a:rPr>
              <a:t> </a:t>
            </a:r>
            <a:r>
              <a:rPr lang="en-US" sz="2800" dirty="0" err="1">
                <a:latin typeface="+mj-lt"/>
              </a:rPr>
              <a:t>để</a:t>
            </a:r>
            <a:r>
              <a:rPr lang="en-US" sz="2800" dirty="0">
                <a:latin typeface="+mj-lt"/>
              </a:rPr>
              <a:t> </a:t>
            </a:r>
            <a:r>
              <a:rPr lang="en-US" sz="2800" dirty="0" err="1">
                <a:latin typeface="+mj-lt"/>
              </a:rPr>
              <a:t>phát</a:t>
            </a:r>
            <a:r>
              <a:rPr lang="en-US" sz="2800" dirty="0">
                <a:latin typeface="+mj-lt"/>
              </a:rPr>
              <a:t> </a:t>
            </a:r>
            <a:r>
              <a:rPr lang="en-US" sz="2800" dirty="0" err="1">
                <a:latin typeface="+mj-lt"/>
              </a:rPr>
              <a:t>triển</a:t>
            </a:r>
            <a:r>
              <a:rPr lang="en-US" sz="2800" dirty="0">
                <a:latin typeface="+mj-lt"/>
              </a:rPr>
              <a:t>.</a:t>
            </a:r>
          </a:p>
          <a:p>
            <a:pPr marL="0" indent="0">
              <a:buNone/>
            </a:pPr>
            <a:endParaRPr lang="en-US" sz="2800" dirty="0">
              <a:latin typeface="+mj-lt"/>
              <a:cs typeface="Times New Roman" panose="02020603050405020304" pitchFamily="18" charset="0"/>
            </a:endParaRPr>
          </a:p>
        </p:txBody>
      </p:sp>
    </p:spTree>
    <p:extLst>
      <p:ext uri="{BB962C8B-B14F-4D97-AF65-F5344CB8AC3E}">
        <p14:creationId xmlns:p14="http://schemas.microsoft.com/office/powerpoint/2010/main" val="1505020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7361" y="326572"/>
            <a:ext cx="9767252" cy="797601"/>
          </a:xfrm>
        </p:spPr>
        <p:txBody>
          <a:bodyPr/>
          <a:lstStyle/>
          <a:p>
            <a:r>
              <a:rPr lang="en-US" b="1" dirty="0" err="1" smtClean="0"/>
              <a:t>Quản</a:t>
            </a:r>
            <a:r>
              <a:rPr lang="en-US" b="1" dirty="0" smtClean="0"/>
              <a:t> </a:t>
            </a:r>
            <a:r>
              <a:rPr lang="en-US" b="1" dirty="0" err="1" smtClean="0"/>
              <a:t>lý</a:t>
            </a:r>
            <a:r>
              <a:rPr lang="en-US" b="1" dirty="0" smtClean="0"/>
              <a:t> </a:t>
            </a:r>
            <a:r>
              <a:rPr lang="en-US" b="1" dirty="0" err="1" smtClean="0"/>
              <a:t>dự</a:t>
            </a:r>
            <a:r>
              <a:rPr lang="en-US" b="1" dirty="0" smtClean="0"/>
              <a:t> </a:t>
            </a:r>
            <a:r>
              <a:rPr lang="en-US" b="1" dirty="0" err="1" smtClean="0"/>
              <a:t>án</a:t>
            </a:r>
            <a:r>
              <a:rPr lang="en-US" b="1" dirty="0" smtClean="0"/>
              <a:t> </a:t>
            </a:r>
            <a:r>
              <a:rPr lang="en-US" b="1" dirty="0" err="1" smtClean="0"/>
              <a:t>theo</a:t>
            </a:r>
            <a:r>
              <a:rPr lang="en-US" b="1" dirty="0" smtClean="0"/>
              <a:t> </a:t>
            </a:r>
            <a:r>
              <a:rPr lang="en-US" b="1" dirty="0" err="1" smtClean="0"/>
              <a:t>mô</a:t>
            </a:r>
            <a:r>
              <a:rPr lang="en-US" b="1" dirty="0" smtClean="0"/>
              <a:t> </a:t>
            </a:r>
            <a:r>
              <a:rPr lang="en-US" b="1" dirty="0" err="1" smtClean="0"/>
              <a:t>hình</a:t>
            </a:r>
            <a:r>
              <a:rPr lang="en-US" b="1" dirty="0" smtClean="0"/>
              <a:t> Scrum</a:t>
            </a:r>
            <a:endParaRPr lang="en-US" b="1" dirty="0"/>
          </a:p>
        </p:txBody>
      </p:sp>
      <p:sp>
        <p:nvSpPr>
          <p:cNvPr id="3" name="Content Placeholder 2"/>
          <p:cNvSpPr>
            <a:spLocks noGrp="1"/>
          </p:cNvSpPr>
          <p:nvPr>
            <p:ph idx="1"/>
          </p:nvPr>
        </p:nvSpPr>
        <p:spPr>
          <a:xfrm>
            <a:off x="1737361" y="1319349"/>
            <a:ext cx="9767251" cy="5394961"/>
          </a:xfrm>
        </p:spPr>
        <p:txBody>
          <a:bodyPr>
            <a:normAutofit lnSpcReduction="10000"/>
          </a:bodyPr>
          <a:lstStyle/>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smtClean="0"/>
          </a:p>
          <a:p>
            <a:endParaRPr lang="en-US" sz="2800" dirty="0" smtClean="0"/>
          </a:p>
          <a:p>
            <a:r>
              <a:rPr lang="en-US" sz="2800" dirty="0" err="1" smtClean="0"/>
              <a:t>Hình</a:t>
            </a:r>
            <a:r>
              <a:rPr lang="en-US" sz="2800" dirty="0" smtClean="0"/>
              <a:t> 2: </a:t>
            </a:r>
            <a:r>
              <a:rPr lang="en-US" sz="2800" dirty="0" err="1" smtClean="0"/>
              <a:t>Tỷ</a:t>
            </a:r>
            <a:r>
              <a:rPr lang="en-US" sz="2800" dirty="0" smtClean="0"/>
              <a:t> </a:t>
            </a:r>
            <a:r>
              <a:rPr lang="en-US" sz="2800" dirty="0" err="1" smtClean="0"/>
              <a:t>lệ</a:t>
            </a:r>
            <a:r>
              <a:rPr lang="en-US" sz="2800" dirty="0" smtClean="0"/>
              <a:t> </a:t>
            </a:r>
            <a:r>
              <a:rPr lang="en-US" sz="2800" dirty="0" err="1" smtClean="0"/>
              <a:t>chọn</a:t>
            </a:r>
            <a:r>
              <a:rPr lang="en-US" sz="2800" dirty="0" smtClean="0"/>
              <a:t> </a:t>
            </a:r>
            <a:r>
              <a:rPr lang="en-US" sz="2800" dirty="0" err="1" smtClean="0"/>
              <a:t>quản</a:t>
            </a:r>
            <a:r>
              <a:rPr lang="en-US" sz="2800" dirty="0" smtClean="0"/>
              <a:t> </a:t>
            </a:r>
            <a:r>
              <a:rPr lang="en-US" sz="2800" dirty="0" err="1" smtClean="0"/>
              <a:t>lý</a:t>
            </a:r>
            <a:r>
              <a:rPr lang="en-US" sz="2800" dirty="0" smtClean="0"/>
              <a:t> </a:t>
            </a:r>
            <a:r>
              <a:rPr lang="en-US" sz="2800" dirty="0" err="1" smtClean="0"/>
              <a:t>dự</a:t>
            </a:r>
            <a:r>
              <a:rPr lang="en-US" sz="2800" dirty="0" smtClean="0"/>
              <a:t> </a:t>
            </a:r>
            <a:r>
              <a:rPr lang="en-US" sz="2800" dirty="0" err="1" smtClean="0"/>
              <a:t>án</a:t>
            </a:r>
            <a:r>
              <a:rPr lang="en-US" sz="2800" dirty="0" smtClean="0"/>
              <a:t> </a:t>
            </a:r>
            <a:r>
              <a:rPr lang="en-US" sz="2800" dirty="0" err="1" smtClean="0"/>
              <a:t>theo</a:t>
            </a:r>
            <a:r>
              <a:rPr lang="en-US" sz="2800" dirty="0" smtClean="0"/>
              <a:t> </a:t>
            </a:r>
            <a:r>
              <a:rPr lang="en-US" sz="2800" dirty="0" err="1" smtClean="0"/>
              <a:t>mô</a:t>
            </a:r>
            <a:r>
              <a:rPr lang="en-US" sz="2800" dirty="0" smtClean="0"/>
              <a:t> </a:t>
            </a:r>
            <a:r>
              <a:rPr lang="en-US" sz="2800" dirty="0" err="1" smtClean="0"/>
              <a:t>hình</a:t>
            </a:r>
            <a:r>
              <a:rPr lang="en-US" sz="2800" dirty="0"/>
              <a:t> </a:t>
            </a:r>
            <a:r>
              <a:rPr lang="en-US" sz="2800" dirty="0" err="1" smtClean="0"/>
              <a:t>Srum</a:t>
            </a:r>
            <a:endParaRPr lang="en-US" sz="2800"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8617" y="1319349"/>
            <a:ext cx="8753403" cy="4638849"/>
          </a:xfrm>
          <a:prstGeom prst="rect">
            <a:avLst/>
          </a:prstGeom>
        </p:spPr>
      </p:pic>
    </p:spTree>
    <p:extLst>
      <p:ext uri="{BB962C8B-B14F-4D97-AF65-F5344CB8AC3E}">
        <p14:creationId xmlns:p14="http://schemas.microsoft.com/office/powerpoint/2010/main" val="6396886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671" y="624110"/>
            <a:ext cx="9910942" cy="1008747"/>
          </a:xfrm>
        </p:spPr>
        <p:txBody>
          <a:bodyPr/>
          <a:lstStyle/>
          <a:p>
            <a:r>
              <a:rPr lang="en-US" b="1" dirty="0" smtClean="0"/>
              <a:t>Agile/</a:t>
            </a:r>
            <a:r>
              <a:rPr lang="en-US" b="1" dirty="0" err="1" smtClean="0"/>
              <a:t>Srum</a:t>
            </a:r>
            <a:r>
              <a:rPr lang="en-US" b="1" dirty="0" smtClean="0"/>
              <a:t> </a:t>
            </a:r>
            <a:r>
              <a:rPr lang="en-US" b="1" dirty="0" err="1" smtClean="0"/>
              <a:t>hoạt</a:t>
            </a:r>
            <a:r>
              <a:rPr lang="en-US" b="1" dirty="0" smtClean="0"/>
              <a:t> </a:t>
            </a:r>
            <a:r>
              <a:rPr lang="en-US" b="1" dirty="0" err="1" smtClean="0"/>
              <a:t>động</a:t>
            </a:r>
            <a:r>
              <a:rPr lang="en-US" b="1" dirty="0" smtClean="0"/>
              <a:t> </a:t>
            </a:r>
            <a:r>
              <a:rPr lang="en-US" b="1" dirty="0" err="1" smtClean="0"/>
              <a:t>theo</a:t>
            </a:r>
            <a:r>
              <a:rPr lang="en-US" b="1" dirty="0" smtClean="0"/>
              <a:t> </a:t>
            </a:r>
            <a:r>
              <a:rPr lang="en-US" b="1" dirty="0" err="1" smtClean="0"/>
              <a:t>tuyên</a:t>
            </a:r>
            <a:r>
              <a:rPr lang="en-US" b="1" dirty="0" smtClean="0"/>
              <a:t> </a:t>
            </a:r>
            <a:r>
              <a:rPr lang="en-US" b="1" dirty="0" err="1" smtClean="0"/>
              <a:t>ngôn</a:t>
            </a:r>
            <a:r>
              <a:rPr lang="en-US" b="1" dirty="0" smtClean="0"/>
              <a:t> </a:t>
            </a:r>
            <a:r>
              <a:rPr lang="en-US" b="1" dirty="0" err="1" smtClean="0"/>
              <a:t>gì</a:t>
            </a:r>
            <a:r>
              <a:rPr lang="en-US" b="1" dirty="0" smtClean="0"/>
              <a:t>?</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3670" y="1506828"/>
            <a:ext cx="9910942" cy="4906851"/>
          </a:xfrm>
        </p:spPr>
      </p:pic>
    </p:spTree>
    <p:extLst>
      <p:ext uri="{BB962C8B-B14F-4D97-AF65-F5344CB8AC3E}">
        <p14:creationId xmlns:p14="http://schemas.microsoft.com/office/powerpoint/2010/main" val="8069173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TM03090434[[fn=Wood Type]]</Template>
  <TotalTime>812</TotalTime>
  <Words>1101</Words>
  <Application>Microsoft Office PowerPoint</Application>
  <PresentationFormat>Widescreen</PresentationFormat>
  <Paragraphs>130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Century Gothic</vt:lpstr>
      <vt:lpstr>Tahoma</vt:lpstr>
      <vt:lpstr>Times New Roman</vt:lpstr>
      <vt:lpstr>Wingdings 3</vt:lpstr>
      <vt:lpstr>Wisp</vt:lpstr>
      <vt:lpstr>            TRƯỜNG ĐẠI HỌC THỦY LỢI               Khoa công nghệ thông tin</vt:lpstr>
      <vt:lpstr>Đóng góp của các thành viên</vt:lpstr>
      <vt:lpstr>Nội dung </vt:lpstr>
      <vt:lpstr>Lý do chọn đề tài</vt:lpstr>
      <vt:lpstr>Tổng quan lý thuyết</vt:lpstr>
      <vt:lpstr>Tại sao cần sử dụng mô hình Agile/Scrum?</vt:lpstr>
      <vt:lpstr>Agile là gì? Srum là gì?</vt:lpstr>
      <vt:lpstr>Quản lý dự án theo mô hình Scrum</vt:lpstr>
      <vt:lpstr>Agile/Srum hoạt động theo tuyên ngôn gì?</vt:lpstr>
      <vt:lpstr>Chức năng của mô hình Agile/Srum</vt:lpstr>
      <vt:lpstr>Vai trò trong Scrum</vt:lpstr>
      <vt:lpstr>Sự khác nhau giữa agile và waterfall </vt:lpstr>
      <vt:lpstr>Nhược điểm</vt:lpstr>
      <vt:lpstr>Tỷ lệ thành công:</vt:lpstr>
      <vt:lpstr>Khi nào nên và không nên áp dụng agile/Srum</vt:lpstr>
      <vt:lpstr>Cách scrum vận hành:</vt:lpstr>
      <vt:lpstr>Quy trình Agile/Scrum</vt:lpstr>
      <vt:lpstr>Lợi ích của Srum</vt:lpstr>
      <vt:lpstr>Tổng kết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THỦY LỢI               Khoa công nghệ thông tin</dc:title>
  <dc:creator>Windows User</dc:creator>
  <cp:lastModifiedBy>Windows User</cp:lastModifiedBy>
  <cp:revision>53</cp:revision>
  <dcterms:created xsi:type="dcterms:W3CDTF">2018-03-14T00:01:57Z</dcterms:created>
  <dcterms:modified xsi:type="dcterms:W3CDTF">2018-03-18T13:02:49Z</dcterms:modified>
</cp:coreProperties>
</file>